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C8F94-B964-45E8-A038-513FB02AAFBC}" type="datetimeFigureOut">
              <a:rPr lang="en-US" smtClean="0"/>
              <a:t>5/30/2025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1D68F-E1E2-4756-965F-5F164A3F4631}" type="slidenum">
              <a:rPr lang="en-US" smtClean="0"/>
              <a:t>‹#›</a:t>
            </a:fld>
            <a:endParaRPr lang="en-US"/>
          </a:p>
        </p:txBody>
      </p:sp>
    </p:spTree>
    <p:extLst>
      <p:ext uri="{BB962C8B-B14F-4D97-AF65-F5344CB8AC3E}">
        <p14:creationId xmlns:p14="http://schemas.microsoft.com/office/powerpoint/2010/main" val="1819405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final project presentation. This business analytics project focuses on optimizing LG Corporation’s marketing strategy using customer segmentation. I will guide you through the business problem, the analytics process, model development, and key insights that support data-driven decision-making.</a:t>
            </a:r>
          </a:p>
        </p:txBody>
      </p:sp>
      <p:sp>
        <p:nvSpPr>
          <p:cNvPr id="4" name="Slide Number Placeholder 3"/>
          <p:cNvSpPr>
            <a:spLocks noGrp="1"/>
          </p:cNvSpPr>
          <p:nvPr>
            <p:ph type="sldNum" sz="quarter" idx="5"/>
          </p:nvPr>
        </p:nvSpPr>
        <p:spPr/>
        <p:txBody>
          <a:bodyPr/>
          <a:lstStyle/>
          <a:p>
            <a:fld id="{24E1D68F-E1E2-4756-965F-5F164A3F4631}" type="slidenum">
              <a:rPr lang="en-US" smtClean="0"/>
              <a:t>1</a:t>
            </a:fld>
            <a:endParaRPr lang="en-US"/>
          </a:p>
        </p:txBody>
      </p:sp>
    </p:spTree>
    <p:extLst>
      <p:ext uri="{BB962C8B-B14F-4D97-AF65-F5344CB8AC3E}">
        <p14:creationId xmlns:p14="http://schemas.microsoft.com/office/powerpoint/2010/main" val="467184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segmenting customers, LG can now allocate marketing budgets more effectively, increase campaign relevance, and ultimately boost customer satisfaction and company profitability.</a:t>
            </a:r>
          </a:p>
          <a:p>
            <a:endParaRPr lang="en-US" dirty="0"/>
          </a:p>
        </p:txBody>
      </p:sp>
      <p:sp>
        <p:nvSpPr>
          <p:cNvPr id="4" name="Slide Number Placeholder 3"/>
          <p:cNvSpPr>
            <a:spLocks noGrp="1"/>
          </p:cNvSpPr>
          <p:nvPr>
            <p:ph type="sldNum" sz="quarter" idx="5"/>
          </p:nvPr>
        </p:nvSpPr>
        <p:spPr/>
        <p:txBody>
          <a:bodyPr/>
          <a:lstStyle/>
          <a:p>
            <a:fld id="{24E1D68F-E1E2-4756-965F-5F164A3F4631}" type="slidenum">
              <a:rPr lang="en-US" smtClean="0"/>
              <a:t>10</a:t>
            </a:fld>
            <a:endParaRPr lang="en-US"/>
          </a:p>
        </p:txBody>
      </p:sp>
    </p:spTree>
    <p:extLst>
      <p:ext uri="{BB962C8B-B14F-4D97-AF65-F5344CB8AC3E}">
        <p14:creationId xmlns:p14="http://schemas.microsoft.com/office/powerpoint/2010/main" val="560923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 is production-ready, deployed on AWS. Code notebooks are available on GitHub, and the dataset is cleaned and documented for reuse and further testing.</a:t>
            </a:r>
          </a:p>
          <a:p>
            <a:endParaRPr lang="en-US" dirty="0"/>
          </a:p>
        </p:txBody>
      </p:sp>
      <p:sp>
        <p:nvSpPr>
          <p:cNvPr id="4" name="Slide Number Placeholder 3"/>
          <p:cNvSpPr>
            <a:spLocks noGrp="1"/>
          </p:cNvSpPr>
          <p:nvPr>
            <p:ph type="sldNum" sz="quarter" idx="5"/>
          </p:nvPr>
        </p:nvSpPr>
        <p:spPr/>
        <p:txBody>
          <a:bodyPr/>
          <a:lstStyle/>
          <a:p>
            <a:fld id="{24E1D68F-E1E2-4756-965F-5F164A3F4631}" type="slidenum">
              <a:rPr lang="en-US" smtClean="0"/>
              <a:t>11</a:t>
            </a:fld>
            <a:endParaRPr lang="en-US"/>
          </a:p>
        </p:txBody>
      </p:sp>
    </p:spTree>
    <p:extLst>
      <p:ext uri="{BB962C8B-B14F-4D97-AF65-F5344CB8AC3E}">
        <p14:creationId xmlns:p14="http://schemas.microsoft.com/office/powerpoint/2010/main" val="636671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model’s performance is satisfactory based on internal metrics. If real LG data were available, this project could be scaled and integrated into their CRM systems.</a:t>
            </a:r>
          </a:p>
          <a:p>
            <a:endParaRPr lang="en-US" dirty="0"/>
          </a:p>
        </p:txBody>
      </p:sp>
      <p:sp>
        <p:nvSpPr>
          <p:cNvPr id="4" name="Slide Number Placeholder 3"/>
          <p:cNvSpPr>
            <a:spLocks noGrp="1"/>
          </p:cNvSpPr>
          <p:nvPr>
            <p:ph type="sldNum" sz="quarter" idx="5"/>
          </p:nvPr>
        </p:nvSpPr>
        <p:spPr/>
        <p:txBody>
          <a:bodyPr/>
          <a:lstStyle/>
          <a:p>
            <a:fld id="{24E1D68F-E1E2-4756-965F-5F164A3F4631}" type="slidenum">
              <a:rPr lang="en-US" smtClean="0"/>
              <a:t>12</a:t>
            </a:fld>
            <a:endParaRPr lang="en-US"/>
          </a:p>
        </p:txBody>
      </p:sp>
    </p:spTree>
    <p:extLst>
      <p:ext uri="{BB962C8B-B14F-4D97-AF65-F5344CB8AC3E}">
        <p14:creationId xmlns:p14="http://schemas.microsoft.com/office/powerpoint/2010/main" val="128516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steps involve implementing these strategies within LG's marketing and product teams. Continuous learning with new data will further refine the segments.</a:t>
            </a:r>
          </a:p>
          <a:p>
            <a:endParaRPr lang="en-US" dirty="0"/>
          </a:p>
        </p:txBody>
      </p:sp>
      <p:sp>
        <p:nvSpPr>
          <p:cNvPr id="4" name="Slide Number Placeholder 3"/>
          <p:cNvSpPr>
            <a:spLocks noGrp="1"/>
          </p:cNvSpPr>
          <p:nvPr>
            <p:ph type="sldNum" sz="quarter" idx="5"/>
          </p:nvPr>
        </p:nvSpPr>
        <p:spPr/>
        <p:txBody>
          <a:bodyPr/>
          <a:lstStyle/>
          <a:p>
            <a:fld id="{24E1D68F-E1E2-4756-965F-5F164A3F4631}" type="slidenum">
              <a:rPr lang="en-US" smtClean="0"/>
              <a:t>13</a:t>
            </a:fld>
            <a:endParaRPr lang="en-US"/>
          </a:p>
        </p:txBody>
      </p:sp>
    </p:spTree>
    <p:extLst>
      <p:ext uri="{BB962C8B-B14F-4D97-AF65-F5344CB8AC3E}">
        <p14:creationId xmlns:p14="http://schemas.microsoft.com/office/powerpoint/2010/main" val="91663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LG faces challenges managing a vast customer base with differing needs. Traditional marketing methods have become less effective. This project aims to solve that by identifying unique customer segments and designing strategies that cater to each group.</a:t>
            </a:r>
          </a:p>
          <a:p>
            <a:endParaRPr lang="en-US" dirty="0"/>
          </a:p>
        </p:txBody>
      </p:sp>
      <p:sp>
        <p:nvSpPr>
          <p:cNvPr id="4" name="Slide Number Placeholder 3"/>
          <p:cNvSpPr>
            <a:spLocks noGrp="1"/>
          </p:cNvSpPr>
          <p:nvPr>
            <p:ph type="sldNum" sz="quarter" idx="5"/>
          </p:nvPr>
        </p:nvSpPr>
        <p:spPr/>
        <p:txBody>
          <a:bodyPr/>
          <a:lstStyle/>
          <a:p>
            <a:fld id="{24E1D68F-E1E2-4756-965F-5F164A3F4631}" type="slidenum">
              <a:rPr lang="en-US" smtClean="0"/>
              <a:t>2</a:t>
            </a:fld>
            <a:endParaRPr lang="en-US"/>
          </a:p>
        </p:txBody>
      </p:sp>
    </p:spTree>
    <p:extLst>
      <p:ext uri="{BB962C8B-B14F-4D97-AF65-F5344CB8AC3E}">
        <p14:creationId xmlns:p14="http://schemas.microsoft.com/office/powerpoint/2010/main" val="139478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core problem is the inability to accurately understand and target customers. This leads to wasted marketing spend and lost opportunities. The goal is to segment customers based on behavior, preferences, and value.</a:t>
            </a:r>
          </a:p>
          <a:p>
            <a:endParaRPr lang="en-US" dirty="0"/>
          </a:p>
        </p:txBody>
      </p:sp>
      <p:sp>
        <p:nvSpPr>
          <p:cNvPr id="4" name="Slide Number Placeholder 3"/>
          <p:cNvSpPr>
            <a:spLocks noGrp="1"/>
          </p:cNvSpPr>
          <p:nvPr>
            <p:ph type="sldNum" sz="quarter" idx="5"/>
          </p:nvPr>
        </p:nvSpPr>
        <p:spPr/>
        <p:txBody>
          <a:bodyPr/>
          <a:lstStyle/>
          <a:p>
            <a:fld id="{24E1D68F-E1E2-4756-965F-5F164A3F4631}" type="slidenum">
              <a:rPr lang="en-US" smtClean="0"/>
              <a:t>3</a:t>
            </a:fld>
            <a:endParaRPr lang="en-US"/>
          </a:p>
        </p:txBody>
      </p:sp>
    </p:spTree>
    <p:extLst>
      <p:ext uri="{BB962C8B-B14F-4D97-AF65-F5344CB8AC3E}">
        <p14:creationId xmlns:p14="http://schemas.microsoft.com/office/powerpoint/2010/main" val="1293274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project follows a structured analytics process. Starting from simulated data, I cleaned, transformed, and modeled it using K-Means clustering. The results were visualized, and the model was deployed using AWS.</a:t>
            </a:r>
          </a:p>
          <a:p>
            <a:endParaRPr lang="en-US" dirty="0"/>
          </a:p>
        </p:txBody>
      </p:sp>
      <p:sp>
        <p:nvSpPr>
          <p:cNvPr id="4" name="Slide Number Placeholder 3"/>
          <p:cNvSpPr>
            <a:spLocks noGrp="1"/>
          </p:cNvSpPr>
          <p:nvPr>
            <p:ph type="sldNum" sz="quarter" idx="5"/>
          </p:nvPr>
        </p:nvSpPr>
        <p:spPr/>
        <p:txBody>
          <a:bodyPr/>
          <a:lstStyle/>
          <a:p>
            <a:fld id="{24E1D68F-E1E2-4756-965F-5F164A3F4631}" type="slidenum">
              <a:rPr lang="en-US" smtClean="0"/>
              <a:t>4</a:t>
            </a:fld>
            <a:endParaRPr lang="en-US"/>
          </a:p>
        </p:txBody>
      </p:sp>
    </p:spTree>
    <p:extLst>
      <p:ext uri="{BB962C8B-B14F-4D97-AF65-F5344CB8AC3E}">
        <p14:creationId xmlns:p14="http://schemas.microsoft.com/office/powerpoint/2010/main" val="3301800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consists of various customer attributes. It’s designed to reflect real-world diversity in purchasing behavior and demographics. Simulating the data gave me control over complexity and noise.</a:t>
            </a:r>
          </a:p>
        </p:txBody>
      </p:sp>
      <p:sp>
        <p:nvSpPr>
          <p:cNvPr id="4" name="Slide Number Placeholder 3"/>
          <p:cNvSpPr>
            <a:spLocks noGrp="1"/>
          </p:cNvSpPr>
          <p:nvPr>
            <p:ph type="sldNum" sz="quarter" idx="5"/>
          </p:nvPr>
        </p:nvSpPr>
        <p:spPr/>
        <p:txBody>
          <a:bodyPr/>
          <a:lstStyle/>
          <a:p>
            <a:fld id="{24E1D68F-E1E2-4756-965F-5F164A3F4631}" type="slidenum">
              <a:rPr lang="en-US" smtClean="0"/>
              <a:t>5</a:t>
            </a:fld>
            <a:endParaRPr lang="en-US"/>
          </a:p>
        </p:txBody>
      </p:sp>
    </p:spTree>
    <p:extLst>
      <p:ext uri="{BB962C8B-B14F-4D97-AF65-F5344CB8AC3E}">
        <p14:creationId xmlns:p14="http://schemas.microsoft.com/office/powerpoint/2010/main" val="352345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clean dataset is crucial for effective modeling. I handled all data issues and made it ready for machine learning by standardizing and encoding features.</a:t>
            </a:r>
          </a:p>
          <a:p>
            <a:endParaRPr lang="en-US" dirty="0"/>
          </a:p>
        </p:txBody>
      </p:sp>
      <p:sp>
        <p:nvSpPr>
          <p:cNvPr id="4" name="Slide Number Placeholder 3"/>
          <p:cNvSpPr>
            <a:spLocks noGrp="1"/>
          </p:cNvSpPr>
          <p:nvPr>
            <p:ph type="sldNum" sz="quarter" idx="5"/>
          </p:nvPr>
        </p:nvSpPr>
        <p:spPr/>
        <p:txBody>
          <a:bodyPr/>
          <a:lstStyle/>
          <a:p>
            <a:fld id="{24E1D68F-E1E2-4756-965F-5F164A3F4631}" type="slidenum">
              <a:rPr lang="en-US" smtClean="0"/>
              <a:t>6</a:t>
            </a:fld>
            <a:endParaRPr lang="en-US"/>
          </a:p>
        </p:txBody>
      </p:sp>
    </p:spTree>
    <p:extLst>
      <p:ext uri="{BB962C8B-B14F-4D97-AF65-F5344CB8AC3E}">
        <p14:creationId xmlns:p14="http://schemas.microsoft.com/office/powerpoint/2010/main" val="882507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EDA revealed trends that hinted at natural clustering. For instance, high-income customers spent more and purchased frequently. This helped in selecting relevant features for the model.</a:t>
            </a:r>
          </a:p>
          <a:p>
            <a:endParaRPr lang="en-US" dirty="0"/>
          </a:p>
        </p:txBody>
      </p:sp>
      <p:sp>
        <p:nvSpPr>
          <p:cNvPr id="4" name="Slide Number Placeholder 3"/>
          <p:cNvSpPr>
            <a:spLocks noGrp="1"/>
          </p:cNvSpPr>
          <p:nvPr>
            <p:ph type="sldNum" sz="quarter" idx="5"/>
          </p:nvPr>
        </p:nvSpPr>
        <p:spPr/>
        <p:txBody>
          <a:bodyPr/>
          <a:lstStyle/>
          <a:p>
            <a:fld id="{24E1D68F-E1E2-4756-965F-5F164A3F4631}" type="slidenum">
              <a:rPr lang="en-US" smtClean="0"/>
              <a:t>7</a:t>
            </a:fld>
            <a:endParaRPr lang="en-US"/>
          </a:p>
        </p:txBody>
      </p:sp>
    </p:spTree>
    <p:extLst>
      <p:ext uri="{BB962C8B-B14F-4D97-AF65-F5344CB8AC3E}">
        <p14:creationId xmlns:p14="http://schemas.microsoft.com/office/powerpoint/2010/main" val="52360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K-Means was chosen due to its simplicity and effectiveness for segmentation. I determined the best number of clusters and analyzed each group’s behavior and characteristics.</a:t>
            </a:r>
          </a:p>
          <a:p>
            <a:endParaRPr lang="en-US" dirty="0"/>
          </a:p>
        </p:txBody>
      </p:sp>
      <p:sp>
        <p:nvSpPr>
          <p:cNvPr id="4" name="Slide Number Placeholder 3"/>
          <p:cNvSpPr>
            <a:spLocks noGrp="1"/>
          </p:cNvSpPr>
          <p:nvPr>
            <p:ph type="sldNum" sz="quarter" idx="5"/>
          </p:nvPr>
        </p:nvSpPr>
        <p:spPr/>
        <p:txBody>
          <a:bodyPr/>
          <a:lstStyle/>
          <a:p>
            <a:fld id="{24E1D68F-E1E2-4756-965F-5F164A3F4631}" type="slidenum">
              <a:rPr lang="en-US" smtClean="0"/>
              <a:t>8</a:t>
            </a:fld>
            <a:endParaRPr lang="en-US"/>
          </a:p>
        </p:txBody>
      </p:sp>
    </p:spTree>
    <p:extLst>
      <p:ext uri="{BB962C8B-B14F-4D97-AF65-F5344CB8AC3E}">
        <p14:creationId xmlns:p14="http://schemas.microsoft.com/office/powerpoint/2010/main" val="2140756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segmentation model successfully categorized customers into four distinct groups, each with actionable insights for marketing. These insights support differentiated strategies.</a:t>
            </a:r>
          </a:p>
          <a:p>
            <a:endParaRPr lang="en-US" dirty="0"/>
          </a:p>
        </p:txBody>
      </p:sp>
      <p:sp>
        <p:nvSpPr>
          <p:cNvPr id="4" name="Slide Number Placeholder 3"/>
          <p:cNvSpPr>
            <a:spLocks noGrp="1"/>
          </p:cNvSpPr>
          <p:nvPr>
            <p:ph type="sldNum" sz="quarter" idx="5"/>
          </p:nvPr>
        </p:nvSpPr>
        <p:spPr/>
        <p:txBody>
          <a:bodyPr/>
          <a:lstStyle/>
          <a:p>
            <a:fld id="{24E1D68F-E1E2-4756-965F-5F164A3F4631}" type="slidenum">
              <a:rPr lang="en-US" smtClean="0"/>
              <a:t>9</a:t>
            </a:fld>
            <a:endParaRPr lang="en-US"/>
          </a:p>
        </p:txBody>
      </p:sp>
    </p:spTree>
    <p:extLst>
      <p:ext uri="{BB962C8B-B14F-4D97-AF65-F5344CB8AC3E}">
        <p14:creationId xmlns:p14="http://schemas.microsoft.com/office/powerpoint/2010/main" val="81949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2F2DC4-10DC-4E4D-AE9A-6BBD38218E8A}"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122598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2F2DC4-10DC-4E4D-AE9A-6BBD38218E8A}"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77922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2F2DC4-10DC-4E4D-AE9A-6BBD38218E8A}"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1167210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2F2DC4-10DC-4E4D-AE9A-6BBD38218E8A}"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585BD-0795-43E2-BC0F-353635BEF27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66837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2F2DC4-10DC-4E4D-AE9A-6BBD38218E8A}"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217232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2F2DC4-10DC-4E4D-AE9A-6BBD38218E8A}" type="datetimeFigureOut">
              <a:rPr lang="en-US" smtClean="0"/>
              <a:t>5/30/2025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3219054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02F2DC4-10DC-4E4D-AE9A-6BBD38218E8A}" type="datetimeFigureOut">
              <a:rPr lang="en-US" smtClean="0"/>
              <a:t>5/30/2025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63581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F2DC4-10DC-4E4D-AE9A-6BBD38218E8A}"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3279242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2F2DC4-10DC-4E4D-AE9A-6BBD38218E8A}"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289230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02F2DC4-10DC-4E4D-AE9A-6BBD38218E8A}"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195507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2F2DC4-10DC-4E4D-AE9A-6BBD38218E8A}"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56583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2F2DC4-10DC-4E4D-AE9A-6BBD38218E8A}"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238667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2F2DC4-10DC-4E4D-AE9A-6BBD38218E8A}" type="datetimeFigureOut">
              <a:rPr lang="en-US" smtClean="0"/>
              <a:t>5/30/2025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2721048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02F2DC4-10DC-4E4D-AE9A-6BBD38218E8A}" type="datetimeFigureOut">
              <a:rPr lang="en-US" smtClean="0"/>
              <a:t>5/30/2025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398384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02F2DC4-10DC-4E4D-AE9A-6BBD38218E8A}" type="datetimeFigureOut">
              <a:rPr lang="en-US" smtClean="0"/>
              <a:t>5/30/2025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3187992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02F2DC4-10DC-4E4D-AE9A-6BBD38218E8A}" type="datetimeFigureOut">
              <a:rPr lang="en-US" smtClean="0"/>
              <a:t>5/30/2025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20634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2F2DC4-10DC-4E4D-AE9A-6BBD38218E8A}"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4585BD-0795-43E2-BC0F-353635BEF277}" type="slidenum">
              <a:rPr lang="en-US" smtClean="0"/>
              <a:t>‹#›</a:t>
            </a:fld>
            <a:endParaRPr lang="en-US"/>
          </a:p>
        </p:txBody>
      </p:sp>
    </p:spTree>
    <p:extLst>
      <p:ext uri="{BB962C8B-B14F-4D97-AF65-F5344CB8AC3E}">
        <p14:creationId xmlns:p14="http://schemas.microsoft.com/office/powerpoint/2010/main" val="290888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02F2DC4-10DC-4E4D-AE9A-6BBD38218E8A}" type="datetimeFigureOut">
              <a:rPr lang="en-US" smtClean="0"/>
              <a:t>5/30/2025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4585BD-0795-43E2-BC0F-353635BEF277}" type="slidenum">
              <a:rPr lang="en-US" smtClean="0"/>
              <a:t>‹#›</a:t>
            </a:fld>
            <a:endParaRPr lang="en-US"/>
          </a:p>
        </p:txBody>
      </p:sp>
    </p:spTree>
    <p:extLst>
      <p:ext uri="{BB962C8B-B14F-4D97-AF65-F5344CB8AC3E}">
        <p14:creationId xmlns:p14="http://schemas.microsoft.com/office/powerpoint/2010/main" val="2707750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EF04-31FF-CC12-0555-672DE854A408}"/>
              </a:ext>
            </a:extLst>
          </p:cNvPr>
          <p:cNvSpPr>
            <a:spLocks noGrp="1"/>
          </p:cNvSpPr>
          <p:nvPr>
            <p:ph type="ctrTitle"/>
          </p:nvPr>
        </p:nvSpPr>
        <p:spPr/>
        <p:txBody>
          <a:bodyPr/>
          <a:lstStyle/>
          <a:p>
            <a:r>
              <a:rPr lang="en-US" dirty="0"/>
              <a:t>Customer Segmentation Model for LG Corporation</a:t>
            </a:r>
          </a:p>
        </p:txBody>
      </p:sp>
      <p:sp>
        <p:nvSpPr>
          <p:cNvPr id="3" name="Subtitle 2">
            <a:extLst>
              <a:ext uri="{FF2B5EF4-FFF2-40B4-BE49-F238E27FC236}">
                <a16:creationId xmlns:a16="http://schemas.microsoft.com/office/drawing/2014/main" id="{903E50E1-EAB3-A725-1A76-7069B4AA14F7}"/>
              </a:ext>
            </a:extLst>
          </p:cNvPr>
          <p:cNvSpPr>
            <a:spLocks noGrp="1"/>
          </p:cNvSpPr>
          <p:nvPr>
            <p:ph type="subTitle" idx="1"/>
          </p:nvPr>
        </p:nvSpPr>
        <p:spPr/>
        <p:txBody>
          <a:bodyPr>
            <a:normAutofit fontScale="70000" lnSpcReduction="20000"/>
          </a:bodyPr>
          <a:lstStyle/>
          <a:p>
            <a:r>
              <a:rPr lang="en-US" dirty="0"/>
              <a:t>A Business Analytics Project</a:t>
            </a:r>
          </a:p>
          <a:p>
            <a:r>
              <a:rPr lang="en-US" dirty="0"/>
              <a:t>ADEBESIN ZAINAB OMOLARA</a:t>
            </a:r>
          </a:p>
          <a:p>
            <a:r>
              <a:rPr lang="en-US" dirty="0"/>
              <a:t>NEXFORD UNIVERSITY</a:t>
            </a:r>
          </a:p>
        </p:txBody>
      </p:sp>
    </p:spTree>
    <p:extLst>
      <p:ext uri="{BB962C8B-B14F-4D97-AF65-F5344CB8AC3E}">
        <p14:creationId xmlns:p14="http://schemas.microsoft.com/office/powerpoint/2010/main" val="266216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1CE2A-7A94-80F2-BEEA-BA0ABAB6EE9F}"/>
              </a:ext>
            </a:extLst>
          </p:cNvPr>
          <p:cNvSpPr>
            <a:spLocks noGrp="1"/>
          </p:cNvSpPr>
          <p:nvPr>
            <p:ph type="title"/>
          </p:nvPr>
        </p:nvSpPr>
        <p:spPr/>
        <p:txBody>
          <a:bodyPr/>
          <a:lstStyle/>
          <a:p>
            <a:r>
              <a:rPr lang="en-US" b="1" dirty="0"/>
              <a:t>Business Value</a:t>
            </a:r>
            <a:endParaRPr lang="en-US" dirty="0"/>
          </a:p>
        </p:txBody>
      </p:sp>
      <p:sp>
        <p:nvSpPr>
          <p:cNvPr id="3" name="Content Placeholder 2">
            <a:extLst>
              <a:ext uri="{FF2B5EF4-FFF2-40B4-BE49-F238E27FC236}">
                <a16:creationId xmlns:a16="http://schemas.microsoft.com/office/drawing/2014/main" id="{C6F2DE30-0622-697B-E040-49607F22D8BF}"/>
              </a:ext>
            </a:extLst>
          </p:cNvPr>
          <p:cNvSpPr>
            <a:spLocks noGrp="1"/>
          </p:cNvSpPr>
          <p:nvPr>
            <p:ph idx="1"/>
          </p:nvPr>
        </p:nvSpPr>
        <p:spPr/>
        <p:txBody>
          <a:bodyPr/>
          <a:lstStyle/>
          <a:p>
            <a:pPr>
              <a:buFont typeface="Arial" panose="020B0604020202020204" pitchFamily="34" charset="0"/>
              <a:buChar char="•"/>
            </a:pPr>
            <a:r>
              <a:rPr lang="en-US" dirty="0"/>
              <a:t>Reduced marketing costs via focused campaigns</a:t>
            </a:r>
          </a:p>
          <a:p>
            <a:pPr>
              <a:buFont typeface="Arial" panose="020B0604020202020204" pitchFamily="34" charset="0"/>
              <a:buChar char="•"/>
            </a:pPr>
            <a:r>
              <a:rPr lang="en-US" dirty="0"/>
              <a:t>Improved conversion rates and retention</a:t>
            </a:r>
          </a:p>
          <a:p>
            <a:pPr>
              <a:buFont typeface="Arial" panose="020B0604020202020204" pitchFamily="34" charset="0"/>
              <a:buChar char="•"/>
            </a:pPr>
            <a:r>
              <a:rPr lang="en-US" dirty="0"/>
              <a:t>Personalized product recommendations</a:t>
            </a:r>
          </a:p>
          <a:p>
            <a:pPr>
              <a:buFont typeface="Arial" panose="020B0604020202020204" pitchFamily="34" charset="0"/>
              <a:buChar char="•"/>
            </a:pPr>
            <a:r>
              <a:rPr lang="en-US" dirty="0"/>
              <a:t>Enhanced ROI for promotional efforts</a:t>
            </a:r>
          </a:p>
        </p:txBody>
      </p:sp>
    </p:spTree>
    <p:extLst>
      <p:ext uri="{BB962C8B-B14F-4D97-AF65-F5344CB8AC3E}">
        <p14:creationId xmlns:p14="http://schemas.microsoft.com/office/powerpoint/2010/main" val="164978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3042-997A-42EE-E514-B2A6E09B688E}"/>
              </a:ext>
            </a:extLst>
          </p:cNvPr>
          <p:cNvSpPr>
            <a:spLocks noGrp="1"/>
          </p:cNvSpPr>
          <p:nvPr>
            <p:ph type="title"/>
          </p:nvPr>
        </p:nvSpPr>
        <p:spPr/>
        <p:txBody>
          <a:bodyPr/>
          <a:lstStyle/>
          <a:p>
            <a:r>
              <a:rPr lang="en-US" b="1" dirty="0"/>
              <a:t>Deployment</a:t>
            </a:r>
            <a:endParaRPr lang="en-US" dirty="0"/>
          </a:p>
        </p:txBody>
      </p:sp>
      <p:sp>
        <p:nvSpPr>
          <p:cNvPr id="3" name="Content Placeholder 2">
            <a:extLst>
              <a:ext uri="{FF2B5EF4-FFF2-40B4-BE49-F238E27FC236}">
                <a16:creationId xmlns:a16="http://schemas.microsoft.com/office/drawing/2014/main" id="{BBBD4206-4E97-4A53-744A-6827FAC01D69}"/>
              </a:ext>
            </a:extLst>
          </p:cNvPr>
          <p:cNvSpPr>
            <a:spLocks noGrp="1"/>
          </p:cNvSpPr>
          <p:nvPr>
            <p:ph idx="1"/>
          </p:nvPr>
        </p:nvSpPr>
        <p:spPr/>
        <p:txBody>
          <a:bodyPr/>
          <a:lstStyle/>
          <a:p>
            <a:pPr>
              <a:buFont typeface="Arial" panose="020B0604020202020204" pitchFamily="34" charset="0"/>
              <a:buChar char="•"/>
            </a:pPr>
            <a:r>
              <a:rPr lang="en-US" dirty="0"/>
              <a:t>Code hosted on GitHub</a:t>
            </a:r>
          </a:p>
          <a:p>
            <a:pPr>
              <a:buFont typeface="Arial" panose="020B0604020202020204" pitchFamily="34" charset="0"/>
              <a:buChar char="•"/>
            </a:pPr>
            <a:r>
              <a:rPr lang="en-US" dirty="0"/>
              <a:t>Model deployed via AWS (</a:t>
            </a:r>
            <a:r>
              <a:rPr lang="en-US" dirty="0" err="1"/>
              <a:t>SageMaker</a:t>
            </a:r>
            <a:r>
              <a:rPr lang="en-US" dirty="0"/>
              <a:t> endpoint)</a:t>
            </a:r>
          </a:p>
          <a:p>
            <a:pPr>
              <a:buFont typeface="Arial" panose="020B0604020202020204" pitchFamily="34" charset="0"/>
              <a:buChar char="•"/>
            </a:pPr>
            <a:r>
              <a:rPr lang="en-US" dirty="0"/>
              <a:t>Dataset stored and versioned for reproducibility</a:t>
            </a:r>
          </a:p>
        </p:txBody>
      </p:sp>
    </p:spTree>
    <p:extLst>
      <p:ext uri="{BB962C8B-B14F-4D97-AF65-F5344CB8AC3E}">
        <p14:creationId xmlns:p14="http://schemas.microsoft.com/office/powerpoint/2010/main" val="2321795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8935-E2F5-29F8-4994-D098F4E1C06C}"/>
              </a:ext>
            </a:extLst>
          </p:cNvPr>
          <p:cNvSpPr>
            <a:spLocks noGrp="1"/>
          </p:cNvSpPr>
          <p:nvPr>
            <p:ph type="title"/>
          </p:nvPr>
        </p:nvSpPr>
        <p:spPr/>
        <p:txBody>
          <a:bodyPr/>
          <a:lstStyle/>
          <a:p>
            <a:r>
              <a:rPr lang="en-US" b="1" dirty="0"/>
              <a:t>Evaluation &amp; Reflection</a:t>
            </a:r>
            <a:endParaRPr lang="en-US" dirty="0"/>
          </a:p>
        </p:txBody>
      </p:sp>
      <p:sp>
        <p:nvSpPr>
          <p:cNvPr id="3" name="Content Placeholder 2">
            <a:extLst>
              <a:ext uri="{FF2B5EF4-FFF2-40B4-BE49-F238E27FC236}">
                <a16:creationId xmlns:a16="http://schemas.microsoft.com/office/drawing/2014/main" id="{38BD0BA3-D256-1E4A-C93C-38F3ABE7E1ED}"/>
              </a:ext>
            </a:extLst>
          </p:cNvPr>
          <p:cNvSpPr>
            <a:spLocks noGrp="1"/>
          </p:cNvSpPr>
          <p:nvPr>
            <p:ph idx="1"/>
          </p:nvPr>
        </p:nvSpPr>
        <p:spPr/>
        <p:txBody>
          <a:bodyPr/>
          <a:lstStyle/>
          <a:p>
            <a:pPr>
              <a:buFont typeface="Arial" panose="020B0604020202020204" pitchFamily="34" charset="0"/>
              <a:buChar char="•"/>
            </a:pPr>
            <a:r>
              <a:rPr lang="en-US" dirty="0"/>
              <a:t>K-Means model evaluated using silhouette score: 0.61</a:t>
            </a:r>
          </a:p>
          <a:p>
            <a:pPr>
              <a:buFont typeface="Arial" panose="020B0604020202020204" pitchFamily="34" charset="0"/>
              <a:buChar char="•"/>
            </a:pPr>
            <a:r>
              <a:rPr lang="en-US" dirty="0"/>
              <a:t>Achieved business relevance despite synthetic data</a:t>
            </a:r>
          </a:p>
          <a:p>
            <a:pPr>
              <a:buFont typeface="Arial" panose="020B0604020202020204" pitchFamily="34" charset="0"/>
              <a:buChar char="•"/>
            </a:pPr>
            <a:r>
              <a:rPr lang="en-US" dirty="0"/>
              <a:t>Opportunity to test on real LG data in future</a:t>
            </a:r>
          </a:p>
        </p:txBody>
      </p:sp>
    </p:spTree>
    <p:extLst>
      <p:ext uri="{BB962C8B-B14F-4D97-AF65-F5344CB8AC3E}">
        <p14:creationId xmlns:p14="http://schemas.microsoft.com/office/powerpoint/2010/main" val="73413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5573-CD3E-2633-5484-F38D34CB3ECF}"/>
              </a:ext>
            </a:extLst>
          </p:cNvPr>
          <p:cNvSpPr>
            <a:spLocks noGrp="1"/>
          </p:cNvSpPr>
          <p:nvPr>
            <p:ph type="title"/>
          </p:nvPr>
        </p:nvSpPr>
        <p:spPr/>
        <p:txBody>
          <a:bodyPr/>
          <a:lstStyle/>
          <a:p>
            <a:r>
              <a:rPr lang="en-US" b="1" dirty="0"/>
              <a:t>Recommendations</a:t>
            </a:r>
            <a:endParaRPr lang="en-US" dirty="0"/>
          </a:p>
        </p:txBody>
      </p:sp>
      <p:sp>
        <p:nvSpPr>
          <p:cNvPr id="3" name="Content Placeholder 2">
            <a:extLst>
              <a:ext uri="{FF2B5EF4-FFF2-40B4-BE49-F238E27FC236}">
                <a16:creationId xmlns:a16="http://schemas.microsoft.com/office/drawing/2014/main" id="{CEE0DB57-104D-A347-995A-2FC7EE3CBED2}"/>
              </a:ext>
            </a:extLst>
          </p:cNvPr>
          <p:cNvSpPr>
            <a:spLocks noGrp="1"/>
          </p:cNvSpPr>
          <p:nvPr>
            <p:ph idx="1"/>
          </p:nvPr>
        </p:nvSpPr>
        <p:spPr>
          <a:xfrm>
            <a:off x="1143001" y="1853248"/>
            <a:ext cx="9905998" cy="3124201"/>
          </a:xfrm>
        </p:spPr>
        <p:txBody>
          <a:bodyPr/>
          <a:lstStyle/>
          <a:p>
            <a:pPr>
              <a:buFont typeface="Arial" panose="020B0604020202020204" pitchFamily="34" charset="0"/>
              <a:buChar char="•"/>
            </a:pPr>
            <a:r>
              <a:rPr lang="en-US" dirty="0"/>
              <a:t>Use segmentation for targeted marketing campaigns</a:t>
            </a:r>
          </a:p>
          <a:p>
            <a:pPr>
              <a:buFont typeface="Arial" panose="020B0604020202020204" pitchFamily="34" charset="0"/>
              <a:buChar char="•"/>
            </a:pPr>
            <a:r>
              <a:rPr lang="en-US" dirty="0"/>
              <a:t>Develop loyalty programs for premium and loyal customers</a:t>
            </a:r>
          </a:p>
          <a:p>
            <a:pPr>
              <a:buFont typeface="Arial" panose="020B0604020202020204" pitchFamily="34" charset="0"/>
              <a:buChar char="•"/>
            </a:pPr>
            <a:r>
              <a:rPr lang="en-US" dirty="0"/>
              <a:t>Improve product bundling for value-seekers</a:t>
            </a:r>
          </a:p>
          <a:p>
            <a:pPr>
              <a:buFont typeface="Arial" panose="020B0604020202020204" pitchFamily="34" charset="0"/>
              <a:buChar char="•"/>
            </a:pPr>
            <a:r>
              <a:rPr lang="en-US" dirty="0"/>
              <a:t>Further analyze with real-time customer data</a:t>
            </a:r>
          </a:p>
        </p:txBody>
      </p:sp>
    </p:spTree>
    <p:extLst>
      <p:ext uri="{BB962C8B-B14F-4D97-AF65-F5344CB8AC3E}">
        <p14:creationId xmlns:p14="http://schemas.microsoft.com/office/powerpoint/2010/main" val="2636972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AD7B-2F08-A4D8-4541-03F1A8A3A069}"/>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220C793E-A0E8-343D-AA5C-8E13E31C8C0B}"/>
              </a:ext>
            </a:extLst>
          </p:cNvPr>
          <p:cNvSpPr>
            <a:spLocks noGrp="1"/>
          </p:cNvSpPr>
          <p:nvPr>
            <p:ph idx="1"/>
          </p:nvPr>
        </p:nvSpPr>
        <p:spPr/>
        <p:txBody>
          <a:bodyPr>
            <a:normAutofit/>
          </a:bodyPr>
          <a:lstStyle/>
          <a:p>
            <a:pPr>
              <a:buFont typeface="Arial" panose="020B0604020202020204" pitchFamily="34" charset="0"/>
              <a:buChar char="•"/>
            </a:pPr>
            <a:r>
              <a:rPr lang="en-US" dirty="0"/>
              <a:t>LG Corporation: Global electronics leader</a:t>
            </a:r>
          </a:p>
          <a:p>
            <a:pPr>
              <a:buFont typeface="Arial" panose="020B0604020202020204" pitchFamily="34" charset="0"/>
              <a:buChar char="•"/>
            </a:pPr>
            <a:r>
              <a:rPr lang="en-US" dirty="0"/>
              <a:t>Increasing customer base with diverse preferences</a:t>
            </a:r>
          </a:p>
          <a:p>
            <a:pPr>
              <a:buFont typeface="Arial" panose="020B0604020202020204" pitchFamily="34" charset="0"/>
              <a:buChar char="•"/>
            </a:pPr>
            <a:r>
              <a:rPr lang="en-US" dirty="0"/>
              <a:t>Business challenge: One-size-fits-all marketing is inefficient</a:t>
            </a:r>
          </a:p>
          <a:p>
            <a:pPr>
              <a:buFont typeface="Arial" panose="020B0604020202020204" pitchFamily="34" charset="0"/>
              <a:buChar char="•"/>
            </a:pPr>
            <a:r>
              <a:rPr lang="en-US" dirty="0"/>
              <a:t>Need: Tailored strategies for unique customer segments</a:t>
            </a:r>
          </a:p>
          <a:p>
            <a:endParaRPr lang="en-US" dirty="0"/>
          </a:p>
        </p:txBody>
      </p:sp>
    </p:spTree>
    <p:extLst>
      <p:ext uri="{BB962C8B-B14F-4D97-AF65-F5344CB8AC3E}">
        <p14:creationId xmlns:p14="http://schemas.microsoft.com/office/powerpoint/2010/main" val="311965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FB8F-8D1F-AAC2-6292-A5361A8BF13B}"/>
              </a:ext>
            </a:extLst>
          </p:cNvPr>
          <p:cNvSpPr>
            <a:spLocks noGrp="1"/>
          </p:cNvSpPr>
          <p:nvPr>
            <p:ph type="title"/>
          </p:nvPr>
        </p:nvSpPr>
        <p:spPr/>
        <p:txBody>
          <a:bodyPr/>
          <a:lstStyle/>
          <a:p>
            <a:r>
              <a:rPr lang="en-US" b="1" dirty="0"/>
              <a:t>Business Problem</a:t>
            </a:r>
            <a:endParaRPr lang="en-US" dirty="0"/>
          </a:p>
        </p:txBody>
      </p:sp>
      <p:sp>
        <p:nvSpPr>
          <p:cNvPr id="3" name="Content Placeholder 2">
            <a:extLst>
              <a:ext uri="{FF2B5EF4-FFF2-40B4-BE49-F238E27FC236}">
                <a16:creationId xmlns:a16="http://schemas.microsoft.com/office/drawing/2014/main" id="{B62B6476-8616-B752-DCAF-913FCB6A9B88}"/>
              </a:ext>
            </a:extLst>
          </p:cNvPr>
          <p:cNvSpPr>
            <a:spLocks noGrp="1"/>
          </p:cNvSpPr>
          <p:nvPr>
            <p:ph idx="1"/>
          </p:nvPr>
        </p:nvSpPr>
        <p:spPr/>
        <p:txBody>
          <a:bodyPr>
            <a:normAutofit/>
          </a:bodyPr>
          <a:lstStyle/>
          <a:p>
            <a:pPr>
              <a:buFont typeface="Arial" panose="020B0604020202020204" pitchFamily="34" charset="0"/>
              <a:buChar char="•"/>
            </a:pPr>
            <a:r>
              <a:rPr lang="en-US" dirty="0"/>
              <a:t>Lack of insight into customer behaviors</a:t>
            </a:r>
          </a:p>
          <a:p>
            <a:pPr>
              <a:buFont typeface="Arial" panose="020B0604020202020204" pitchFamily="34" charset="0"/>
              <a:buChar char="•"/>
            </a:pPr>
            <a:r>
              <a:rPr lang="en-US" dirty="0"/>
              <a:t>Poor targeting leading to high marketing costs</a:t>
            </a:r>
          </a:p>
          <a:p>
            <a:pPr>
              <a:buFont typeface="Arial" panose="020B0604020202020204" pitchFamily="34" charset="0"/>
              <a:buChar char="•"/>
            </a:pPr>
            <a:r>
              <a:rPr lang="en-US" dirty="0"/>
              <a:t>Missed opportunities for cross-selling and retention</a:t>
            </a:r>
          </a:p>
          <a:p>
            <a:pPr>
              <a:buFont typeface="Arial" panose="020B0604020202020204" pitchFamily="34" charset="0"/>
              <a:buChar char="•"/>
            </a:pPr>
            <a:r>
              <a:rPr lang="en-US" dirty="0"/>
              <a:t>Objective: Build a segmentation model to optimize targeting.</a:t>
            </a:r>
          </a:p>
        </p:txBody>
      </p:sp>
    </p:spTree>
    <p:extLst>
      <p:ext uri="{BB962C8B-B14F-4D97-AF65-F5344CB8AC3E}">
        <p14:creationId xmlns:p14="http://schemas.microsoft.com/office/powerpoint/2010/main" val="211147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1AC5-7140-A675-0826-7946C7F3B86A}"/>
              </a:ext>
            </a:extLst>
          </p:cNvPr>
          <p:cNvSpPr>
            <a:spLocks noGrp="1"/>
          </p:cNvSpPr>
          <p:nvPr>
            <p:ph type="title"/>
          </p:nvPr>
        </p:nvSpPr>
        <p:spPr/>
        <p:txBody>
          <a:bodyPr/>
          <a:lstStyle/>
          <a:p>
            <a:r>
              <a:rPr lang="en-US" b="1" dirty="0"/>
              <a:t>Methodology Overview</a:t>
            </a:r>
            <a:endParaRPr lang="en-US" dirty="0"/>
          </a:p>
        </p:txBody>
      </p:sp>
      <p:sp>
        <p:nvSpPr>
          <p:cNvPr id="3" name="Content Placeholder 2">
            <a:extLst>
              <a:ext uri="{FF2B5EF4-FFF2-40B4-BE49-F238E27FC236}">
                <a16:creationId xmlns:a16="http://schemas.microsoft.com/office/drawing/2014/main" id="{1FF7A9E8-7051-CABB-2EB4-0D11E3B78093}"/>
              </a:ext>
            </a:extLst>
          </p:cNvPr>
          <p:cNvSpPr>
            <a:spLocks noGrp="1"/>
          </p:cNvSpPr>
          <p:nvPr>
            <p:ph idx="1"/>
          </p:nvPr>
        </p:nvSpPr>
        <p:spPr/>
        <p:txBody>
          <a:bodyPr>
            <a:normAutofit/>
          </a:bodyPr>
          <a:lstStyle/>
          <a:p>
            <a:pPr>
              <a:buFont typeface="Arial" panose="020B0604020202020204" pitchFamily="34" charset="0"/>
              <a:buChar char="•"/>
            </a:pPr>
            <a:r>
              <a:rPr lang="en-US" dirty="0"/>
              <a:t>Data Collection: Simulated LG customer dataset</a:t>
            </a:r>
          </a:p>
          <a:p>
            <a:pPr>
              <a:buFont typeface="Arial" panose="020B0604020202020204" pitchFamily="34" charset="0"/>
              <a:buChar char="•"/>
            </a:pPr>
            <a:r>
              <a:rPr lang="en-US" dirty="0"/>
              <a:t>Data Cleaning: Handled missing values and outliers</a:t>
            </a:r>
          </a:p>
          <a:p>
            <a:pPr>
              <a:buFont typeface="Arial" panose="020B0604020202020204" pitchFamily="34" charset="0"/>
              <a:buChar char="•"/>
            </a:pPr>
            <a:r>
              <a:rPr lang="en-US" dirty="0"/>
              <a:t>Feature Engineering: Created new variables (e.g., customer lifetime value)</a:t>
            </a:r>
          </a:p>
          <a:p>
            <a:pPr>
              <a:buFont typeface="Arial" panose="020B0604020202020204" pitchFamily="34" charset="0"/>
              <a:buChar char="•"/>
            </a:pPr>
            <a:r>
              <a:rPr lang="en-US" dirty="0"/>
              <a:t>Modeling: K-Means clustering</a:t>
            </a:r>
          </a:p>
          <a:p>
            <a:pPr>
              <a:buFont typeface="Arial" panose="020B0604020202020204" pitchFamily="34" charset="0"/>
              <a:buChar char="•"/>
            </a:pPr>
            <a:r>
              <a:rPr lang="en-US" dirty="0"/>
              <a:t>Tools: Python, scikit-learn, Matplotlib, AWS for deployment</a:t>
            </a:r>
          </a:p>
        </p:txBody>
      </p:sp>
    </p:spTree>
    <p:extLst>
      <p:ext uri="{BB962C8B-B14F-4D97-AF65-F5344CB8AC3E}">
        <p14:creationId xmlns:p14="http://schemas.microsoft.com/office/powerpoint/2010/main" val="1275085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FEE1E-A949-BDBD-8D63-EF7CDBF459E7}"/>
              </a:ext>
            </a:extLst>
          </p:cNvPr>
          <p:cNvSpPr>
            <a:spLocks noGrp="1"/>
          </p:cNvSpPr>
          <p:nvPr>
            <p:ph type="title"/>
          </p:nvPr>
        </p:nvSpPr>
        <p:spPr/>
        <p:txBody>
          <a:bodyPr/>
          <a:lstStyle/>
          <a:p>
            <a:r>
              <a:rPr lang="en-US" b="1" dirty="0"/>
              <a:t>Dataset Summary</a:t>
            </a:r>
            <a:endParaRPr lang="en-US" dirty="0"/>
          </a:p>
        </p:txBody>
      </p:sp>
      <p:sp>
        <p:nvSpPr>
          <p:cNvPr id="3" name="Content Placeholder 2">
            <a:extLst>
              <a:ext uri="{FF2B5EF4-FFF2-40B4-BE49-F238E27FC236}">
                <a16:creationId xmlns:a16="http://schemas.microsoft.com/office/drawing/2014/main" id="{D2F75695-DC8A-19A8-1E1A-70119139016A}"/>
              </a:ext>
            </a:extLst>
          </p:cNvPr>
          <p:cNvSpPr>
            <a:spLocks noGrp="1"/>
          </p:cNvSpPr>
          <p:nvPr>
            <p:ph idx="1"/>
          </p:nvPr>
        </p:nvSpPr>
        <p:spPr/>
        <p:txBody>
          <a:bodyPr>
            <a:normAutofit/>
          </a:bodyPr>
          <a:lstStyle/>
          <a:p>
            <a:pPr>
              <a:buFont typeface="Arial" panose="020B0604020202020204" pitchFamily="34" charset="0"/>
              <a:buChar char="•"/>
            </a:pPr>
            <a:r>
              <a:rPr lang="en-US" dirty="0"/>
              <a:t>5,000 customer records</a:t>
            </a:r>
          </a:p>
          <a:p>
            <a:pPr>
              <a:buFont typeface="Arial" panose="020B0604020202020204" pitchFamily="34" charset="0"/>
              <a:buChar char="•"/>
            </a:pPr>
            <a:r>
              <a:rPr lang="en-US" dirty="0"/>
              <a:t>Features:</a:t>
            </a:r>
          </a:p>
          <a:p>
            <a:pPr marL="742950" lvl="1" indent="-285750">
              <a:buFont typeface="Arial" panose="020B0604020202020204" pitchFamily="34" charset="0"/>
              <a:buChar char="•"/>
            </a:pPr>
            <a:r>
              <a:rPr lang="en-US" dirty="0"/>
              <a:t>Age, income, region</a:t>
            </a:r>
          </a:p>
          <a:p>
            <a:pPr marL="742950" lvl="1" indent="-285750">
              <a:buFont typeface="Arial" panose="020B0604020202020204" pitchFamily="34" charset="0"/>
              <a:buChar char="•"/>
            </a:pPr>
            <a:r>
              <a:rPr lang="en-US" dirty="0"/>
              <a:t>Purchase frequency</a:t>
            </a:r>
          </a:p>
          <a:p>
            <a:pPr marL="742950" lvl="1" indent="-285750">
              <a:buFont typeface="Arial" panose="020B0604020202020204" pitchFamily="34" charset="0"/>
              <a:buChar char="•"/>
            </a:pPr>
            <a:r>
              <a:rPr lang="en-US" dirty="0"/>
              <a:t>Product preferences</a:t>
            </a:r>
          </a:p>
          <a:p>
            <a:pPr marL="742950" lvl="1" indent="-285750">
              <a:buFont typeface="Arial" panose="020B0604020202020204" pitchFamily="34" charset="0"/>
              <a:buChar char="•"/>
            </a:pPr>
            <a:r>
              <a:rPr lang="en-US" dirty="0"/>
              <a:t>Customer lifetime value</a:t>
            </a:r>
          </a:p>
          <a:p>
            <a:pPr>
              <a:buFont typeface="Arial" panose="020B0604020202020204" pitchFamily="34" charset="0"/>
              <a:buChar char="•"/>
            </a:pPr>
            <a:r>
              <a:rPr lang="en-US" dirty="0"/>
              <a:t>Data simulated for educational purposes</a:t>
            </a:r>
          </a:p>
          <a:p>
            <a:endParaRPr lang="en-US" dirty="0"/>
          </a:p>
        </p:txBody>
      </p:sp>
    </p:spTree>
    <p:extLst>
      <p:ext uri="{BB962C8B-B14F-4D97-AF65-F5344CB8AC3E}">
        <p14:creationId xmlns:p14="http://schemas.microsoft.com/office/powerpoint/2010/main" val="1395296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E2895-EC05-FDC2-CB07-8FD0BA5AE4CD}"/>
              </a:ext>
            </a:extLst>
          </p:cNvPr>
          <p:cNvSpPr>
            <a:spLocks noGrp="1"/>
          </p:cNvSpPr>
          <p:nvPr>
            <p:ph type="title"/>
          </p:nvPr>
        </p:nvSpPr>
        <p:spPr/>
        <p:txBody>
          <a:bodyPr/>
          <a:lstStyle/>
          <a:p>
            <a:r>
              <a:rPr lang="en-US" b="1" dirty="0"/>
              <a:t>Data Preparation</a:t>
            </a:r>
            <a:endParaRPr lang="en-US" dirty="0"/>
          </a:p>
        </p:txBody>
      </p:sp>
      <p:sp>
        <p:nvSpPr>
          <p:cNvPr id="3" name="Content Placeholder 2">
            <a:extLst>
              <a:ext uri="{FF2B5EF4-FFF2-40B4-BE49-F238E27FC236}">
                <a16:creationId xmlns:a16="http://schemas.microsoft.com/office/drawing/2014/main" id="{962CD2CF-0F06-8C97-7392-55E1A457D262}"/>
              </a:ext>
            </a:extLst>
          </p:cNvPr>
          <p:cNvSpPr>
            <a:spLocks noGrp="1"/>
          </p:cNvSpPr>
          <p:nvPr>
            <p:ph idx="1"/>
          </p:nvPr>
        </p:nvSpPr>
        <p:spPr/>
        <p:txBody>
          <a:bodyPr/>
          <a:lstStyle/>
          <a:p>
            <a:pPr>
              <a:buFont typeface="Arial" panose="020B0604020202020204" pitchFamily="34" charset="0"/>
              <a:buChar char="•"/>
            </a:pPr>
            <a:r>
              <a:rPr lang="en-US" dirty="0"/>
              <a:t>Removed duplicates and handled missing values</a:t>
            </a:r>
          </a:p>
          <a:p>
            <a:pPr>
              <a:buFont typeface="Arial" panose="020B0604020202020204" pitchFamily="34" charset="0"/>
              <a:buChar char="•"/>
            </a:pPr>
            <a:r>
              <a:rPr lang="en-US" dirty="0"/>
              <a:t>Standardized numerical features</a:t>
            </a:r>
          </a:p>
          <a:p>
            <a:pPr>
              <a:buFont typeface="Arial" panose="020B0604020202020204" pitchFamily="34" charset="0"/>
              <a:buChar char="•"/>
            </a:pPr>
            <a:r>
              <a:rPr lang="en-US" dirty="0"/>
              <a:t>One-hot encoded categorical features</a:t>
            </a:r>
          </a:p>
          <a:p>
            <a:pPr>
              <a:buFont typeface="Arial" panose="020B0604020202020204" pitchFamily="34" charset="0"/>
              <a:buChar char="•"/>
            </a:pPr>
            <a:r>
              <a:rPr lang="en-US" dirty="0"/>
              <a:t>Scaled values using Min-Max scaling</a:t>
            </a:r>
          </a:p>
        </p:txBody>
      </p:sp>
    </p:spTree>
    <p:extLst>
      <p:ext uri="{BB962C8B-B14F-4D97-AF65-F5344CB8AC3E}">
        <p14:creationId xmlns:p14="http://schemas.microsoft.com/office/powerpoint/2010/main" val="425055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07E6-6EEB-92A0-8A62-19A3A9E973FE}"/>
              </a:ext>
            </a:extLst>
          </p:cNvPr>
          <p:cNvSpPr>
            <a:spLocks noGrp="1"/>
          </p:cNvSpPr>
          <p:nvPr>
            <p:ph type="title"/>
          </p:nvPr>
        </p:nvSpPr>
        <p:spPr/>
        <p:txBody>
          <a:bodyPr/>
          <a:lstStyle/>
          <a:p>
            <a:r>
              <a:rPr lang="en-US" b="1" dirty="0"/>
              <a:t>Exploratory Data Analysis (EDA)</a:t>
            </a:r>
            <a:endParaRPr lang="en-US" dirty="0"/>
          </a:p>
        </p:txBody>
      </p:sp>
      <p:sp>
        <p:nvSpPr>
          <p:cNvPr id="3" name="Content Placeholder 2">
            <a:extLst>
              <a:ext uri="{FF2B5EF4-FFF2-40B4-BE49-F238E27FC236}">
                <a16:creationId xmlns:a16="http://schemas.microsoft.com/office/drawing/2014/main" id="{0E28E950-0288-0966-0BCA-95537D9BEBB8}"/>
              </a:ext>
            </a:extLst>
          </p:cNvPr>
          <p:cNvSpPr>
            <a:spLocks noGrp="1"/>
          </p:cNvSpPr>
          <p:nvPr>
            <p:ph idx="1"/>
          </p:nvPr>
        </p:nvSpPr>
        <p:spPr/>
        <p:txBody>
          <a:bodyPr/>
          <a:lstStyle/>
          <a:p>
            <a:pPr>
              <a:buFont typeface="Arial" panose="020B0604020202020204" pitchFamily="34" charset="0"/>
              <a:buChar char="•"/>
            </a:pPr>
            <a:r>
              <a:rPr lang="en-US" dirty="0"/>
              <a:t>Identified correlation between income and spending</a:t>
            </a:r>
          </a:p>
          <a:p>
            <a:pPr>
              <a:buFont typeface="Arial" panose="020B0604020202020204" pitchFamily="34" charset="0"/>
              <a:buChar char="•"/>
            </a:pPr>
            <a:r>
              <a:rPr lang="en-US" dirty="0"/>
              <a:t>Cluster tendency observed with high-value customers</a:t>
            </a:r>
          </a:p>
          <a:p>
            <a:pPr>
              <a:buFont typeface="Arial" panose="020B0604020202020204" pitchFamily="34" charset="0"/>
              <a:buChar char="•"/>
            </a:pPr>
            <a:r>
              <a:rPr lang="en-US" dirty="0"/>
              <a:t>Plots used: heatmap, histograms, box plots</a:t>
            </a:r>
          </a:p>
          <a:p>
            <a:pPr marL="0" indent="0">
              <a:buNone/>
            </a:pPr>
            <a:endParaRPr lang="en-US" dirty="0"/>
          </a:p>
        </p:txBody>
      </p:sp>
    </p:spTree>
    <p:extLst>
      <p:ext uri="{BB962C8B-B14F-4D97-AF65-F5344CB8AC3E}">
        <p14:creationId xmlns:p14="http://schemas.microsoft.com/office/powerpoint/2010/main" val="144211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C440-75B0-EAF7-8CC9-F779C6C33828}"/>
              </a:ext>
            </a:extLst>
          </p:cNvPr>
          <p:cNvSpPr>
            <a:spLocks noGrp="1"/>
          </p:cNvSpPr>
          <p:nvPr>
            <p:ph type="title"/>
          </p:nvPr>
        </p:nvSpPr>
        <p:spPr/>
        <p:txBody>
          <a:bodyPr/>
          <a:lstStyle/>
          <a:p>
            <a:r>
              <a:rPr lang="en-US" b="1" dirty="0"/>
              <a:t>Model Development</a:t>
            </a:r>
            <a:endParaRPr lang="en-US" dirty="0"/>
          </a:p>
        </p:txBody>
      </p:sp>
      <p:sp>
        <p:nvSpPr>
          <p:cNvPr id="3" name="Content Placeholder 2">
            <a:extLst>
              <a:ext uri="{FF2B5EF4-FFF2-40B4-BE49-F238E27FC236}">
                <a16:creationId xmlns:a16="http://schemas.microsoft.com/office/drawing/2014/main" id="{2CD60706-2BBA-CF81-029E-3CDB750F103B}"/>
              </a:ext>
            </a:extLst>
          </p:cNvPr>
          <p:cNvSpPr>
            <a:spLocks noGrp="1"/>
          </p:cNvSpPr>
          <p:nvPr>
            <p:ph idx="1"/>
          </p:nvPr>
        </p:nvSpPr>
        <p:spPr/>
        <p:txBody>
          <a:bodyPr/>
          <a:lstStyle/>
          <a:p>
            <a:pPr>
              <a:buFont typeface="Arial" panose="020B0604020202020204" pitchFamily="34" charset="0"/>
              <a:buChar char="•"/>
            </a:pPr>
            <a:r>
              <a:rPr lang="en-US" dirty="0"/>
              <a:t>Algorithm: K-Means Clustering</a:t>
            </a:r>
          </a:p>
          <a:p>
            <a:pPr>
              <a:buFont typeface="Arial" panose="020B0604020202020204" pitchFamily="34" charset="0"/>
              <a:buChar char="•"/>
            </a:pPr>
            <a:r>
              <a:rPr lang="en-US" dirty="0"/>
              <a:t>Optimal clusters: 4 (via Elbow Method)</a:t>
            </a:r>
          </a:p>
          <a:p>
            <a:pPr>
              <a:buFont typeface="Arial" panose="020B0604020202020204" pitchFamily="34" charset="0"/>
              <a:buChar char="•"/>
            </a:pPr>
            <a:r>
              <a:rPr lang="en-US" dirty="0"/>
              <a:t>Labels assigned: Budget, Value-seeker, Premium, Loyal</a:t>
            </a:r>
          </a:p>
          <a:p>
            <a:pPr>
              <a:buFont typeface="Arial" panose="020B0604020202020204" pitchFamily="34" charset="0"/>
              <a:buChar char="•"/>
            </a:pPr>
            <a:r>
              <a:rPr lang="en-US" dirty="0"/>
              <a:t>Cluster characteristics analyzed</a:t>
            </a:r>
          </a:p>
        </p:txBody>
      </p:sp>
    </p:spTree>
    <p:extLst>
      <p:ext uri="{BB962C8B-B14F-4D97-AF65-F5344CB8AC3E}">
        <p14:creationId xmlns:p14="http://schemas.microsoft.com/office/powerpoint/2010/main" val="135064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50CC-9E29-3063-1E01-5A9AD0267556}"/>
              </a:ext>
            </a:extLst>
          </p:cNvPr>
          <p:cNvSpPr>
            <a:spLocks noGrp="1"/>
          </p:cNvSpPr>
          <p:nvPr>
            <p:ph type="title"/>
          </p:nvPr>
        </p:nvSpPr>
        <p:spPr/>
        <p:txBody>
          <a:bodyPr/>
          <a:lstStyle/>
          <a:p>
            <a:r>
              <a:rPr lang="en-US" b="1" dirty="0"/>
              <a:t>Model Insights</a:t>
            </a:r>
            <a:endParaRPr lang="en-US" dirty="0"/>
          </a:p>
        </p:txBody>
      </p:sp>
      <p:sp>
        <p:nvSpPr>
          <p:cNvPr id="3" name="Content Placeholder 2">
            <a:extLst>
              <a:ext uri="{FF2B5EF4-FFF2-40B4-BE49-F238E27FC236}">
                <a16:creationId xmlns:a16="http://schemas.microsoft.com/office/drawing/2014/main" id="{AEE734F5-D3DE-DEE4-F7E6-0A62B11DCE05}"/>
              </a:ext>
            </a:extLst>
          </p:cNvPr>
          <p:cNvSpPr>
            <a:spLocks noGrp="1"/>
          </p:cNvSpPr>
          <p:nvPr>
            <p:ph idx="1"/>
          </p:nvPr>
        </p:nvSpPr>
        <p:spPr/>
        <p:txBody>
          <a:bodyPr/>
          <a:lstStyle/>
          <a:p>
            <a:pPr>
              <a:buFont typeface="Arial" panose="020B0604020202020204" pitchFamily="34" charset="0"/>
              <a:buChar char="•"/>
            </a:pPr>
            <a:r>
              <a:rPr lang="en-US" dirty="0"/>
              <a:t>Cluster 0: Budget customers – low income, low spend</a:t>
            </a:r>
          </a:p>
          <a:p>
            <a:pPr>
              <a:buFont typeface="Arial" panose="020B0604020202020204" pitchFamily="34" charset="0"/>
              <a:buChar char="•"/>
            </a:pPr>
            <a:r>
              <a:rPr lang="en-US" dirty="0"/>
              <a:t>Cluster 1: Premium – high income, loyal, frequent buyers</a:t>
            </a:r>
          </a:p>
          <a:p>
            <a:pPr>
              <a:buFont typeface="Arial" panose="020B0604020202020204" pitchFamily="34" charset="0"/>
              <a:buChar char="•"/>
            </a:pPr>
            <a:r>
              <a:rPr lang="en-US" dirty="0"/>
              <a:t>Cluster 2: Value-seekers – mid-income, discount responsive</a:t>
            </a:r>
          </a:p>
          <a:p>
            <a:pPr>
              <a:buFont typeface="Arial" panose="020B0604020202020204" pitchFamily="34" charset="0"/>
              <a:buChar char="•"/>
            </a:pPr>
            <a:r>
              <a:rPr lang="en-US" dirty="0"/>
              <a:t>Cluster 3: Loyal – repeat customers, brand-loyal</a:t>
            </a:r>
          </a:p>
          <a:p>
            <a:pPr marL="0" indent="0">
              <a:buNone/>
            </a:pPr>
            <a:endParaRPr lang="en-US" dirty="0"/>
          </a:p>
        </p:txBody>
      </p:sp>
    </p:spTree>
    <p:extLst>
      <p:ext uri="{BB962C8B-B14F-4D97-AF65-F5344CB8AC3E}">
        <p14:creationId xmlns:p14="http://schemas.microsoft.com/office/powerpoint/2010/main" val="557115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35</TotalTime>
  <Words>779</Words>
  <Application>Microsoft Office PowerPoint</Application>
  <PresentationFormat>Widescreen</PresentationFormat>
  <Paragraphs>91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Century Gothic</vt:lpstr>
      <vt:lpstr>Wingdings 3</vt:lpstr>
      <vt:lpstr>Ion</vt:lpstr>
      <vt:lpstr>Customer Segmentation Model for LG Corporation</vt:lpstr>
      <vt:lpstr>Introduction</vt:lpstr>
      <vt:lpstr>Business Problem</vt:lpstr>
      <vt:lpstr>Methodology Overview</vt:lpstr>
      <vt:lpstr>Dataset Summary</vt:lpstr>
      <vt:lpstr>Data Preparation</vt:lpstr>
      <vt:lpstr>Exploratory Data Analysis (EDA)</vt:lpstr>
      <vt:lpstr>Model Development</vt:lpstr>
      <vt:lpstr>Model Insights</vt:lpstr>
      <vt:lpstr>Business Value</vt:lpstr>
      <vt:lpstr>Deployment</vt:lpstr>
      <vt:lpstr>Evaluation &amp; Reflection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Zainab Omolara Adebesin</dc:creator>
  <cp:lastModifiedBy>Zainab Omolara Adebesin</cp:lastModifiedBy>
  <cp:revision>1</cp:revision>
  <dcterms:created xsi:type="dcterms:W3CDTF">2025-05-30T18:01:35Z</dcterms:created>
  <dcterms:modified xsi:type="dcterms:W3CDTF">2025-05-30T18:37:05Z</dcterms:modified>
</cp:coreProperties>
</file>