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B522A-FC8D-4522-A161-397BE15B5E7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254751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B522A-FC8D-4522-A161-397BE15B5E7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284033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B522A-FC8D-4522-A161-397BE15B5E7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288399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B522A-FC8D-4522-A161-397BE15B5E7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233815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FB522A-FC8D-4522-A161-397BE15B5E7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309276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FB522A-FC8D-4522-A161-397BE15B5E7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92968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FB522A-FC8D-4522-A161-397BE15B5E77}"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165170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B522A-FC8D-4522-A161-397BE15B5E77}"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221999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B522A-FC8D-4522-A161-397BE15B5E77}"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309880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B522A-FC8D-4522-A161-397BE15B5E7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116500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B522A-FC8D-4522-A161-397BE15B5E7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6EAB-2F9F-4A22-B123-E3EFE70440EA}" type="slidenum">
              <a:rPr lang="en-US" smtClean="0"/>
              <a:t>‹#›</a:t>
            </a:fld>
            <a:endParaRPr lang="en-US"/>
          </a:p>
        </p:txBody>
      </p:sp>
    </p:spTree>
    <p:extLst>
      <p:ext uri="{BB962C8B-B14F-4D97-AF65-F5344CB8AC3E}">
        <p14:creationId xmlns:p14="http://schemas.microsoft.com/office/powerpoint/2010/main" val="324255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B522A-FC8D-4522-A161-397BE15B5E77}"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6EAB-2F9F-4A22-B123-E3EFE70440EA}" type="slidenum">
              <a:rPr lang="en-US" smtClean="0"/>
              <a:t>‹#›</a:t>
            </a:fld>
            <a:endParaRPr lang="en-US"/>
          </a:p>
        </p:txBody>
      </p:sp>
    </p:spTree>
    <p:extLst>
      <p:ext uri="{BB962C8B-B14F-4D97-AF65-F5344CB8AC3E}">
        <p14:creationId xmlns:p14="http://schemas.microsoft.com/office/powerpoint/2010/main" val="561120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1627"/>
            <a:ext cx="9144000" cy="3147237"/>
          </a:xfrm>
        </p:spPr>
        <p:txBody>
          <a:bodyPr>
            <a:normAutofit/>
          </a:bodyPr>
          <a:lstStyle/>
          <a:p>
            <a:r>
              <a:rPr lang="en-US" u="sng" dirty="0">
                <a:latin typeface="Eras Bold ITC" panose="020B0907030504020204" pitchFamily="34" charset="0"/>
              </a:rPr>
              <a:t>P</a:t>
            </a:r>
            <a:r>
              <a:rPr lang="en-US" u="sng" dirty="0" smtClean="0">
                <a:latin typeface="Eras Bold ITC" panose="020B0907030504020204" pitchFamily="34" charset="0"/>
              </a:rPr>
              <a:t>rivate </a:t>
            </a:r>
            <a:r>
              <a:rPr lang="en-US" u="sng" dirty="0">
                <a:latin typeface="Eras Bold ITC" panose="020B0907030504020204" pitchFamily="34" charset="0"/>
              </a:rPr>
              <a:t>A</a:t>
            </a:r>
            <a:r>
              <a:rPr lang="en-US" u="sng" dirty="0" smtClean="0">
                <a:latin typeface="Eras Bold ITC" panose="020B0907030504020204" pitchFamily="34" charset="0"/>
              </a:rPr>
              <a:t>ffairs </a:t>
            </a:r>
            <a:r>
              <a:rPr lang="en-US" u="sng" dirty="0">
                <a:latin typeface="Eras Bold ITC" panose="020B0907030504020204" pitchFamily="34" charset="0"/>
              </a:rPr>
              <a:t>O</a:t>
            </a:r>
            <a:r>
              <a:rPr lang="en-US" u="sng" dirty="0" smtClean="0">
                <a:latin typeface="Eras Bold ITC" panose="020B0907030504020204" pitchFamily="34" charset="0"/>
              </a:rPr>
              <a:t>f Pakistan </a:t>
            </a:r>
            <a:br>
              <a:rPr lang="en-US" u="sng" dirty="0" smtClean="0">
                <a:latin typeface="Eras Bold ITC" panose="020B0907030504020204" pitchFamily="34" charset="0"/>
              </a:rPr>
            </a:br>
            <a:endParaRPr lang="en-US" u="sng" dirty="0">
              <a:latin typeface="Eras Bold ITC" panose="020B0907030504020204" pitchFamily="34" charset="0"/>
            </a:endParaRPr>
          </a:p>
        </p:txBody>
      </p:sp>
    </p:spTree>
    <p:extLst>
      <p:ext uri="{BB962C8B-B14F-4D97-AF65-F5344CB8AC3E}">
        <p14:creationId xmlns:p14="http://schemas.microsoft.com/office/powerpoint/2010/main" val="177210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43188" y="365125"/>
            <a:ext cx="7972425" cy="1325563"/>
          </a:xfrm>
        </p:spPr>
        <p:txBody>
          <a:bodyPr>
            <a:normAutofit/>
          </a:bodyPr>
          <a:lstStyle/>
          <a:p>
            <a:r>
              <a:rPr lang="en-US" sz="3200" b="1" u="sng" dirty="0">
                <a:latin typeface="Algerian" panose="04020705040A02060702" pitchFamily="82" charset="0"/>
              </a:rPr>
              <a:t>Ministry of Foreign </a:t>
            </a:r>
            <a:r>
              <a:rPr lang="en-US" sz="3200" b="1" u="sng" dirty="0" smtClean="0">
                <a:latin typeface="Algerian" panose="04020705040A02060702" pitchFamily="82" charset="0"/>
              </a:rPr>
              <a:t>Affairs</a:t>
            </a:r>
            <a:endParaRPr lang="en-US" sz="3200" b="1" u="sng" dirty="0">
              <a:latin typeface="Algerian" panose="04020705040A02060702" pitchFamily="82" charset="0"/>
            </a:endParaRPr>
          </a:p>
        </p:txBody>
      </p:sp>
      <p:sp>
        <p:nvSpPr>
          <p:cNvPr id="3" name="Content Placeholder 2"/>
          <p:cNvSpPr>
            <a:spLocks noGrp="1"/>
          </p:cNvSpPr>
          <p:nvPr>
            <p:ph idx="1"/>
          </p:nvPr>
        </p:nvSpPr>
        <p:spPr>
          <a:xfrm>
            <a:off x="300037" y="1825624"/>
            <a:ext cx="11630025" cy="5032375"/>
          </a:xfrm>
        </p:spPr>
        <p:txBody>
          <a:bodyPr/>
          <a:lstStyle/>
          <a:p>
            <a:r>
              <a:rPr lang="en-US" dirty="0">
                <a:latin typeface="Arial" panose="020B0604020202020204" pitchFamily="34" charset="0"/>
                <a:cs typeface="Arial" panose="020B0604020202020204" pitchFamily="34" charset="0"/>
              </a:rPr>
              <a:t>The Ministry of Foreign Affairs (Urdu: </a:t>
            </a:r>
            <a:r>
              <a:rPr lang="ar-AE" dirty="0">
                <a:latin typeface="Arial" panose="020B0604020202020204" pitchFamily="34" charset="0"/>
                <a:cs typeface="Arial" panose="020B0604020202020204" pitchFamily="34" charset="0"/>
              </a:rPr>
              <a:t>وزارت امورِ خارجہ, </a:t>
            </a:r>
            <a:r>
              <a:rPr lang="en-US" dirty="0" err="1">
                <a:latin typeface="Arial" panose="020B0604020202020204" pitchFamily="34" charset="0"/>
                <a:cs typeface="Arial" panose="020B0604020202020204" pitchFamily="34" charset="0"/>
              </a:rPr>
              <a:t>Wazarat</a:t>
            </a:r>
            <a:r>
              <a:rPr lang="en-US" dirty="0">
                <a:latin typeface="Arial" panose="020B0604020202020204" pitchFamily="34" charset="0"/>
                <a:cs typeface="Arial" panose="020B0604020202020204" pitchFamily="34" charset="0"/>
              </a:rPr>
              <a:t>-e-</a:t>
            </a:r>
            <a:r>
              <a:rPr lang="en-US" dirty="0" err="1">
                <a:latin typeface="Arial" panose="020B0604020202020204" pitchFamily="34" charset="0"/>
                <a:cs typeface="Arial" panose="020B0604020202020204" pitchFamily="34" charset="0"/>
              </a:rPr>
              <a:t>Kharja</a:t>
            </a:r>
            <a:r>
              <a:rPr lang="en-US" dirty="0">
                <a:latin typeface="Arial" panose="020B0604020202020204" pitchFamily="34" charset="0"/>
                <a:cs typeface="Arial" panose="020B0604020202020204" pitchFamily="34" charset="0"/>
              </a:rPr>
              <a:t>, abbreviated as </a:t>
            </a:r>
            <a:r>
              <a:rPr lang="en-US" dirty="0" err="1">
                <a:latin typeface="Arial" panose="020B0604020202020204" pitchFamily="34" charset="0"/>
                <a:cs typeface="Arial" panose="020B0604020202020204" pitchFamily="34" charset="0"/>
              </a:rPr>
              <a:t>MoFA</a:t>
            </a:r>
            <a:r>
              <a:rPr lang="en-US" dirty="0">
                <a:latin typeface="Arial" panose="020B0604020202020204" pitchFamily="34" charset="0"/>
                <a:cs typeface="Arial" panose="020B0604020202020204" pitchFamily="34" charset="0"/>
              </a:rPr>
              <a:t>) is a ministry of the Government of Pakistan tasked in managing Pakistan's diplomatic and consular relations as well as its foreign policy. The MOFA is also responsible for maintaining Pakistani government offices abroad with diplomatic and consular status.</a:t>
            </a:r>
          </a:p>
        </p:txBody>
      </p:sp>
    </p:spTree>
    <p:extLst>
      <p:ext uri="{BB962C8B-B14F-4D97-AF65-F5344CB8AC3E}">
        <p14:creationId xmlns:p14="http://schemas.microsoft.com/office/powerpoint/2010/main" val="5703517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28900" y="365125"/>
            <a:ext cx="8558213" cy="1325563"/>
          </a:xfrm>
        </p:spPr>
        <p:txBody>
          <a:bodyPr/>
          <a:lstStyle/>
          <a:p>
            <a:r>
              <a:rPr lang="en-US" b="1" u="sng" dirty="0">
                <a:latin typeface="Algerian" panose="04020705040A02060702" pitchFamily="82" charset="0"/>
              </a:rPr>
              <a:t> </a:t>
            </a:r>
            <a:r>
              <a:rPr lang="en-US" sz="3200" b="1" u="sng" dirty="0">
                <a:latin typeface="Algerian" panose="04020705040A02060702" pitchFamily="82" charset="0"/>
              </a:rPr>
              <a:t>Ministry of Finance </a:t>
            </a:r>
            <a:r>
              <a:rPr lang="en-US" sz="3200" b="1" u="sng" dirty="0" smtClean="0">
                <a:latin typeface="Algerian" panose="04020705040A02060702" pitchFamily="82" charset="0"/>
              </a:rPr>
              <a:t>Affairs</a:t>
            </a:r>
            <a:endParaRPr lang="en-US" sz="3200" b="1" u="sng" dirty="0">
              <a:latin typeface="Algerian" panose="04020705040A02060702" pitchFamily="82" charset="0"/>
            </a:endParaRPr>
          </a:p>
        </p:txBody>
      </p:sp>
      <p:sp>
        <p:nvSpPr>
          <p:cNvPr id="3" name="Content Placeholder 2"/>
          <p:cNvSpPr>
            <a:spLocks noGrp="1"/>
          </p:cNvSpPr>
          <p:nvPr>
            <p:ph idx="1"/>
          </p:nvPr>
        </p:nvSpPr>
        <p:spPr>
          <a:xfrm>
            <a:off x="300037" y="1825624"/>
            <a:ext cx="11630025" cy="5032375"/>
          </a:xfrm>
        </p:spPr>
        <p:txBody>
          <a:bodyPr/>
          <a:lstStyle/>
          <a:p>
            <a:r>
              <a:rPr lang="en-US" dirty="0">
                <a:latin typeface="Arial" panose="020B0604020202020204" pitchFamily="34" charset="0"/>
                <a:cs typeface="Arial" panose="020B0604020202020204" pitchFamily="34" charset="0"/>
              </a:rPr>
              <a:t>The Ministry of Finance is a ministry or other government agency in charge of government finance, physical policy and financial regulation. It is headed by a Finance Minister, an executive or cabinet position. The Minister is responsible each year for presenting the federal government's budget to the Parliament of Pakistan. </a:t>
            </a:r>
            <a:r>
              <a:rPr lang="en-US" dirty="0" err="1">
                <a:latin typeface="Arial" panose="020B0604020202020204" pitchFamily="34" charset="0"/>
                <a:cs typeface="Arial" panose="020B0604020202020204" pitchFamily="34" charset="0"/>
              </a:rPr>
              <a:t>Dr.Shamshad</a:t>
            </a:r>
            <a:r>
              <a:rPr lang="en-US" dirty="0">
                <a:latin typeface="Arial" panose="020B0604020202020204" pitchFamily="34" charset="0"/>
                <a:cs typeface="Arial" panose="020B0604020202020204" pitchFamily="34" charset="0"/>
              </a:rPr>
              <a:t> Akhtar has served as the Finance Minister since August 17, 2023.</a:t>
            </a:r>
          </a:p>
        </p:txBody>
      </p:sp>
    </p:spTree>
    <p:extLst>
      <p:ext uri="{BB962C8B-B14F-4D97-AF65-F5344CB8AC3E}">
        <p14:creationId xmlns:p14="http://schemas.microsoft.com/office/powerpoint/2010/main" val="1092713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2964" y="728663"/>
            <a:ext cx="11087098" cy="957262"/>
          </a:xfrm>
        </p:spPr>
        <p:txBody>
          <a:bodyPr>
            <a:normAutofit fontScale="90000"/>
          </a:bodyPr>
          <a:lstStyle/>
          <a:p>
            <a:r>
              <a:rPr lang="en-US" sz="3200" b="1" u="sng" dirty="0">
                <a:latin typeface="Algerian" panose="04020705040A02060702" pitchFamily="82" charset="0"/>
              </a:rPr>
              <a:t>Ministry of Religious Affairs and Inter-faith Harmony</a:t>
            </a:r>
            <a:br>
              <a:rPr lang="en-US" sz="3200" b="1" u="sng" dirty="0">
                <a:latin typeface="Algerian" panose="04020705040A02060702" pitchFamily="82" charset="0"/>
              </a:rPr>
            </a:br>
            <a:endParaRPr lang="en-US" sz="3200" b="1" u="sng" dirty="0">
              <a:latin typeface="Algerian" panose="04020705040A02060702" pitchFamily="82" charset="0"/>
            </a:endParaRPr>
          </a:p>
        </p:txBody>
      </p:sp>
      <p:sp>
        <p:nvSpPr>
          <p:cNvPr id="3" name="Content Placeholder 2"/>
          <p:cNvSpPr>
            <a:spLocks noGrp="1"/>
          </p:cNvSpPr>
          <p:nvPr>
            <p:ph idx="1"/>
          </p:nvPr>
        </p:nvSpPr>
        <p:spPr>
          <a:xfrm>
            <a:off x="300037" y="1685924"/>
            <a:ext cx="11630025" cy="5172075"/>
          </a:xfrm>
        </p:spPr>
        <p:txBody>
          <a:bodyPr/>
          <a:lstStyle/>
          <a:p>
            <a:r>
              <a:rPr lang="en-US" dirty="0">
                <a:latin typeface="Arial" panose="020B0604020202020204" pitchFamily="34" charset="0"/>
                <a:cs typeface="Arial" panose="020B0604020202020204" pitchFamily="34" charset="0"/>
              </a:rPr>
              <a:t>The Ministry of Religious Affairs (Urdu: </a:t>
            </a:r>
            <a:r>
              <a:rPr lang="ar-AE" dirty="0">
                <a:latin typeface="Arial" panose="020B0604020202020204" pitchFamily="34" charset="0"/>
              </a:rPr>
              <a:t>وزارت مذہبی امور و بین المذاہب ہم آہنگی, </a:t>
            </a:r>
            <a:r>
              <a:rPr lang="en-US" dirty="0">
                <a:latin typeface="Arial" panose="020B0604020202020204" pitchFamily="34" charset="0"/>
                <a:cs typeface="Arial" panose="020B0604020202020204" pitchFamily="34" charset="0"/>
              </a:rPr>
              <a:t>abbreviated as </a:t>
            </a:r>
            <a:r>
              <a:rPr lang="en-US" dirty="0" err="1">
                <a:latin typeface="Arial" panose="020B0604020202020204" pitchFamily="34" charset="0"/>
                <a:cs typeface="Arial" panose="020B0604020202020204" pitchFamily="34" charset="0"/>
              </a:rPr>
              <a:t>MoRA</a:t>
            </a:r>
            <a:r>
              <a:rPr lang="en-US" dirty="0">
                <a:latin typeface="Arial" panose="020B0604020202020204" pitchFamily="34" charset="0"/>
                <a:cs typeface="Arial" panose="020B0604020202020204" pitchFamily="34" charset="0"/>
              </a:rPr>
              <a:t>) is a government agency of Pakistan responsible for religious matters such as pilgrimage outside Pakistan, especially to India for </a:t>
            </a:r>
            <a:r>
              <a:rPr lang="en-US" dirty="0" err="1">
                <a:latin typeface="Arial" panose="020B0604020202020204" pitchFamily="34" charset="0"/>
                <a:cs typeface="Arial" panose="020B0604020202020204" pitchFamily="34" charset="0"/>
              </a:rPr>
              <a:t>Ziyarat</a:t>
            </a:r>
            <a:r>
              <a:rPr lang="en-US" dirty="0">
                <a:latin typeface="Arial" panose="020B0604020202020204" pitchFamily="34" charset="0"/>
                <a:cs typeface="Arial" panose="020B0604020202020204" pitchFamily="34" charset="0"/>
              </a:rPr>
              <a:t>, and Saudi Arabia for </a:t>
            </a:r>
            <a:r>
              <a:rPr lang="en-US" dirty="0" err="1">
                <a:latin typeface="Arial" panose="020B0604020202020204" pitchFamily="34" charset="0"/>
                <a:cs typeface="Arial" panose="020B0604020202020204" pitchFamily="34" charset="0"/>
              </a:rPr>
              <a:t>Umrah</a:t>
            </a:r>
            <a:r>
              <a:rPr lang="en-US" dirty="0">
                <a:latin typeface="Arial" panose="020B0604020202020204" pitchFamily="34" charset="0"/>
                <a:cs typeface="Arial" panose="020B0604020202020204" pitchFamily="34" charset="0"/>
              </a:rPr>
              <a:t> and Hajj. It is also responsible for the welfare and safety of pilgrims. The agency has its headquarters in Islamabad.[1]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Ministry was established by Prime Minister </a:t>
            </a:r>
            <a:r>
              <a:rPr lang="en-US" dirty="0" err="1">
                <a:latin typeface="Arial" panose="020B0604020202020204" pitchFamily="34" charset="0"/>
                <a:cs typeface="Arial" panose="020B0604020202020204" pitchFamily="34" charset="0"/>
              </a:rPr>
              <a:t>Zulfikar</a:t>
            </a:r>
            <a:r>
              <a:rPr lang="en-US" dirty="0">
                <a:latin typeface="Arial" panose="020B0604020202020204" pitchFamily="34" charset="0"/>
                <a:cs typeface="Arial" panose="020B0604020202020204" pitchFamily="34" charset="0"/>
              </a:rPr>
              <a:t> Ali Bhutto. Its first minister was </a:t>
            </a:r>
            <a:r>
              <a:rPr lang="en-US" dirty="0" err="1">
                <a:latin typeface="Arial" panose="020B0604020202020204" pitchFamily="34" charset="0"/>
                <a:cs typeface="Arial" panose="020B0604020202020204" pitchFamily="34" charset="0"/>
              </a:rPr>
              <a:t>Maulana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Kausar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Niazi</a:t>
            </a:r>
            <a:r>
              <a:rPr lang="en-US" dirty="0">
                <a:latin typeface="Arial" panose="020B0604020202020204" pitchFamily="34" charset="0"/>
                <a:cs typeface="Arial" panose="020B0604020202020204" pitchFamily="34" charset="0"/>
              </a:rPr>
              <a:t>.[2]</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314195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80">
                                          <p:stCondLst>
                                            <p:cond delay="0"/>
                                          </p:stCondLst>
                                        </p:cTn>
                                        <p:tgtEl>
                                          <p:spTgt spid="3">
                                            <p:txEl>
                                              <p:pRg st="2" end="2"/>
                                            </p:txEl>
                                          </p:spTgt>
                                        </p:tgtEl>
                                      </p:cBhvr>
                                    </p:animEffect>
                                    <p:anim calcmode="lin" valueType="num">
                                      <p:cBhvr>
                                        <p:cTn id="2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2" end="2"/>
                                            </p:txEl>
                                          </p:spTgt>
                                        </p:tgtEl>
                                      </p:cBhvr>
                                      <p:to x="100000" y="60000"/>
                                    </p:animScale>
                                    <p:animScale>
                                      <p:cBhvr>
                                        <p:cTn id="34" dur="166" decel="50000">
                                          <p:stCondLst>
                                            <p:cond delay="676"/>
                                          </p:stCondLst>
                                        </p:cTn>
                                        <p:tgtEl>
                                          <p:spTgt spid="3">
                                            <p:txEl>
                                              <p:pRg st="2" end="2"/>
                                            </p:txEl>
                                          </p:spTgt>
                                        </p:tgtEl>
                                      </p:cBhvr>
                                      <p:to x="100000" y="100000"/>
                                    </p:animScale>
                                    <p:animScale>
                                      <p:cBhvr>
                                        <p:cTn id="35" dur="26">
                                          <p:stCondLst>
                                            <p:cond delay="1312"/>
                                          </p:stCondLst>
                                        </p:cTn>
                                        <p:tgtEl>
                                          <p:spTgt spid="3">
                                            <p:txEl>
                                              <p:pRg st="2" end="2"/>
                                            </p:txEl>
                                          </p:spTgt>
                                        </p:tgtEl>
                                      </p:cBhvr>
                                      <p:to x="100000" y="80000"/>
                                    </p:animScale>
                                    <p:animScale>
                                      <p:cBhvr>
                                        <p:cTn id="36" dur="166" decel="50000">
                                          <p:stCondLst>
                                            <p:cond delay="1338"/>
                                          </p:stCondLst>
                                        </p:cTn>
                                        <p:tgtEl>
                                          <p:spTgt spid="3">
                                            <p:txEl>
                                              <p:pRg st="2" end="2"/>
                                            </p:txEl>
                                          </p:spTgt>
                                        </p:tgtEl>
                                      </p:cBhvr>
                                      <p:to x="100000" y="100000"/>
                                    </p:animScale>
                                    <p:animScale>
                                      <p:cBhvr>
                                        <p:cTn id="37" dur="26">
                                          <p:stCondLst>
                                            <p:cond delay="1642"/>
                                          </p:stCondLst>
                                        </p:cTn>
                                        <p:tgtEl>
                                          <p:spTgt spid="3">
                                            <p:txEl>
                                              <p:pRg st="2" end="2"/>
                                            </p:txEl>
                                          </p:spTgt>
                                        </p:tgtEl>
                                      </p:cBhvr>
                                      <p:to x="100000" y="90000"/>
                                    </p:animScale>
                                    <p:animScale>
                                      <p:cBhvr>
                                        <p:cTn id="38" dur="166" decel="50000">
                                          <p:stCondLst>
                                            <p:cond delay="1668"/>
                                          </p:stCondLst>
                                        </p:cTn>
                                        <p:tgtEl>
                                          <p:spTgt spid="3">
                                            <p:txEl>
                                              <p:pRg st="2" end="2"/>
                                            </p:txEl>
                                          </p:spTgt>
                                        </p:tgtEl>
                                      </p:cBhvr>
                                      <p:to x="100000" y="100000"/>
                                    </p:animScale>
                                    <p:animScale>
                                      <p:cBhvr>
                                        <p:cTn id="39" dur="26">
                                          <p:stCondLst>
                                            <p:cond delay="1808"/>
                                          </p:stCondLst>
                                        </p:cTn>
                                        <p:tgtEl>
                                          <p:spTgt spid="3">
                                            <p:txEl>
                                              <p:pRg st="2" end="2"/>
                                            </p:txEl>
                                          </p:spTgt>
                                        </p:tgtEl>
                                      </p:cBhvr>
                                      <p:to x="100000" y="95000"/>
                                    </p:animScale>
                                    <p:animScale>
                                      <p:cBhvr>
                                        <p:cTn id="4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71724" y="728663"/>
            <a:ext cx="9558337" cy="957262"/>
          </a:xfrm>
        </p:spPr>
        <p:txBody>
          <a:bodyPr>
            <a:normAutofit fontScale="90000"/>
          </a:bodyPr>
          <a:lstStyle/>
          <a:p>
            <a:r>
              <a:rPr lang="en-US" sz="3200" b="1" u="sng" dirty="0">
                <a:latin typeface="Algerian" panose="04020705040A02060702" pitchFamily="82" charset="0"/>
              </a:rPr>
              <a:t>Ministry of Parliamentary Affairs </a:t>
            </a:r>
            <a:br>
              <a:rPr lang="en-US" sz="3200" b="1" u="sng" dirty="0">
                <a:latin typeface="Algerian" panose="04020705040A02060702" pitchFamily="82" charset="0"/>
              </a:rPr>
            </a:br>
            <a:endParaRPr lang="en-US" sz="3200" b="1" u="sng" dirty="0">
              <a:latin typeface="Algerian" panose="04020705040A02060702" pitchFamily="82" charset="0"/>
            </a:endParaRPr>
          </a:p>
        </p:txBody>
      </p:sp>
      <p:sp>
        <p:nvSpPr>
          <p:cNvPr id="3" name="Content Placeholder 2"/>
          <p:cNvSpPr>
            <a:spLocks noGrp="1"/>
          </p:cNvSpPr>
          <p:nvPr>
            <p:ph idx="1"/>
          </p:nvPr>
        </p:nvSpPr>
        <p:spPr>
          <a:xfrm>
            <a:off x="300037" y="1685925"/>
            <a:ext cx="11630025" cy="5172075"/>
          </a:xfrm>
        </p:spPr>
        <p:txBody>
          <a:bodyPr/>
          <a:lstStyle/>
          <a:p>
            <a:r>
              <a:rPr lang="en-US" dirty="0">
                <a:latin typeface="Arial" panose="020B0604020202020204" pitchFamily="34" charset="0"/>
                <a:cs typeface="Arial" panose="020B0604020202020204" pitchFamily="34" charset="0"/>
              </a:rPr>
              <a:t>The Ministry of Religious Affairs (Urdu: </a:t>
            </a:r>
            <a:r>
              <a:rPr lang="ar-AE" dirty="0">
                <a:latin typeface="Arial" panose="020B0604020202020204" pitchFamily="34" charset="0"/>
              </a:rPr>
              <a:t>وزارت مذہبی امور و بین المذاہب ہم آہنگی, </a:t>
            </a:r>
            <a:r>
              <a:rPr lang="en-US" dirty="0">
                <a:latin typeface="Arial" panose="020B0604020202020204" pitchFamily="34" charset="0"/>
                <a:cs typeface="Arial" panose="020B0604020202020204" pitchFamily="34" charset="0"/>
              </a:rPr>
              <a:t>abbreviated as </a:t>
            </a:r>
            <a:r>
              <a:rPr lang="en-US" dirty="0" err="1">
                <a:latin typeface="Arial" panose="020B0604020202020204" pitchFamily="34" charset="0"/>
                <a:cs typeface="Arial" panose="020B0604020202020204" pitchFamily="34" charset="0"/>
              </a:rPr>
              <a:t>MoRA</a:t>
            </a:r>
            <a:r>
              <a:rPr lang="en-US" dirty="0">
                <a:latin typeface="Arial" panose="020B0604020202020204" pitchFamily="34" charset="0"/>
                <a:cs typeface="Arial" panose="020B0604020202020204" pitchFamily="34" charset="0"/>
              </a:rPr>
              <a:t>) is a government agency of Pakistan responsible for religious matters such as pilgrimage outside Pakistan, especially to India for </a:t>
            </a:r>
            <a:r>
              <a:rPr lang="en-US" dirty="0" err="1">
                <a:latin typeface="Arial" panose="020B0604020202020204" pitchFamily="34" charset="0"/>
                <a:cs typeface="Arial" panose="020B0604020202020204" pitchFamily="34" charset="0"/>
              </a:rPr>
              <a:t>Ziyarat</a:t>
            </a:r>
            <a:r>
              <a:rPr lang="en-US" dirty="0">
                <a:latin typeface="Arial" panose="020B0604020202020204" pitchFamily="34" charset="0"/>
                <a:cs typeface="Arial" panose="020B0604020202020204" pitchFamily="34" charset="0"/>
              </a:rPr>
              <a:t>, and Saudi Arabia for </a:t>
            </a:r>
            <a:r>
              <a:rPr lang="en-US" dirty="0" err="1">
                <a:latin typeface="Arial" panose="020B0604020202020204" pitchFamily="34" charset="0"/>
                <a:cs typeface="Arial" panose="020B0604020202020204" pitchFamily="34" charset="0"/>
              </a:rPr>
              <a:t>Umrah</a:t>
            </a:r>
            <a:r>
              <a:rPr lang="en-US" dirty="0">
                <a:latin typeface="Arial" panose="020B0604020202020204" pitchFamily="34" charset="0"/>
                <a:cs typeface="Arial" panose="020B0604020202020204" pitchFamily="34" charset="0"/>
              </a:rPr>
              <a:t> and Hajj. It is also responsible for the welfare and safety of pilgrims. The agency has its headquarters in Islamabad.[1]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Ministry was established by Prime Minister </a:t>
            </a:r>
            <a:r>
              <a:rPr lang="en-US" dirty="0" err="1">
                <a:latin typeface="Arial" panose="020B0604020202020204" pitchFamily="34" charset="0"/>
                <a:cs typeface="Arial" panose="020B0604020202020204" pitchFamily="34" charset="0"/>
              </a:rPr>
              <a:t>Zulfikar</a:t>
            </a:r>
            <a:r>
              <a:rPr lang="en-US" dirty="0">
                <a:latin typeface="Arial" panose="020B0604020202020204" pitchFamily="34" charset="0"/>
                <a:cs typeface="Arial" panose="020B0604020202020204" pitchFamily="34" charset="0"/>
              </a:rPr>
              <a:t> Ali Bhutto. Its first minister was </a:t>
            </a:r>
            <a:r>
              <a:rPr lang="en-US" dirty="0" err="1">
                <a:latin typeface="Arial" panose="020B0604020202020204" pitchFamily="34" charset="0"/>
                <a:cs typeface="Arial" panose="020B0604020202020204" pitchFamily="34" charset="0"/>
              </a:rPr>
              <a:t>Maulana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Kausar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Niazi</a:t>
            </a:r>
            <a:r>
              <a:rPr lang="en-US" dirty="0">
                <a:latin typeface="Arial" panose="020B0604020202020204" pitchFamily="34" charset="0"/>
                <a:cs typeface="Arial" panose="020B0604020202020204" pitchFamily="34" charset="0"/>
              </a:rPr>
              <a:t>.[2]</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99813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4650" y="728663"/>
            <a:ext cx="9015411" cy="957262"/>
          </a:xfrm>
        </p:spPr>
        <p:txBody>
          <a:bodyPr>
            <a:normAutofit/>
          </a:bodyPr>
          <a:lstStyle/>
          <a:p>
            <a:r>
              <a:rPr lang="en-US" sz="3200" b="1" u="sng" dirty="0">
                <a:latin typeface="Algerian" panose="04020705040A02060702" pitchFamily="82" charset="0"/>
              </a:rPr>
              <a:t>Ministry of Maritime Affairs</a:t>
            </a:r>
          </a:p>
        </p:txBody>
      </p:sp>
      <p:sp>
        <p:nvSpPr>
          <p:cNvPr id="3" name="Content Placeholder 2"/>
          <p:cNvSpPr>
            <a:spLocks noGrp="1"/>
          </p:cNvSpPr>
          <p:nvPr>
            <p:ph idx="1"/>
          </p:nvPr>
        </p:nvSpPr>
        <p:spPr>
          <a:xfrm>
            <a:off x="300037" y="1685925"/>
            <a:ext cx="11630025" cy="5172075"/>
          </a:xfrm>
        </p:spPr>
        <p:txBody>
          <a:bodyPr/>
          <a:lstStyle/>
          <a:p>
            <a:r>
              <a:rPr lang="en-US" dirty="0">
                <a:latin typeface="Arial" panose="020B0604020202020204" pitchFamily="34" charset="0"/>
                <a:cs typeface="Arial" panose="020B0604020202020204" pitchFamily="34" charset="0"/>
              </a:rPr>
              <a:t>The Ministry of Religious Affairs (Urdu: </a:t>
            </a:r>
            <a:r>
              <a:rPr lang="ar-AE" dirty="0">
                <a:latin typeface="Arial" panose="020B0604020202020204" pitchFamily="34" charset="0"/>
              </a:rPr>
              <a:t>وزارت مذہبی امور و بین المذاہب ہم آہنگی, </a:t>
            </a:r>
            <a:r>
              <a:rPr lang="en-US" dirty="0">
                <a:latin typeface="Arial" panose="020B0604020202020204" pitchFamily="34" charset="0"/>
                <a:cs typeface="Arial" panose="020B0604020202020204" pitchFamily="34" charset="0"/>
              </a:rPr>
              <a:t>abbreviated as </a:t>
            </a:r>
            <a:r>
              <a:rPr lang="en-US" dirty="0" err="1">
                <a:latin typeface="Arial" panose="020B0604020202020204" pitchFamily="34" charset="0"/>
                <a:cs typeface="Arial" panose="020B0604020202020204" pitchFamily="34" charset="0"/>
              </a:rPr>
              <a:t>MoRA</a:t>
            </a:r>
            <a:r>
              <a:rPr lang="en-US" dirty="0">
                <a:latin typeface="Arial" panose="020B0604020202020204" pitchFamily="34" charset="0"/>
                <a:cs typeface="Arial" panose="020B0604020202020204" pitchFamily="34" charset="0"/>
              </a:rPr>
              <a:t>) is a government agency of Pakistan responsible for religious matters such as pilgrimage outside Pakistan, especially to India for </a:t>
            </a:r>
            <a:r>
              <a:rPr lang="en-US" dirty="0" err="1">
                <a:latin typeface="Arial" panose="020B0604020202020204" pitchFamily="34" charset="0"/>
                <a:cs typeface="Arial" panose="020B0604020202020204" pitchFamily="34" charset="0"/>
              </a:rPr>
              <a:t>Ziyarat</a:t>
            </a:r>
            <a:r>
              <a:rPr lang="en-US" dirty="0">
                <a:latin typeface="Arial" panose="020B0604020202020204" pitchFamily="34" charset="0"/>
                <a:cs typeface="Arial" panose="020B0604020202020204" pitchFamily="34" charset="0"/>
              </a:rPr>
              <a:t>, and Saudi Arabia for </a:t>
            </a:r>
            <a:r>
              <a:rPr lang="en-US" dirty="0" err="1">
                <a:latin typeface="Arial" panose="020B0604020202020204" pitchFamily="34" charset="0"/>
                <a:cs typeface="Arial" panose="020B0604020202020204" pitchFamily="34" charset="0"/>
              </a:rPr>
              <a:t>Umrah</a:t>
            </a:r>
            <a:r>
              <a:rPr lang="en-US" dirty="0">
                <a:latin typeface="Arial" panose="020B0604020202020204" pitchFamily="34" charset="0"/>
                <a:cs typeface="Arial" panose="020B0604020202020204" pitchFamily="34" charset="0"/>
              </a:rPr>
              <a:t> and Hajj. It is also responsible for the welfare and safety of pilgrims. The agency has its headquarters in Islamabad.[1]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Ministry was established by Prime Minister </a:t>
            </a:r>
            <a:r>
              <a:rPr lang="en-US" dirty="0" err="1">
                <a:latin typeface="Arial" panose="020B0604020202020204" pitchFamily="34" charset="0"/>
                <a:cs typeface="Arial" panose="020B0604020202020204" pitchFamily="34" charset="0"/>
              </a:rPr>
              <a:t>Zulfikar</a:t>
            </a:r>
            <a:r>
              <a:rPr lang="en-US" dirty="0">
                <a:latin typeface="Arial" panose="020B0604020202020204" pitchFamily="34" charset="0"/>
                <a:cs typeface="Arial" panose="020B0604020202020204" pitchFamily="34" charset="0"/>
              </a:rPr>
              <a:t> Ali Bhutto. Its first minister was </a:t>
            </a:r>
            <a:r>
              <a:rPr lang="en-US" dirty="0" err="1">
                <a:latin typeface="Arial" panose="020B0604020202020204" pitchFamily="34" charset="0"/>
                <a:cs typeface="Arial" panose="020B0604020202020204" pitchFamily="34" charset="0"/>
              </a:rPr>
              <a:t>Maulana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Kausar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Niazi</a:t>
            </a:r>
            <a:r>
              <a:rPr lang="en-US" dirty="0">
                <a:latin typeface="Arial" panose="020B0604020202020204" pitchFamily="34" charset="0"/>
                <a:cs typeface="Arial" panose="020B0604020202020204" pitchFamily="34" charset="0"/>
              </a:rPr>
              <a:t>.[2]</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871724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5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250"/>
                                        <p:tgtEl>
                                          <p:spTgt spid="3">
                                            <p:txEl>
                                              <p:pRg st="0" end="0"/>
                                            </p:txEl>
                                          </p:spTgt>
                                        </p:tgtEl>
                                      </p:cBhvr>
                                    </p:animEffect>
                                  </p:childTnLst>
                                </p:cTn>
                              </p:par>
                              <p:par>
                                <p:cTn id="26" presetID="10" presetClass="entr" presetSubtype="0" fill="hold" nodeType="withEffect">
                                  <p:stCondLst>
                                    <p:cond delay="25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1627"/>
            <a:ext cx="9144000" cy="3147237"/>
          </a:xfrm>
        </p:spPr>
        <p:txBody>
          <a:bodyPr>
            <a:normAutofit/>
          </a:bodyPr>
          <a:lstStyle/>
          <a:p>
            <a:r>
              <a:rPr lang="en-US" u="sng" dirty="0" smtClean="0">
                <a:latin typeface="Eras Bold ITC" panose="020B0907030504020204" pitchFamily="34" charset="0"/>
              </a:rPr>
              <a:t>THANKYOU FOR WATCHING</a:t>
            </a:r>
            <a:r>
              <a:rPr lang="en-US" u="sng" dirty="0" smtClean="0">
                <a:latin typeface="Eras Bold ITC" panose="020B0907030504020204" pitchFamily="34" charset="0"/>
              </a:rPr>
              <a:t/>
            </a:r>
            <a:br>
              <a:rPr lang="en-US" u="sng" dirty="0" smtClean="0">
                <a:latin typeface="Eras Bold ITC" panose="020B0907030504020204" pitchFamily="34" charset="0"/>
              </a:rPr>
            </a:br>
            <a:endParaRPr lang="en-US" u="sng" dirty="0">
              <a:latin typeface="Eras Bold ITC" panose="020B0907030504020204" pitchFamily="34" charset="0"/>
            </a:endParaRPr>
          </a:p>
        </p:txBody>
      </p:sp>
    </p:spTree>
    <p:extLst>
      <p:ext uri="{BB962C8B-B14F-4D97-AF65-F5344CB8AC3E}">
        <p14:creationId xmlns:p14="http://schemas.microsoft.com/office/powerpoint/2010/main" val="862967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440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Calibri Light</vt:lpstr>
      <vt:lpstr>Eras Bold ITC</vt:lpstr>
      <vt:lpstr>Office Theme</vt:lpstr>
      <vt:lpstr>Private Affairs Of Pakistan  </vt:lpstr>
      <vt:lpstr>Ministry of Foreign Affairs</vt:lpstr>
      <vt:lpstr> Ministry of Finance Affairs</vt:lpstr>
      <vt:lpstr>Ministry of Religious Affairs and Inter-faith Harmony </vt:lpstr>
      <vt:lpstr>Ministry of Parliamentary Affairs  </vt:lpstr>
      <vt:lpstr>Ministry of Maritime Affairs</vt:lpstr>
      <vt:lpstr>THANKYOU FOR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Affairs Of Pakistan</dc:title>
  <dc:creator>Microsoft account</dc:creator>
  <cp:lastModifiedBy>Microsoft account</cp:lastModifiedBy>
  <cp:revision>9</cp:revision>
  <dcterms:created xsi:type="dcterms:W3CDTF">2024-01-05T10:19:44Z</dcterms:created>
  <dcterms:modified xsi:type="dcterms:W3CDTF">2024-01-05T16:42:34Z</dcterms:modified>
</cp:coreProperties>
</file>