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67" r:id="rId14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492" autoAdjust="0"/>
  </p:normalViewPr>
  <p:slideViewPr>
    <p:cSldViewPr>
      <p:cViewPr varScale="1">
        <p:scale>
          <a:sx n="85" d="100"/>
          <a:sy n="85" d="100"/>
        </p:scale>
        <p:origin x="36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7666EC-0835-4111-9243-D5E81A74652A}" type="datetime1">
              <a:rPr lang="ru-RU" smtClean="0"/>
              <a:t>15.12.2022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3F3868-3638-4C23-AB1F-2FA7659B998E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4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72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40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8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3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B52E3-228D-4400-918B-EC1CC60E6928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C8159-1FD8-42FC-970F-EA437E21EB75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15" name="нижний рисунок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Полилиния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64B92-40DF-447C-9EB2-E8F093ADEBD4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A702C-8E64-40BD-8A51-C06C22C2F23A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19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Полилиния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1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899AA-DA4D-46BA-9834-BCB927DD4C15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69E2C-A65E-42E3-A90C-E200494A08C5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3C54A-9946-4A4B-A4C3-BDBD43A2E79F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C5E81-34F8-40EA-A39B-866E39767BAA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Полилиния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0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/>
              <a:t>Добавить нижний колонтитул</a:t>
            </a:r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AD6E4-82E2-48A6-B086-3DF3B0E1BE75}" type="datetime1">
              <a:rPr lang="ru-RU" smtClean="0"/>
              <a:t>15.12.2022</a:t>
            </a:fld>
            <a:endParaRPr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50A44-09C1-4A7E-9472-5C98206358FA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49401-5020-4FE0-B4E2-643A8C022F9F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Полилиния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8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grpSp>
        <p:nvGrpSpPr>
          <p:cNvPr id="7" name="квадраты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0A586CD-6E88-434E-9F01-516BCC1F6524}" type="datetime1">
              <a:rPr lang="ru-RU" noProof="0" smtClean="0"/>
              <a:t>15.12.2022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dlenko@sfedu.r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itnesspal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sph.harvard.edu/nutritionsource/" TargetMode="External"/><Relationship Id="rId5" Type="http://schemas.openxmlformats.org/officeDocument/2006/relationships/hyperlink" Target="http://www.responsiblefoods.org/" TargetMode="External"/><Relationship Id="rId4" Type="http://schemas.openxmlformats.org/officeDocument/2006/relationships/hyperlink" Target="https://grokk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666688" cy="1676400"/>
          </a:xfrm>
        </p:spPr>
        <p:txBody>
          <a:bodyPr rtlCol="0"/>
          <a:lstStyle/>
          <a:p>
            <a:pPr rtl="0"/>
            <a:r>
              <a:rPr lang="en-US" sz="5400" dirty="0"/>
              <a:t>Stanford Introduction to Food and Health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Edlenko Sergey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Contacts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D1AC4-BC1D-4E38-AE88-DA5B32C0F5C1}"/>
              </a:ext>
            </a:extLst>
          </p:cNvPr>
          <p:cNvSpPr txBox="1"/>
          <p:nvPr/>
        </p:nvSpPr>
        <p:spPr>
          <a:xfrm>
            <a:off x="1701924" y="191683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edlenko@sfedu.ru</a:t>
            </a:r>
            <a:endParaRPr lang="en-US" dirty="0"/>
          </a:p>
          <a:p>
            <a:r>
              <a:rPr lang="en-US" dirty="0"/>
              <a:t>Phone number</a:t>
            </a:r>
          </a:p>
          <a:p>
            <a:r>
              <a:rPr lang="en-US" dirty="0"/>
              <a:t>	+7(961)5025040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Food &amp; Nutrients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Contemporary Trends in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Directions in Health - Part 1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/>
              <a:t>Future Directions in Health - Part 2</a:t>
            </a:r>
            <a:endParaRPr lang="ru-RU" dirty="0"/>
          </a:p>
          <a:p>
            <a:pPr marL="514350" indent="-514350" rtl="0">
              <a:buFont typeface="+mj-lt"/>
              <a:buAutoNum type="arabicPeriod"/>
            </a:pPr>
            <a:r>
              <a:rPr lang="en-US" dirty="0"/>
              <a:t>Cooking Workshop &amp; Recommended Optional Resources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Background on Food &amp; Nutrients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889104" cy="4572000"/>
          </a:xfrm>
        </p:spPr>
        <p:txBody>
          <a:bodyPr rtlCol="0"/>
          <a:lstStyle/>
          <a:p>
            <a:pPr rtl="0"/>
            <a:r>
              <a:rPr lang="en-US" dirty="0"/>
              <a:t>A Sociocultural History of Obesity</a:t>
            </a:r>
            <a:endParaRPr lang="ru-RU" dirty="0"/>
          </a:p>
          <a:p>
            <a:pPr rtl="0"/>
            <a:r>
              <a:rPr lang="en-US" dirty="0"/>
              <a:t>Macronutrient Structure &amp; Metabolism</a:t>
            </a:r>
            <a:endParaRPr lang="ru-RU" dirty="0"/>
          </a:p>
          <a:p>
            <a:pPr rtl="0"/>
            <a:r>
              <a:rPr lang="en-US" dirty="0"/>
              <a:t>Carbohydrate-rich Foods &amp; the Glycemic Index</a:t>
            </a:r>
            <a:endParaRPr lang="ru-RU" dirty="0"/>
          </a:p>
          <a:p>
            <a:pPr rtl="0"/>
            <a:r>
              <a:rPr lang="en-US" dirty="0"/>
              <a:t>Animal &amp; Plant-based Proteins</a:t>
            </a:r>
            <a:endParaRPr lang="ru-RU" dirty="0"/>
          </a:p>
          <a:p>
            <a:pPr rtl="0"/>
            <a:r>
              <a:rPr lang="en-US" dirty="0"/>
              <a:t>Dietary Fats &amp; Their Effects on Human Health</a:t>
            </a:r>
            <a:endParaRPr lang="ru-RU" dirty="0"/>
          </a:p>
        </p:txBody>
      </p:sp>
      <p:pic>
        <p:nvPicPr>
          <p:cNvPr id="1026" name="Picture 2" descr="Nutrifert Stock Vectors, Images &amp; Vector Art | Shutterstock">
            <a:extLst>
              <a:ext uri="{FF2B5EF4-FFF2-40B4-BE49-F238E27FC236}">
                <a16:creationId xmlns:a16="http://schemas.microsoft.com/office/drawing/2014/main" id="{6BE06BFF-1558-47F3-998E-FBFDC61F1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1"/>
          <a:stretch/>
        </p:blipFill>
        <p:spPr bwMode="auto">
          <a:xfrm>
            <a:off x="7174532" y="1600200"/>
            <a:ext cx="4286250" cy="42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Contemporary Trends in Eating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5720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Why Are Highly Processed Foods Generally Less Healthy?</a:t>
            </a:r>
            <a:endParaRPr lang="ru-RU" dirty="0"/>
          </a:p>
          <a:p>
            <a:pPr rtl="0"/>
            <a:r>
              <a:rPr lang="en-US" dirty="0"/>
              <a:t>Why Are Highly Processed Foods Generally Less Healthy?</a:t>
            </a:r>
            <a:endParaRPr lang="ru-RU" dirty="0"/>
          </a:p>
          <a:p>
            <a:pPr rtl="0"/>
            <a:r>
              <a:rPr lang="en-US" dirty="0"/>
              <a:t>Macronutrient Structure &amp; Metabolism</a:t>
            </a:r>
            <a:endParaRPr lang="ru-RU" dirty="0"/>
          </a:p>
          <a:p>
            <a:pPr rtl="0"/>
            <a:r>
              <a:rPr lang="en-US" dirty="0"/>
              <a:t>The Case for Cooking</a:t>
            </a:r>
            <a:endParaRPr lang="ru-RU" dirty="0"/>
          </a:p>
          <a:p>
            <a:pPr rtl="0"/>
            <a:r>
              <a:rPr lang="en-US" dirty="0"/>
              <a:t>A Case Study: Middle-aged Pre-diabetic Man</a:t>
            </a:r>
            <a:endParaRPr lang="ru-RU" dirty="0"/>
          </a:p>
          <a:p>
            <a:pPr rtl="0"/>
            <a:r>
              <a:rPr lang="en-US" dirty="0"/>
              <a:t>A Step-wise Approach to Behavior Change</a:t>
            </a:r>
            <a:endParaRPr lang="ru-RU" dirty="0"/>
          </a:p>
        </p:txBody>
      </p:sp>
      <p:pic>
        <p:nvPicPr>
          <p:cNvPr id="2050" name="Picture 2" descr="Eating out, mindfulness and plant-based trends will dominate industry,  whitepaper reveals">
            <a:extLst>
              <a:ext uri="{FF2B5EF4-FFF2-40B4-BE49-F238E27FC236}">
                <a16:creationId xmlns:a16="http://schemas.microsoft.com/office/drawing/2014/main" id="{ED3A0A5D-D437-497F-BD09-CF14969AA1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060848"/>
            <a:ext cx="4985930" cy="332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9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Future Directions in Health - Part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572000"/>
          </a:xfrm>
        </p:spPr>
        <p:txBody>
          <a:bodyPr rtlCol="0"/>
          <a:lstStyle/>
          <a:p>
            <a:pPr rtl="0"/>
            <a:r>
              <a:rPr lang="en-US" dirty="0"/>
              <a:t>Eat Food. Not Too Much. Mostly Plants.</a:t>
            </a:r>
          </a:p>
          <a:p>
            <a:pPr rtl="0"/>
            <a:r>
              <a:rPr lang="en-US" dirty="0"/>
              <a:t>Cooking: Fundamental Ingredients</a:t>
            </a:r>
          </a:p>
          <a:p>
            <a:pPr rtl="0"/>
            <a:r>
              <a:rPr lang="en-US" dirty="0"/>
              <a:t>Cooking: Increasing Vegetable Intake</a:t>
            </a:r>
          </a:p>
          <a:p>
            <a:pPr rtl="0"/>
            <a:r>
              <a:rPr lang="en-US" dirty="0"/>
              <a:t>Cooking: Sensible Substitutions</a:t>
            </a:r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The secrets of healthy home cooking | Live Better">
            <a:extLst>
              <a:ext uri="{FF2B5EF4-FFF2-40B4-BE49-F238E27FC236}">
                <a16:creationId xmlns:a16="http://schemas.microsoft.com/office/drawing/2014/main" id="{82E097D5-AE3B-4DFD-B0BA-89475FC2B7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914696"/>
            <a:ext cx="4875212" cy="30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Future Directions in Health - Part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421088"/>
          </a:xfrm>
        </p:spPr>
        <p:txBody>
          <a:bodyPr rtlCol="0"/>
          <a:lstStyle/>
          <a:p>
            <a:pPr rtl="0"/>
            <a:r>
              <a:rPr lang="en-US" dirty="0"/>
              <a:t>Constructing a Healthy Plate</a:t>
            </a:r>
          </a:p>
          <a:p>
            <a:pPr rtl="0"/>
            <a:r>
              <a:rPr lang="en-US" dirty="0"/>
              <a:t>Shopping in a Supermarket</a:t>
            </a:r>
          </a:p>
          <a:p>
            <a:pPr rtl="0"/>
            <a:r>
              <a:rPr lang="en-US" dirty="0"/>
              <a:t>Reading Nutrition Labels</a:t>
            </a:r>
          </a:p>
          <a:p>
            <a:pPr rtl="0"/>
            <a:r>
              <a:rPr lang="en-US" dirty="0"/>
              <a:t>The Importance of Moderation in Maintaining a Healthy Diet</a:t>
            </a:r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How to Build a Healthy Plate - Glow by Marlowe">
            <a:extLst>
              <a:ext uri="{FF2B5EF4-FFF2-40B4-BE49-F238E27FC236}">
                <a16:creationId xmlns:a16="http://schemas.microsoft.com/office/drawing/2014/main" id="{C75F3D89-F821-4AF9-8EE9-BFF6E19AFB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633477"/>
            <a:ext cx="4587180" cy="328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692308" cy="1295400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Cooking Workshop &amp; Recommended Optional Resources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4210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Free calorie counter, diet and exercise tracker: </a:t>
            </a:r>
            <a:r>
              <a:rPr lang="en-US" dirty="0">
                <a:hlinkClick r:id="rId3"/>
              </a:rPr>
              <a:t>https://www.myfitnesspal.com/</a:t>
            </a:r>
            <a:endParaRPr lang="en-US" dirty="0"/>
          </a:p>
          <a:p>
            <a:pPr rtl="0"/>
            <a:r>
              <a:rPr lang="en-US" dirty="0"/>
              <a:t>Yoga, fitness, and cooking video classes:  </a:t>
            </a:r>
            <a:r>
              <a:rPr lang="en-US" dirty="0">
                <a:hlinkClick r:id="rId4"/>
              </a:rPr>
              <a:t>https://grokker.com/</a:t>
            </a:r>
            <a:endParaRPr lang="en-US" dirty="0"/>
          </a:p>
          <a:p>
            <a:pPr rtl="0"/>
            <a:r>
              <a:rPr lang="en-US" dirty="0"/>
              <a:t>Food-related, science-based health news </a:t>
            </a:r>
            <a:r>
              <a:rPr lang="en-US" dirty="0">
                <a:hlinkClick r:id="rId5"/>
              </a:rPr>
              <a:t>http://www.responsiblefoods.org/ </a:t>
            </a:r>
            <a:endParaRPr lang="en-US" dirty="0"/>
          </a:p>
          <a:p>
            <a:pPr rtl="0"/>
            <a:r>
              <a:rPr lang="en-US" dirty="0"/>
              <a:t>Evidence-based nutrition recommendation: </a:t>
            </a:r>
            <a:r>
              <a:rPr lang="en-US" dirty="0">
                <a:hlinkClick r:id="rId6"/>
              </a:rPr>
              <a:t>http://www.hsph.harvard.edu/nutritionsource/</a:t>
            </a:r>
            <a:endParaRPr lang="en-US" dirty="0"/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7465886-597C-48E5-B740-29ED835E1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126" t="12321" r="2517" b="8904"/>
          <a:stretch/>
        </p:blipFill>
        <p:spPr>
          <a:xfrm>
            <a:off x="6570100" y="2132856"/>
            <a:ext cx="5520152" cy="2592288"/>
          </a:xfrm>
        </p:spPr>
      </p:pic>
    </p:spTree>
    <p:extLst>
      <p:ext uri="{BB962C8B-B14F-4D97-AF65-F5344CB8AC3E}">
        <p14:creationId xmlns:p14="http://schemas.microsoft.com/office/powerpoint/2010/main" val="8899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85FBE7A-95FD-42DF-8858-21E061F9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89" t="12321" r="7267" b="16782"/>
          <a:stretch/>
        </p:blipFill>
        <p:spPr>
          <a:xfrm>
            <a:off x="261878" y="2204864"/>
            <a:ext cx="6582935" cy="288032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E89323F-D858-4171-AF75-F6E9CFCDF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77" t="12321" r="9901" b="16782"/>
          <a:stretch/>
        </p:blipFill>
        <p:spPr>
          <a:xfrm>
            <a:off x="4654252" y="1268760"/>
            <a:ext cx="6400712" cy="2880320"/>
          </a:xfrm>
        </p:spPr>
      </p:pic>
    </p:spTree>
    <p:extLst>
      <p:ext uri="{BB962C8B-B14F-4D97-AF65-F5344CB8AC3E}">
        <p14:creationId xmlns:p14="http://schemas.microsoft.com/office/powerpoint/2010/main" val="1100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FE8E0D-24CC-409C-BE33-038B54BDD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8" t="21292" r="24983" b="7404"/>
          <a:stretch/>
        </p:blipFill>
        <p:spPr>
          <a:xfrm>
            <a:off x="2566020" y="752180"/>
            <a:ext cx="6840761" cy="53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улинария 16: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53_TF02787942.potx" id="{8D467BD3-9A1C-43EB-A337-58DB448D8D82}" vid="{B9300C87-B195-418E-ABBA-4C8BBCF16030}"/>
    </a:ext>
  </a:extLst>
</a:theme>
</file>

<file path=ppt/theme/theme2.xml><?xml version="1.0" encoding="utf-8"?>
<a:theme xmlns:a="http://schemas.openxmlformats.org/drawingml/2006/main" name="Тема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свежей пищей (широкоэкранный формат)</Template>
  <TotalTime>148</TotalTime>
  <Words>259</Words>
  <Application>Microsoft Office PowerPoint</Application>
  <PresentationFormat>Произвольный</PresentationFormat>
  <Paragraphs>49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Кулинария 16:9</vt:lpstr>
      <vt:lpstr>Stanford Introduction to Food and Health</vt:lpstr>
      <vt:lpstr>Course structure</vt:lpstr>
      <vt:lpstr>Background on Food &amp; Nutrients</vt:lpstr>
      <vt:lpstr>Contemporary Trends in Eating</vt:lpstr>
      <vt:lpstr>Future Directions in Health - Part 1</vt:lpstr>
      <vt:lpstr>Future Directions in Health - Part 2</vt:lpstr>
      <vt:lpstr>Cooking Workshop &amp; Recommended Optional Resources</vt:lpstr>
      <vt:lpstr>Презентация PowerPoint</vt:lpstr>
      <vt:lpstr>Презентация PowerPoint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Introduction to Food and Health</dc:title>
  <dc:creator>Едленко Сергей Александрович</dc:creator>
  <cp:lastModifiedBy>Едленко Сергей Александрович</cp:lastModifiedBy>
  <cp:revision>9</cp:revision>
  <dcterms:created xsi:type="dcterms:W3CDTF">2022-12-14T13:09:44Z</dcterms:created>
  <dcterms:modified xsi:type="dcterms:W3CDTF">2022-12-15T14:48:24Z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