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1FDE-2420-4056-A6B5-A5535D707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Основные положения международного гуманитарного права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C2938E-6057-4E0F-9045-C4CB13C90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курсант взвода Сз-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2621</a:t>
            </a:r>
            <a:r>
              <a:rPr lang="ru-RU" dirty="0"/>
              <a:t> Едленко </a:t>
            </a:r>
            <a:r>
              <a:rPr lang="ru-RU" dirty="0" err="1"/>
              <a:t>С.а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963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5D9B6-7D53-4AAB-8F90-D6019EC1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DDCEA-7375-4293-89F1-0B796C1B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93142"/>
            <a:ext cx="11029616" cy="24717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Международное гуманитарное право обеспечивает основу для норм и принципов, направленных на ограничение последствий вооруженного конфликта для гражданских лиц и других </a:t>
            </a:r>
            <a:r>
              <a:rPr lang="ru-RU" sz="3200" dirty="0" err="1"/>
              <a:t>некомбатантов</a:t>
            </a:r>
            <a:r>
              <a:rPr lang="ru-RU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481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22BB8-7719-416F-B0C8-F69F1C00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международное гуманитарное право?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CCBDF-505B-4D53-B0BB-E7F52E6CF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2968"/>
            <a:ext cx="6862345" cy="376989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Международное гуманитарное право (МГП) , представляет собой свод правил и принципов, которые регулируют ведение вооруженного конфликта и направлены на ограничение его последствий для гражданских лиц и других не комбатантов.</a:t>
            </a:r>
            <a:endParaRPr lang="ru-RU" sz="3200" dirty="0"/>
          </a:p>
        </p:txBody>
      </p:sp>
      <p:pic>
        <p:nvPicPr>
          <p:cNvPr id="1028" name="Picture 4" descr="Международное гуманитарное право">
            <a:extLst>
              <a:ext uri="{FF2B5EF4-FFF2-40B4-BE49-F238E27FC236}">
                <a16:creationId xmlns:a16="http://schemas.microsoft.com/office/drawing/2014/main" id="{49A678A0-C64E-4245-8E2A-F645FE9F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43" y="2293233"/>
            <a:ext cx="4217166" cy="336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0AF2-69A2-4AEC-8C07-6706F858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9EE7D-6DF1-429C-84AA-05EC348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6926"/>
            <a:ext cx="11029616" cy="4278918"/>
          </a:xfrm>
        </p:spPr>
        <p:txBody>
          <a:bodyPr>
            <a:noAutofit/>
          </a:bodyPr>
          <a:lstStyle/>
          <a:p>
            <a:pPr algn="just"/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международного гуманитарного права - облегчить, насколько возможно, бедствия и лишения, приносимые боевыми действиями</a:t>
            </a:r>
          </a:p>
          <a:p>
            <a:pPr algn="just"/>
            <a:r>
              <a:rPr lang="ru-RU" sz="3200" dirty="0"/>
              <a:t>Нормы международного гуманитарного права применяются с началом вооруженного конфликта</a:t>
            </a:r>
          </a:p>
          <a:p>
            <a:pPr algn="just"/>
            <a:r>
              <a:rPr lang="ru-RU" sz="3200" dirty="0"/>
              <a:t>Применение норм международного гуманитарного права прекращается с общим окончанием боевых 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4525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40AF2-69A2-4AEC-8C07-6706F858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ПОЛОЖЕНИЯ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9EE7D-6DF1-429C-84AA-05EC3488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1"/>
            <a:ext cx="11029616" cy="3946357"/>
          </a:xfrm>
        </p:spPr>
        <p:txBody>
          <a:bodyPr>
            <a:normAutofit/>
          </a:bodyPr>
          <a:lstStyle/>
          <a:p>
            <a:pPr algn="just"/>
            <a:r>
              <a:rPr lang="ru-RU" sz="3200" dirty="0"/>
              <a:t>Международное гуманитарное право устанавливает ряд ограничений и запретов на применение воюющими способов (методов) и средств ведения боевых действий</a:t>
            </a:r>
          </a:p>
          <a:p>
            <a:pPr algn="just"/>
            <a:r>
              <a:rPr lang="ru-RU" sz="3200" dirty="0"/>
              <a:t>В случаях, не предусмотренных международными договорами, гражданские лица и комбатанты (воюющие) остаются под защитой и действием принципов международного права</a:t>
            </a:r>
          </a:p>
        </p:txBody>
      </p:sp>
    </p:spTree>
    <p:extLst>
      <p:ext uri="{BB962C8B-B14F-4D97-AF65-F5344CB8AC3E}">
        <p14:creationId xmlns:p14="http://schemas.microsoft.com/office/powerpoint/2010/main" val="242783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722999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убийство или ранение гражданских лиц;</a:t>
            </a:r>
          </a:p>
          <a:p>
            <a:pPr algn="just"/>
            <a:r>
              <a:rPr lang="ru-RU" sz="3200" dirty="0"/>
              <a:t>убийство или ранение лиц, которые, сложив оружие или не имея средств защищаться, сдались в плен;</a:t>
            </a:r>
          </a:p>
          <a:p>
            <a:pPr algn="just"/>
            <a:r>
              <a:rPr lang="ru-RU" sz="3200" dirty="0"/>
              <a:t>убийство парламентера и сопровождающих его лиц;</a:t>
            </a:r>
          </a:p>
          <a:p>
            <a:pPr algn="just"/>
            <a:r>
              <a:rPr lang="ru-RU" sz="3200" dirty="0"/>
              <a:t>нападение на лиц, покидающих на парашюте терпящее бедствие воздушное судно</a:t>
            </a:r>
          </a:p>
        </p:txBody>
      </p:sp>
    </p:spTree>
    <p:extLst>
      <p:ext uri="{BB962C8B-B14F-4D97-AF65-F5344CB8AC3E}">
        <p14:creationId xmlns:p14="http://schemas.microsoft.com/office/powerpoint/2010/main" val="281211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принуждение подданных противной стороны принимать участие в боевых действиях, направленных против их государства</a:t>
            </a:r>
          </a:p>
          <a:p>
            <a:pPr algn="just"/>
            <a:r>
              <a:rPr lang="ru-RU" sz="3200" dirty="0"/>
              <a:t>отдача приказа никого не оставлять в живых, угрожать этим или вести боевые действия на этой основе;</a:t>
            </a:r>
          </a:p>
          <a:p>
            <a:pPr algn="just"/>
            <a:r>
              <a:rPr lang="ru-RU" sz="3200" dirty="0"/>
              <a:t>взятие заложников;</a:t>
            </a:r>
          </a:p>
          <a:p>
            <a:pPr algn="just"/>
            <a:r>
              <a:rPr lang="ru-RU" sz="3200" dirty="0"/>
              <a:t>вероломство;</a:t>
            </a:r>
          </a:p>
        </p:txBody>
      </p:sp>
    </p:spTree>
    <p:extLst>
      <p:ext uri="{BB962C8B-B14F-4D97-AF65-F5344CB8AC3E}">
        <p14:creationId xmlns:p14="http://schemas.microsoft.com/office/powerpoint/2010/main" val="187544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ЗАПРЕЩЕННЫЕ СПОСОБЫ (МЕТОДЫ) И СРЕДСТВА ВЕДЕНИЯ БОЕВЫХ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использование не по назначению международной отличительной эмблемы Красного Креста </a:t>
            </a:r>
          </a:p>
          <a:p>
            <a:pPr algn="just"/>
            <a:r>
              <a:rPr lang="ru-RU" sz="3200" dirty="0"/>
              <a:t>нападение неизбирательного характера, в том числе поражение объектов (целей), которое может повлечь потери среди </a:t>
            </a:r>
            <a:r>
              <a:rPr lang="ru-RU" sz="3200"/>
              <a:t>гражданского населения</a:t>
            </a:r>
            <a:endParaRPr lang="ru-RU" sz="3200" dirty="0"/>
          </a:p>
          <a:p>
            <a:pPr algn="just"/>
            <a:r>
              <a:rPr lang="ru-RU" sz="3200" dirty="0"/>
              <a:t>террор в отношении гражданского населения;</a:t>
            </a:r>
          </a:p>
          <a:p>
            <a:pPr algn="just"/>
            <a:r>
              <a:rPr lang="ru-RU" sz="3200" dirty="0"/>
              <a:t>использование голода среди гражданского населения для достижения военных целей;</a:t>
            </a:r>
          </a:p>
        </p:txBody>
      </p:sp>
    </p:spTree>
    <p:extLst>
      <p:ext uri="{BB962C8B-B14F-4D97-AF65-F5344CB8AC3E}">
        <p14:creationId xmlns:p14="http://schemas.microsoft.com/office/powerpoint/2010/main" val="373396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ОБЯЗАННОСТИ КОМАНДИРОВ (НАЧАЛЬНИКОВ) ПО СОБЛЮДЕНИЮ НОРМ МЕЖДУНАРОДНОГО ГУМАНИТАРНОГО ПРАВА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8189"/>
            <a:ext cx="11029616" cy="41869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в мирное время:</a:t>
            </a:r>
          </a:p>
          <a:p>
            <a:pPr algn="just"/>
            <a:r>
              <a:rPr lang="ru-RU" sz="3200" dirty="0"/>
              <a:t>Организовывать распространение среди подчиненного личного состава знаний о международном гуманитарном праве</a:t>
            </a:r>
          </a:p>
          <a:p>
            <a:pPr algn="just"/>
            <a:r>
              <a:rPr lang="ru-RU" sz="3200" dirty="0"/>
              <a:t>постоянно поддерживать правопорядок и высокую воинскую дисциплину</a:t>
            </a:r>
          </a:p>
          <a:p>
            <a:pPr algn="just"/>
            <a:r>
              <a:rPr lang="ru-RU" sz="3200" dirty="0"/>
              <a:t>организовывать обеспечение подчиненных частей и подразделений </a:t>
            </a:r>
            <a:r>
              <a:rPr lang="ru-RU" sz="3200" dirty="0" err="1"/>
              <a:t>международно</a:t>
            </a:r>
            <a:r>
              <a:rPr lang="ru-RU" sz="3200" dirty="0"/>
              <a:t> признанными средствами опознавания </a:t>
            </a:r>
          </a:p>
        </p:txBody>
      </p:sp>
    </p:spTree>
    <p:extLst>
      <p:ext uri="{BB962C8B-B14F-4D97-AF65-F5344CB8AC3E}">
        <p14:creationId xmlns:p14="http://schemas.microsoft.com/office/powerpoint/2010/main" val="329317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77E0-8E83-48D9-BD6D-40EF20C8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ОБЩИЕ ОБЯЗАННОСТИ КОМАНДИРОВ (НАЧАЛЬНИКОВ) ПО СОБЛЮДЕНИЮ НОРМ МЕЖДУНАРОДНОГО ГУМАНИТАРНОГО ПРАВА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17EF0-8FEC-4913-BC52-2A88602E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61937"/>
            <a:ext cx="11029616" cy="38939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/>
              <a:t>в период вооруженного конфликта:</a:t>
            </a:r>
          </a:p>
          <a:p>
            <a:pPr algn="just"/>
            <a:r>
              <a:rPr lang="ru-RU" sz="3200" dirty="0"/>
              <a:t>подавать личный пример в соблюдении норм международного гуманитарного права</a:t>
            </a:r>
          </a:p>
          <a:p>
            <a:pPr algn="just"/>
            <a:r>
              <a:rPr lang="ru-RU" sz="3200" dirty="0"/>
              <a:t>требовать знания подчиненными военнослужащими норм международного гуманитарного права и обеспечивать их неукоснительное выполнение</a:t>
            </a:r>
          </a:p>
          <a:p>
            <a:pPr algn="just"/>
            <a:r>
              <a:rPr lang="ru-RU" sz="3200" dirty="0"/>
              <a:t>пресекать их и привлекать к ответственности лиц, совершивших эти нарушения</a:t>
            </a:r>
          </a:p>
        </p:txBody>
      </p:sp>
    </p:spTree>
    <p:extLst>
      <p:ext uri="{BB962C8B-B14F-4D97-AF65-F5344CB8AC3E}">
        <p14:creationId xmlns:p14="http://schemas.microsoft.com/office/powerpoint/2010/main" val="142770810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32</TotalTime>
  <Words>410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Times New Roman</vt:lpstr>
      <vt:lpstr>Wingdings 2</vt:lpstr>
      <vt:lpstr>Дивиденд</vt:lpstr>
      <vt:lpstr>Основные положения международного гуманитарного права</vt:lpstr>
      <vt:lpstr>Что такое международное гуманитарное право?</vt:lpstr>
      <vt:lpstr>ОБЩИЕ ПОЛОЖЕНИЯ</vt:lpstr>
      <vt:lpstr>ОБЩИЕ ПОЛОЖЕНИЯ</vt:lpstr>
      <vt:lpstr>ЗАПРЕЩЕННЫЕ СПОСОБЫ (МЕТОДЫ) И СРЕДСТВА ВЕДЕНИЯ БОЕВЫХ ДЕЙСТВИЙ</vt:lpstr>
      <vt:lpstr>ЗАПРЕЩЕННЫЕ СПОСОБЫ (МЕТОДЫ) И СРЕДСТВА ВЕДЕНИЯ БОЕВЫХ ДЕЙСТВИЙ</vt:lpstr>
      <vt:lpstr>ЗАПРЕЩЕННЫЕ СПОСОБЫ (МЕТОДЫ) И СРЕДСТВА ВЕДЕНИЯ БОЕВЫХ ДЕЙСТВИЙ</vt:lpstr>
      <vt:lpstr>ОБЩИЕ ОБЯЗАННОСТИ КОМАНДИРОВ (НАЧАЛЬНИКОВ) ПО СОБЛЮДЕНИЮ НОРМ МЕЖДУНАРОДНОГО ГУМАНИТАРНОГО ПРАВА </vt:lpstr>
      <vt:lpstr>ОБЩИЕ ОБЯЗАННОСТИ КОМАНДИРОВ (НАЧАЛЬНИКОВ) ПО СОБЛЮДЕНИЮ НОРМ МЕЖДУНАРОДНОГО ГУМАНИТАРНОГО ПРАВА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положения международного гуманитарного права</dc:title>
  <dc:creator>Едленко Сергей Александрович</dc:creator>
  <cp:lastModifiedBy>Едленко Сергей Александрович</cp:lastModifiedBy>
  <cp:revision>4</cp:revision>
  <dcterms:created xsi:type="dcterms:W3CDTF">2023-03-26T14:40:28Z</dcterms:created>
  <dcterms:modified xsi:type="dcterms:W3CDTF">2023-03-26T15:12:58Z</dcterms:modified>
</cp:coreProperties>
</file>