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1FDE-2420-4056-A6B5-A5535D707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положения международного гуманитарного права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C2938E-6057-4E0F-9045-C4CB13C90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курсант взвода Сз-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2621</a:t>
            </a:r>
            <a:r>
              <a:rPr lang="ru-RU" dirty="0"/>
              <a:t> Едленко </a:t>
            </a:r>
            <a:r>
              <a:rPr lang="ru-RU" dirty="0" err="1"/>
              <a:t>С.а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96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ОБЯЗАННОСТИ КОМАНДИРОВ (НАЧАЛЬНИКОВ) ПО СОБЛЮДЕНИЮ НОРМ МЕЖДУНАРОДНОГО ГУМАНИТАРНОГО ПРАВА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1937"/>
            <a:ext cx="11029616" cy="38939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в период вооруженного конфликта:</a:t>
            </a:r>
          </a:p>
          <a:p>
            <a:pPr algn="just"/>
            <a:r>
              <a:rPr lang="ru-RU" sz="3200" dirty="0"/>
              <a:t>подавать личный пример в соблюдении норм международного гуманитарного права</a:t>
            </a:r>
          </a:p>
          <a:p>
            <a:pPr algn="just"/>
            <a:r>
              <a:rPr lang="ru-RU" sz="3200" dirty="0"/>
              <a:t>требовать знания подчиненными военнослужащими норм международного гуманитарного права и обеспечивать их неукоснительное выполнение</a:t>
            </a:r>
          </a:p>
          <a:p>
            <a:pPr algn="just"/>
            <a:r>
              <a:rPr lang="ru-RU" sz="3200" dirty="0"/>
              <a:t>пресекать их и привлекать к ответственности лиц, совершивших эти нарушения</a:t>
            </a:r>
          </a:p>
        </p:txBody>
      </p:sp>
    </p:spTree>
    <p:extLst>
      <p:ext uri="{BB962C8B-B14F-4D97-AF65-F5344CB8AC3E}">
        <p14:creationId xmlns:p14="http://schemas.microsoft.com/office/powerpoint/2010/main" val="14277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ОБЯЗАННОСТИ ВОЕННО-МЕДИЦИНСКОГО ПЕРСОНАЛА ПО СОБЛЮДЕНИЮ НОРМ МЕЖДУНАРОДНОГО ГУМАНИТАРНОГО ПРАВ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0196"/>
            <a:ext cx="11029616" cy="3893907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Учитывать нормы международного гуманитарного права при организации медицинского обеспечения соединения в условиях вооруженных конфликтов в интересах оказания медицинской помощи всем раненым и больным в районе боевых действий и на оккупированных территориях</a:t>
            </a:r>
          </a:p>
          <a:p>
            <a:pPr algn="just"/>
            <a:r>
              <a:rPr lang="ru-RU" sz="2000" dirty="0"/>
              <a:t>Оказывать медицинскую помощь в условиях вооруженных конфликтов в соответствии с медицинской необходимостью и без различия по каким бы то ни было соображениям, кроме медицинских</a:t>
            </a:r>
          </a:p>
          <a:p>
            <a:pPr algn="just"/>
            <a:r>
              <a:rPr lang="ru-RU" sz="2000" dirty="0"/>
              <a:t>Участвовать в подготовке органами военного управления специальных соглашений по вопросам, касающимся обеспечения помощи жертвам вооруженных конфликтов и их защиты</a:t>
            </a:r>
          </a:p>
          <a:p>
            <a:pPr algn="just"/>
            <a:r>
              <a:rPr lang="ru-RU" sz="2000" dirty="0"/>
              <a:t>Взаимодействовать по указанию командования с местной администрацией, органами управления здравоохранением и гуманитарными организациями по вопросам оказания гуманитарной помощи гражданскому населению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285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ОТВЕТСТВЕННОСТЬ ЗА НАРУШЕНИЕ НОРМ МЕЖДУНАРОДНОГО ГУМАНИТАРНОГО ПРАВА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6224"/>
            <a:ext cx="11029616" cy="3771309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Лица, виновные в нарушении норм международного гуманитарного права, в соответствии с нормами международного гуманитарного права и уголовного законодательства Российской Федерации могут привлекаться к уголовной ответственности.</a:t>
            </a:r>
          </a:p>
          <a:p>
            <a:pPr algn="just"/>
            <a:r>
              <a:rPr lang="ru-RU" sz="2000" dirty="0"/>
              <a:t>За нарушения норм международного гуманитарного права, не влекущих уголовную ответственность, военнослужащие привлекаются к ответственности в соответствии с Дисциплинарным уставом Вооруженных Сил Российской Федерации и нормативными правовыми актами, предусматривающими их материальную ответственность.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27778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5D9B6-7D53-4AAB-8F90-D6019EC1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DDCEA-7375-4293-89F1-0B796C1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3142"/>
            <a:ext cx="11029616" cy="24717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Международное гуманитарное право обеспечивает основу для норм и принципов, направленных на ограничение последствий вооруженного конфликта для гражданских лиц и других </a:t>
            </a:r>
            <a:r>
              <a:rPr lang="ru-RU" sz="3200" dirty="0" err="1"/>
              <a:t>некомбатантов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48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2BB8-7719-416F-B0C8-F69F1C00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международное гуманитарное право?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CCBDF-505B-4D53-B0BB-E7F52E6C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968"/>
            <a:ext cx="6862345" cy="37698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Международное гуманитарное право (МГП) , представляет собой свод правил и принципов, которые регулируют ведение вооруженного конфликта и направлены на ограничение его последствий для гражданских лиц и других не комбатантов.</a:t>
            </a:r>
            <a:endParaRPr lang="ru-RU" sz="3200" dirty="0"/>
          </a:p>
        </p:txBody>
      </p:sp>
      <p:pic>
        <p:nvPicPr>
          <p:cNvPr id="1028" name="Picture 4" descr="Международное гуманитарное право">
            <a:extLst>
              <a:ext uri="{FF2B5EF4-FFF2-40B4-BE49-F238E27FC236}">
                <a16:creationId xmlns:a16="http://schemas.microsoft.com/office/drawing/2014/main" id="{49A678A0-C64E-4245-8E2A-F645FE9F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43" y="2293233"/>
            <a:ext cx="4217166" cy="33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0AF2-69A2-4AEC-8C07-6706F858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9EE7D-6DF1-429C-84AA-05EC348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6" cy="4278918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международного гуманитарного права - облегчить, насколько возможно, бедствия и лишения, приносимые боевыми действиями</a:t>
            </a:r>
          </a:p>
          <a:p>
            <a:pPr algn="just"/>
            <a:r>
              <a:rPr lang="ru-RU" sz="3200" dirty="0"/>
              <a:t>Нормы международного гуманитарного права применяются с началом вооруженного конфликта</a:t>
            </a:r>
          </a:p>
          <a:p>
            <a:pPr algn="just"/>
            <a:r>
              <a:rPr lang="ru-RU" sz="3200" dirty="0"/>
              <a:t>Применение норм международного гуманитарного права прекращается с общим окончанием боевых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452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0AF2-69A2-4AEC-8C07-6706F858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9EE7D-6DF1-429C-84AA-05EC348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9789"/>
            <a:ext cx="11029616" cy="3946357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В отношении лиц, непосредственно не принимающим участия в боевых действиях, запрещаются: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посягательство на их жизнь и физическую неприкосновенность, в том числе всякие виды убийства, увечья, жестокое обращение, пытки и истязания;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взятие их в заложники;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посягательство на их человеческое достоинство, в том числе оскорбительное и унижающее обращение;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коллективные наказания;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оставление их без помощи в случае ранения или болезни;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 совершить любое из вышеуказанных действий;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осуждение и применение наказания без предварительного судебного решения, вынесенного надлежащим образом учрежденным судом.</a:t>
            </a:r>
          </a:p>
          <a:p>
            <a:pPr marL="0" indent="0" algn="just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278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0AF2-69A2-4AEC-8C07-6706F858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9EE7D-6DF1-429C-84AA-05EC348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6" cy="4278918"/>
          </a:xfrm>
        </p:spPr>
        <p:txBody>
          <a:bodyPr>
            <a:noAutofit/>
          </a:bodyPr>
          <a:lstStyle/>
          <a:p>
            <a:pPr algn="just"/>
            <a:r>
              <a:rPr lang="ru-RU" sz="2800" dirty="0"/>
              <a:t>Запрещенные способы (методы) и средства ведения боевых действий</a:t>
            </a:r>
          </a:p>
          <a:p>
            <a:pPr algn="just"/>
            <a:r>
              <a:rPr lang="ru-RU" sz="2800" dirty="0"/>
              <a:t>Общие обязанности командиров (начальников) по соблюдению норм международного гуманитарного права</a:t>
            </a:r>
          </a:p>
          <a:p>
            <a:pPr algn="just"/>
            <a:r>
              <a:rPr lang="ru-RU" sz="2800" dirty="0"/>
              <a:t>Обязанности военно-медицинского персонала по соблюдению норм международного гуманитарного права</a:t>
            </a:r>
          </a:p>
          <a:p>
            <a:pPr algn="just"/>
            <a:r>
              <a:rPr lang="ru-RU" sz="2800" dirty="0"/>
              <a:t>Ответственность за нарушение норм международного гуманитарного права</a:t>
            </a:r>
          </a:p>
        </p:txBody>
      </p:sp>
    </p:spTree>
    <p:extLst>
      <p:ext uri="{BB962C8B-B14F-4D97-AF65-F5344CB8AC3E}">
        <p14:creationId xmlns:p14="http://schemas.microsoft.com/office/powerpoint/2010/main" val="3423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722999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убийство или ранение гражданских лиц;</a:t>
            </a:r>
          </a:p>
          <a:p>
            <a:pPr algn="just"/>
            <a:r>
              <a:rPr lang="ru-RU" sz="3200" dirty="0"/>
              <a:t>убийство или ранение лиц, которые, сложив оружие или не имея средств защищаться, сдались в плен;</a:t>
            </a:r>
          </a:p>
          <a:p>
            <a:pPr algn="just"/>
            <a:r>
              <a:rPr lang="ru-RU" sz="3200" dirty="0"/>
              <a:t>убийство парламентера и сопровождающих его лиц;</a:t>
            </a:r>
          </a:p>
          <a:p>
            <a:pPr algn="just"/>
            <a:r>
              <a:rPr lang="ru-RU" sz="3200" dirty="0"/>
              <a:t>нападение на лиц, покидающих на парашюте терпящее бедствие воздушное судно</a:t>
            </a:r>
          </a:p>
        </p:txBody>
      </p:sp>
    </p:spTree>
    <p:extLst>
      <p:ext uri="{BB962C8B-B14F-4D97-AF65-F5344CB8AC3E}">
        <p14:creationId xmlns:p14="http://schemas.microsoft.com/office/powerpoint/2010/main" val="28121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принуждение подданных противной стороны принимать участие в боевых действиях, направленных против их государства</a:t>
            </a:r>
          </a:p>
          <a:p>
            <a:pPr algn="just"/>
            <a:r>
              <a:rPr lang="ru-RU" sz="3200" dirty="0"/>
              <a:t>отдача приказа никого не оставлять в живых, угрожать этим или вести боевые действия на этой основе;</a:t>
            </a:r>
          </a:p>
          <a:p>
            <a:pPr algn="just"/>
            <a:r>
              <a:rPr lang="ru-RU" sz="3200" dirty="0"/>
              <a:t>взятие заложников;</a:t>
            </a:r>
          </a:p>
          <a:p>
            <a:pPr algn="just"/>
            <a:r>
              <a:rPr lang="ru-RU" sz="3200" dirty="0"/>
              <a:t>вероломство;</a:t>
            </a:r>
          </a:p>
        </p:txBody>
      </p:sp>
    </p:spTree>
    <p:extLst>
      <p:ext uri="{BB962C8B-B14F-4D97-AF65-F5344CB8AC3E}">
        <p14:creationId xmlns:p14="http://schemas.microsoft.com/office/powerpoint/2010/main" val="18754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использование не по назначению международной отличительной эмблемы Красного Креста </a:t>
            </a:r>
          </a:p>
          <a:p>
            <a:pPr algn="just"/>
            <a:r>
              <a:rPr lang="ru-RU" sz="3200" dirty="0"/>
              <a:t>нападение неизбирательного характера, в том числе поражение объектов (целей), которое может повлечь потери среди </a:t>
            </a:r>
            <a:r>
              <a:rPr lang="ru-RU" sz="3200"/>
              <a:t>гражданского населения</a:t>
            </a:r>
            <a:endParaRPr lang="ru-RU" sz="3200" dirty="0"/>
          </a:p>
          <a:p>
            <a:pPr algn="just"/>
            <a:r>
              <a:rPr lang="ru-RU" sz="3200" dirty="0"/>
              <a:t>террор в отношении гражданского населения;</a:t>
            </a:r>
          </a:p>
          <a:p>
            <a:pPr algn="just"/>
            <a:r>
              <a:rPr lang="ru-RU" sz="3200" dirty="0"/>
              <a:t>использование голода среди гражданского населения для достижения военных целей;</a:t>
            </a:r>
          </a:p>
        </p:txBody>
      </p:sp>
    </p:spTree>
    <p:extLst>
      <p:ext uri="{BB962C8B-B14F-4D97-AF65-F5344CB8AC3E}">
        <p14:creationId xmlns:p14="http://schemas.microsoft.com/office/powerpoint/2010/main" val="37339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ОБЯЗАННОСТИ КОМАНДИРОВ (НАЧАЛЬНИКОВ) ПО СОБЛЮДЕНИЮ НОРМ МЕЖДУНАРОДНОГО ГУМАНИТАРНОГО ПРАВА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8189"/>
            <a:ext cx="11029616" cy="41869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в мирное время:</a:t>
            </a:r>
          </a:p>
          <a:p>
            <a:pPr algn="just"/>
            <a:r>
              <a:rPr lang="ru-RU" sz="3200" dirty="0"/>
              <a:t>Организовывать распространение среди подчиненного личного состава знаний о международном гуманитарном праве</a:t>
            </a:r>
          </a:p>
          <a:p>
            <a:pPr algn="just"/>
            <a:r>
              <a:rPr lang="ru-RU" sz="3200" dirty="0"/>
              <a:t>постоянно поддерживать правопорядок и высокую воинскую дисциплину</a:t>
            </a:r>
          </a:p>
          <a:p>
            <a:pPr algn="just"/>
            <a:r>
              <a:rPr lang="ru-RU" sz="3200" dirty="0"/>
              <a:t>организовывать обеспечение подчиненных частей и подразделений </a:t>
            </a:r>
            <a:r>
              <a:rPr lang="ru-RU" sz="3200" dirty="0" err="1"/>
              <a:t>международно</a:t>
            </a:r>
            <a:r>
              <a:rPr lang="ru-RU" sz="3200" dirty="0"/>
              <a:t> признанными средствами опознавания </a:t>
            </a:r>
          </a:p>
        </p:txBody>
      </p:sp>
    </p:spTree>
    <p:extLst>
      <p:ext uri="{BB962C8B-B14F-4D97-AF65-F5344CB8AC3E}">
        <p14:creationId xmlns:p14="http://schemas.microsoft.com/office/powerpoint/2010/main" val="329317284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217</TotalTime>
  <Words>678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Corbel</vt:lpstr>
      <vt:lpstr>Gill Sans MT</vt:lpstr>
      <vt:lpstr>Symbol</vt:lpstr>
      <vt:lpstr>Times New Roman</vt:lpstr>
      <vt:lpstr>Wingdings 2</vt:lpstr>
      <vt:lpstr>Дивиденд</vt:lpstr>
      <vt:lpstr>Основные положения международного гуманитарного права</vt:lpstr>
      <vt:lpstr>Что такое международное гуманитарное право?</vt:lpstr>
      <vt:lpstr>ОБЩИЕ ПОЛОЖЕНИЯ</vt:lpstr>
      <vt:lpstr>ОБЩИЕ ПОЛОЖЕНИЯ</vt:lpstr>
      <vt:lpstr>Основные ПОЛОЖЕНИЯ</vt:lpstr>
      <vt:lpstr>ЗАПРЕЩЕННЫЕ СПОСОБЫ (МЕТОДЫ) И СРЕДСТВА ВЕДЕНИЯ БОЕВЫХ ДЕЙСТВИЙ</vt:lpstr>
      <vt:lpstr>ЗАПРЕЩЕННЫЕ СПОСОБЫ (МЕТОДЫ) И СРЕДСТВА ВЕДЕНИЯ БОЕВЫХ ДЕЙСТВИЙ</vt:lpstr>
      <vt:lpstr>ЗАПРЕЩЕННЫЕ СПОСОБЫ (МЕТОДЫ) И СРЕДСТВА ВЕДЕНИЯ БОЕВЫХ ДЕЙСТВИЙ</vt:lpstr>
      <vt:lpstr>ОБЩИЕ ОБЯЗАННОСТИ КОМАНДИРОВ (НАЧАЛЬНИКОВ) ПО СОБЛЮДЕНИЮ НОРМ МЕЖДУНАРОДНОГО ГУМАНИТАРНОГО ПРАВА </vt:lpstr>
      <vt:lpstr>ОБЩИЕ ОБЯЗАННОСТИ КОМАНДИРОВ (НАЧАЛЬНИКОВ) ПО СОБЛЮДЕНИЮ НОРМ МЕЖДУНАРОДНОГО ГУМАНИТАРНОГО ПРАВА </vt:lpstr>
      <vt:lpstr>ОБЯЗАННОСТИ ВОЕННО-МЕДИЦИНСКОГО ПЕРСОНАЛА ПО СОБЛЮДЕНИЮ НОРМ МЕЖДУНАРОДНОГО ГУМАНИТАРНОГО ПРАВ</vt:lpstr>
      <vt:lpstr>ОТВЕТСТВЕННОСТЬ ЗА НАРУШЕНИЕ НОРМ МЕЖДУНАРОДНОГО ГУМАНИТАРНОГО ПРАВА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положения международного гуманитарного права</dc:title>
  <dc:creator>Едленко Сергей Александрович</dc:creator>
  <cp:lastModifiedBy>Едленко Сергей Александрович</cp:lastModifiedBy>
  <cp:revision>8</cp:revision>
  <dcterms:created xsi:type="dcterms:W3CDTF">2023-03-26T14:40:28Z</dcterms:created>
  <dcterms:modified xsi:type="dcterms:W3CDTF">2023-03-29T18:22:41Z</dcterms:modified>
</cp:coreProperties>
</file>