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2" r:id="rId7"/>
    <p:sldId id="293" r:id="rId8"/>
    <p:sldId id="294"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7" autoAdjust="0"/>
    <p:restoredTop sz="94660"/>
  </p:normalViewPr>
  <p:slideViewPr>
    <p:cSldViewPr snapToGrid="0">
      <p:cViewPr varScale="1">
        <p:scale>
          <a:sx n="139" d="100"/>
          <a:sy n="139" d="100"/>
        </p:scale>
        <p:origin x="168"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24B6-6B71-488D-8F77-FFB27D1AC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524470E-DF72-427B-A4ED-EF066D12E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C74DFE7-3CE8-45D9-AC41-0DACD95E76F5}"/>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5" name="Footer Placeholder 4">
            <a:extLst>
              <a:ext uri="{FF2B5EF4-FFF2-40B4-BE49-F238E27FC236}">
                <a16:creationId xmlns:a16="http://schemas.microsoft.com/office/drawing/2014/main" id="{DB044138-6C86-4236-9EC0-54B1470080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899BD-2BFE-4A03-8F67-383067DC2819}"/>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54725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1D1D-1A39-4DF0-A9B6-81BF96B76B2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98B22B8-E9B3-4365-A23B-92DB940CD6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3F87AE-B658-490C-AFB1-7BEAB13E5A33}"/>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5" name="Footer Placeholder 4">
            <a:extLst>
              <a:ext uri="{FF2B5EF4-FFF2-40B4-BE49-F238E27FC236}">
                <a16:creationId xmlns:a16="http://schemas.microsoft.com/office/drawing/2014/main" id="{EDFA29FE-647B-419E-9F16-0EE189290D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1D5DC4-3C4A-49E9-AAE9-B6B1657C9AA1}"/>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188197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2F93-1962-4A17-BA5A-69A2DCB805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E66D787-35AA-42AD-A69E-B3D7AB91D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AD4021-E3BB-41FC-BA5F-851E0D5E533D}"/>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5" name="Footer Placeholder 4">
            <a:extLst>
              <a:ext uri="{FF2B5EF4-FFF2-40B4-BE49-F238E27FC236}">
                <a16:creationId xmlns:a16="http://schemas.microsoft.com/office/drawing/2014/main" id="{C381D3E7-C672-4DB1-A70C-B9A83C548C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F45D33-7763-4BAA-89DD-01402EBAD9FA}"/>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136184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CFD6-7B3C-4491-93E8-F97E6F04F75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5A2CEAA-0DBF-4CA1-807B-A55FF63CE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E46FB2-A8E7-4097-B522-3D68835394CD}"/>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5" name="Footer Placeholder 4">
            <a:extLst>
              <a:ext uri="{FF2B5EF4-FFF2-40B4-BE49-F238E27FC236}">
                <a16:creationId xmlns:a16="http://schemas.microsoft.com/office/drawing/2014/main" id="{F8D764F1-EBDC-4428-A036-ECF24FF84F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96347C-0ED1-43B6-B677-316D4B929386}"/>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336505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EC85-9723-4C1D-80F8-6FFDF4A78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29F5B5E-A1A0-480B-9D29-04095965C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58658-781C-4FA1-A461-DBAE1D5BBAA6}"/>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5" name="Footer Placeholder 4">
            <a:extLst>
              <a:ext uri="{FF2B5EF4-FFF2-40B4-BE49-F238E27FC236}">
                <a16:creationId xmlns:a16="http://schemas.microsoft.com/office/drawing/2014/main" id="{7050AB02-919A-40B4-AD6A-79790C4FA6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D5C1F2-57D6-43F5-82B9-B856C72216F0}"/>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4013405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F25F-A026-4788-9357-FC40141ACF4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426CC8B-90CB-4934-8F18-F37E155E4F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6BFDEC3-95CF-4DB1-B314-19F1668757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FBB616-0EB0-4885-BB96-813BAC259761}"/>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6" name="Footer Placeholder 5">
            <a:extLst>
              <a:ext uri="{FF2B5EF4-FFF2-40B4-BE49-F238E27FC236}">
                <a16:creationId xmlns:a16="http://schemas.microsoft.com/office/drawing/2014/main" id="{9BD808C0-D7F7-48B5-A17B-628C9AAB0A1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DE7DEB1-8BD1-4EF3-9068-5AE9553320B3}"/>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84006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CAD1-45A7-47B5-8454-450BFC1C71C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005931E-1419-4AE5-AF2B-478784016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9D9289-D4A9-4456-81C4-5A04BF879B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AFD9061-1748-4A63-9877-E47C16C94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998A7-0D1B-4890-BB34-0DD7E4077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AD7ED3A-179D-41D0-A44A-027EB191D1B1}"/>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8" name="Footer Placeholder 7">
            <a:extLst>
              <a:ext uri="{FF2B5EF4-FFF2-40B4-BE49-F238E27FC236}">
                <a16:creationId xmlns:a16="http://schemas.microsoft.com/office/drawing/2014/main" id="{81695272-09D7-48D3-940D-07637335347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EA5BA9D-C19C-4EB8-9F5B-2E1C0B3CC83C}"/>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376159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9EB5-F464-4BC6-AF91-1BAC6DD5E1F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3D11709-78F7-4014-9EBA-17CD51B26D8F}"/>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4" name="Footer Placeholder 3">
            <a:extLst>
              <a:ext uri="{FF2B5EF4-FFF2-40B4-BE49-F238E27FC236}">
                <a16:creationId xmlns:a16="http://schemas.microsoft.com/office/drawing/2014/main" id="{AD60470C-9BC3-434C-80DB-ECE634CA844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BF2107C-4216-496E-BAB3-DD0AEC5EBE63}"/>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07518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4F4A6-1469-4FA2-907B-DB594DF85A34}"/>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3" name="Footer Placeholder 2">
            <a:extLst>
              <a:ext uri="{FF2B5EF4-FFF2-40B4-BE49-F238E27FC236}">
                <a16:creationId xmlns:a16="http://schemas.microsoft.com/office/drawing/2014/main" id="{7B163C0D-D0A3-4D07-90F5-0048D3D8810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A9894E3-9C5E-4424-A5FC-C55FFE8B30C3}"/>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334101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57DB-87FD-43F0-82A8-BB0CAADD6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4C0DD79-F503-462A-80E4-A0FFA6ECA5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FDECC5B-5F38-4789-82BD-36D03ECF5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75FF7-FB7A-4958-B62F-2BC5B5AD4F26}"/>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6" name="Footer Placeholder 5">
            <a:extLst>
              <a:ext uri="{FF2B5EF4-FFF2-40B4-BE49-F238E27FC236}">
                <a16:creationId xmlns:a16="http://schemas.microsoft.com/office/drawing/2014/main" id="{6C2436EB-C4BF-4B1E-8497-08C134926A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1A6A85-5E3F-4FFD-B0EC-391D767AAF92}"/>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53343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BF9C-53D4-4ADB-B857-1D17481DB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EC84901-2691-43B1-B47F-F1F484165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F8BC359-5093-49D8-8FB3-64E1FEE06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E4203-28EF-4B78-AD91-6C798616B03F}"/>
              </a:ext>
            </a:extLst>
          </p:cNvPr>
          <p:cNvSpPr>
            <a:spLocks noGrp="1"/>
          </p:cNvSpPr>
          <p:nvPr>
            <p:ph type="dt" sz="half" idx="10"/>
          </p:nvPr>
        </p:nvSpPr>
        <p:spPr/>
        <p:txBody>
          <a:bodyPr/>
          <a:lstStyle/>
          <a:p>
            <a:fld id="{AF7231E4-CA6A-49ED-882F-E3620D12C798}" type="datetimeFigureOut">
              <a:rPr lang="en-CA" smtClean="0"/>
              <a:t>2023-01-19</a:t>
            </a:fld>
            <a:endParaRPr lang="en-CA"/>
          </a:p>
        </p:txBody>
      </p:sp>
      <p:sp>
        <p:nvSpPr>
          <p:cNvPr id="6" name="Footer Placeholder 5">
            <a:extLst>
              <a:ext uri="{FF2B5EF4-FFF2-40B4-BE49-F238E27FC236}">
                <a16:creationId xmlns:a16="http://schemas.microsoft.com/office/drawing/2014/main" id="{F0C21EDE-3ACD-48B7-A1C6-9072D66C46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DE289D9-966F-497F-8E80-2BC043202D5F}"/>
              </a:ext>
            </a:extLst>
          </p:cNvPr>
          <p:cNvSpPr>
            <a:spLocks noGrp="1"/>
          </p:cNvSpPr>
          <p:nvPr>
            <p:ph type="sldNum" sz="quarter" idx="12"/>
          </p:nvPr>
        </p:nvSpPr>
        <p:spPr/>
        <p:txBody>
          <a:bodyPr/>
          <a:lstStyle/>
          <a:p>
            <a:fld id="{86F5918D-71BA-4EE8-A3E4-8A523141EA8A}" type="slidenum">
              <a:rPr lang="en-CA" smtClean="0"/>
              <a:t>‹#›</a:t>
            </a:fld>
            <a:endParaRPr lang="en-CA"/>
          </a:p>
        </p:txBody>
      </p:sp>
    </p:spTree>
    <p:extLst>
      <p:ext uri="{BB962C8B-B14F-4D97-AF65-F5344CB8AC3E}">
        <p14:creationId xmlns:p14="http://schemas.microsoft.com/office/powerpoint/2010/main" val="215708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83967-6F26-4140-B157-D80421DF6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004CA5-9522-48C6-9A34-ECB4D8521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0A7E97-D074-45F6-A150-DF83CE523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231E4-CA6A-49ED-882F-E3620D12C798}" type="datetimeFigureOut">
              <a:rPr lang="en-CA" smtClean="0"/>
              <a:t>2023-01-19</a:t>
            </a:fld>
            <a:endParaRPr lang="en-CA"/>
          </a:p>
        </p:txBody>
      </p:sp>
      <p:sp>
        <p:nvSpPr>
          <p:cNvPr id="5" name="Footer Placeholder 4">
            <a:extLst>
              <a:ext uri="{FF2B5EF4-FFF2-40B4-BE49-F238E27FC236}">
                <a16:creationId xmlns:a16="http://schemas.microsoft.com/office/drawing/2014/main" id="{79897F5B-863A-476A-A305-EDC14173E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10E26CF-F4F3-4347-97E5-B9E083ECB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5918D-71BA-4EE8-A3E4-8A523141EA8A}" type="slidenum">
              <a:rPr lang="en-CA" smtClean="0"/>
              <a:t>‹#›</a:t>
            </a:fld>
            <a:endParaRPr lang="en-CA"/>
          </a:p>
        </p:txBody>
      </p:sp>
    </p:spTree>
    <p:extLst>
      <p:ext uri="{BB962C8B-B14F-4D97-AF65-F5344CB8AC3E}">
        <p14:creationId xmlns:p14="http://schemas.microsoft.com/office/powerpoint/2010/main" val="383702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aedulislam/COEN-244/tree/main/Tutorial%20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zaedulislam/COEN-244/blob/main/Tutorial%201/Example%201.c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zaedulislam/COEN-244/blob/main/Tutorial%201/Example%203.c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82828080-BD1C-4B0C-BD54-46370F5154B6}"/>
              </a:ext>
            </a:extLst>
          </p:cNvPr>
          <p:cNvPicPr>
            <a:picLocks noChangeAspect="1"/>
          </p:cNvPicPr>
          <p:nvPr/>
        </p:nvPicPr>
        <p:blipFill rotWithShape="1">
          <a:blip r:embed="rId2">
            <a:alphaModFix/>
          </a:blip>
          <a:srcRect l="3118" r="32019"/>
          <a:stretch/>
        </p:blipFill>
        <p:spPr>
          <a:xfrm>
            <a:off x="4283902" y="10"/>
            <a:ext cx="7908098" cy="6857992"/>
          </a:xfrm>
          <a:prstGeom prst="rect">
            <a:avLst/>
          </a:prstGeom>
        </p:spPr>
      </p:pic>
      <p:sp>
        <p:nvSpPr>
          <p:cNvPr id="31" name="Rectangle 30">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BBC28-4A83-47D5-9E0B-55E5000F6328}"/>
              </a:ext>
            </a:extLst>
          </p:cNvPr>
          <p:cNvSpPr>
            <a:spLocks noGrp="1"/>
          </p:cNvSpPr>
          <p:nvPr>
            <p:ph type="ctrTitle"/>
          </p:nvPr>
        </p:nvSpPr>
        <p:spPr>
          <a:xfrm>
            <a:off x="728663" y="1115219"/>
            <a:ext cx="5505449" cy="2387600"/>
          </a:xfrm>
        </p:spPr>
        <p:txBody>
          <a:bodyPr>
            <a:normAutofit/>
          </a:bodyPr>
          <a:lstStyle/>
          <a:p>
            <a:pPr algn="l"/>
            <a:r>
              <a:rPr lang="en-CA" sz="5000">
                <a:solidFill>
                  <a:schemeClr val="bg1"/>
                </a:solidFill>
              </a:rPr>
              <a:t>COEN 244 PROGRAMMING METHODOLOGY II</a:t>
            </a:r>
            <a:endParaRPr lang="en-CA" sz="5000" dirty="0">
              <a:solidFill>
                <a:schemeClr val="bg1"/>
              </a:solidFill>
            </a:endParaRPr>
          </a:p>
        </p:txBody>
      </p:sp>
      <p:sp>
        <p:nvSpPr>
          <p:cNvPr id="3" name="Subtitle 2">
            <a:extLst>
              <a:ext uri="{FF2B5EF4-FFF2-40B4-BE49-F238E27FC236}">
                <a16:creationId xmlns:a16="http://schemas.microsoft.com/office/drawing/2014/main" id="{4275CDB4-9EFA-440E-8DBC-76775565703D}"/>
              </a:ext>
            </a:extLst>
          </p:cNvPr>
          <p:cNvSpPr>
            <a:spLocks noGrp="1"/>
          </p:cNvSpPr>
          <p:nvPr>
            <p:ph type="subTitle" idx="1"/>
          </p:nvPr>
        </p:nvSpPr>
        <p:spPr>
          <a:xfrm>
            <a:off x="728663" y="3902075"/>
            <a:ext cx="5505449" cy="1655762"/>
          </a:xfrm>
        </p:spPr>
        <p:txBody>
          <a:bodyPr>
            <a:normAutofit/>
          </a:bodyPr>
          <a:lstStyle/>
          <a:p>
            <a:pPr algn="l"/>
            <a:r>
              <a:rPr lang="en-US" sz="2000">
                <a:solidFill>
                  <a:schemeClr val="bg1"/>
                </a:solidFill>
              </a:rPr>
              <a:t>Tutorial #01:  Intro to OOP</a:t>
            </a:r>
          </a:p>
          <a:p>
            <a:pPr algn="l"/>
            <a:endParaRPr lang="en-US" sz="2000">
              <a:solidFill>
                <a:schemeClr val="bg1"/>
              </a:solidFill>
            </a:endParaRPr>
          </a:p>
          <a:p>
            <a:pPr algn="l"/>
            <a:r>
              <a:rPr lang="en-US" sz="2000">
                <a:solidFill>
                  <a:schemeClr val="bg1"/>
                </a:solidFill>
              </a:rPr>
              <a:t>By Zaedul Islam</a:t>
            </a:r>
            <a:endParaRPr lang="en-CA" sz="2000" dirty="0">
              <a:solidFill>
                <a:schemeClr val="bg1"/>
              </a:solidFill>
            </a:endParaRPr>
          </a:p>
        </p:txBody>
      </p:sp>
      <p:cxnSp>
        <p:nvCxnSpPr>
          <p:cNvPr id="33" name="Straight Connector 3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65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Exercise 2</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r>
              <a:rPr lang="en-US" sz="2400" dirty="0"/>
              <a:t>Do the required modification on Exercise 1 to generate the account Number automatically with the help of </a:t>
            </a:r>
            <a:r>
              <a:rPr lang="en-US" sz="2400" b="1" dirty="0"/>
              <a:t>static data member</a:t>
            </a:r>
            <a:r>
              <a:rPr lang="en-US" sz="2400" dirty="0"/>
              <a:t>.</a:t>
            </a:r>
          </a:p>
          <a:p>
            <a:r>
              <a:rPr lang="en-US" sz="2400" dirty="0"/>
              <a:t>The account number should follow the following pattern (10500100</a:t>
            </a:r>
            <a:r>
              <a:rPr lang="en-US" sz="2400" dirty="0">
                <a:solidFill>
                  <a:srgbClr val="FF0000"/>
                </a:solidFill>
              </a:rPr>
              <a:t>X</a:t>
            </a:r>
            <a:r>
              <a:rPr lang="en-US" sz="2400" dirty="0"/>
              <a:t>), which x is a counter start from 1. </a:t>
            </a:r>
          </a:p>
          <a:p>
            <a:pPr lvl="1"/>
            <a:r>
              <a:rPr lang="en-US" sz="2000" dirty="0"/>
              <a:t>For example, the account number of first client will be </a:t>
            </a:r>
            <a:r>
              <a:rPr lang="en-US" sz="2000" dirty="0">
                <a:solidFill>
                  <a:srgbClr val="FF0000"/>
                </a:solidFill>
              </a:rPr>
              <a:t>105001001</a:t>
            </a:r>
            <a:r>
              <a:rPr lang="en-US" sz="2000" dirty="0"/>
              <a:t>, the second </a:t>
            </a:r>
            <a:r>
              <a:rPr lang="en-US" sz="2000" dirty="0">
                <a:solidFill>
                  <a:srgbClr val="FF0000"/>
                </a:solidFill>
              </a:rPr>
              <a:t>105001002</a:t>
            </a:r>
            <a:r>
              <a:rPr lang="en-US" sz="2000" dirty="0"/>
              <a:t>, and go on.</a:t>
            </a:r>
          </a:p>
          <a:p>
            <a:pPr marL="0" indent="0">
              <a:buNone/>
            </a:pPr>
            <a:endParaRPr lang="en-CA" sz="1600" dirty="0"/>
          </a:p>
        </p:txBody>
      </p:sp>
    </p:spTree>
    <p:extLst>
      <p:ext uri="{BB962C8B-B14F-4D97-AF65-F5344CB8AC3E}">
        <p14:creationId xmlns:p14="http://schemas.microsoft.com/office/powerpoint/2010/main" val="330129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638726"/>
          </a:xfrm>
        </p:spPr>
        <p:txBody>
          <a:bodyPr>
            <a:normAutofit/>
          </a:bodyPr>
          <a:lstStyle/>
          <a:p>
            <a:r>
              <a:rPr lang="en-CA" sz="3600" dirty="0">
                <a:solidFill>
                  <a:srgbClr val="3333B3"/>
                </a:solidFill>
                <a:effectLst/>
                <a:latin typeface="+mn-lt"/>
              </a:rPr>
              <a:t>Philosophy behind Object Oriented Programming</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1152939"/>
            <a:ext cx="10515600" cy="5024024"/>
          </a:xfrm>
        </p:spPr>
        <p:txBody>
          <a:bodyPr>
            <a:normAutofit/>
          </a:bodyPr>
          <a:lstStyle/>
          <a:p>
            <a:pPr algn="just"/>
            <a:r>
              <a:rPr lang="en-CA" sz="2400" dirty="0"/>
              <a:t>The philosophy behind object-oriented programming (OOP) in C++ is to model real-world objects and their interactions within a program. In OOP, a software system is viewed as a collection of interacting objects, rather than a collection of procedures and data.</a:t>
            </a:r>
          </a:p>
          <a:p>
            <a:pPr algn="just"/>
            <a:r>
              <a:rPr lang="en-CA" sz="2400" dirty="0"/>
              <a:t>By using OOP in C++, developers can create software that is </a:t>
            </a:r>
            <a:r>
              <a:rPr lang="en-CA" sz="2400" b="1" dirty="0"/>
              <a:t>more modular</a:t>
            </a:r>
            <a:r>
              <a:rPr lang="en-CA" sz="2400" dirty="0"/>
              <a:t>, </a:t>
            </a:r>
            <a:r>
              <a:rPr lang="en-CA" sz="2400" b="1" dirty="0"/>
              <a:t>easier to understand</a:t>
            </a:r>
            <a:r>
              <a:rPr lang="en-CA" sz="2400" dirty="0"/>
              <a:t>, and </a:t>
            </a:r>
            <a:r>
              <a:rPr lang="en-CA" sz="2400" b="1" dirty="0"/>
              <a:t>easier to maintain</a:t>
            </a:r>
            <a:r>
              <a:rPr lang="en-CA" sz="2400" dirty="0"/>
              <a:t>. OOP allows them to organize the code in a more meaningful way, and to encapsulate complex functionality in separate objects, making the system more manageable.</a:t>
            </a:r>
          </a:p>
          <a:p>
            <a:pPr algn="just"/>
            <a:r>
              <a:rPr lang="en-CA" sz="2400" dirty="0"/>
              <a:t>What is Object-oriented programming (OOP)?</a:t>
            </a:r>
          </a:p>
          <a:p>
            <a:pPr lvl="1" algn="just"/>
            <a:r>
              <a:rPr lang="en-CA" sz="2000" dirty="0"/>
              <a:t>It’s is a programming paradigm that is based on the concept of classes and objects.</a:t>
            </a:r>
          </a:p>
        </p:txBody>
      </p:sp>
    </p:spTree>
    <p:extLst>
      <p:ext uri="{BB962C8B-B14F-4D97-AF65-F5344CB8AC3E}">
        <p14:creationId xmlns:p14="http://schemas.microsoft.com/office/powerpoint/2010/main" val="367431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5"/>
            <a:ext cx="10515600" cy="1306443"/>
          </a:xfrm>
        </p:spPr>
        <p:txBody>
          <a:bodyPr>
            <a:normAutofit/>
          </a:bodyPr>
          <a:lstStyle/>
          <a:p>
            <a:r>
              <a:rPr lang="en-CA" sz="4000">
                <a:effectLst/>
                <a:latin typeface="+mn-lt"/>
              </a:rPr>
              <a:t>Object Oriented Programming (contd.)</a:t>
            </a:r>
            <a:endParaRPr lang="en-US" sz="400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1825625"/>
            <a:ext cx="4152774" cy="4303464"/>
          </a:xfrm>
        </p:spPr>
        <p:txBody>
          <a:bodyPr>
            <a:normAutofit/>
          </a:bodyPr>
          <a:lstStyle/>
          <a:p>
            <a:r>
              <a:rPr lang="en-CA" sz="2000" dirty="0"/>
              <a:t>In other words, it is a way of organizing and structuring code that is based on the concept of classes and objects.</a:t>
            </a:r>
          </a:p>
          <a:p>
            <a:r>
              <a:rPr lang="en-CA" sz="2000" dirty="0"/>
              <a:t>OOP has several key principles:</a:t>
            </a:r>
          </a:p>
          <a:p>
            <a:pPr lvl="1"/>
            <a:r>
              <a:rPr lang="en-CA" sz="2000" dirty="0"/>
              <a:t>Encapsulation </a:t>
            </a:r>
          </a:p>
          <a:p>
            <a:pPr lvl="1"/>
            <a:r>
              <a:rPr lang="en-CA" sz="2000" dirty="0"/>
              <a:t>Inheritance</a:t>
            </a:r>
          </a:p>
          <a:p>
            <a:pPr lvl="1"/>
            <a:r>
              <a:rPr lang="en-CA" sz="2000" dirty="0"/>
              <a:t>Polymorphism</a:t>
            </a:r>
          </a:p>
          <a:p>
            <a:pPr lvl="1"/>
            <a:r>
              <a:rPr lang="en-CA" sz="2000" dirty="0"/>
              <a:t>Abstraction</a:t>
            </a:r>
          </a:p>
          <a:p>
            <a:pPr marL="457200" lvl="1" indent="0">
              <a:buNone/>
            </a:pPr>
            <a:endParaRPr lang="en-US" sz="2000" dirty="0"/>
          </a:p>
        </p:txBody>
      </p:sp>
      <p:pic>
        <p:nvPicPr>
          <p:cNvPr id="1030" name="Picture 6" descr="Encapsulation in C++ - GeeksforGeeks">
            <a:extLst>
              <a:ext uri="{FF2B5EF4-FFF2-40B4-BE49-F238E27FC236}">
                <a16:creationId xmlns:a16="http://schemas.microsoft.com/office/drawing/2014/main" id="{4193A1EE-EFB4-E877-EF2A-30C803F962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7" r="2" b="7595"/>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4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Classes</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pPr algn="just"/>
            <a:r>
              <a:rPr lang="en-CA" sz="2400" dirty="0"/>
              <a:t>OOP is a programming paradigm, and a class is a blueprint to create objects that follow that paradigm. Classes are the building blocks of OOP, as they provide the structure and behavior for the objects in the system. A class is like a blueprint for making something.</a:t>
            </a:r>
          </a:p>
          <a:p>
            <a:pPr algn="l"/>
            <a:r>
              <a:rPr lang="en-CA" sz="2400" dirty="0"/>
              <a:t>For example, if we have a class called "</a:t>
            </a:r>
            <a:r>
              <a:rPr lang="en-CA" sz="2400" dirty="0">
                <a:hlinkClick r:id="rId2"/>
              </a:rPr>
              <a:t>Car</a:t>
            </a:r>
            <a:r>
              <a:rPr lang="en-CA" sz="2400" dirty="0"/>
              <a:t>", it will have the instructions on how to make a toy car - how it should look like, how many wheels it should have, what color it should be. And once we use that blueprint, we can make as many toy cars as we want each with their own features.</a:t>
            </a:r>
          </a:p>
          <a:p>
            <a:pPr lvl="1"/>
            <a:r>
              <a:rPr lang="en-CA" sz="2000" dirty="0"/>
              <a:t>This class has two private member variables: "wheels" and "color", and three public member functions: a constructor, a function to set the color, and a function to get the color.</a:t>
            </a:r>
          </a:p>
          <a:p>
            <a:pPr marL="0" indent="0">
              <a:buNone/>
            </a:pPr>
            <a:endParaRPr lang="en-CA" sz="1600" dirty="0"/>
          </a:p>
        </p:txBody>
      </p:sp>
    </p:spTree>
    <p:extLst>
      <p:ext uri="{BB962C8B-B14F-4D97-AF65-F5344CB8AC3E}">
        <p14:creationId xmlns:p14="http://schemas.microsoft.com/office/powerpoint/2010/main" val="269540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Objects (Contd.)</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r>
              <a:rPr lang="en-CA" sz="2400" dirty="0"/>
              <a:t>We can create multiple objects of this class, each object will have their own values for the variables "wheels" and "color”</a:t>
            </a:r>
          </a:p>
          <a:p>
            <a:r>
              <a:rPr lang="en-CA" sz="2400" dirty="0"/>
              <a:t>In this </a:t>
            </a:r>
            <a:r>
              <a:rPr lang="en-CA" sz="2400" dirty="0">
                <a:hlinkClick r:id="rId2"/>
              </a:rPr>
              <a:t>example</a:t>
            </a:r>
            <a:r>
              <a:rPr lang="en-CA" sz="2400" dirty="0"/>
              <a:t> we create two car objects, car1 and car2 and each one of them is an instance of the Car class. We can then use the class functions to get or set their properties and they will not interfere with one another.</a:t>
            </a:r>
          </a:p>
          <a:p>
            <a:pPr marL="0" indent="0">
              <a:buNone/>
            </a:pPr>
            <a:endParaRPr lang="en-CA" sz="1600" dirty="0"/>
          </a:p>
        </p:txBody>
      </p:sp>
    </p:spTree>
    <p:extLst>
      <p:ext uri="{BB962C8B-B14F-4D97-AF65-F5344CB8AC3E}">
        <p14:creationId xmlns:p14="http://schemas.microsoft.com/office/powerpoint/2010/main" val="95302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Review: Local and Global Variables</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pPr algn="just"/>
            <a:r>
              <a:rPr lang="en-CA" dirty="0"/>
              <a:t>Variables defined inside a function are local to that function. They are hidden from the statements in other functions, which normally cannot access them.</a:t>
            </a:r>
          </a:p>
          <a:p>
            <a:pPr algn="just"/>
            <a:r>
              <a:rPr lang="en-CA" dirty="0"/>
              <a:t>Because the variables defined in a function are hidden, other functions may have separate, distinct variables with the same name.</a:t>
            </a:r>
            <a:endParaRPr lang="en-CA" sz="1100" dirty="0">
              <a:effectLst/>
              <a:latin typeface="Arial" panose="020B0604020202020204" pitchFamily="34" charset="0"/>
            </a:endParaRPr>
          </a:p>
          <a:p>
            <a:pPr algn="just"/>
            <a:r>
              <a:rPr lang="en-CA" dirty="0"/>
              <a:t>A global variable is any variable defined outside all the functions in a program. </a:t>
            </a:r>
          </a:p>
          <a:p>
            <a:pPr algn="just"/>
            <a:r>
              <a:rPr lang="en-CA" dirty="0"/>
              <a:t>The scope of a global variable is the portion of the program from the variable definition to the end. </a:t>
            </a:r>
          </a:p>
          <a:p>
            <a:pPr algn="just"/>
            <a:r>
              <a:rPr lang="en-CA" dirty="0"/>
              <a:t>This means that a global variable can be accessed by all functions that are defined after the global variable is defined.</a:t>
            </a:r>
          </a:p>
          <a:p>
            <a:pPr marL="0" indent="0">
              <a:buNone/>
            </a:pPr>
            <a:endParaRPr lang="en-CA" sz="1600" dirty="0"/>
          </a:p>
        </p:txBody>
      </p:sp>
    </p:spTree>
    <p:extLst>
      <p:ext uri="{BB962C8B-B14F-4D97-AF65-F5344CB8AC3E}">
        <p14:creationId xmlns:p14="http://schemas.microsoft.com/office/powerpoint/2010/main" val="40737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Local Variables Lifetime</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r>
              <a:rPr lang="en-CA" dirty="0"/>
              <a:t>A function’s local variables exist only while the function is executing. This is known as the lifetime of a local variable.</a:t>
            </a:r>
          </a:p>
          <a:p>
            <a:r>
              <a:rPr lang="en-CA" dirty="0"/>
              <a:t>When the function begins, its local variables and its parameter variables are created in memory, and when the function ends, the local variables and parameter variables are destroyed.</a:t>
            </a:r>
          </a:p>
          <a:p>
            <a:r>
              <a:rPr lang="en-CA" dirty="0"/>
              <a:t>This means that any value stored in a local variable is lost between calls to the function in which the variable is declared.</a:t>
            </a:r>
          </a:p>
          <a:p>
            <a:pPr marL="0" indent="0">
              <a:buNone/>
            </a:pPr>
            <a:endParaRPr lang="en-CA" sz="1100" dirty="0">
              <a:effectLst/>
              <a:latin typeface="Arial" panose="020B0604020202020204" pitchFamily="34" charset="0"/>
            </a:endParaRPr>
          </a:p>
          <a:p>
            <a:pPr marL="0" indent="0">
              <a:buNone/>
            </a:pPr>
            <a:endParaRPr lang="en-CA" sz="1600" dirty="0"/>
          </a:p>
        </p:txBody>
      </p:sp>
    </p:spTree>
    <p:extLst>
      <p:ext uri="{BB962C8B-B14F-4D97-AF65-F5344CB8AC3E}">
        <p14:creationId xmlns:p14="http://schemas.microsoft.com/office/powerpoint/2010/main" val="9992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Static Local Variables</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pPr algn="just"/>
            <a:r>
              <a:rPr lang="en-CA" dirty="0"/>
              <a:t>Local variables only exist while the function is executing. When the function terminates, the contents of local variables are lost.</a:t>
            </a:r>
          </a:p>
          <a:p>
            <a:pPr algn="just"/>
            <a:r>
              <a:rPr lang="en-CA" i="1" dirty="0"/>
              <a:t>static</a:t>
            </a:r>
            <a:r>
              <a:rPr lang="en-CA" dirty="0"/>
              <a:t> local variables retain their contents between function calls.</a:t>
            </a:r>
          </a:p>
          <a:p>
            <a:pPr algn="just"/>
            <a:r>
              <a:rPr lang="en-CA" i="1" dirty="0"/>
              <a:t>static</a:t>
            </a:r>
            <a:r>
              <a:rPr lang="en-CA" dirty="0"/>
              <a:t> local variables are defined and initialized only the first time the function is executed. </a:t>
            </a:r>
            <a:r>
              <a:rPr lang="en-CA" i="1" dirty="0"/>
              <a:t>0 </a:t>
            </a:r>
            <a:r>
              <a:rPr lang="en-CA" dirty="0"/>
              <a:t>is the default initialization value.</a:t>
            </a:r>
          </a:p>
          <a:p>
            <a:pPr algn="just"/>
            <a:r>
              <a:rPr lang="en-CA" dirty="0">
                <a:hlinkClick r:id="rId2"/>
              </a:rPr>
              <a:t>Example</a:t>
            </a:r>
            <a:endParaRPr lang="en-CA" sz="1100" dirty="0">
              <a:effectLst/>
              <a:latin typeface="Arial" panose="020B0604020202020204" pitchFamily="34" charset="0"/>
            </a:endParaRPr>
          </a:p>
          <a:p>
            <a:pPr marL="0" indent="0">
              <a:buNone/>
            </a:pPr>
            <a:endParaRPr lang="en-CA" sz="1600" dirty="0"/>
          </a:p>
        </p:txBody>
      </p:sp>
    </p:spTree>
    <p:extLst>
      <p:ext uri="{BB962C8B-B14F-4D97-AF65-F5344CB8AC3E}">
        <p14:creationId xmlns:p14="http://schemas.microsoft.com/office/powerpoint/2010/main" val="95573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F4F6-6114-2D97-3116-D26F3885CA78}"/>
              </a:ext>
            </a:extLst>
          </p:cNvPr>
          <p:cNvSpPr>
            <a:spLocks noGrp="1"/>
          </p:cNvSpPr>
          <p:nvPr>
            <p:ph type="title"/>
          </p:nvPr>
        </p:nvSpPr>
        <p:spPr>
          <a:xfrm>
            <a:off x="838200" y="365126"/>
            <a:ext cx="10515600" cy="499578"/>
          </a:xfrm>
        </p:spPr>
        <p:txBody>
          <a:bodyPr>
            <a:normAutofit fontScale="90000"/>
          </a:bodyPr>
          <a:lstStyle/>
          <a:p>
            <a:r>
              <a:rPr lang="en-CA" sz="3600" dirty="0">
                <a:solidFill>
                  <a:srgbClr val="3333B3"/>
                </a:solidFill>
                <a:effectLst/>
                <a:latin typeface="+mn-lt"/>
              </a:rPr>
              <a:t>Exercise 1</a:t>
            </a:r>
            <a:endParaRPr lang="en-US" dirty="0"/>
          </a:p>
        </p:txBody>
      </p:sp>
      <p:sp>
        <p:nvSpPr>
          <p:cNvPr id="3" name="Content Placeholder 2">
            <a:extLst>
              <a:ext uri="{FF2B5EF4-FFF2-40B4-BE49-F238E27FC236}">
                <a16:creationId xmlns:a16="http://schemas.microsoft.com/office/drawing/2014/main" id="{71F9BB16-30EA-F6E3-E1A7-132654D619B4}"/>
              </a:ext>
            </a:extLst>
          </p:cNvPr>
          <p:cNvSpPr>
            <a:spLocks noGrp="1"/>
          </p:cNvSpPr>
          <p:nvPr>
            <p:ph idx="1"/>
          </p:nvPr>
        </p:nvSpPr>
        <p:spPr>
          <a:xfrm>
            <a:off x="838200" y="983974"/>
            <a:ext cx="10515600" cy="5192989"/>
          </a:xfrm>
        </p:spPr>
        <p:txBody>
          <a:bodyPr>
            <a:normAutofit/>
          </a:bodyPr>
          <a:lstStyle/>
          <a:p>
            <a:r>
              <a:rPr lang="en-US" sz="2400" dirty="0"/>
              <a:t>Define a class to represent a bank account. Include the following members:</a:t>
            </a:r>
          </a:p>
          <a:p>
            <a:pPr lvl="1"/>
            <a:r>
              <a:rPr lang="en-US" sz="2000" dirty="0"/>
              <a:t>Data members:</a:t>
            </a:r>
          </a:p>
          <a:p>
            <a:pPr marL="914400" lvl="2" indent="0">
              <a:buNone/>
            </a:pPr>
            <a:r>
              <a:rPr lang="en-US" sz="1600" dirty="0"/>
              <a:t>1) Name of the depositor</a:t>
            </a:r>
          </a:p>
          <a:p>
            <a:pPr marL="914400" lvl="2" indent="0">
              <a:buNone/>
            </a:pPr>
            <a:r>
              <a:rPr lang="en-US" sz="1600" dirty="0"/>
              <a:t>2) Account number</a:t>
            </a:r>
          </a:p>
          <a:p>
            <a:pPr marL="914400" lvl="2" indent="0">
              <a:buNone/>
            </a:pPr>
            <a:r>
              <a:rPr lang="en-US" sz="1600" dirty="0"/>
              <a:t>3) Type of account</a:t>
            </a:r>
          </a:p>
          <a:p>
            <a:pPr marL="914400" lvl="2" indent="0">
              <a:buNone/>
            </a:pPr>
            <a:r>
              <a:rPr lang="en-US" sz="1600" dirty="0"/>
              <a:t>4) Balance amount in the account.</a:t>
            </a:r>
          </a:p>
          <a:p>
            <a:endParaRPr lang="en-US" sz="2400" dirty="0"/>
          </a:p>
          <a:p>
            <a:pPr lvl="1"/>
            <a:r>
              <a:rPr lang="en-US" sz="2000" dirty="0"/>
              <a:t>Member functions:</a:t>
            </a:r>
          </a:p>
          <a:p>
            <a:pPr marL="914400" lvl="2" indent="0">
              <a:buNone/>
            </a:pPr>
            <a:r>
              <a:rPr lang="en-US" sz="1600" dirty="0"/>
              <a:t>1) To assign initial values</a:t>
            </a:r>
          </a:p>
          <a:p>
            <a:pPr marL="914400" lvl="2" indent="0">
              <a:buNone/>
            </a:pPr>
            <a:r>
              <a:rPr lang="en-US" sz="1600" dirty="0"/>
              <a:t>2) To deposit an amount</a:t>
            </a:r>
          </a:p>
          <a:p>
            <a:pPr marL="914400" lvl="2" indent="0">
              <a:buNone/>
            </a:pPr>
            <a:r>
              <a:rPr lang="en-US" sz="1600" dirty="0"/>
              <a:t>3) To withdraw an amount after checking the balance</a:t>
            </a:r>
          </a:p>
          <a:p>
            <a:pPr marL="914400" lvl="2" indent="0">
              <a:buNone/>
            </a:pPr>
            <a:r>
              <a:rPr lang="en-US" sz="1600" dirty="0"/>
              <a:t>4) To display name and balance.</a:t>
            </a:r>
          </a:p>
          <a:p>
            <a:endParaRPr lang="en-US" sz="2400" dirty="0"/>
          </a:p>
          <a:p>
            <a:r>
              <a:rPr lang="en-US" sz="2400" dirty="0"/>
              <a:t>Write a main program to test the program.</a:t>
            </a:r>
          </a:p>
          <a:p>
            <a:pPr marL="0" indent="0">
              <a:buNone/>
            </a:pPr>
            <a:endParaRPr lang="en-CA" sz="1600" dirty="0"/>
          </a:p>
        </p:txBody>
      </p:sp>
    </p:spTree>
    <p:extLst>
      <p:ext uri="{BB962C8B-B14F-4D97-AF65-F5344CB8AC3E}">
        <p14:creationId xmlns:p14="http://schemas.microsoft.com/office/powerpoint/2010/main" val="3200726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821</Words>
  <Application>Microsoft Macintosh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COEN 244 PROGRAMMING METHODOLOGY II</vt:lpstr>
      <vt:lpstr>Philosophy behind Object Oriented Programming</vt:lpstr>
      <vt:lpstr>Object Oriented Programming (contd.)</vt:lpstr>
      <vt:lpstr>Classes</vt:lpstr>
      <vt:lpstr>Objects (Contd.)</vt:lpstr>
      <vt:lpstr>Review: Local and Global Variables</vt:lpstr>
      <vt:lpstr>Local Variables Lifetime</vt:lpstr>
      <vt:lpstr>Static Local Variables</vt:lpstr>
      <vt:lpstr>Exercise 1</vt:lpstr>
      <vt:lpstr>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244 PROGRAMMING METHODOLOGY II</dc:title>
  <dc:creator>Mustafa Daraghmeh</dc:creator>
  <cp:lastModifiedBy>Zaedul Islam</cp:lastModifiedBy>
  <cp:revision>40</cp:revision>
  <dcterms:created xsi:type="dcterms:W3CDTF">2021-01-19T21:07:07Z</dcterms:created>
  <dcterms:modified xsi:type="dcterms:W3CDTF">2023-01-19T09:27:13Z</dcterms:modified>
</cp:coreProperties>
</file>