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0"/>
  </p:notesMasterIdLst>
  <p:sldIdLst>
    <p:sldId id="256" r:id="rId2"/>
    <p:sldId id="258" r:id="rId3"/>
    <p:sldId id="257"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64"/>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B1465-B8D2-46D3-BF42-084CBBD81E1B}" type="datetimeFigureOut">
              <a:rPr lang="en-IN" smtClean="0"/>
              <a:t>26-11-2021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5FC3C-CCD4-4B2C-B8D2-1E4F91D84234}" type="slidenum">
              <a:rPr lang="en-IN" smtClean="0"/>
              <a:t>‹#›</a:t>
            </a:fld>
            <a:endParaRPr lang="en-IN"/>
          </a:p>
        </p:txBody>
      </p:sp>
    </p:spTree>
    <p:extLst>
      <p:ext uri="{BB962C8B-B14F-4D97-AF65-F5344CB8AC3E}">
        <p14:creationId xmlns:p14="http://schemas.microsoft.com/office/powerpoint/2010/main" val="328895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FB78650-5233-43A3-A206-C39B118589AC}"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17311376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78650-5233-43A3-A206-C39B118589AC}"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24083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78650-5233-43A3-A206-C39B118589AC}"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194625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78650-5233-43A3-A206-C39B118589AC}"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332960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FB78650-5233-43A3-A206-C39B118589AC}"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8801757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FB78650-5233-43A3-A206-C39B118589AC}" type="datetimeFigureOut">
              <a:rPr lang="en-IN" smtClean="0"/>
              <a:t>26-11-2021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27898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B78650-5233-43A3-A206-C39B118589AC}"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8AE2E7-384B-490F-AF40-E75995B84D8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7489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78650-5233-43A3-A206-C39B118589AC}" type="datetimeFigureOut">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53935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78650-5233-43A3-A206-C39B118589AC}" type="datetimeFigureOut">
              <a:rPr lang="en-IN" smtClean="0"/>
              <a:t>26-11-2021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332966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FB78650-5233-43A3-A206-C39B118589AC}" type="datetimeFigureOut">
              <a:rPr lang="en-IN" smtClean="0"/>
              <a:t>26-11-2021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189221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FB78650-5233-43A3-A206-C39B118589AC}" type="datetimeFigureOut">
              <a:rPr lang="en-IN" smtClean="0"/>
              <a:t>26-11-2021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38AE2E7-384B-490F-AF40-E75995B84D8D}" type="slidenum">
              <a:rPr lang="en-IN" smtClean="0"/>
              <a:t>‹#›</a:t>
            </a:fld>
            <a:endParaRPr lang="en-IN"/>
          </a:p>
        </p:txBody>
      </p:sp>
    </p:spTree>
    <p:extLst>
      <p:ext uri="{BB962C8B-B14F-4D97-AF65-F5344CB8AC3E}">
        <p14:creationId xmlns:p14="http://schemas.microsoft.com/office/powerpoint/2010/main" val="31010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FB78650-5233-43A3-A206-C39B118589AC}" type="datetimeFigureOut">
              <a:rPr lang="en-IN" smtClean="0"/>
              <a:t>26-11-2021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38AE2E7-384B-490F-AF40-E75995B84D8D}" type="slidenum">
              <a:rPr lang="en-IN" smtClean="0"/>
              <a:t>‹#›</a:t>
            </a:fld>
            <a:endParaRPr lang="en-IN"/>
          </a:p>
        </p:txBody>
      </p:sp>
    </p:spTree>
    <p:extLst>
      <p:ext uri="{BB962C8B-B14F-4D97-AF65-F5344CB8AC3E}">
        <p14:creationId xmlns:p14="http://schemas.microsoft.com/office/powerpoint/2010/main" val="373613360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B9A5-0654-4C0A-8BBA-EAADA68091C5}"/>
              </a:ext>
            </a:extLst>
          </p:cNvPr>
          <p:cNvSpPr>
            <a:spLocks noGrp="1"/>
          </p:cNvSpPr>
          <p:nvPr>
            <p:ph type="ctrTitle"/>
          </p:nvPr>
        </p:nvSpPr>
        <p:spPr>
          <a:xfrm>
            <a:off x="2301309" y="2120699"/>
            <a:ext cx="7766936" cy="1519146"/>
          </a:xfrm>
        </p:spPr>
        <p:txBody>
          <a:bodyPr>
            <a:normAutofit/>
          </a:bodyPr>
          <a:lstStyle/>
          <a:p>
            <a:pPr algn="r"/>
            <a:r>
              <a:rPr lang="en-IN" sz="4000" dirty="0">
                <a:solidFill>
                  <a:srgbClr val="00BA64"/>
                </a:solidFill>
              </a:rPr>
              <a:t>     Printify Assessment</a:t>
            </a:r>
            <a:r>
              <a:rPr lang="en-IN" sz="4000" dirty="0"/>
              <a:t>	</a:t>
            </a:r>
          </a:p>
        </p:txBody>
      </p:sp>
      <p:sp>
        <p:nvSpPr>
          <p:cNvPr id="3" name="Subtitle 2">
            <a:extLst>
              <a:ext uri="{FF2B5EF4-FFF2-40B4-BE49-F238E27FC236}">
                <a16:creationId xmlns:a16="http://schemas.microsoft.com/office/drawing/2014/main" id="{48624180-9F00-4BA1-9DBC-25E480F9F2DD}"/>
              </a:ext>
            </a:extLst>
          </p:cNvPr>
          <p:cNvSpPr>
            <a:spLocks noGrp="1"/>
          </p:cNvSpPr>
          <p:nvPr>
            <p:ph type="subTitle" idx="1"/>
          </p:nvPr>
        </p:nvSpPr>
        <p:spPr>
          <a:xfrm>
            <a:off x="2079367" y="3913230"/>
            <a:ext cx="7766936" cy="1096899"/>
          </a:xfrm>
        </p:spPr>
        <p:txBody>
          <a:bodyPr>
            <a:normAutofit/>
          </a:bodyPr>
          <a:lstStyle/>
          <a:p>
            <a:pPr algn="ctr"/>
            <a:r>
              <a:rPr lang="en-IN" sz="3400" dirty="0"/>
              <a:t>- ZAEEM</a:t>
            </a:r>
          </a:p>
        </p:txBody>
      </p:sp>
      <p:pic>
        <p:nvPicPr>
          <p:cNvPr id="7" name="Graphic 6">
            <a:extLst>
              <a:ext uri="{FF2B5EF4-FFF2-40B4-BE49-F238E27FC236}">
                <a16:creationId xmlns:a16="http://schemas.microsoft.com/office/drawing/2014/main" id="{E8C725F1-56BB-46A6-A741-F72ABAA0C5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2942" y="2343173"/>
            <a:ext cx="1074198" cy="1074198"/>
          </a:xfrm>
          <a:prstGeom prst="rect">
            <a:avLst/>
          </a:prstGeom>
        </p:spPr>
      </p:pic>
    </p:spTree>
    <p:extLst>
      <p:ext uri="{BB962C8B-B14F-4D97-AF65-F5344CB8AC3E}">
        <p14:creationId xmlns:p14="http://schemas.microsoft.com/office/powerpoint/2010/main" val="37746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5196-F4A9-4BC5-BF16-9EF321A44FA3}"/>
              </a:ext>
            </a:extLst>
          </p:cNvPr>
          <p:cNvSpPr>
            <a:spLocks noGrp="1"/>
          </p:cNvSpPr>
          <p:nvPr>
            <p:ph type="title"/>
          </p:nvPr>
        </p:nvSpPr>
        <p:spPr>
          <a:xfrm>
            <a:off x="677334" y="609601"/>
            <a:ext cx="9869338" cy="793072"/>
          </a:xfrm>
        </p:spPr>
        <p:txBody>
          <a:bodyPr/>
          <a:lstStyle/>
          <a:p>
            <a:pPr algn="l"/>
            <a:r>
              <a:rPr lang="en-IN" dirty="0"/>
              <a:t>Hello !</a:t>
            </a:r>
          </a:p>
        </p:txBody>
      </p:sp>
      <p:sp>
        <p:nvSpPr>
          <p:cNvPr id="3" name="Content Placeholder 2">
            <a:extLst>
              <a:ext uri="{FF2B5EF4-FFF2-40B4-BE49-F238E27FC236}">
                <a16:creationId xmlns:a16="http://schemas.microsoft.com/office/drawing/2014/main" id="{11CAA43F-2358-4EF8-833C-C4C2AA5A71D3}"/>
              </a:ext>
            </a:extLst>
          </p:cNvPr>
          <p:cNvSpPr>
            <a:spLocks noGrp="1"/>
          </p:cNvSpPr>
          <p:nvPr>
            <p:ph idx="1"/>
          </p:nvPr>
        </p:nvSpPr>
        <p:spPr>
          <a:xfrm>
            <a:off x="677333" y="1597980"/>
            <a:ext cx="9869339" cy="4567669"/>
          </a:xfrm>
        </p:spPr>
        <p:txBody>
          <a:bodyPr>
            <a:normAutofit/>
          </a:bodyPr>
          <a:lstStyle/>
          <a:p>
            <a:pPr algn="just"/>
            <a:r>
              <a:rPr lang="en-IN" sz="2400" dirty="0"/>
              <a:t>Before moving into the assessment, I would like to mention that I have tried solving the Analysis based question using Excel &amp; its advanced functions.</a:t>
            </a:r>
          </a:p>
          <a:p>
            <a:pPr algn="just"/>
            <a:r>
              <a:rPr lang="en-IN" sz="2400" dirty="0"/>
              <a:t>For the SQL exercises, I have provided with the screenshot snippets &amp; </a:t>
            </a:r>
            <a:r>
              <a:rPr lang="en-IN" sz="2400" dirty="0" err="1"/>
              <a:t>sql</a:t>
            </a:r>
            <a:r>
              <a:rPr lang="en-IN" sz="2400" dirty="0"/>
              <a:t> extension files coded in MySQL server.</a:t>
            </a:r>
          </a:p>
          <a:p>
            <a:pPr algn="just"/>
            <a:r>
              <a:rPr lang="en-IN" sz="2400" dirty="0"/>
              <a:t>Assumptions are being mentioned in the question slider itself.</a:t>
            </a:r>
          </a:p>
          <a:p>
            <a:pPr algn="just"/>
            <a:endParaRPr lang="en-IN" sz="2400" dirty="0"/>
          </a:p>
        </p:txBody>
      </p:sp>
    </p:spTree>
    <p:extLst>
      <p:ext uri="{BB962C8B-B14F-4D97-AF65-F5344CB8AC3E}">
        <p14:creationId xmlns:p14="http://schemas.microsoft.com/office/powerpoint/2010/main" val="297663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41D-FD54-4E73-9DA5-1377EC20EE16}"/>
              </a:ext>
            </a:extLst>
          </p:cNvPr>
          <p:cNvSpPr>
            <a:spLocks noGrp="1"/>
          </p:cNvSpPr>
          <p:nvPr>
            <p:ph type="title"/>
          </p:nvPr>
        </p:nvSpPr>
        <p:spPr>
          <a:xfrm>
            <a:off x="677334" y="476435"/>
            <a:ext cx="10712716" cy="784194"/>
          </a:xfrm>
        </p:spPr>
        <p:txBody>
          <a:bodyPr>
            <a:normAutofit fontScale="90000"/>
          </a:bodyPr>
          <a:lstStyle/>
          <a:p>
            <a:pPr algn="l"/>
            <a:r>
              <a:rPr lang="en-GB" sz="3600" dirty="0">
                <a:solidFill>
                  <a:schemeClr val="tx1"/>
                </a:solidFill>
                <a:latin typeface="+mn-lt"/>
                <a:ea typeface="Calibri"/>
                <a:cs typeface="Calibri"/>
                <a:sym typeface="Calibri"/>
              </a:rPr>
              <a:t>Analysis Questions:</a:t>
            </a:r>
            <a:endParaRPr lang="en-IN" dirty="0">
              <a:solidFill>
                <a:schemeClr val="tx1"/>
              </a:solidFill>
            </a:endParaRPr>
          </a:p>
        </p:txBody>
      </p:sp>
      <p:sp>
        <p:nvSpPr>
          <p:cNvPr id="3" name="Content Placeholder 2">
            <a:extLst>
              <a:ext uri="{FF2B5EF4-FFF2-40B4-BE49-F238E27FC236}">
                <a16:creationId xmlns:a16="http://schemas.microsoft.com/office/drawing/2014/main" id="{5CF7EE1C-1EDF-4323-BFDE-C36CBF0CA0F0}"/>
              </a:ext>
            </a:extLst>
          </p:cNvPr>
          <p:cNvSpPr>
            <a:spLocks noGrp="1"/>
          </p:cNvSpPr>
          <p:nvPr>
            <p:ph idx="1"/>
          </p:nvPr>
        </p:nvSpPr>
        <p:spPr>
          <a:xfrm>
            <a:off x="677334" y="1574199"/>
            <a:ext cx="10712716" cy="4665323"/>
          </a:xfrm>
        </p:spPr>
        <p:txBody>
          <a:bodyPr>
            <a:normAutofit/>
          </a:bodyPr>
          <a:lstStyle/>
          <a:p>
            <a:pPr marL="0" indent="0">
              <a:buNone/>
            </a:pPr>
            <a:r>
              <a:rPr lang="en-GB" sz="2400" dirty="0">
                <a:solidFill>
                  <a:srgbClr val="00BA64"/>
                </a:solidFill>
                <a:sym typeface="Calibri"/>
              </a:rPr>
              <a:t>1. Review and clean data if necessary </a:t>
            </a:r>
            <a:endParaRPr lang="en-GB" sz="2400" dirty="0">
              <a:solidFill>
                <a:schemeClr val="accent3"/>
              </a:solidFill>
              <a:latin typeface="+mn-lt"/>
              <a:ea typeface="Calibri"/>
              <a:cs typeface="Calibri"/>
              <a:sym typeface="Calibri"/>
            </a:endParaRPr>
          </a:p>
          <a:p>
            <a:pPr marL="457200" lvl="1" indent="0">
              <a:buNone/>
            </a:pPr>
            <a:r>
              <a:rPr lang="en-US" sz="1800" dirty="0"/>
              <a:t>ORDERS TABLE:</a:t>
            </a:r>
          </a:p>
          <a:p>
            <a:pPr lvl="2"/>
            <a:r>
              <a:rPr lang="en-US" sz="1800" dirty="0"/>
              <a:t>In the Order's table,  352 out of the 13506 records have </a:t>
            </a:r>
            <a:r>
              <a:rPr lang="en-US" sz="1800" b="1" dirty="0"/>
              <a:t>Total Cost </a:t>
            </a:r>
            <a:r>
              <a:rPr lang="en-US" sz="1800" dirty="0"/>
              <a:t>variable value=0 which won't add any sales conversion hence we can go ahead in removing them for analysis purpose.</a:t>
            </a:r>
          </a:p>
          <a:p>
            <a:pPr lvl="2"/>
            <a:r>
              <a:rPr lang="en-US" sz="1800" dirty="0"/>
              <a:t>Also,  </a:t>
            </a:r>
            <a:r>
              <a:rPr lang="en-US" sz="1800" b="1" dirty="0"/>
              <a:t>ADDRESS_TO_REGION </a:t>
            </a:r>
            <a:r>
              <a:rPr lang="en-US" sz="1800" dirty="0"/>
              <a:t>parameter are blank for 553 orders which will result a failure in dispatching the orders.</a:t>
            </a:r>
          </a:p>
          <a:p>
            <a:pPr lvl="2"/>
            <a:r>
              <a:rPr lang="en-US" sz="1800" dirty="0"/>
              <a:t>Above two operations can be achieved by exclusion of the same in filter option in excel.</a:t>
            </a:r>
          </a:p>
          <a:p>
            <a:pPr lvl="2"/>
            <a:endParaRPr lang="en-US" sz="1800" dirty="0"/>
          </a:p>
          <a:p>
            <a:pPr marL="457200" lvl="1" indent="0">
              <a:buNone/>
            </a:pPr>
            <a:r>
              <a:rPr lang="en-US" sz="1800" dirty="0"/>
              <a:t>LINE ITEMS TABLE:</a:t>
            </a:r>
          </a:p>
          <a:p>
            <a:pPr lvl="2"/>
            <a:r>
              <a:rPr lang="en-US" sz="1800" dirty="0"/>
              <a:t>No missing imputations are found and the data looks good to work without any pre-processing.</a:t>
            </a:r>
          </a:p>
        </p:txBody>
      </p:sp>
    </p:spTree>
    <p:extLst>
      <p:ext uri="{BB962C8B-B14F-4D97-AF65-F5344CB8AC3E}">
        <p14:creationId xmlns:p14="http://schemas.microsoft.com/office/powerpoint/2010/main" val="338239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7EE1C-1EDF-4323-BFDE-C36CBF0CA0F0}"/>
              </a:ext>
            </a:extLst>
          </p:cNvPr>
          <p:cNvSpPr>
            <a:spLocks noGrp="1"/>
          </p:cNvSpPr>
          <p:nvPr>
            <p:ph idx="1"/>
          </p:nvPr>
        </p:nvSpPr>
        <p:spPr>
          <a:xfrm>
            <a:off x="615190" y="595297"/>
            <a:ext cx="10694961" cy="5885402"/>
          </a:xfrm>
        </p:spPr>
        <p:txBody>
          <a:bodyPr>
            <a:normAutofit/>
          </a:bodyPr>
          <a:lstStyle/>
          <a:p>
            <a:pPr marL="0" indent="0">
              <a:buNone/>
            </a:pPr>
            <a:r>
              <a:rPr lang="en-US" sz="2400" dirty="0">
                <a:solidFill>
                  <a:srgbClr val="00BA64"/>
                </a:solidFill>
                <a:sym typeface="Calibri"/>
              </a:rPr>
              <a:t>2.  What characteristics do the most successful merchant share?</a:t>
            </a:r>
          </a:p>
          <a:p>
            <a:pPr marL="457200" lvl="1" indent="0">
              <a:buNone/>
            </a:pPr>
            <a:r>
              <a:rPr lang="en-US" sz="2000" dirty="0">
                <a:solidFill>
                  <a:schemeClr val="tx1"/>
                </a:solidFill>
                <a:latin typeface="+mn-lt"/>
                <a:ea typeface="Calibri"/>
                <a:cs typeface="Calibri"/>
                <a:sym typeface="Calibri"/>
              </a:rPr>
              <a:t>Successful Merchants are those who </a:t>
            </a:r>
            <a:r>
              <a:rPr lang="en-US" sz="2000">
                <a:solidFill>
                  <a:schemeClr val="tx1"/>
                </a:solidFill>
                <a:latin typeface="+mn-lt"/>
                <a:ea typeface="Calibri"/>
                <a:cs typeface="Calibri"/>
                <a:sym typeface="Calibri"/>
              </a:rPr>
              <a:t>have following:</a:t>
            </a:r>
            <a:endParaRPr lang="en-US" sz="2000" dirty="0">
              <a:solidFill>
                <a:schemeClr val="tx1"/>
              </a:solidFill>
              <a:latin typeface="+mn-lt"/>
              <a:ea typeface="Calibri"/>
              <a:cs typeface="Calibri"/>
              <a:sym typeface="Calibri"/>
            </a:endParaRPr>
          </a:p>
          <a:p>
            <a:pPr lvl="2">
              <a:buFont typeface="Wingdings" panose="05000000000000000000" pitchFamily="2" charset="2"/>
              <a:buChar char="§"/>
            </a:pPr>
            <a:r>
              <a:rPr lang="en-US" sz="2000" dirty="0"/>
              <a:t>Active sub plan</a:t>
            </a:r>
          </a:p>
          <a:p>
            <a:pPr lvl="2">
              <a:buFont typeface="Wingdings" panose="05000000000000000000" pitchFamily="2" charset="2"/>
              <a:buChar char="§"/>
            </a:pPr>
            <a:r>
              <a:rPr lang="en-US" sz="2000" dirty="0"/>
              <a:t>Timely deliveries</a:t>
            </a:r>
          </a:p>
          <a:p>
            <a:pPr lvl="2">
              <a:buFont typeface="Wingdings" panose="05000000000000000000" pitchFamily="2" charset="2"/>
              <a:buChar char="§"/>
            </a:pPr>
            <a:r>
              <a:rPr lang="en-US" sz="2000" dirty="0"/>
              <a:t>Have minimal reprint orders from a base of total orders</a:t>
            </a:r>
          </a:p>
          <a:p>
            <a:pPr marL="457200" lvl="2" indent="0">
              <a:buNone/>
            </a:pPr>
            <a:endParaRPr lang="en-US" sz="2000" dirty="0"/>
          </a:p>
          <a:p>
            <a:pPr marL="0" indent="0">
              <a:buNone/>
            </a:pPr>
            <a:r>
              <a:rPr lang="en-US" sz="2400" dirty="0">
                <a:solidFill>
                  <a:srgbClr val="00BA64"/>
                </a:solidFill>
                <a:sym typeface="Calibri"/>
              </a:rPr>
              <a:t>3.  What are the top two shipping carriers?  Why should or shouldn’t we try to use those two for all orders?</a:t>
            </a:r>
          </a:p>
          <a:p>
            <a:pPr lvl="1" algn="just">
              <a:buFont typeface="Wingdings" panose="05000000000000000000" pitchFamily="2" charset="2"/>
              <a:buChar char="§"/>
            </a:pPr>
            <a:r>
              <a:rPr lang="en-US" sz="1800" dirty="0">
                <a:solidFill>
                  <a:schemeClr val="tx1"/>
                </a:solidFill>
                <a:latin typeface="+mn-lt"/>
                <a:ea typeface="Calibri"/>
                <a:cs typeface="Calibri"/>
                <a:sym typeface="Calibri"/>
              </a:rPr>
              <a:t>As per the below pivot table, USPS &amp; UPS are the top two shipping carriers in terms of order volumes. However, it is not recommended to use them for all orders as the Average time to deliver the orders are on the higher side. </a:t>
            </a:r>
          </a:p>
          <a:p>
            <a:pPr marL="228600" lvl="1" indent="0" algn="just">
              <a:buNone/>
            </a:pPr>
            <a:r>
              <a:rPr lang="en-US" sz="1800" dirty="0">
                <a:solidFill>
                  <a:schemeClr val="tx1"/>
                </a:solidFill>
                <a:latin typeface="+mn-lt"/>
                <a:ea typeface="Calibri"/>
                <a:cs typeface="Calibri"/>
                <a:sym typeface="Calibri"/>
              </a:rPr>
              <a:t>(</a:t>
            </a:r>
            <a:r>
              <a:rPr lang="en-US" sz="1800" dirty="0">
                <a:solidFill>
                  <a:schemeClr val="tx1"/>
                </a:solidFill>
                <a:ea typeface="Calibri"/>
                <a:cs typeface="Calibri"/>
                <a:sym typeface="Calibri"/>
              </a:rPr>
              <a:t>Assumption: if </a:t>
            </a:r>
            <a:r>
              <a:rPr lang="en-US" sz="1800" dirty="0">
                <a:solidFill>
                  <a:schemeClr val="tx1"/>
                </a:solidFill>
                <a:cs typeface="Calibri"/>
                <a:sym typeface="Calibri"/>
              </a:rPr>
              <a:t>there is a </a:t>
            </a:r>
            <a:r>
              <a:rPr lang="en-IN" sz="1800" dirty="0">
                <a:solidFill>
                  <a:schemeClr val="tx1"/>
                </a:solidFill>
                <a:cs typeface="Calibri"/>
              </a:rPr>
              <a:t>inconsistency/blank</a:t>
            </a:r>
            <a:r>
              <a:rPr lang="en-US" sz="1800" dirty="0">
                <a:solidFill>
                  <a:schemeClr val="tx1"/>
                </a:solidFill>
                <a:cs typeface="Calibri"/>
                <a:sym typeface="Calibri"/>
              </a:rPr>
              <a:t> in the </a:t>
            </a:r>
            <a:r>
              <a:rPr lang="en-US" sz="1800" dirty="0">
                <a:solidFill>
                  <a:schemeClr val="tx1"/>
                </a:solidFill>
                <a:ea typeface="Calibri"/>
                <a:cs typeface="Calibri"/>
                <a:sym typeface="Calibri"/>
              </a:rPr>
              <a:t>delivery date for a particular order then setting the date difference value to zero for easier interpretation) 					</a:t>
            </a:r>
            <a:r>
              <a:rPr lang="en-US" sz="1800" dirty="0" err="1">
                <a:solidFill>
                  <a:schemeClr val="tx1"/>
                </a:solidFill>
                <a:ea typeface="Calibri"/>
                <a:cs typeface="Calibri"/>
                <a:sym typeface="Calibri"/>
              </a:rPr>
              <a:t>Contd</a:t>
            </a:r>
            <a:r>
              <a:rPr lang="en-US" sz="1800" dirty="0">
                <a:solidFill>
                  <a:schemeClr val="tx1"/>
                </a:solidFill>
                <a:ea typeface="Calibri"/>
                <a:cs typeface="Calibri"/>
                <a:sym typeface="Calibri"/>
              </a:rPr>
              <a:t>…</a:t>
            </a:r>
            <a:endParaRPr lang="en-US" sz="1800" dirty="0">
              <a:solidFill>
                <a:schemeClr val="tx1"/>
              </a:solidFill>
              <a:latin typeface="+mn-lt"/>
              <a:ea typeface="Calibri"/>
              <a:cs typeface="Calibri"/>
              <a:sym typeface="Calibri"/>
            </a:endParaRPr>
          </a:p>
          <a:p>
            <a:pPr lvl="2">
              <a:buFont typeface="Wingdings" panose="05000000000000000000" pitchFamily="2" charset="2"/>
              <a:buChar char="§"/>
            </a:pPr>
            <a:endParaRPr lang="en-US" sz="2000" dirty="0"/>
          </a:p>
        </p:txBody>
      </p:sp>
    </p:spTree>
    <p:extLst>
      <p:ext uri="{BB962C8B-B14F-4D97-AF65-F5344CB8AC3E}">
        <p14:creationId xmlns:p14="http://schemas.microsoft.com/office/powerpoint/2010/main" val="129853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7EE1C-1EDF-4323-BFDE-C36CBF0CA0F0}"/>
              </a:ext>
            </a:extLst>
          </p:cNvPr>
          <p:cNvSpPr>
            <a:spLocks noGrp="1"/>
          </p:cNvSpPr>
          <p:nvPr>
            <p:ph idx="1"/>
          </p:nvPr>
        </p:nvSpPr>
        <p:spPr>
          <a:xfrm>
            <a:off x="442239" y="919895"/>
            <a:ext cx="11307521" cy="4665323"/>
          </a:xfrm>
        </p:spPr>
        <p:txBody>
          <a:bodyPr>
            <a:normAutofit/>
          </a:bodyPr>
          <a:lstStyle/>
          <a:p>
            <a:pPr lvl="1" algn="just">
              <a:buFont typeface="Wingdings" panose="05000000000000000000" pitchFamily="2" charset="2"/>
              <a:buChar char="§"/>
            </a:pPr>
            <a:r>
              <a:rPr lang="en-US" sz="1800" dirty="0"/>
              <a:t>Since the POD industry values the time to deliver the order, DHL &amp; UPS have significant lower Avg delivery time (14 days for both) &amp; the successful delivery rates are also quiet high (DHL-99.5% &amp; UPS-99.4%)</a:t>
            </a:r>
          </a:p>
        </p:txBody>
      </p:sp>
      <p:pic>
        <p:nvPicPr>
          <p:cNvPr id="5" name="Picture 4">
            <a:extLst>
              <a:ext uri="{FF2B5EF4-FFF2-40B4-BE49-F238E27FC236}">
                <a16:creationId xmlns:a16="http://schemas.microsoft.com/office/drawing/2014/main" id="{00000000-0008-0000-0B00-00000A000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12" y="1811673"/>
            <a:ext cx="7475219" cy="46653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0000000-0008-0000-0B00-000008000000}"/>
              </a:ext>
            </a:extLst>
          </p:cNvPr>
          <p:cNvSpPr/>
          <p:nvPr/>
        </p:nvSpPr>
        <p:spPr>
          <a:xfrm>
            <a:off x="2548111" y="2741779"/>
            <a:ext cx="7475219" cy="23636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9" name="Rectangle 8">
            <a:extLst>
              <a:ext uri="{FF2B5EF4-FFF2-40B4-BE49-F238E27FC236}">
                <a16:creationId xmlns:a16="http://schemas.microsoft.com/office/drawing/2014/main" id="{1C92D448-121A-4955-A599-71DF25883B0E}"/>
              </a:ext>
            </a:extLst>
          </p:cNvPr>
          <p:cNvSpPr/>
          <p:nvPr/>
        </p:nvSpPr>
        <p:spPr>
          <a:xfrm>
            <a:off x="2548110" y="3433810"/>
            <a:ext cx="7475219" cy="23636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10" name="TextBox 9">
            <a:extLst>
              <a:ext uri="{FF2B5EF4-FFF2-40B4-BE49-F238E27FC236}">
                <a16:creationId xmlns:a16="http://schemas.microsoft.com/office/drawing/2014/main" id="{F84CC881-B2F7-469A-B785-24C3F0674D84}"/>
              </a:ext>
            </a:extLst>
          </p:cNvPr>
          <p:cNvSpPr txBox="1"/>
          <p:nvPr/>
        </p:nvSpPr>
        <p:spPr>
          <a:xfrm>
            <a:off x="621436" y="381005"/>
            <a:ext cx="2068497" cy="369332"/>
          </a:xfrm>
          <a:prstGeom prst="rect">
            <a:avLst/>
          </a:prstGeom>
          <a:noFill/>
        </p:spPr>
        <p:txBody>
          <a:bodyPr wrap="square" rtlCol="0">
            <a:spAutoFit/>
          </a:bodyPr>
          <a:lstStyle/>
          <a:p>
            <a:r>
              <a:rPr lang="en-IN" dirty="0"/>
              <a:t>CONTINUED:</a:t>
            </a:r>
          </a:p>
        </p:txBody>
      </p:sp>
    </p:spTree>
    <p:extLst>
      <p:ext uri="{BB962C8B-B14F-4D97-AF65-F5344CB8AC3E}">
        <p14:creationId xmlns:p14="http://schemas.microsoft.com/office/powerpoint/2010/main" val="189382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7EE1C-1EDF-4323-BFDE-C36CBF0CA0F0}"/>
              </a:ext>
            </a:extLst>
          </p:cNvPr>
          <p:cNvSpPr>
            <a:spLocks noGrp="1"/>
          </p:cNvSpPr>
          <p:nvPr>
            <p:ph idx="1"/>
          </p:nvPr>
        </p:nvSpPr>
        <p:spPr>
          <a:xfrm>
            <a:off x="455392" y="277801"/>
            <a:ext cx="11635994" cy="4665323"/>
          </a:xfrm>
        </p:spPr>
        <p:txBody>
          <a:bodyPr>
            <a:normAutofit/>
          </a:bodyPr>
          <a:lstStyle/>
          <a:p>
            <a:pPr marL="0" indent="0">
              <a:buNone/>
            </a:pPr>
            <a:r>
              <a:rPr lang="en-US" sz="2400" dirty="0">
                <a:solidFill>
                  <a:srgbClr val="00BA64"/>
                </a:solidFill>
                <a:sym typeface="Calibri"/>
              </a:rPr>
              <a:t>4. Print Providers control the print quality, stock of items, and production time (the time from ordered to fulfilled). We want to provide a discount to the two best Print Providers and end our contracts with the worst two. Which do you choose and why?</a:t>
            </a:r>
          </a:p>
          <a:p>
            <a:pPr lvl="1">
              <a:buFont typeface="Wingdings" panose="05000000000000000000" pitchFamily="2" charset="2"/>
              <a:buChar char="§"/>
            </a:pPr>
            <a:r>
              <a:rPr lang="en-US" sz="1800" dirty="0">
                <a:solidFill>
                  <a:schemeClr val="tx1"/>
                </a:solidFill>
                <a:latin typeface="+mn-lt"/>
                <a:ea typeface="Calibri"/>
                <a:cs typeface="Calibri"/>
                <a:sym typeface="Calibri"/>
              </a:rPr>
              <a:t>Please find below the tables 1 &amp; 2 mentioning merchant ID along with the No. of orders,  Avg days of fulfillment and   % of them being reprints.</a:t>
            </a:r>
          </a:p>
        </p:txBody>
      </p:sp>
      <p:pic>
        <p:nvPicPr>
          <p:cNvPr id="6" name="Picture 5">
            <a:extLst>
              <a:ext uri="{FF2B5EF4-FFF2-40B4-BE49-F238E27FC236}">
                <a16:creationId xmlns:a16="http://schemas.microsoft.com/office/drawing/2014/main" id="{00000000-0008-0000-0B00-00000C000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662" y="4395209"/>
            <a:ext cx="6835085" cy="94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0000000-0008-0000-0B00-00000D000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662" y="2958696"/>
            <a:ext cx="6835085" cy="940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E598F7-1CED-44B3-B881-3474A72949ED}"/>
              </a:ext>
            </a:extLst>
          </p:cNvPr>
          <p:cNvSpPr txBox="1"/>
          <p:nvPr/>
        </p:nvSpPr>
        <p:spPr>
          <a:xfrm>
            <a:off x="2611662" y="2589364"/>
            <a:ext cx="2496196" cy="369332"/>
          </a:xfrm>
          <a:prstGeom prst="rect">
            <a:avLst/>
          </a:prstGeom>
          <a:noFill/>
        </p:spPr>
        <p:txBody>
          <a:bodyPr wrap="none" rtlCol="0">
            <a:spAutoFit/>
          </a:bodyPr>
          <a:lstStyle/>
          <a:p>
            <a:r>
              <a:rPr lang="en-IN" dirty="0"/>
              <a:t>Table1: Best 2 merchants</a:t>
            </a:r>
          </a:p>
        </p:txBody>
      </p:sp>
      <p:sp>
        <p:nvSpPr>
          <p:cNvPr id="10" name="TextBox 9">
            <a:extLst>
              <a:ext uri="{FF2B5EF4-FFF2-40B4-BE49-F238E27FC236}">
                <a16:creationId xmlns:a16="http://schemas.microsoft.com/office/drawing/2014/main" id="{91EDCFD0-5AD1-4CF3-BA23-A4016963E3DC}"/>
              </a:ext>
            </a:extLst>
          </p:cNvPr>
          <p:cNvSpPr txBox="1"/>
          <p:nvPr/>
        </p:nvSpPr>
        <p:spPr>
          <a:xfrm>
            <a:off x="2611662" y="4063247"/>
            <a:ext cx="2792880" cy="369332"/>
          </a:xfrm>
          <a:prstGeom prst="rect">
            <a:avLst/>
          </a:prstGeom>
          <a:noFill/>
        </p:spPr>
        <p:txBody>
          <a:bodyPr wrap="none" rtlCol="0">
            <a:spAutoFit/>
          </a:bodyPr>
          <a:lstStyle/>
          <a:p>
            <a:r>
              <a:rPr lang="en-IN" dirty="0"/>
              <a:t>Table2 :  Worst 2 merchants</a:t>
            </a:r>
          </a:p>
        </p:txBody>
      </p:sp>
      <p:sp>
        <p:nvSpPr>
          <p:cNvPr id="4" name="Footer Placeholder 3">
            <a:extLst>
              <a:ext uri="{FF2B5EF4-FFF2-40B4-BE49-F238E27FC236}">
                <a16:creationId xmlns:a16="http://schemas.microsoft.com/office/drawing/2014/main" id="{37A43F18-184A-406E-BE66-1ED75C6F7DA8}"/>
              </a:ext>
            </a:extLst>
          </p:cNvPr>
          <p:cNvSpPr>
            <a:spLocks noGrp="1"/>
          </p:cNvSpPr>
          <p:nvPr>
            <p:ph type="ftr" sz="quarter" idx="11"/>
          </p:nvPr>
        </p:nvSpPr>
        <p:spPr>
          <a:xfrm>
            <a:off x="532529" y="5917392"/>
            <a:ext cx="11372426" cy="794126"/>
          </a:xfrm>
        </p:spPr>
        <p:txBody>
          <a:bodyPr/>
          <a:lstStyle/>
          <a:p>
            <a:pPr marL="171450" indent="-171450">
              <a:buFontTx/>
              <a:buChar char="-"/>
            </a:pPr>
            <a:r>
              <a:rPr lang="en-US" sz="1200" dirty="0">
                <a:solidFill>
                  <a:schemeClr val="tx1"/>
                </a:solidFill>
                <a:ea typeface="Calibri"/>
                <a:cs typeface="Calibri"/>
                <a:sym typeface="Calibri"/>
              </a:rPr>
              <a:t>Tables are made using pivot grouped at the level of merchant ID</a:t>
            </a:r>
          </a:p>
          <a:p>
            <a:pPr marL="171450" indent="-171450">
              <a:buFontTx/>
              <a:buChar char="-"/>
            </a:pPr>
            <a:r>
              <a:rPr lang="en-US" sz="1200" dirty="0">
                <a:solidFill>
                  <a:schemeClr val="tx1"/>
                </a:solidFill>
                <a:ea typeface="Calibri"/>
                <a:cs typeface="Calibri"/>
                <a:sym typeface="Calibri"/>
              </a:rPr>
              <a:t>Avg days of fulfillment = </a:t>
            </a:r>
            <a:r>
              <a:rPr lang="en-IN" sz="1200" dirty="0">
                <a:solidFill>
                  <a:schemeClr val="tx1"/>
                </a:solidFill>
                <a:cs typeface="Calibri"/>
              </a:rPr>
              <a:t>FULFILLED_DT -ORDER_DT</a:t>
            </a:r>
          </a:p>
          <a:p>
            <a:pPr marL="171450" indent="-171450">
              <a:buFontTx/>
              <a:buChar char="-"/>
            </a:pPr>
            <a:r>
              <a:rPr lang="en-IN" sz="1200" dirty="0">
                <a:solidFill>
                  <a:schemeClr val="tx1"/>
                </a:solidFill>
                <a:cs typeface="Calibri"/>
              </a:rPr>
              <a:t>% of reprints is calculated using the REPRINT_FLAG indicator converted to integer against the total order volume of the merchant. </a:t>
            </a:r>
            <a:endParaRPr lang="en-US" sz="1200" dirty="0">
              <a:solidFill>
                <a:schemeClr val="tx1"/>
              </a:solidFill>
              <a:cs typeface="Calibri"/>
              <a:sym typeface="Calibri"/>
            </a:endParaRPr>
          </a:p>
          <a:p>
            <a:endParaRPr lang="en-IN" sz="1200" dirty="0"/>
          </a:p>
        </p:txBody>
      </p:sp>
    </p:spTree>
    <p:extLst>
      <p:ext uri="{BB962C8B-B14F-4D97-AF65-F5344CB8AC3E}">
        <p14:creationId xmlns:p14="http://schemas.microsoft.com/office/powerpoint/2010/main" val="390025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41D-FD54-4E73-9DA5-1377EC20EE16}"/>
              </a:ext>
            </a:extLst>
          </p:cNvPr>
          <p:cNvSpPr>
            <a:spLocks noGrp="1"/>
          </p:cNvSpPr>
          <p:nvPr>
            <p:ph type="title"/>
          </p:nvPr>
        </p:nvSpPr>
        <p:spPr>
          <a:xfrm>
            <a:off x="677334" y="476435"/>
            <a:ext cx="10106572" cy="756822"/>
          </a:xfrm>
        </p:spPr>
        <p:txBody>
          <a:bodyPr>
            <a:normAutofit fontScale="90000"/>
          </a:bodyPr>
          <a:lstStyle/>
          <a:p>
            <a:pPr algn="l"/>
            <a:r>
              <a:rPr lang="en-GB" sz="3600" dirty="0">
                <a:solidFill>
                  <a:schemeClr val="tx1"/>
                </a:solidFill>
                <a:latin typeface="+mn-lt"/>
                <a:ea typeface="Calibri"/>
                <a:cs typeface="Calibri"/>
                <a:sym typeface="Calibri"/>
              </a:rPr>
              <a:t>SQL Questions:</a:t>
            </a:r>
            <a:endParaRPr lang="en-IN" dirty="0">
              <a:solidFill>
                <a:schemeClr val="tx1"/>
              </a:solidFill>
            </a:endParaRPr>
          </a:p>
        </p:txBody>
      </p:sp>
      <p:sp>
        <p:nvSpPr>
          <p:cNvPr id="3" name="Content Placeholder 2">
            <a:extLst>
              <a:ext uri="{FF2B5EF4-FFF2-40B4-BE49-F238E27FC236}">
                <a16:creationId xmlns:a16="http://schemas.microsoft.com/office/drawing/2014/main" id="{5CF7EE1C-1EDF-4323-BFDE-C36CBF0CA0F0}"/>
              </a:ext>
            </a:extLst>
          </p:cNvPr>
          <p:cNvSpPr>
            <a:spLocks noGrp="1"/>
          </p:cNvSpPr>
          <p:nvPr>
            <p:ph idx="1"/>
          </p:nvPr>
        </p:nvSpPr>
        <p:spPr>
          <a:xfrm>
            <a:off x="677334" y="1574199"/>
            <a:ext cx="8596668" cy="4665323"/>
          </a:xfrm>
        </p:spPr>
        <p:txBody>
          <a:bodyPr>
            <a:normAutofit/>
          </a:bodyPr>
          <a:lstStyle/>
          <a:p>
            <a:pPr marL="457200" indent="-457200">
              <a:buAutoNum type="arabicPeriod"/>
            </a:pPr>
            <a:r>
              <a:rPr lang="en-US" sz="2200" dirty="0">
                <a:solidFill>
                  <a:srgbClr val="00BA64"/>
                </a:solidFill>
                <a:sym typeface="Calibri"/>
              </a:rPr>
              <a:t>Write a query returning total sales, orders, and count of merchants by month</a:t>
            </a:r>
          </a:p>
          <a:p>
            <a:pPr marL="457200" indent="-457200">
              <a:buAutoNum type="arabicPeriod"/>
            </a:pPr>
            <a:endParaRPr lang="en-US" sz="2400" dirty="0">
              <a:solidFill>
                <a:srgbClr val="00BA64"/>
              </a:solidFill>
              <a:sym typeface="Calibri"/>
            </a:endParaRPr>
          </a:p>
          <a:p>
            <a:pPr marL="457200" indent="-457200">
              <a:buAutoNum type="arabicPeriod"/>
            </a:pPr>
            <a:endParaRPr lang="en-US" sz="2400" dirty="0">
              <a:solidFill>
                <a:srgbClr val="00BA64"/>
              </a:solidFill>
              <a:sym typeface="Calibri"/>
            </a:endParaRPr>
          </a:p>
          <a:p>
            <a:pPr marL="457200" indent="-457200">
              <a:buFont typeface="Arial" panose="020B0604020202020204" pitchFamily="34" charset="0"/>
              <a:buAutoNum type="arabicPeriod"/>
            </a:pPr>
            <a:r>
              <a:rPr lang="en-US" sz="2400" dirty="0">
                <a:solidFill>
                  <a:srgbClr val="00BA64"/>
                </a:solidFill>
                <a:sym typeface="Calibri"/>
              </a:rPr>
              <a:t>Write a query returning total sales, orders, and count of merchants by month</a:t>
            </a:r>
          </a:p>
        </p:txBody>
      </p:sp>
      <p:pic>
        <p:nvPicPr>
          <p:cNvPr id="4" name="Picture 3">
            <a:extLst>
              <a:ext uri="{FF2B5EF4-FFF2-40B4-BE49-F238E27FC236}">
                <a16:creationId xmlns:a16="http://schemas.microsoft.com/office/drawing/2014/main" id="{00000000-0008-0000-0B00-000003000000}"/>
              </a:ext>
            </a:extLst>
          </p:cNvPr>
          <p:cNvPicPr>
            <a:picLocks noChangeAspect="1"/>
          </p:cNvPicPr>
          <p:nvPr/>
        </p:nvPicPr>
        <p:blipFill rotWithShape="1">
          <a:blip r:embed="rId2">
            <a:extLst>
              <a:ext uri="{28A0092B-C50C-407E-A947-70E740481C1C}">
                <a14:useLocalDpi xmlns:a14="http://schemas.microsoft.com/office/drawing/2010/main" val="0"/>
              </a:ext>
            </a:extLst>
          </a:blip>
          <a:srcRect t="15569" b="59530"/>
          <a:stretch/>
        </p:blipFill>
        <p:spPr>
          <a:xfrm>
            <a:off x="677334" y="2547152"/>
            <a:ext cx="10106573" cy="756822"/>
          </a:xfrm>
          <a:prstGeom prst="rect">
            <a:avLst/>
          </a:prstGeom>
          <a:solidFill>
            <a:schemeClr val="accent1"/>
          </a:solidFill>
          <a:ln>
            <a:solidFill>
              <a:schemeClr val="tx1"/>
            </a:solidFill>
          </a:ln>
        </p:spPr>
      </p:pic>
      <p:pic>
        <p:nvPicPr>
          <p:cNvPr id="5" name="Picture 4">
            <a:extLst>
              <a:ext uri="{FF2B5EF4-FFF2-40B4-BE49-F238E27FC236}">
                <a16:creationId xmlns:a16="http://schemas.microsoft.com/office/drawing/2014/main" id="{00000000-0008-0000-0B00-000009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276927"/>
            <a:ext cx="10106573" cy="1746716"/>
          </a:xfrm>
          <a:prstGeom prst="rect">
            <a:avLst/>
          </a:prstGeom>
          <a:solidFill>
            <a:schemeClr val="accent1"/>
          </a:solidFill>
          <a:ln>
            <a:solidFill>
              <a:schemeClr val="tx1"/>
            </a:solidFill>
          </a:ln>
        </p:spPr>
      </p:pic>
    </p:spTree>
    <p:extLst>
      <p:ext uri="{BB962C8B-B14F-4D97-AF65-F5344CB8AC3E}">
        <p14:creationId xmlns:p14="http://schemas.microsoft.com/office/powerpoint/2010/main" val="229688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41D-FD54-4E73-9DA5-1377EC20EE16}"/>
              </a:ext>
            </a:extLst>
          </p:cNvPr>
          <p:cNvSpPr>
            <a:spLocks noGrp="1"/>
          </p:cNvSpPr>
          <p:nvPr>
            <p:ph type="title"/>
          </p:nvPr>
        </p:nvSpPr>
        <p:spPr>
          <a:xfrm>
            <a:off x="677334" y="476435"/>
            <a:ext cx="10029136" cy="855437"/>
          </a:xfrm>
        </p:spPr>
        <p:txBody>
          <a:bodyPr>
            <a:normAutofit fontScale="90000"/>
          </a:bodyPr>
          <a:lstStyle/>
          <a:p>
            <a:pPr algn="l"/>
            <a:r>
              <a:rPr lang="en-GB" sz="3600" dirty="0">
                <a:solidFill>
                  <a:schemeClr val="tx1"/>
                </a:solidFill>
                <a:latin typeface="+mn-lt"/>
                <a:ea typeface="Calibri"/>
                <a:cs typeface="Calibri"/>
                <a:sym typeface="Calibri"/>
              </a:rPr>
              <a:t>Bonus SQL Questions:</a:t>
            </a:r>
            <a:endParaRPr lang="en-IN" dirty="0">
              <a:solidFill>
                <a:schemeClr val="tx1"/>
              </a:solidFill>
            </a:endParaRPr>
          </a:p>
        </p:txBody>
      </p:sp>
      <p:sp>
        <p:nvSpPr>
          <p:cNvPr id="3" name="Content Placeholder 2">
            <a:extLst>
              <a:ext uri="{FF2B5EF4-FFF2-40B4-BE49-F238E27FC236}">
                <a16:creationId xmlns:a16="http://schemas.microsoft.com/office/drawing/2014/main" id="{5CF7EE1C-1EDF-4323-BFDE-C36CBF0CA0F0}"/>
              </a:ext>
            </a:extLst>
          </p:cNvPr>
          <p:cNvSpPr>
            <a:spLocks noGrp="1"/>
          </p:cNvSpPr>
          <p:nvPr>
            <p:ph idx="1"/>
          </p:nvPr>
        </p:nvSpPr>
        <p:spPr>
          <a:xfrm>
            <a:off x="677334" y="1574199"/>
            <a:ext cx="10029136" cy="4665323"/>
          </a:xfrm>
        </p:spPr>
        <p:txBody>
          <a:bodyPr>
            <a:normAutofit/>
          </a:bodyPr>
          <a:lstStyle/>
          <a:p>
            <a:pPr marL="457200" indent="-457200">
              <a:buAutoNum type="arabicPeriod"/>
            </a:pPr>
            <a:r>
              <a:rPr lang="en-US" sz="2200" dirty="0">
                <a:solidFill>
                  <a:srgbClr val="00BA64"/>
                </a:solidFill>
                <a:sym typeface="Calibri"/>
              </a:rPr>
              <a:t>Write a query returning all ORDER_IDs with the time the merchant has been active at the time of the order, the rank of the merchant by order count for the previous month, and the merchant's primary sales channel for the previous month</a:t>
            </a:r>
          </a:p>
          <a:p>
            <a:pPr marL="457200" indent="-457200">
              <a:buAutoNum type="arabicPeriod"/>
            </a:pPr>
            <a:endParaRPr lang="en-US" sz="2200" dirty="0">
              <a:solidFill>
                <a:srgbClr val="00BA64"/>
              </a:solidFill>
              <a:sym typeface="Calibri"/>
            </a:endParaRPr>
          </a:p>
          <a:p>
            <a:pPr marL="457200" indent="-457200">
              <a:buAutoNum type="arabicPeriod"/>
            </a:pPr>
            <a:endParaRPr lang="en-US" sz="2200" dirty="0">
              <a:solidFill>
                <a:srgbClr val="00BA64"/>
              </a:solidFill>
              <a:sym typeface="Calibri"/>
            </a:endParaRPr>
          </a:p>
          <a:p>
            <a:pPr marL="457200" indent="-457200">
              <a:buAutoNum type="arabicPeriod"/>
            </a:pPr>
            <a:endParaRPr lang="en-US" sz="2200" dirty="0">
              <a:solidFill>
                <a:srgbClr val="00BA64"/>
              </a:solidFill>
              <a:sym typeface="Calibri"/>
            </a:endParaRPr>
          </a:p>
          <a:p>
            <a:pPr marL="457200" indent="-457200">
              <a:buFont typeface="Arial" panose="020B0604020202020204" pitchFamily="34" charset="0"/>
              <a:buAutoNum type="arabicPeriod"/>
            </a:pPr>
            <a:r>
              <a:rPr lang="en-US" sz="2200" dirty="0">
                <a:solidFill>
                  <a:srgbClr val="00BA64"/>
                </a:solidFill>
                <a:sym typeface="Calibri"/>
              </a:rPr>
              <a:t>Write a statement to create a table containing print providers with average production time, reprint percent, last order timestamp, and primary shipping carrier</a:t>
            </a:r>
          </a:p>
        </p:txBody>
      </p:sp>
      <p:graphicFrame>
        <p:nvGraphicFramePr>
          <p:cNvPr id="6" name="Object 5">
            <a:extLst>
              <a:ext uri="{FF2B5EF4-FFF2-40B4-BE49-F238E27FC236}">
                <a16:creationId xmlns:a16="http://schemas.microsoft.com/office/drawing/2014/main" id="{411A1747-F3AD-4273-98F6-56A279549E3F}"/>
              </a:ext>
            </a:extLst>
          </p:cNvPr>
          <p:cNvGraphicFramePr>
            <a:graphicFrameLocks noChangeAspect="1"/>
          </p:cNvGraphicFramePr>
          <p:nvPr>
            <p:extLst>
              <p:ext uri="{D42A27DB-BD31-4B8C-83A1-F6EECF244321}">
                <p14:modId xmlns:p14="http://schemas.microsoft.com/office/powerpoint/2010/main" val="3538169233"/>
              </p:ext>
            </p:extLst>
          </p:nvPr>
        </p:nvGraphicFramePr>
        <p:xfrm>
          <a:off x="1427903" y="2877488"/>
          <a:ext cx="633050" cy="860697"/>
        </p:xfrm>
        <a:graphic>
          <a:graphicData uri="http://schemas.openxmlformats.org/presentationml/2006/ole">
            <mc:AlternateContent xmlns:mc="http://schemas.openxmlformats.org/markup-compatibility/2006">
              <mc:Choice xmlns:v="urn:schemas-microsoft-com:vml" Requires="v">
                <p:oleObj spid="_x0000_s4168" name="Packager Shell Object" showAsIcon="1" r:id="rId3" imgW="322560" imgH="437400" progId="Package">
                  <p:embed/>
                </p:oleObj>
              </mc:Choice>
              <mc:Fallback>
                <p:oleObj name="Packager Shell Object" showAsIcon="1" r:id="rId3" imgW="322560" imgH="437400" progId="Package">
                  <p:embed/>
                  <p:pic>
                    <p:nvPicPr>
                      <p:cNvPr id="0" name=""/>
                      <p:cNvPicPr/>
                      <p:nvPr/>
                    </p:nvPicPr>
                    <p:blipFill>
                      <a:blip r:embed="rId4"/>
                      <a:stretch>
                        <a:fillRect/>
                      </a:stretch>
                    </p:blipFill>
                    <p:spPr>
                      <a:xfrm>
                        <a:off x="1427903" y="2877488"/>
                        <a:ext cx="633050" cy="860697"/>
                      </a:xfrm>
                      <a:prstGeom prst="rect">
                        <a:avLst/>
                      </a:prstGeom>
                      <a:ln>
                        <a:solidFill>
                          <a:schemeClr val="tx1"/>
                        </a:solidFill>
                      </a:ln>
                    </p:spPr>
                  </p:pic>
                </p:oleObj>
              </mc:Fallback>
            </mc:AlternateContent>
          </a:graphicData>
        </a:graphic>
      </p:graphicFrame>
      <p:graphicFrame>
        <p:nvGraphicFramePr>
          <p:cNvPr id="7" name="Object 6">
            <a:extLst>
              <a:ext uri="{FF2B5EF4-FFF2-40B4-BE49-F238E27FC236}">
                <a16:creationId xmlns:a16="http://schemas.microsoft.com/office/drawing/2014/main" id="{0997E124-2285-4D0D-B9F0-A4AD4C669566}"/>
              </a:ext>
            </a:extLst>
          </p:cNvPr>
          <p:cNvGraphicFramePr>
            <a:graphicFrameLocks noChangeAspect="1"/>
          </p:cNvGraphicFramePr>
          <p:nvPr>
            <p:extLst>
              <p:ext uri="{D42A27DB-BD31-4B8C-83A1-F6EECF244321}">
                <p14:modId xmlns:p14="http://schemas.microsoft.com/office/powerpoint/2010/main" val="3552919186"/>
              </p:ext>
            </p:extLst>
          </p:nvPr>
        </p:nvGraphicFramePr>
        <p:xfrm>
          <a:off x="1427903" y="5283801"/>
          <a:ext cx="633050" cy="860697"/>
        </p:xfrm>
        <a:graphic>
          <a:graphicData uri="http://schemas.openxmlformats.org/presentationml/2006/ole">
            <mc:AlternateContent xmlns:mc="http://schemas.openxmlformats.org/markup-compatibility/2006">
              <mc:Choice xmlns:v="urn:schemas-microsoft-com:vml" Requires="v">
                <p:oleObj spid="_x0000_s4169" name="Packager Shell Object" showAsIcon="1" r:id="rId5" imgW="322560" imgH="437400" progId="Package">
                  <p:embed/>
                </p:oleObj>
              </mc:Choice>
              <mc:Fallback>
                <p:oleObj name="Packager Shell Object" showAsIcon="1" r:id="rId5" imgW="322560" imgH="437400" progId="Package">
                  <p:embed/>
                  <p:pic>
                    <p:nvPicPr>
                      <p:cNvPr id="0" name=""/>
                      <p:cNvPicPr/>
                      <p:nvPr/>
                    </p:nvPicPr>
                    <p:blipFill>
                      <a:blip r:embed="rId6"/>
                      <a:stretch>
                        <a:fillRect/>
                      </a:stretch>
                    </p:blipFill>
                    <p:spPr>
                      <a:xfrm>
                        <a:off x="1427903" y="5283801"/>
                        <a:ext cx="633050" cy="86069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4459485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171</TotalTime>
  <Words>611</Words>
  <Application>Microsoft Office PowerPoint</Application>
  <PresentationFormat>Widescreen</PresentationFormat>
  <Paragraphs>44</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Gill Sans MT</vt:lpstr>
      <vt:lpstr>Wingdings</vt:lpstr>
      <vt:lpstr>Parcel</vt:lpstr>
      <vt:lpstr>Packager Shell Object</vt:lpstr>
      <vt:lpstr>     Printify Assessment </vt:lpstr>
      <vt:lpstr>Hello !</vt:lpstr>
      <vt:lpstr>Analysis Questions:</vt:lpstr>
      <vt:lpstr>PowerPoint Presentation</vt:lpstr>
      <vt:lpstr>PowerPoint Presentation</vt:lpstr>
      <vt:lpstr>PowerPoint Presentation</vt:lpstr>
      <vt:lpstr>SQL Questions:</vt:lpstr>
      <vt:lpstr>Bonus SQL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Shaikh Zaeem</dc:creator>
  <cp:lastModifiedBy>Shaikh Zaeem</cp:lastModifiedBy>
  <cp:revision>48</cp:revision>
  <dcterms:created xsi:type="dcterms:W3CDTF">2021-11-25T10:35:21Z</dcterms:created>
  <dcterms:modified xsi:type="dcterms:W3CDTF">2021-11-25T19:29:17Z</dcterms:modified>
</cp:coreProperties>
</file>