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34" r:id="rId2"/>
  </p:sldMasterIdLst>
  <p:sldIdLst>
    <p:sldId id="256" r:id="rId3"/>
    <p:sldId id="257" r:id="rId4"/>
    <p:sldId id="258" r:id="rId5"/>
    <p:sldId id="263" r:id="rId6"/>
    <p:sldId id="260" r:id="rId7"/>
    <p:sldId id="265" r:id="rId8"/>
    <p:sldId id="264" r:id="rId9"/>
    <p:sldId id="272" r:id="rId10"/>
    <p:sldId id="273" r:id="rId11"/>
    <p:sldId id="274" r:id="rId12"/>
    <p:sldId id="275" r:id="rId13"/>
    <p:sldId id="276" r:id="rId14"/>
    <p:sldId id="277" r:id="rId15"/>
    <p:sldId id="266" r:id="rId16"/>
    <p:sldId id="267" r:id="rId17"/>
    <p:sldId id="268" r:id="rId18"/>
    <p:sldId id="278" r:id="rId19"/>
    <p:sldId id="269" r:id="rId20"/>
    <p:sldId id="270" r:id="rId21"/>
    <p:sldId id="27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6372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3190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6669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B48B994-86F6-435E-AF09-203D3615F134}" type="datetimeFigureOut">
              <a:rPr lang="en-US" smtClean="0"/>
              <a:t>3/15/2019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F21CB59-0C13-4A42-A599-32FB0B6B6B19}"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3212514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48B994-86F6-435E-AF09-203D3615F134}"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1CB59-0C13-4A42-A599-32FB0B6B6B19}" type="slidenum">
              <a:rPr lang="en-US" smtClean="0"/>
              <a:t>‹#›</a:t>
            </a:fld>
            <a:endParaRPr lang="en-US"/>
          </a:p>
        </p:txBody>
      </p:sp>
    </p:spTree>
    <p:extLst>
      <p:ext uri="{BB962C8B-B14F-4D97-AF65-F5344CB8AC3E}">
        <p14:creationId xmlns:p14="http://schemas.microsoft.com/office/powerpoint/2010/main" val="1945042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B48B994-86F6-435E-AF09-203D3615F134}" type="datetimeFigureOut">
              <a:rPr lang="en-US" smtClean="0"/>
              <a:t>3/15/2019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F21CB59-0C13-4A42-A599-32FB0B6B6B19}"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665089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48B994-86F6-435E-AF09-203D3615F134}"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1CB59-0C13-4A42-A599-32FB0B6B6B19}" type="slidenum">
              <a:rPr lang="en-US" smtClean="0"/>
              <a:t>‹#›</a:t>
            </a:fld>
            <a:endParaRPr lang="en-US"/>
          </a:p>
        </p:txBody>
      </p:sp>
    </p:spTree>
    <p:extLst>
      <p:ext uri="{BB962C8B-B14F-4D97-AF65-F5344CB8AC3E}">
        <p14:creationId xmlns:p14="http://schemas.microsoft.com/office/powerpoint/2010/main" val="3088325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48B994-86F6-435E-AF09-203D3615F134}"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21CB59-0C13-4A42-A599-32FB0B6B6B19}" type="slidenum">
              <a:rPr lang="en-US" smtClean="0"/>
              <a:t>‹#›</a:t>
            </a:fld>
            <a:endParaRPr lang="en-US"/>
          </a:p>
        </p:txBody>
      </p:sp>
    </p:spTree>
    <p:extLst>
      <p:ext uri="{BB962C8B-B14F-4D97-AF65-F5344CB8AC3E}">
        <p14:creationId xmlns:p14="http://schemas.microsoft.com/office/powerpoint/2010/main" val="416842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48B994-86F6-435E-AF09-203D3615F134}"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21CB59-0C13-4A42-A599-32FB0B6B6B19}" type="slidenum">
              <a:rPr lang="en-US" smtClean="0"/>
              <a:t>‹#›</a:t>
            </a:fld>
            <a:endParaRPr lang="en-US"/>
          </a:p>
        </p:txBody>
      </p:sp>
    </p:spTree>
    <p:extLst>
      <p:ext uri="{BB962C8B-B14F-4D97-AF65-F5344CB8AC3E}">
        <p14:creationId xmlns:p14="http://schemas.microsoft.com/office/powerpoint/2010/main" val="974061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8B994-86F6-435E-AF09-203D3615F134}"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21CB59-0C13-4A42-A599-32FB0B6B6B19}" type="slidenum">
              <a:rPr lang="en-US" smtClean="0"/>
              <a:t>‹#›</a:t>
            </a:fld>
            <a:endParaRPr lang="en-US"/>
          </a:p>
        </p:txBody>
      </p:sp>
    </p:spTree>
    <p:extLst>
      <p:ext uri="{BB962C8B-B14F-4D97-AF65-F5344CB8AC3E}">
        <p14:creationId xmlns:p14="http://schemas.microsoft.com/office/powerpoint/2010/main" val="1060728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48B994-86F6-435E-AF09-203D3615F134}" type="datetimeFigureOut">
              <a:rPr lang="en-US" smtClean="0"/>
              <a:t>3/15/2019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F21CB59-0C13-4A42-A599-32FB0B6B6B1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630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5264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48B994-86F6-435E-AF09-203D3615F134}" type="datetimeFigureOut">
              <a:rPr lang="en-US" smtClean="0"/>
              <a:t>3/15/2019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F21CB59-0C13-4A42-A599-32FB0B6B6B1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9089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48B994-86F6-435E-AF09-203D3615F134}"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1CB59-0C13-4A42-A599-32FB0B6B6B19}" type="slidenum">
              <a:rPr lang="en-US" smtClean="0"/>
              <a:t>‹#›</a:t>
            </a:fld>
            <a:endParaRPr lang="en-US"/>
          </a:p>
        </p:txBody>
      </p:sp>
    </p:spTree>
    <p:extLst>
      <p:ext uri="{BB962C8B-B14F-4D97-AF65-F5344CB8AC3E}">
        <p14:creationId xmlns:p14="http://schemas.microsoft.com/office/powerpoint/2010/main" val="2306724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48B994-86F6-435E-AF09-203D3615F134}"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1CB59-0C13-4A42-A599-32FB0B6B6B19}" type="slidenum">
              <a:rPr lang="en-US" smtClean="0"/>
              <a:t>‹#›</a:t>
            </a:fld>
            <a:endParaRPr lang="en-US"/>
          </a:p>
        </p:txBody>
      </p:sp>
    </p:spTree>
    <p:extLst>
      <p:ext uri="{BB962C8B-B14F-4D97-AF65-F5344CB8AC3E}">
        <p14:creationId xmlns:p14="http://schemas.microsoft.com/office/powerpoint/2010/main" val="399969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078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8062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2649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016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5589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3702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868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7937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8FF3142-9972-49DF-AE7F-EA2437A3BFDE}" type="datetimeFigureOut">
              <a:rPr lang="en-US" smtClean="0">
                <a:solidFill>
                  <a:prstClr val="black">
                    <a:tint val="75000"/>
                  </a:prstClr>
                </a:solidFill>
              </a:rPr>
              <a:pPr/>
              <a:t>3/15/2019</a:t>
            </a:fld>
            <a:endParaRPr lang="en-US">
              <a:solidFill>
                <a:prstClr val="black">
                  <a:tint val="75000"/>
                </a:prstClr>
              </a:solidFill>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CBB4B08-1859-4283-AF51-204B989F355D}" type="slidenum">
              <a:rPr lang="en-US" smtClean="0">
                <a:solidFill>
                  <a:prstClr val="black">
                    <a:tint val="75000"/>
                  </a:prstClr>
                </a:solidFill>
              </a:rPr>
              <a:pPr/>
              <a:t>‹#›</a:t>
            </a:fld>
            <a:endParaRPr lang="en-US">
              <a:solidFill>
                <a:prstClr val="black">
                  <a:tint val="75000"/>
                </a:prstClr>
              </a:solidFill>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840949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10.png"/><Relationship Id="rId21" Type="http://schemas.openxmlformats.org/officeDocument/2006/relationships/image" Target="../media/image24.png"/><Relationship Id="rId34" Type="http://schemas.openxmlformats.org/officeDocument/2006/relationships/image" Target="../media/image37.png"/><Relationship Id="rId7" Type="http://schemas.openxmlformats.org/officeDocument/2006/relationships/image" Target="../media/image4.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image" Target="../media/image9.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2.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11.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8"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Subroutines and Stack</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066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Stack</a:t>
            </a:r>
            <a:endParaRPr lang="en-US" dirty="0"/>
          </a:p>
        </p:txBody>
      </p:sp>
      <p:sp>
        <p:nvSpPr>
          <p:cNvPr id="6" name="Content Placeholder 5"/>
          <p:cNvSpPr>
            <a:spLocks noGrp="1"/>
          </p:cNvSpPr>
          <p:nvPr>
            <p:ph sz="half" idx="1"/>
          </p:nvPr>
        </p:nvSpPr>
        <p:spPr/>
        <p:txBody>
          <a:bodyPr>
            <a:normAutofit/>
          </a:bodyPr>
          <a:lstStyle/>
          <a:p>
            <a:pPr marL="0" indent="0">
              <a:buNone/>
            </a:pPr>
            <a:r>
              <a:rPr lang="en-US" sz="2800" i="1" dirty="0" err="1"/>
              <a:t>mov</a:t>
            </a:r>
            <a:r>
              <a:rPr lang="en-US" sz="2800" i="1" dirty="0"/>
              <a:t> ax, -45</a:t>
            </a:r>
          </a:p>
          <a:p>
            <a:pPr marL="0" indent="0">
              <a:buNone/>
            </a:pPr>
            <a:r>
              <a:rPr lang="en-US" sz="2800" i="1" dirty="0"/>
              <a:t>Push ax</a:t>
            </a:r>
          </a:p>
        </p:txBody>
      </p:sp>
      <p:sp>
        <p:nvSpPr>
          <p:cNvPr id="2" name="Content Placeholder 1"/>
          <p:cNvSpPr>
            <a:spLocks noGrp="1"/>
          </p:cNvSpPr>
          <p:nvPr>
            <p:ph sz="half" idx="2"/>
          </p:nvPr>
        </p:nvSpPr>
        <p:spPr/>
        <p:txBody>
          <a:bodyPr>
            <a:noAutofit/>
          </a:bodyPr>
          <a:lstStyle/>
          <a:p>
            <a:pPr marL="0" indent="0">
              <a:buNone/>
            </a:pPr>
            <a:r>
              <a:rPr lang="en-US" sz="2800" dirty="0" smtClean="0"/>
              <a:t>Always remember that whenever you push a register say ax on stack, only its ‘contents’ are placed on stack and thus you can use ax in any way you want to. ax itself physically doesn’t go and sit over the top of stack!</a:t>
            </a:r>
            <a:endParaRPr lang="en-US" sz="2800" dirty="0"/>
          </a:p>
        </p:txBody>
      </p:sp>
      <p:sp>
        <p:nvSpPr>
          <p:cNvPr id="11" name="Cube 10"/>
          <p:cNvSpPr/>
          <p:nvPr/>
        </p:nvSpPr>
        <p:spPr>
          <a:xfrm>
            <a:off x="1221203" y="5113727"/>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1221203" y="4605523"/>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p:cNvSpPr/>
          <p:nvPr/>
        </p:nvSpPr>
        <p:spPr>
          <a:xfrm>
            <a:off x="1221203" y="4097319"/>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1221202" y="3616028"/>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99720" y="5252599"/>
            <a:ext cx="1714500" cy="369332"/>
          </a:xfrm>
          <a:prstGeom prst="rect">
            <a:avLst/>
          </a:prstGeom>
          <a:noFill/>
        </p:spPr>
        <p:txBody>
          <a:bodyPr wrap="square" rtlCol="0">
            <a:spAutoFit/>
          </a:bodyPr>
          <a:lstStyle/>
          <a:p>
            <a:pPr algn="ctr"/>
            <a:r>
              <a:rPr lang="en-US" smtClean="0"/>
              <a:t>2</a:t>
            </a:r>
            <a:endParaRPr lang="en-US" dirty="0"/>
          </a:p>
        </p:txBody>
      </p:sp>
      <p:sp>
        <p:nvSpPr>
          <p:cNvPr id="9" name="TextBox 8"/>
          <p:cNvSpPr txBox="1"/>
          <p:nvPr/>
        </p:nvSpPr>
        <p:spPr>
          <a:xfrm>
            <a:off x="1799720" y="4789561"/>
            <a:ext cx="1714500" cy="369332"/>
          </a:xfrm>
          <a:prstGeom prst="rect">
            <a:avLst/>
          </a:prstGeom>
          <a:noFill/>
        </p:spPr>
        <p:txBody>
          <a:bodyPr wrap="square" rtlCol="0">
            <a:spAutoFit/>
          </a:bodyPr>
          <a:lstStyle/>
          <a:p>
            <a:pPr algn="ctr"/>
            <a:r>
              <a:rPr lang="en-US" dirty="0" smtClean="0"/>
              <a:t>11</a:t>
            </a:r>
            <a:endParaRPr lang="en-US" dirty="0"/>
          </a:p>
        </p:txBody>
      </p:sp>
      <p:sp>
        <p:nvSpPr>
          <p:cNvPr id="10" name="TextBox 9"/>
          <p:cNvSpPr txBox="1"/>
          <p:nvPr/>
        </p:nvSpPr>
        <p:spPr>
          <a:xfrm>
            <a:off x="1799720" y="4298715"/>
            <a:ext cx="1714500" cy="369332"/>
          </a:xfrm>
          <a:prstGeom prst="rect">
            <a:avLst/>
          </a:prstGeom>
          <a:noFill/>
        </p:spPr>
        <p:txBody>
          <a:bodyPr wrap="square" rtlCol="0">
            <a:spAutoFit/>
          </a:bodyPr>
          <a:lstStyle/>
          <a:p>
            <a:pPr algn="ctr"/>
            <a:r>
              <a:rPr lang="en-US" dirty="0"/>
              <a:t>6</a:t>
            </a:r>
          </a:p>
        </p:txBody>
      </p:sp>
      <p:sp>
        <p:nvSpPr>
          <p:cNvPr id="16" name="TextBox 15"/>
          <p:cNvSpPr txBox="1"/>
          <p:nvPr/>
        </p:nvSpPr>
        <p:spPr>
          <a:xfrm>
            <a:off x="1799720" y="3712738"/>
            <a:ext cx="1714500" cy="369332"/>
          </a:xfrm>
          <a:prstGeom prst="rect">
            <a:avLst/>
          </a:prstGeom>
          <a:noFill/>
        </p:spPr>
        <p:txBody>
          <a:bodyPr wrap="square" rtlCol="0">
            <a:spAutoFit/>
          </a:bodyPr>
          <a:lstStyle/>
          <a:p>
            <a:pPr algn="ctr"/>
            <a:r>
              <a:rPr lang="en-US" dirty="0" smtClean="0"/>
              <a:t>-45</a:t>
            </a:r>
            <a:endParaRPr lang="en-US" dirty="0"/>
          </a:p>
        </p:txBody>
      </p:sp>
    </p:spTree>
    <p:extLst>
      <p:ext uri="{BB962C8B-B14F-4D97-AF65-F5344CB8AC3E}">
        <p14:creationId xmlns:p14="http://schemas.microsoft.com/office/powerpoint/2010/main" val="2193351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Stack</a:t>
            </a:r>
            <a:endParaRPr lang="en-US" dirty="0"/>
          </a:p>
        </p:txBody>
      </p:sp>
      <p:sp>
        <p:nvSpPr>
          <p:cNvPr id="6" name="Content Placeholder 5"/>
          <p:cNvSpPr>
            <a:spLocks noGrp="1"/>
          </p:cNvSpPr>
          <p:nvPr>
            <p:ph idx="1"/>
          </p:nvPr>
        </p:nvSpPr>
        <p:spPr/>
        <p:txBody>
          <a:bodyPr/>
          <a:lstStyle/>
          <a:p>
            <a:r>
              <a:rPr lang="en-US" dirty="0" smtClean="0"/>
              <a:t>Consider the stack and current values in registers</a:t>
            </a:r>
            <a:endParaRPr lang="en-US" dirty="0"/>
          </a:p>
        </p:txBody>
      </p:sp>
      <p:sp>
        <p:nvSpPr>
          <p:cNvPr id="11" name="Cube 10"/>
          <p:cNvSpPr/>
          <p:nvPr/>
        </p:nvSpPr>
        <p:spPr>
          <a:xfrm>
            <a:off x="1221203" y="5113727"/>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1221203" y="4605523"/>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p:cNvSpPr/>
          <p:nvPr/>
        </p:nvSpPr>
        <p:spPr>
          <a:xfrm>
            <a:off x="1221203" y="4097319"/>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1221202" y="3616028"/>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99720" y="5252599"/>
            <a:ext cx="1714500" cy="369332"/>
          </a:xfrm>
          <a:prstGeom prst="rect">
            <a:avLst/>
          </a:prstGeom>
          <a:noFill/>
        </p:spPr>
        <p:txBody>
          <a:bodyPr wrap="square" rtlCol="0">
            <a:spAutoFit/>
          </a:bodyPr>
          <a:lstStyle/>
          <a:p>
            <a:pPr algn="ctr"/>
            <a:r>
              <a:rPr lang="en-US" smtClean="0"/>
              <a:t>2</a:t>
            </a:r>
            <a:endParaRPr lang="en-US" dirty="0"/>
          </a:p>
        </p:txBody>
      </p:sp>
      <p:sp>
        <p:nvSpPr>
          <p:cNvPr id="9" name="TextBox 8"/>
          <p:cNvSpPr txBox="1"/>
          <p:nvPr/>
        </p:nvSpPr>
        <p:spPr>
          <a:xfrm>
            <a:off x="1799720" y="4789561"/>
            <a:ext cx="1714500" cy="369332"/>
          </a:xfrm>
          <a:prstGeom prst="rect">
            <a:avLst/>
          </a:prstGeom>
          <a:noFill/>
        </p:spPr>
        <p:txBody>
          <a:bodyPr wrap="square" rtlCol="0">
            <a:spAutoFit/>
          </a:bodyPr>
          <a:lstStyle/>
          <a:p>
            <a:pPr algn="ctr"/>
            <a:r>
              <a:rPr lang="en-US" dirty="0" smtClean="0"/>
              <a:t>11</a:t>
            </a:r>
            <a:endParaRPr lang="en-US" dirty="0"/>
          </a:p>
        </p:txBody>
      </p:sp>
      <p:sp>
        <p:nvSpPr>
          <p:cNvPr id="10" name="TextBox 9"/>
          <p:cNvSpPr txBox="1"/>
          <p:nvPr/>
        </p:nvSpPr>
        <p:spPr>
          <a:xfrm>
            <a:off x="1799720" y="4298715"/>
            <a:ext cx="1714500" cy="369332"/>
          </a:xfrm>
          <a:prstGeom prst="rect">
            <a:avLst/>
          </a:prstGeom>
          <a:noFill/>
        </p:spPr>
        <p:txBody>
          <a:bodyPr wrap="square" rtlCol="0">
            <a:spAutoFit/>
          </a:bodyPr>
          <a:lstStyle/>
          <a:p>
            <a:pPr algn="ctr"/>
            <a:r>
              <a:rPr lang="en-US" dirty="0"/>
              <a:t>6</a:t>
            </a:r>
          </a:p>
        </p:txBody>
      </p:sp>
      <p:sp>
        <p:nvSpPr>
          <p:cNvPr id="16" name="TextBox 15"/>
          <p:cNvSpPr txBox="1"/>
          <p:nvPr/>
        </p:nvSpPr>
        <p:spPr>
          <a:xfrm>
            <a:off x="1799720" y="3712738"/>
            <a:ext cx="1714500" cy="369332"/>
          </a:xfrm>
          <a:prstGeom prst="rect">
            <a:avLst/>
          </a:prstGeom>
          <a:noFill/>
        </p:spPr>
        <p:txBody>
          <a:bodyPr wrap="square" rtlCol="0">
            <a:spAutoFit/>
          </a:bodyPr>
          <a:lstStyle/>
          <a:p>
            <a:pPr algn="ctr"/>
            <a:r>
              <a:rPr lang="en-US" dirty="0" smtClean="0"/>
              <a:t>-45</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71129850"/>
              </p:ext>
            </p:extLst>
          </p:nvPr>
        </p:nvGraphicFramePr>
        <p:xfrm>
          <a:off x="5465619" y="2879289"/>
          <a:ext cx="3828256" cy="2838852"/>
        </p:xfrm>
        <a:graphic>
          <a:graphicData uri="http://schemas.openxmlformats.org/drawingml/2006/table">
            <a:tbl>
              <a:tblPr firstRow="1" bandRow="1">
                <a:tableStyleId>{69012ECD-51FC-41F1-AA8D-1B2483CD663E}</a:tableStyleId>
              </a:tblPr>
              <a:tblGrid>
                <a:gridCol w="1914128"/>
                <a:gridCol w="1914128"/>
              </a:tblGrid>
              <a:tr h="0">
                <a:tc>
                  <a:txBody>
                    <a:bodyPr/>
                    <a:lstStyle/>
                    <a:p>
                      <a:r>
                        <a:rPr lang="en-US" dirty="0" smtClean="0"/>
                        <a:t>Registers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a:txBody>
                    <a:bodyPr/>
                    <a:lstStyle/>
                    <a:p>
                      <a:r>
                        <a:rPr lang="en-US" dirty="0" smtClean="0"/>
                        <a:t>Current Values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r>
              <a:tr h="618273">
                <a:tc>
                  <a:txBody>
                    <a:bodyPr/>
                    <a:lstStyle/>
                    <a:p>
                      <a:r>
                        <a:rPr lang="en-US" dirty="0" smtClean="0"/>
                        <a:t>ax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273">
                <a:tc>
                  <a:txBody>
                    <a:bodyPr/>
                    <a:lstStyle/>
                    <a:p>
                      <a:r>
                        <a:rPr lang="en-US" dirty="0" err="1" smtClean="0"/>
                        <a:t>bx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273">
                <a:tc>
                  <a:txBody>
                    <a:bodyPr/>
                    <a:lstStyle/>
                    <a:p>
                      <a:r>
                        <a:rPr lang="en-US" dirty="0" smtClean="0"/>
                        <a:t>cx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273">
                <a:tc>
                  <a:txBody>
                    <a:bodyPr/>
                    <a:lstStyle/>
                    <a:p>
                      <a:r>
                        <a:rPr lang="en-US" dirty="0" smtClean="0"/>
                        <a:t>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3796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Stack</a:t>
            </a:r>
            <a:endParaRPr lang="en-US" dirty="0"/>
          </a:p>
        </p:txBody>
      </p:sp>
      <p:sp>
        <p:nvSpPr>
          <p:cNvPr id="6" name="Content Placeholder 5"/>
          <p:cNvSpPr>
            <a:spLocks noGrp="1"/>
          </p:cNvSpPr>
          <p:nvPr>
            <p:ph idx="1"/>
          </p:nvPr>
        </p:nvSpPr>
        <p:spPr/>
        <p:txBody>
          <a:bodyPr>
            <a:normAutofit/>
          </a:bodyPr>
          <a:lstStyle/>
          <a:p>
            <a:pPr marL="0" indent="0">
              <a:buNone/>
            </a:pPr>
            <a:r>
              <a:rPr lang="en-US" sz="2800" i="1" dirty="0"/>
              <a:t>Pop </a:t>
            </a:r>
            <a:r>
              <a:rPr lang="en-US" sz="2800" i="1" dirty="0" err="1"/>
              <a:t>bx</a:t>
            </a:r>
            <a:endParaRPr lang="en-US" sz="2800" i="1" dirty="0"/>
          </a:p>
        </p:txBody>
      </p:sp>
      <p:sp>
        <p:nvSpPr>
          <p:cNvPr id="11" name="Cube 10"/>
          <p:cNvSpPr/>
          <p:nvPr/>
        </p:nvSpPr>
        <p:spPr>
          <a:xfrm>
            <a:off x="759078" y="5113727"/>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759078" y="4605523"/>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p:cNvSpPr/>
          <p:nvPr/>
        </p:nvSpPr>
        <p:spPr>
          <a:xfrm>
            <a:off x="759078" y="4097319"/>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759077" y="3616028"/>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37595" y="5252599"/>
            <a:ext cx="1714500" cy="369332"/>
          </a:xfrm>
          <a:prstGeom prst="rect">
            <a:avLst/>
          </a:prstGeom>
          <a:noFill/>
        </p:spPr>
        <p:txBody>
          <a:bodyPr wrap="square" rtlCol="0">
            <a:spAutoFit/>
          </a:bodyPr>
          <a:lstStyle/>
          <a:p>
            <a:pPr algn="ctr"/>
            <a:r>
              <a:rPr lang="en-US" smtClean="0"/>
              <a:t>2</a:t>
            </a:r>
            <a:endParaRPr lang="en-US" dirty="0"/>
          </a:p>
        </p:txBody>
      </p:sp>
      <p:sp>
        <p:nvSpPr>
          <p:cNvPr id="9" name="TextBox 8"/>
          <p:cNvSpPr txBox="1"/>
          <p:nvPr/>
        </p:nvSpPr>
        <p:spPr>
          <a:xfrm>
            <a:off x="1337595" y="4789561"/>
            <a:ext cx="1714500" cy="369332"/>
          </a:xfrm>
          <a:prstGeom prst="rect">
            <a:avLst/>
          </a:prstGeom>
          <a:noFill/>
        </p:spPr>
        <p:txBody>
          <a:bodyPr wrap="square" rtlCol="0">
            <a:spAutoFit/>
          </a:bodyPr>
          <a:lstStyle/>
          <a:p>
            <a:pPr algn="ctr"/>
            <a:r>
              <a:rPr lang="en-US" dirty="0" smtClean="0"/>
              <a:t>11</a:t>
            </a:r>
            <a:endParaRPr lang="en-US" dirty="0"/>
          </a:p>
        </p:txBody>
      </p:sp>
      <p:sp>
        <p:nvSpPr>
          <p:cNvPr id="10" name="TextBox 9"/>
          <p:cNvSpPr txBox="1"/>
          <p:nvPr/>
        </p:nvSpPr>
        <p:spPr>
          <a:xfrm>
            <a:off x="1337595" y="4298715"/>
            <a:ext cx="1714500" cy="369332"/>
          </a:xfrm>
          <a:prstGeom prst="rect">
            <a:avLst/>
          </a:prstGeom>
          <a:noFill/>
        </p:spPr>
        <p:txBody>
          <a:bodyPr wrap="square" rtlCol="0">
            <a:spAutoFit/>
          </a:bodyPr>
          <a:lstStyle/>
          <a:p>
            <a:pPr algn="ctr"/>
            <a:r>
              <a:rPr lang="en-US" dirty="0"/>
              <a:t>6</a:t>
            </a:r>
          </a:p>
        </p:txBody>
      </p:sp>
      <p:sp>
        <p:nvSpPr>
          <p:cNvPr id="16" name="TextBox 15"/>
          <p:cNvSpPr txBox="1"/>
          <p:nvPr/>
        </p:nvSpPr>
        <p:spPr>
          <a:xfrm>
            <a:off x="1337595" y="3712738"/>
            <a:ext cx="1714500" cy="369332"/>
          </a:xfrm>
          <a:prstGeom prst="rect">
            <a:avLst/>
          </a:prstGeom>
          <a:noFill/>
        </p:spPr>
        <p:txBody>
          <a:bodyPr wrap="square" rtlCol="0">
            <a:spAutoFit/>
          </a:bodyPr>
          <a:lstStyle/>
          <a:p>
            <a:pPr algn="ctr"/>
            <a:r>
              <a:rPr lang="en-US" dirty="0" smtClean="0"/>
              <a:t>-45</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82834738"/>
              </p:ext>
            </p:extLst>
          </p:nvPr>
        </p:nvGraphicFramePr>
        <p:xfrm>
          <a:off x="7525544" y="2662644"/>
          <a:ext cx="3828256" cy="2838852"/>
        </p:xfrm>
        <a:graphic>
          <a:graphicData uri="http://schemas.openxmlformats.org/drawingml/2006/table">
            <a:tbl>
              <a:tblPr firstRow="1" bandRow="1">
                <a:tableStyleId>{69012ECD-51FC-41F1-AA8D-1B2483CD663E}</a:tableStyleId>
              </a:tblPr>
              <a:tblGrid>
                <a:gridCol w="1914128"/>
                <a:gridCol w="1914128"/>
              </a:tblGrid>
              <a:tr h="158949">
                <a:tc>
                  <a:txBody>
                    <a:bodyPr/>
                    <a:lstStyle/>
                    <a:p>
                      <a:r>
                        <a:rPr lang="en-US" dirty="0" smtClean="0"/>
                        <a:t>Registers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a:txBody>
                    <a:bodyPr/>
                    <a:lstStyle/>
                    <a:p>
                      <a:r>
                        <a:rPr lang="en-US" dirty="0" smtClean="0"/>
                        <a:t>Current Values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r>
              <a:tr h="618273">
                <a:tc>
                  <a:txBody>
                    <a:bodyPr/>
                    <a:lstStyle/>
                    <a:p>
                      <a:r>
                        <a:rPr lang="en-US" dirty="0" smtClean="0"/>
                        <a:t>ax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273">
                <a:tc>
                  <a:txBody>
                    <a:bodyPr/>
                    <a:lstStyle/>
                    <a:p>
                      <a:r>
                        <a:rPr lang="en-US" b="1" dirty="0" err="1" smtClean="0">
                          <a:solidFill>
                            <a:srgbClr val="C00000"/>
                          </a:solidFill>
                        </a:rPr>
                        <a:t>bx</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strike="sngStrike" dirty="0" smtClean="0">
                          <a:solidFill>
                            <a:srgbClr val="C00000"/>
                          </a:solidFill>
                        </a:rPr>
                        <a:t>5 </a:t>
                      </a:r>
                      <a:r>
                        <a:rPr lang="en-US" b="1" strike="noStrike" baseline="0" dirty="0" smtClean="0">
                          <a:solidFill>
                            <a:srgbClr val="C00000"/>
                          </a:solidFill>
                        </a:rPr>
                        <a:t> -45</a:t>
                      </a:r>
                      <a:endParaRPr lang="en-US" b="1" strike="sngStrike"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273">
                <a:tc>
                  <a:txBody>
                    <a:bodyPr/>
                    <a:lstStyle/>
                    <a:p>
                      <a:r>
                        <a:rPr lang="en-US" dirty="0" smtClean="0"/>
                        <a:t>cx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273">
                <a:tc>
                  <a:txBody>
                    <a:bodyPr/>
                    <a:lstStyle/>
                    <a:p>
                      <a:r>
                        <a:rPr lang="en-US" dirty="0" smtClean="0"/>
                        <a:t>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Cube 16"/>
          <p:cNvSpPr/>
          <p:nvPr/>
        </p:nvSpPr>
        <p:spPr>
          <a:xfrm>
            <a:off x="4314229" y="5113727"/>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p:cNvSpPr/>
          <p:nvPr/>
        </p:nvSpPr>
        <p:spPr>
          <a:xfrm>
            <a:off x="4314229" y="4605523"/>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be 18"/>
          <p:cNvSpPr/>
          <p:nvPr/>
        </p:nvSpPr>
        <p:spPr>
          <a:xfrm>
            <a:off x="4314229" y="4097319"/>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92746" y="5252599"/>
            <a:ext cx="1714500" cy="369332"/>
          </a:xfrm>
          <a:prstGeom prst="rect">
            <a:avLst/>
          </a:prstGeom>
          <a:noFill/>
        </p:spPr>
        <p:txBody>
          <a:bodyPr wrap="square" rtlCol="0">
            <a:spAutoFit/>
          </a:bodyPr>
          <a:lstStyle/>
          <a:p>
            <a:pPr algn="ctr"/>
            <a:r>
              <a:rPr lang="en-US" smtClean="0"/>
              <a:t>2</a:t>
            </a:r>
            <a:endParaRPr lang="en-US" dirty="0"/>
          </a:p>
        </p:txBody>
      </p:sp>
      <p:sp>
        <p:nvSpPr>
          <p:cNvPr id="22" name="TextBox 21"/>
          <p:cNvSpPr txBox="1"/>
          <p:nvPr/>
        </p:nvSpPr>
        <p:spPr>
          <a:xfrm>
            <a:off x="4892746" y="4789561"/>
            <a:ext cx="1714500" cy="369332"/>
          </a:xfrm>
          <a:prstGeom prst="rect">
            <a:avLst/>
          </a:prstGeom>
          <a:noFill/>
        </p:spPr>
        <p:txBody>
          <a:bodyPr wrap="square" rtlCol="0">
            <a:spAutoFit/>
          </a:bodyPr>
          <a:lstStyle/>
          <a:p>
            <a:pPr algn="ctr"/>
            <a:r>
              <a:rPr lang="en-US" dirty="0" smtClean="0"/>
              <a:t>11</a:t>
            </a:r>
            <a:endParaRPr lang="en-US" dirty="0"/>
          </a:p>
        </p:txBody>
      </p:sp>
      <p:sp>
        <p:nvSpPr>
          <p:cNvPr id="23" name="TextBox 22"/>
          <p:cNvSpPr txBox="1"/>
          <p:nvPr/>
        </p:nvSpPr>
        <p:spPr>
          <a:xfrm>
            <a:off x="4892746" y="4298715"/>
            <a:ext cx="1714500" cy="369332"/>
          </a:xfrm>
          <a:prstGeom prst="rect">
            <a:avLst/>
          </a:prstGeom>
          <a:noFill/>
        </p:spPr>
        <p:txBody>
          <a:bodyPr wrap="square" rtlCol="0">
            <a:spAutoFit/>
          </a:bodyPr>
          <a:lstStyle/>
          <a:p>
            <a:pPr algn="ctr"/>
            <a:r>
              <a:rPr lang="en-US" dirty="0"/>
              <a:t>6</a:t>
            </a:r>
          </a:p>
        </p:txBody>
      </p:sp>
      <p:sp>
        <p:nvSpPr>
          <p:cNvPr id="2" name="Right Arrow 1"/>
          <p:cNvSpPr/>
          <p:nvPr/>
        </p:nvSpPr>
        <p:spPr>
          <a:xfrm>
            <a:off x="3678382" y="4622114"/>
            <a:ext cx="540327" cy="261613"/>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513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Stack</a:t>
            </a:r>
            <a:endParaRPr lang="en-US" dirty="0"/>
          </a:p>
        </p:txBody>
      </p:sp>
      <p:sp>
        <p:nvSpPr>
          <p:cNvPr id="6" name="Content Placeholder 5"/>
          <p:cNvSpPr>
            <a:spLocks noGrp="1"/>
          </p:cNvSpPr>
          <p:nvPr>
            <p:ph idx="1"/>
          </p:nvPr>
        </p:nvSpPr>
        <p:spPr/>
        <p:txBody>
          <a:bodyPr>
            <a:normAutofit/>
          </a:bodyPr>
          <a:lstStyle/>
          <a:p>
            <a:pPr marL="0" indent="0">
              <a:buNone/>
            </a:pPr>
            <a:r>
              <a:rPr lang="en-US" sz="2800" i="1" dirty="0"/>
              <a:t>Pop dx</a:t>
            </a:r>
          </a:p>
        </p:txBody>
      </p:sp>
      <p:sp>
        <p:nvSpPr>
          <p:cNvPr id="11" name="Cube 10"/>
          <p:cNvSpPr/>
          <p:nvPr/>
        </p:nvSpPr>
        <p:spPr>
          <a:xfrm>
            <a:off x="759078" y="5113727"/>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759078" y="4605523"/>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p:cNvSpPr/>
          <p:nvPr/>
        </p:nvSpPr>
        <p:spPr>
          <a:xfrm>
            <a:off x="759078" y="4097319"/>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37595" y="5252599"/>
            <a:ext cx="1714500" cy="369332"/>
          </a:xfrm>
          <a:prstGeom prst="rect">
            <a:avLst/>
          </a:prstGeom>
          <a:noFill/>
        </p:spPr>
        <p:txBody>
          <a:bodyPr wrap="square" rtlCol="0">
            <a:spAutoFit/>
          </a:bodyPr>
          <a:lstStyle/>
          <a:p>
            <a:pPr algn="ctr"/>
            <a:r>
              <a:rPr lang="en-US" smtClean="0"/>
              <a:t>2</a:t>
            </a:r>
            <a:endParaRPr lang="en-US" dirty="0"/>
          </a:p>
        </p:txBody>
      </p:sp>
      <p:sp>
        <p:nvSpPr>
          <p:cNvPr id="9" name="TextBox 8"/>
          <p:cNvSpPr txBox="1"/>
          <p:nvPr/>
        </p:nvSpPr>
        <p:spPr>
          <a:xfrm>
            <a:off x="1337595" y="4789561"/>
            <a:ext cx="1714500" cy="369332"/>
          </a:xfrm>
          <a:prstGeom prst="rect">
            <a:avLst/>
          </a:prstGeom>
          <a:noFill/>
        </p:spPr>
        <p:txBody>
          <a:bodyPr wrap="square" rtlCol="0">
            <a:spAutoFit/>
          </a:bodyPr>
          <a:lstStyle/>
          <a:p>
            <a:pPr algn="ctr"/>
            <a:r>
              <a:rPr lang="en-US" dirty="0" smtClean="0"/>
              <a:t>11</a:t>
            </a:r>
            <a:endParaRPr lang="en-US" dirty="0"/>
          </a:p>
        </p:txBody>
      </p:sp>
      <p:sp>
        <p:nvSpPr>
          <p:cNvPr id="10" name="TextBox 9"/>
          <p:cNvSpPr txBox="1"/>
          <p:nvPr/>
        </p:nvSpPr>
        <p:spPr>
          <a:xfrm>
            <a:off x="1337595" y="4298715"/>
            <a:ext cx="1714500" cy="369332"/>
          </a:xfrm>
          <a:prstGeom prst="rect">
            <a:avLst/>
          </a:prstGeom>
          <a:noFill/>
        </p:spPr>
        <p:txBody>
          <a:bodyPr wrap="square" rtlCol="0">
            <a:spAutoFit/>
          </a:bodyPr>
          <a:lstStyle/>
          <a:p>
            <a:pPr algn="ctr"/>
            <a:r>
              <a:rPr lang="en-US" dirty="0"/>
              <a:t>6</a:t>
            </a:r>
          </a:p>
        </p:txBody>
      </p:sp>
      <p:graphicFrame>
        <p:nvGraphicFramePr>
          <p:cNvPr id="4" name="Table 3"/>
          <p:cNvGraphicFramePr>
            <a:graphicFrameLocks noGrp="1"/>
          </p:cNvGraphicFramePr>
          <p:nvPr>
            <p:extLst>
              <p:ext uri="{D42A27DB-BD31-4B8C-83A1-F6EECF244321}">
                <p14:modId xmlns:p14="http://schemas.microsoft.com/office/powerpoint/2010/main" val="1236757720"/>
              </p:ext>
            </p:extLst>
          </p:nvPr>
        </p:nvGraphicFramePr>
        <p:xfrm>
          <a:off x="7525544" y="2662644"/>
          <a:ext cx="3828256" cy="2838852"/>
        </p:xfrm>
        <a:graphic>
          <a:graphicData uri="http://schemas.openxmlformats.org/drawingml/2006/table">
            <a:tbl>
              <a:tblPr firstRow="1" bandRow="1">
                <a:tableStyleId>{69012ECD-51FC-41F1-AA8D-1B2483CD663E}</a:tableStyleId>
              </a:tblPr>
              <a:tblGrid>
                <a:gridCol w="1914128"/>
                <a:gridCol w="1914128"/>
              </a:tblGrid>
              <a:tr h="158949">
                <a:tc>
                  <a:txBody>
                    <a:bodyPr/>
                    <a:lstStyle/>
                    <a:p>
                      <a:r>
                        <a:rPr lang="en-US" dirty="0" smtClean="0"/>
                        <a:t>Registers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a:txBody>
                    <a:bodyPr/>
                    <a:lstStyle/>
                    <a:p>
                      <a:r>
                        <a:rPr lang="en-US" dirty="0" smtClean="0"/>
                        <a:t>Current Values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r>
              <a:tr h="618273">
                <a:tc>
                  <a:txBody>
                    <a:bodyPr/>
                    <a:lstStyle/>
                    <a:p>
                      <a:r>
                        <a:rPr lang="en-US" dirty="0" smtClean="0"/>
                        <a:t>ax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273">
                <a:tc>
                  <a:txBody>
                    <a:bodyPr/>
                    <a:lstStyle/>
                    <a:p>
                      <a:r>
                        <a:rPr lang="en-US" b="0" dirty="0" err="1" smtClean="0">
                          <a:solidFill>
                            <a:schemeClr val="tx1"/>
                          </a:solidFill>
                        </a:rPr>
                        <a:t>bx</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strike="noStrike" baseline="0" dirty="0" smtClean="0">
                          <a:solidFill>
                            <a:schemeClr val="tx1"/>
                          </a:solidFill>
                        </a:rPr>
                        <a:t>-45</a:t>
                      </a:r>
                      <a:endParaRPr lang="en-US" b="0" strike="sngStrik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273">
                <a:tc>
                  <a:txBody>
                    <a:bodyPr/>
                    <a:lstStyle/>
                    <a:p>
                      <a:r>
                        <a:rPr lang="en-US" dirty="0" smtClean="0"/>
                        <a:t>cx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273">
                <a:tc>
                  <a:txBody>
                    <a:bodyPr/>
                    <a:lstStyle/>
                    <a:p>
                      <a:pPr marL="0" algn="l" defTabSz="914400" rtl="0" eaLnBrk="1" latinLnBrk="0" hangingPunct="1"/>
                      <a:r>
                        <a:rPr lang="en-US" sz="1800" b="1" strike="noStrike" kern="1200" baseline="0" dirty="0" smtClean="0">
                          <a:solidFill>
                            <a:srgbClr val="C00000"/>
                          </a:solidFill>
                          <a:latin typeface="+mn-lt"/>
                          <a:ea typeface="+mn-ea"/>
                          <a:cs typeface="+mn-cs"/>
                        </a:rPr>
                        <a:t>dx</a:t>
                      </a:r>
                      <a:endParaRPr lang="en-US" sz="1800" b="1" strike="noStrike" kern="1200" baseline="0" dirty="0">
                        <a:solidFill>
                          <a:srgbClr val="C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b="1" strike="sngStrike" kern="1200" baseline="0" dirty="0" smtClean="0">
                          <a:solidFill>
                            <a:srgbClr val="C00000"/>
                          </a:solidFill>
                          <a:latin typeface="+mn-lt"/>
                          <a:ea typeface="+mn-ea"/>
                          <a:cs typeface="+mn-cs"/>
                        </a:rPr>
                        <a:t> 7 </a:t>
                      </a:r>
                      <a:r>
                        <a:rPr lang="en-US" sz="1800" b="1" strike="noStrike" kern="1200" baseline="0" dirty="0" smtClean="0">
                          <a:solidFill>
                            <a:srgbClr val="C00000"/>
                          </a:solidFill>
                          <a:latin typeface="+mn-lt"/>
                          <a:ea typeface="+mn-ea"/>
                          <a:cs typeface="+mn-cs"/>
                        </a:rPr>
                        <a:t>   6</a:t>
                      </a:r>
                      <a:endParaRPr lang="en-US" sz="1800" b="1" strike="sngStrike" kern="1200" baseline="0" dirty="0" smtClean="0">
                        <a:solidFill>
                          <a:srgbClr val="C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Cube 16"/>
          <p:cNvSpPr/>
          <p:nvPr/>
        </p:nvSpPr>
        <p:spPr>
          <a:xfrm>
            <a:off x="4314229" y="5113727"/>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p:cNvSpPr/>
          <p:nvPr/>
        </p:nvSpPr>
        <p:spPr>
          <a:xfrm>
            <a:off x="4314229" y="4605523"/>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92746" y="5252599"/>
            <a:ext cx="1714500" cy="369332"/>
          </a:xfrm>
          <a:prstGeom prst="rect">
            <a:avLst/>
          </a:prstGeom>
          <a:noFill/>
        </p:spPr>
        <p:txBody>
          <a:bodyPr wrap="square" rtlCol="0">
            <a:spAutoFit/>
          </a:bodyPr>
          <a:lstStyle/>
          <a:p>
            <a:pPr algn="ctr"/>
            <a:r>
              <a:rPr lang="en-US" smtClean="0"/>
              <a:t>2</a:t>
            </a:r>
            <a:endParaRPr lang="en-US" dirty="0"/>
          </a:p>
        </p:txBody>
      </p:sp>
      <p:sp>
        <p:nvSpPr>
          <p:cNvPr id="22" name="TextBox 21"/>
          <p:cNvSpPr txBox="1"/>
          <p:nvPr/>
        </p:nvSpPr>
        <p:spPr>
          <a:xfrm>
            <a:off x="4892746" y="4789561"/>
            <a:ext cx="1714500" cy="369332"/>
          </a:xfrm>
          <a:prstGeom prst="rect">
            <a:avLst/>
          </a:prstGeom>
          <a:noFill/>
        </p:spPr>
        <p:txBody>
          <a:bodyPr wrap="square" rtlCol="0">
            <a:spAutoFit/>
          </a:bodyPr>
          <a:lstStyle/>
          <a:p>
            <a:pPr algn="ctr"/>
            <a:r>
              <a:rPr lang="en-US" dirty="0" smtClean="0"/>
              <a:t>11</a:t>
            </a:r>
            <a:endParaRPr lang="en-US" dirty="0"/>
          </a:p>
        </p:txBody>
      </p:sp>
      <p:sp>
        <p:nvSpPr>
          <p:cNvPr id="2" name="Right Arrow 1"/>
          <p:cNvSpPr/>
          <p:nvPr/>
        </p:nvSpPr>
        <p:spPr>
          <a:xfrm>
            <a:off x="3678382" y="4622114"/>
            <a:ext cx="540327" cy="261613"/>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9868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5453" y="2440770"/>
            <a:ext cx="9448800" cy="1091256"/>
          </a:xfrm>
        </p:spPr>
        <p:txBody>
          <a:bodyPr>
            <a:noAutofit/>
          </a:bodyPr>
          <a:lstStyle/>
          <a:p>
            <a:r>
              <a:rPr lang="en-US" sz="5400" dirty="0" smtClean="0">
                <a:latin typeface="Franklin Gothic Book" panose="020B0503020102020204" pitchFamily="34" charset="0"/>
              </a:rPr>
              <a:t>Function Calling in Assembly</a:t>
            </a:r>
            <a:endParaRPr lang="en-US" sz="5400" dirty="0">
              <a:latin typeface="Franklin Gothic Book" panose="020B0503020102020204" pitchFamily="34" charset="0"/>
            </a:endParaRPr>
          </a:p>
        </p:txBody>
      </p:sp>
      <p:sp>
        <p:nvSpPr>
          <p:cNvPr id="3" name="Subtitle 2"/>
          <p:cNvSpPr>
            <a:spLocks noGrp="1"/>
          </p:cNvSpPr>
          <p:nvPr>
            <p:ph type="subTitle" idx="1"/>
          </p:nvPr>
        </p:nvSpPr>
        <p:spPr>
          <a:xfrm>
            <a:off x="8069178" y="6513095"/>
            <a:ext cx="4707899" cy="376989"/>
          </a:xfrm>
        </p:spPr>
        <p:txBody>
          <a:bodyPr>
            <a:normAutofit fontScale="92500" lnSpcReduction="10000"/>
          </a:bodyPr>
          <a:lstStyle/>
          <a:p>
            <a:r>
              <a:rPr lang="en-US" b="1" dirty="0" smtClean="0">
                <a:solidFill>
                  <a:schemeClr val="accent1">
                    <a:lumMod val="75000"/>
                  </a:schemeClr>
                </a:solidFill>
              </a:rPr>
              <a:t>Courtesy: </a:t>
            </a:r>
            <a:r>
              <a:rPr lang="en-US" b="1" dirty="0" err="1" smtClean="0">
                <a:solidFill>
                  <a:schemeClr val="accent1">
                    <a:lumMod val="75000"/>
                  </a:schemeClr>
                </a:solidFill>
              </a:rPr>
              <a:t>Syeda</a:t>
            </a:r>
            <a:r>
              <a:rPr lang="en-US" b="1" dirty="0" smtClean="0">
                <a:solidFill>
                  <a:schemeClr val="accent1">
                    <a:lumMod val="75000"/>
                  </a:schemeClr>
                </a:solidFill>
              </a:rPr>
              <a:t> Farwa </a:t>
            </a:r>
            <a:r>
              <a:rPr lang="en-US" b="1" dirty="0" err="1" smtClean="0">
                <a:solidFill>
                  <a:schemeClr val="accent1">
                    <a:lumMod val="75000"/>
                  </a:schemeClr>
                </a:solidFill>
              </a:rPr>
              <a:t>Batool</a:t>
            </a:r>
            <a:endParaRPr lang="en-US" b="1" dirty="0">
              <a:solidFill>
                <a:schemeClr val="accent1">
                  <a:lumMod val="75000"/>
                </a:schemeClr>
              </a:solidFill>
            </a:endParaRPr>
          </a:p>
        </p:txBody>
      </p:sp>
    </p:spTree>
    <p:extLst>
      <p:ext uri="{BB962C8B-B14F-4D97-AF65-F5344CB8AC3E}">
        <p14:creationId xmlns:p14="http://schemas.microsoft.com/office/powerpoint/2010/main" val="4125997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0"/>
            <a:ext cx="10515600" cy="1325563"/>
          </a:xfrm>
        </p:spPr>
        <p:txBody>
          <a:bodyPr>
            <a:normAutofit/>
          </a:bodyPr>
          <a:lstStyle/>
          <a:p>
            <a:pPr algn="ctr"/>
            <a:r>
              <a:rPr lang="en-US" sz="5400" dirty="0">
                <a:latin typeface="Franklin Gothic Book" panose="020B0503020102020204" pitchFamily="34" charset="0"/>
              </a:rPr>
              <a:t>Function Calling in C++</a:t>
            </a:r>
          </a:p>
        </p:txBody>
      </p:sp>
      <p:sp>
        <p:nvSpPr>
          <p:cNvPr id="3" name="Content Placeholder 2"/>
          <p:cNvSpPr>
            <a:spLocks noGrp="1"/>
          </p:cNvSpPr>
          <p:nvPr>
            <p:ph idx="1"/>
          </p:nvPr>
        </p:nvSpPr>
        <p:spPr>
          <a:xfrm>
            <a:off x="812074" y="2111011"/>
            <a:ext cx="10515600" cy="4351338"/>
          </a:xfrm>
        </p:spPr>
        <p:txBody>
          <a:bodyPr>
            <a:normAutofit fontScale="70000" lnSpcReduction="20000"/>
          </a:bodyPr>
          <a:lstStyle/>
          <a:p>
            <a:pPr marL="0" indent="0">
              <a:buNone/>
            </a:pPr>
            <a:r>
              <a:rPr lang="en-US" dirty="0" err="1"/>
              <a:t>i</a:t>
            </a:r>
            <a:r>
              <a:rPr lang="en-US" dirty="0" err="1" smtClean="0"/>
              <a:t>nt</a:t>
            </a:r>
            <a:r>
              <a:rPr lang="en-US" dirty="0" smtClean="0"/>
              <a:t> sum(</a:t>
            </a:r>
            <a:r>
              <a:rPr lang="en-US" dirty="0" err="1" smtClean="0"/>
              <a:t>int</a:t>
            </a:r>
            <a:r>
              <a:rPr lang="en-US" dirty="0" smtClean="0"/>
              <a:t> a , </a:t>
            </a:r>
            <a:r>
              <a:rPr lang="en-US" dirty="0" err="1" smtClean="0"/>
              <a:t>int</a:t>
            </a:r>
            <a:r>
              <a:rPr lang="en-US" dirty="0" smtClean="0"/>
              <a:t> b)			</a:t>
            </a:r>
          </a:p>
          <a:p>
            <a:pPr marL="0" indent="0">
              <a:buNone/>
            </a:pPr>
            <a:r>
              <a:rPr lang="en-US" dirty="0" smtClean="0"/>
              <a:t>{</a:t>
            </a:r>
          </a:p>
          <a:p>
            <a:pPr marL="457200" lvl="1" indent="0">
              <a:buNone/>
            </a:pPr>
            <a:r>
              <a:rPr lang="en-US" dirty="0" err="1" smtClean="0"/>
              <a:t>int</a:t>
            </a:r>
            <a:r>
              <a:rPr lang="en-US" dirty="0" smtClean="0"/>
              <a:t> c = a + b;							</a:t>
            </a:r>
          </a:p>
          <a:p>
            <a:pPr marL="457200" lvl="1" indent="0">
              <a:buNone/>
            </a:pPr>
            <a:r>
              <a:rPr lang="en-US" dirty="0" smtClean="0"/>
              <a:t>return c;</a:t>
            </a:r>
          </a:p>
          <a:p>
            <a:pPr marL="0" indent="0">
              <a:buNone/>
            </a:pPr>
            <a:r>
              <a:rPr lang="en-US" dirty="0" smtClean="0"/>
              <a:t>}</a:t>
            </a:r>
          </a:p>
          <a:p>
            <a:pPr marL="0" indent="0">
              <a:buNone/>
            </a:pPr>
            <a:r>
              <a:rPr lang="en-US" dirty="0" err="1" smtClean="0"/>
              <a:t>int</a:t>
            </a:r>
            <a:r>
              <a:rPr lang="en-US" dirty="0" smtClean="0"/>
              <a:t> main()</a:t>
            </a:r>
          </a:p>
          <a:p>
            <a:pPr marL="0" indent="0">
              <a:buNone/>
            </a:pPr>
            <a:r>
              <a:rPr lang="en-US" dirty="0" smtClean="0"/>
              <a:t>{</a:t>
            </a:r>
          </a:p>
          <a:p>
            <a:pPr marL="0" indent="0">
              <a:buNone/>
            </a:pPr>
            <a:r>
              <a:rPr lang="en-US" dirty="0"/>
              <a:t> </a:t>
            </a:r>
            <a:r>
              <a:rPr lang="en-US" dirty="0" smtClean="0"/>
              <a:t>     </a:t>
            </a:r>
            <a:r>
              <a:rPr lang="en-US" dirty="0" err="1" smtClean="0"/>
              <a:t>int</a:t>
            </a:r>
            <a:r>
              <a:rPr lang="en-US" dirty="0" smtClean="0"/>
              <a:t> a = 10;</a:t>
            </a:r>
          </a:p>
          <a:p>
            <a:pPr marL="0" indent="0">
              <a:buNone/>
            </a:pPr>
            <a:r>
              <a:rPr lang="en-US" dirty="0" smtClean="0"/>
              <a:t>      </a:t>
            </a:r>
            <a:r>
              <a:rPr lang="en-US" dirty="0" err="1" smtClean="0"/>
              <a:t>int</a:t>
            </a:r>
            <a:r>
              <a:rPr lang="en-US" dirty="0" smtClean="0"/>
              <a:t> b = 20;</a:t>
            </a:r>
          </a:p>
          <a:p>
            <a:pPr marL="0" indent="0">
              <a:buNone/>
            </a:pPr>
            <a:r>
              <a:rPr lang="en-US" dirty="0" smtClean="0"/>
              <a:t>      </a:t>
            </a:r>
            <a:r>
              <a:rPr lang="en-US" dirty="0" err="1" smtClean="0"/>
              <a:t>int</a:t>
            </a:r>
            <a:r>
              <a:rPr lang="en-US" dirty="0" smtClean="0"/>
              <a:t> c = sum(</a:t>
            </a:r>
            <a:r>
              <a:rPr lang="en-US" dirty="0" err="1" smtClean="0"/>
              <a:t>a,b</a:t>
            </a:r>
            <a:r>
              <a:rPr lang="en-US" dirty="0" smtClean="0"/>
              <a:t>);</a:t>
            </a:r>
          </a:p>
          <a:p>
            <a:pPr marL="0" indent="0">
              <a:lnSpc>
                <a:spcPct val="170000"/>
              </a:lnSpc>
              <a:buNone/>
            </a:pPr>
            <a:r>
              <a:rPr lang="en-US" dirty="0" smtClean="0"/>
              <a:t>      </a:t>
            </a:r>
            <a:r>
              <a:rPr lang="en-US" dirty="0" err="1" smtClean="0"/>
              <a:t>cout</a:t>
            </a:r>
            <a:r>
              <a:rPr lang="en-US" dirty="0" smtClean="0"/>
              <a:t> &lt;&lt; c;</a:t>
            </a:r>
          </a:p>
          <a:p>
            <a:pPr marL="0" indent="0">
              <a:buNone/>
            </a:pPr>
            <a:r>
              <a:rPr lang="en-US" dirty="0"/>
              <a:t>}</a:t>
            </a:r>
            <a:endParaRPr lang="en-US" dirty="0" smtClean="0"/>
          </a:p>
          <a:p>
            <a:pPr marL="0" indent="0">
              <a:buNone/>
            </a:pPr>
            <a:endParaRPr lang="en-US" dirty="0"/>
          </a:p>
        </p:txBody>
      </p:sp>
      <p:sp>
        <p:nvSpPr>
          <p:cNvPr id="8" name="Left Arrow 7"/>
          <p:cNvSpPr/>
          <p:nvPr/>
        </p:nvSpPr>
        <p:spPr>
          <a:xfrm>
            <a:off x="2916666" y="4728582"/>
            <a:ext cx="2846230" cy="872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What happed at this line</a:t>
            </a:r>
          </a:p>
        </p:txBody>
      </p:sp>
      <p:pic>
        <p:nvPicPr>
          <p:cNvPr id="10" name="Picture 9"/>
          <p:cNvPicPr>
            <a:picLocks noChangeAspect="1"/>
          </p:cNvPicPr>
          <p:nvPr/>
        </p:nvPicPr>
        <p:blipFill>
          <a:blip r:embed="rId2"/>
          <a:stretch>
            <a:fillRect/>
          </a:stretch>
        </p:blipFill>
        <p:spPr>
          <a:xfrm>
            <a:off x="6856054" y="1825625"/>
            <a:ext cx="2085975" cy="4152900"/>
          </a:xfrm>
          <a:prstGeom prst="rect">
            <a:avLst/>
          </a:prstGeom>
        </p:spPr>
      </p:pic>
      <p:cxnSp>
        <p:nvCxnSpPr>
          <p:cNvPr id="21" name="Elbow Connector 20"/>
          <p:cNvCxnSpPr/>
          <p:nvPr/>
        </p:nvCxnSpPr>
        <p:spPr>
          <a:xfrm rot="10800000" flipV="1">
            <a:off x="2349367" y="3872885"/>
            <a:ext cx="4597396" cy="1821852"/>
          </a:xfrm>
          <a:prstGeom prst="bentConnector3">
            <a:avLst>
              <a:gd name="adj1" fmla="val 11642"/>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812074" y="1084217"/>
            <a:ext cx="8129955" cy="4517250"/>
          </a:xfrm>
          <a:prstGeom prst="bentConnector3">
            <a:avLst>
              <a:gd name="adj1" fmla="val 134194"/>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Down Arrow 61"/>
          <p:cNvSpPr/>
          <p:nvPr/>
        </p:nvSpPr>
        <p:spPr>
          <a:xfrm>
            <a:off x="812074" y="990947"/>
            <a:ext cx="234799" cy="1062831"/>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69" name="Elbow Connector 68"/>
          <p:cNvCxnSpPr/>
          <p:nvPr/>
        </p:nvCxnSpPr>
        <p:spPr>
          <a:xfrm>
            <a:off x="2453870" y="1812599"/>
            <a:ext cx="6592662" cy="2383694"/>
          </a:xfrm>
          <a:prstGeom prst="bentConnector3">
            <a:avLst>
              <a:gd name="adj1" fmla="val 113207"/>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1877534" y="1522363"/>
            <a:ext cx="7060474" cy="3339911"/>
          </a:xfrm>
          <a:prstGeom prst="bentConnector3">
            <a:avLst>
              <a:gd name="adj1" fmla="val 12900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Down Arrow 88"/>
          <p:cNvSpPr/>
          <p:nvPr/>
        </p:nvSpPr>
        <p:spPr>
          <a:xfrm>
            <a:off x="1789068" y="1412998"/>
            <a:ext cx="333251" cy="641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Down Arrow 89"/>
          <p:cNvSpPr/>
          <p:nvPr/>
        </p:nvSpPr>
        <p:spPr>
          <a:xfrm>
            <a:off x="2453870" y="1696095"/>
            <a:ext cx="181418" cy="372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Subtitle 2"/>
          <p:cNvSpPr txBox="1">
            <a:spLocks/>
          </p:cNvSpPr>
          <p:nvPr/>
        </p:nvSpPr>
        <p:spPr>
          <a:xfrm>
            <a:off x="8254117" y="6497189"/>
            <a:ext cx="4707899" cy="37698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chemeClr val="accent1">
                    <a:lumMod val="75000"/>
                  </a:schemeClr>
                </a:solidFill>
              </a:rPr>
              <a:t>Courtesy: </a:t>
            </a:r>
            <a:r>
              <a:rPr lang="en-US" b="1" dirty="0" err="1" smtClean="0">
                <a:solidFill>
                  <a:schemeClr val="accent1">
                    <a:lumMod val="75000"/>
                  </a:schemeClr>
                </a:solidFill>
              </a:rPr>
              <a:t>Syeda</a:t>
            </a:r>
            <a:r>
              <a:rPr lang="en-US" b="1" dirty="0" smtClean="0">
                <a:solidFill>
                  <a:schemeClr val="accent1">
                    <a:lumMod val="75000"/>
                  </a:schemeClr>
                </a:solidFill>
              </a:rPr>
              <a:t> </a:t>
            </a:r>
            <a:r>
              <a:rPr lang="en-US" b="1" dirty="0" err="1" smtClean="0">
                <a:solidFill>
                  <a:schemeClr val="accent1">
                    <a:lumMod val="75000"/>
                  </a:schemeClr>
                </a:solidFill>
              </a:rPr>
              <a:t>Farwa</a:t>
            </a:r>
            <a:r>
              <a:rPr lang="en-US" b="1" dirty="0" smtClean="0">
                <a:solidFill>
                  <a:schemeClr val="accent1">
                    <a:lumMod val="75000"/>
                  </a:schemeClr>
                </a:solidFill>
              </a:rPr>
              <a:t> </a:t>
            </a:r>
            <a:r>
              <a:rPr lang="en-US" b="1" dirty="0" err="1" smtClean="0">
                <a:solidFill>
                  <a:schemeClr val="accent1">
                    <a:lumMod val="75000"/>
                  </a:schemeClr>
                </a:solidFill>
              </a:rPr>
              <a:t>Batool</a:t>
            </a:r>
            <a:endParaRPr lang="en-US" b="1" dirty="0">
              <a:solidFill>
                <a:schemeClr val="accent1">
                  <a:lumMod val="75000"/>
                </a:schemeClr>
              </a:solidFill>
            </a:endParaRPr>
          </a:p>
        </p:txBody>
      </p:sp>
    </p:spTree>
    <p:extLst>
      <p:ext uri="{BB962C8B-B14F-4D97-AF65-F5344CB8AC3E}">
        <p14:creationId xmlns:p14="http://schemas.microsoft.com/office/powerpoint/2010/main" val="1528066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232">
                                          <p:stCondLst>
                                            <p:cond delay="0"/>
                                          </p:stCondLst>
                                        </p:cTn>
                                        <p:tgtEl>
                                          <p:spTgt spid="10"/>
                                        </p:tgtEl>
                                      </p:cBhvr>
                                    </p:animEffect>
                                    <p:anim calcmode="lin" valueType="num">
                                      <p:cBhvr>
                                        <p:cTn id="38" dur="729"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9" dur="266"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0" dur="266" tmFilter="0, 0; 0.125,0.2665; 0.25,0.4; 0.375,0.465; 0.5,0.5;  0.625,0.535; 0.75,0.6; 0.875,0.7335; 1,1">
                                          <p:stCondLst>
                                            <p:cond delay="266"/>
                                          </p:stCondLst>
                                        </p:cTn>
                                        <p:tgtEl>
                                          <p:spTgt spid="10"/>
                                        </p:tgtEl>
                                        <p:attrNameLst>
                                          <p:attrName>ppt_y</p:attrName>
                                        </p:attrNameLst>
                                      </p:cBhvr>
                                      <p:tavLst>
                                        <p:tav tm="0" fmla="#ppt_y-sin(pi*$)/9">
                                          <p:val>
                                            <p:fltVal val="0"/>
                                          </p:val>
                                        </p:tav>
                                        <p:tav tm="100000">
                                          <p:val>
                                            <p:fltVal val="1"/>
                                          </p:val>
                                        </p:tav>
                                      </p:tavLst>
                                    </p:anim>
                                    <p:anim calcmode="lin" valueType="num">
                                      <p:cBhvr>
                                        <p:cTn id="41" dur="133" tmFilter="0, 0; 0.125,0.2665; 0.25,0.4; 0.375,0.465; 0.5,0.5;  0.625,0.535; 0.75,0.6; 0.875,0.7335; 1,1">
                                          <p:stCondLst>
                                            <p:cond delay="530"/>
                                          </p:stCondLst>
                                        </p:cTn>
                                        <p:tgtEl>
                                          <p:spTgt spid="10"/>
                                        </p:tgtEl>
                                        <p:attrNameLst>
                                          <p:attrName>ppt_y</p:attrName>
                                        </p:attrNameLst>
                                      </p:cBhvr>
                                      <p:tavLst>
                                        <p:tav tm="0" fmla="#ppt_y-sin(pi*$)/27">
                                          <p:val>
                                            <p:fltVal val="0"/>
                                          </p:val>
                                        </p:tav>
                                        <p:tav tm="100000">
                                          <p:val>
                                            <p:fltVal val="1"/>
                                          </p:val>
                                        </p:tav>
                                      </p:tavLst>
                                    </p:anim>
                                    <p:anim calcmode="lin" valueType="num">
                                      <p:cBhvr>
                                        <p:cTn id="42" dur="66" tmFilter="0, 0; 0.125,0.2665; 0.25,0.4; 0.375,0.465; 0.5,0.5;  0.625,0.535; 0.75,0.6; 0.875,0.7335; 1,1">
                                          <p:stCondLst>
                                            <p:cond delay="662"/>
                                          </p:stCondLst>
                                        </p:cTn>
                                        <p:tgtEl>
                                          <p:spTgt spid="10"/>
                                        </p:tgtEl>
                                        <p:attrNameLst>
                                          <p:attrName>ppt_y</p:attrName>
                                        </p:attrNameLst>
                                      </p:cBhvr>
                                      <p:tavLst>
                                        <p:tav tm="0" fmla="#ppt_y-sin(pi*$)/81">
                                          <p:val>
                                            <p:fltVal val="0"/>
                                          </p:val>
                                        </p:tav>
                                        <p:tav tm="100000">
                                          <p:val>
                                            <p:fltVal val="1"/>
                                          </p:val>
                                        </p:tav>
                                      </p:tavLst>
                                    </p:anim>
                                    <p:animScale>
                                      <p:cBhvr>
                                        <p:cTn id="43" dur="10">
                                          <p:stCondLst>
                                            <p:cond delay="260"/>
                                          </p:stCondLst>
                                        </p:cTn>
                                        <p:tgtEl>
                                          <p:spTgt spid="10"/>
                                        </p:tgtEl>
                                      </p:cBhvr>
                                      <p:to x="100000" y="60000"/>
                                    </p:animScale>
                                    <p:animScale>
                                      <p:cBhvr>
                                        <p:cTn id="44" dur="66" decel="50000">
                                          <p:stCondLst>
                                            <p:cond delay="270"/>
                                          </p:stCondLst>
                                        </p:cTn>
                                        <p:tgtEl>
                                          <p:spTgt spid="10"/>
                                        </p:tgtEl>
                                      </p:cBhvr>
                                      <p:to x="100000" y="100000"/>
                                    </p:animScale>
                                    <p:animScale>
                                      <p:cBhvr>
                                        <p:cTn id="45" dur="10">
                                          <p:stCondLst>
                                            <p:cond delay="525"/>
                                          </p:stCondLst>
                                        </p:cTn>
                                        <p:tgtEl>
                                          <p:spTgt spid="10"/>
                                        </p:tgtEl>
                                      </p:cBhvr>
                                      <p:to x="100000" y="80000"/>
                                    </p:animScale>
                                    <p:animScale>
                                      <p:cBhvr>
                                        <p:cTn id="46" dur="66" decel="50000">
                                          <p:stCondLst>
                                            <p:cond delay="535"/>
                                          </p:stCondLst>
                                        </p:cTn>
                                        <p:tgtEl>
                                          <p:spTgt spid="10"/>
                                        </p:tgtEl>
                                      </p:cBhvr>
                                      <p:to x="100000" y="100000"/>
                                    </p:animScale>
                                    <p:animScale>
                                      <p:cBhvr>
                                        <p:cTn id="47" dur="10">
                                          <p:stCondLst>
                                            <p:cond delay="657"/>
                                          </p:stCondLst>
                                        </p:cTn>
                                        <p:tgtEl>
                                          <p:spTgt spid="10"/>
                                        </p:tgtEl>
                                      </p:cBhvr>
                                      <p:to x="100000" y="90000"/>
                                    </p:animScale>
                                    <p:animScale>
                                      <p:cBhvr>
                                        <p:cTn id="48" dur="66" decel="50000">
                                          <p:stCondLst>
                                            <p:cond delay="667"/>
                                          </p:stCondLst>
                                        </p:cTn>
                                        <p:tgtEl>
                                          <p:spTgt spid="10"/>
                                        </p:tgtEl>
                                      </p:cBhvr>
                                      <p:to x="100000" y="100000"/>
                                    </p:animScale>
                                    <p:animScale>
                                      <p:cBhvr>
                                        <p:cTn id="49" dur="10">
                                          <p:stCondLst>
                                            <p:cond delay="723"/>
                                          </p:stCondLst>
                                        </p:cTn>
                                        <p:tgtEl>
                                          <p:spTgt spid="10"/>
                                        </p:tgtEl>
                                      </p:cBhvr>
                                      <p:to x="100000" y="95000"/>
                                    </p:animScale>
                                    <p:animScale>
                                      <p:cBhvr>
                                        <p:cTn id="50" dur="66" decel="50000">
                                          <p:stCondLst>
                                            <p:cond delay="734"/>
                                          </p:stCondLst>
                                        </p:cTn>
                                        <p:tgtEl>
                                          <p:spTgt spid="10"/>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2" grpId="0" animBg="1"/>
      <p:bldP spid="89" grpId="0" animBg="1"/>
      <p:bldP spid="9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Franklin Gothic Book" panose="020B0503020102020204" pitchFamily="34" charset="0"/>
              </a:rPr>
              <a:t>Function</a:t>
            </a:r>
            <a:r>
              <a:rPr lang="en-US" sz="5400" dirty="0">
                <a:latin typeface="Franklin Gothic Book" panose="020B0503020102020204" pitchFamily="34" charset="0"/>
              </a:rPr>
              <a:t> calling in Assembly</a:t>
            </a:r>
          </a:p>
        </p:txBody>
      </p:sp>
      <p:sp>
        <p:nvSpPr>
          <p:cNvPr id="3" name="Content Placeholder 2"/>
          <p:cNvSpPr>
            <a:spLocks noGrp="1"/>
          </p:cNvSpPr>
          <p:nvPr>
            <p:ph idx="1"/>
          </p:nvPr>
        </p:nvSpPr>
        <p:spPr>
          <a:xfrm>
            <a:off x="746760" y="1658328"/>
            <a:ext cx="10515600" cy="3042010"/>
          </a:xfrm>
        </p:spPr>
        <p:txBody>
          <a:bodyPr>
            <a:normAutofit/>
          </a:bodyPr>
          <a:lstStyle/>
          <a:p>
            <a:r>
              <a:rPr lang="en-US" dirty="0" smtClean="0"/>
              <a:t>In Assembly you have to perform each step by yourself.</a:t>
            </a:r>
          </a:p>
          <a:p>
            <a:pPr>
              <a:lnSpc>
                <a:spcPct val="120000"/>
              </a:lnSpc>
            </a:pPr>
            <a:r>
              <a:rPr lang="en-US" dirty="0" smtClean="0"/>
              <a:t>There is stack in assembly which resides in SS (Stack segment) and pointed by SP(Stack pointer)</a:t>
            </a:r>
          </a:p>
        </p:txBody>
      </p:sp>
      <p:sp>
        <p:nvSpPr>
          <p:cNvPr id="4" name="Subtitle 2"/>
          <p:cNvSpPr txBox="1">
            <a:spLocks/>
          </p:cNvSpPr>
          <p:nvPr/>
        </p:nvSpPr>
        <p:spPr>
          <a:xfrm>
            <a:off x="8318290" y="6466114"/>
            <a:ext cx="4707899" cy="37698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chemeClr val="accent1">
                    <a:lumMod val="75000"/>
                  </a:schemeClr>
                </a:solidFill>
              </a:rPr>
              <a:t>Courtesy: </a:t>
            </a:r>
            <a:r>
              <a:rPr lang="en-US" b="1" dirty="0" err="1" smtClean="0">
                <a:solidFill>
                  <a:schemeClr val="accent1">
                    <a:lumMod val="75000"/>
                  </a:schemeClr>
                </a:solidFill>
              </a:rPr>
              <a:t>Syeda</a:t>
            </a:r>
            <a:r>
              <a:rPr lang="en-US" b="1" dirty="0" smtClean="0">
                <a:solidFill>
                  <a:schemeClr val="accent1">
                    <a:lumMod val="75000"/>
                  </a:schemeClr>
                </a:solidFill>
              </a:rPr>
              <a:t> </a:t>
            </a:r>
            <a:r>
              <a:rPr lang="en-US" b="1" dirty="0" err="1" smtClean="0">
                <a:solidFill>
                  <a:schemeClr val="accent1">
                    <a:lumMod val="75000"/>
                  </a:schemeClr>
                </a:solidFill>
              </a:rPr>
              <a:t>Farwa</a:t>
            </a:r>
            <a:r>
              <a:rPr lang="en-US" b="1" dirty="0" smtClean="0">
                <a:solidFill>
                  <a:schemeClr val="accent1">
                    <a:lumMod val="75000"/>
                  </a:schemeClr>
                </a:solidFill>
              </a:rPr>
              <a:t> </a:t>
            </a:r>
            <a:r>
              <a:rPr lang="en-US" b="1" dirty="0" err="1" smtClean="0">
                <a:solidFill>
                  <a:schemeClr val="accent1">
                    <a:lumMod val="75000"/>
                  </a:schemeClr>
                </a:solidFill>
              </a:rPr>
              <a:t>Batool</a:t>
            </a:r>
            <a:endParaRPr lang="en-US" b="1" dirty="0">
              <a:solidFill>
                <a:schemeClr val="accent1">
                  <a:lumMod val="75000"/>
                </a:schemeClr>
              </a:solidFill>
            </a:endParaRPr>
          </a:p>
        </p:txBody>
      </p:sp>
    </p:spTree>
    <p:extLst>
      <p:ext uri="{BB962C8B-B14F-4D97-AF65-F5344CB8AC3E}">
        <p14:creationId xmlns:p14="http://schemas.microsoft.com/office/powerpoint/2010/main" val="1861926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latin typeface="Franklin Gothic Book" panose="020B0503020102020204" pitchFamily="34" charset="0"/>
              </a:rPr>
              <a:t>Registers </a:t>
            </a:r>
            <a:r>
              <a:rPr lang="en-US" dirty="0">
                <a:latin typeface="Franklin Gothic Book" panose="020B0503020102020204" pitchFamily="34" charset="0"/>
              </a:rPr>
              <a:t>Associated</a:t>
            </a:r>
            <a:r>
              <a:rPr lang="en-US" sz="5400" dirty="0">
                <a:latin typeface="Franklin Gothic Book" panose="020B0503020102020204" pitchFamily="34" charset="0"/>
              </a:rPr>
              <a:t> with Stack</a:t>
            </a:r>
          </a:p>
        </p:txBody>
      </p:sp>
      <p:sp>
        <p:nvSpPr>
          <p:cNvPr id="3" name="Content Placeholder 2"/>
          <p:cNvSpPr>
            <a:spLocks noGrp="1"/>
          </p:cNvSpPr>
          <p:nvPr>
            <p:ph idx="1"/>
          </p:nvPr>
        </p:nvSpPr>
        <p:spPr/>
        <p:txBody>
          <a:bodyPr>
            <a:normAutofit/>
          </a:bodyPr>
          <a:lstStyle/>
          <a:p>
            <a:r>
              <a:rPr lang="en-US" dirty="0" smtClean="0"/>
              <a:t>SP</a:t>
            </a:r>
          </a:p>
          <a:p>
            <a:pPr lvl="1"/>
            <a:r>
              <a:rPr lang="en-US" dirty="0" smtClean="0"/>
              <a:t>points to the top of stack</a:t>
            </a:r>
          </a:p>
          <a:p>
            <a:pPr lvl="1"/>
            <a:r>
              <a:rPr lang="en-US" dirty="0" smtClean="0"/>
              <a:t>Affected by push and pop instructions</a:t>
            </a:r>
          </a:p>
          <a:p>
            <a:pPr marL="457200" lvl="1" indent="0">
              <a:buNone/>
            </a:pPr>
            <a:endParaRPr lang="en-US" dirty="0" smtClean="0"/>
          </a:p>
          <a:p>
            <a:endParaRPr lang="en-US" dirty="0" smtClean="0"/>
          </a:p>
          <a:p>
            <a:endParaRPr lang="en-US" dirty="0"/>
          </a:p>
          <a:p>
            <a:r>
              <a:rPr lang="en-US" dirty="0" smtClean="0"/>
              <a:t>BP: </a:t>
            </a:r>
          </a:p>
          <a:p>
            <a:pPr lvl="1"/>
            <a:r>
              <a:rPr lang="en-US" dirty="0" smtClean="0"/>
              <a:t>You can see any cell of stack via </a:t>
            </a:r>
            <a:r>
              <a:rPr lang="en-US" dirty="0" err="1" smtClean="0"/>
              <a:t>bp</a:t>
            </a:r>
            <a:r>
              <a:rPr lang="en-US" dirty="0" smtClean="0"/>
              <a:t> i.e. ‘peek’.</a:t>
            </a:r>
          </a:p>
          <a:p>
            <a:pPr lvl="1"/>
            <a:r>
              <a:rPr lang="en-US" dirty="0" smtClean="0"/>
              <a:t>Any call’s value in the stack can be over-written using </a:t>
            </a:r>
            <a:r>
              <a:rPr lang="en-US" dirty="0" err="1" smtClean="0"/>
              <a:t>bp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64801527"/>
              </p:ext>
            </p:extLst>
          </p:nvPr>
        </p:nvGraphicFramePr>
        <p:xfrm>
          <a:off x="757989" y="3294973"/>
          <a:ext cx="5033211" cy="1068480"/>
        </p:xfrm>
        <a:graphic>
          <a:graphicData uri="http://schemas.openxmlformats.org/drawingml/2006/table">
            <a:tbl>
              <a:tblPr firstRow="1" firstCol="1" bandRow="1">
                <a:tableStyleId>{5C22544A-7EE6-4342-B048-85BDC9FD1C3A}</a:tableStyleId>
              </a:tblPr>
              <a:tblGrid>
                <a:gridCol w="2404388"/>
                <a:gridCol w="2628823"/>
              </a:tblGrid>
              <a:tr h="422600">
                <a:tc>
                  <a:txBody>
                    <a:bodyPr/>
                    <a:lstStyle/>
                    <a:p>
                      <a:pPr marL="228600" marR="0" algn="just">
                        <a:spcBef>
                          <a:spcPts val="0"/>
                        </a:spcBef>
                        <a:spcAft>
                          <a:spcPts val="0"/>
                        </a:spcAft>
                      </a:pPr>
                      <a:r>
                        <a:rPr lang="en-US" sz="1600" dirty="0">
                          <a:effectLst/>
                        </a:rPr>
                        <a:t>Assembly Instruction</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228600" marR="0" algn="just">
                        <a:spcBef>
                          <a:spcPts val="0"/>
                        </a:spcBef>
                        <a:spcAft>
                          <a:spcPts val="0"/>
                        </a:spcAft>
                      </a:pPr>
                      <a:r>
                        <a:rPr lang="en-US" sz="1600" dirty="0">
                          <a:effectLst/>
                        </a:rPr>
                        <a:t>Corresponding Operations</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45880">
                <a:tc>
                  <a:txBody>
                    <a:bodyPr/>
                    <a:lstStyle/>
                    <a:p>
                      <a:pPr marL="228600" marR="0" algn="just">
                        <a:spcBef>
                          <a:spcPts val="0"/>
                        </a:spcBef>
                        <a:spcAft>
                          <a:spcPts val="0"/>
                        </a:spcAft>
                      </a:pPr>
                      <a:r>
                        <a:rPr lang="en-US" sz="1600" dirty="0">
                          <a:effectLst/>
                        </a:rPr>
                        <a:t>push ax</a:t>
                      </a:r>
                    </a:p>
                    <a:p>
                      <a:pPr marL="228600" marR="0" algn="just">
                        <a:spcBef>
                          <a:spcPts val="0"/>
                        </a:spcBef>
                        <a:spcAft>
                          <a:spcPts val="0"/>
                        </a:spcAft>
                      </a:pPr>
                      <a:r>
                        <a:rPr lang="en-US" sz="1600" dirty="0">
                          <a:effectLst/>
                        </a:rPr>
                        <a:t>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228600" marR="0" algn="just">
                        <a:spcBef>
                          <a:spcPts val="0"/>
                        </a:spcBef>
                        <a:spcAft>
                          <a:spcPts val="0"/>
                        </a:spcAft>
                      </a:pPr>
                      <a:r>
                        <a:rPr lang="en-US" sz="1600" dirty="0">
                          <a:effectLst/>
                        </a:rPr>
                        <a:t>SP ←SP – 2</a:t>
                      </a:r>
                    </a:p>
                    <a:p>
                      <a:pPr marL="228600" marR="0" algn="just">
                        <a:spcBef>
                          <a:spcPts val="0"/>
                        </a:spcBef>
                        <a:spcAft>
                          <a:spcPts val="0"/>
                        </a:spcAft>
                      </a:pPr>
                      <a:r>
                        <a:rPr lang="en-US" sz="1600" dirty="0">
                          <a:effectLst/>
                        </a:rPr>
                        <a:t>[SP] ← AX</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4538718"/>
              </p:ext>
            </p:extLst>
          </p:nvPr>
        </p:nvGraphicFramePr>
        <p:xfrm>
          <a:off x="6117705" y="3316667"/>
          <a:ext cx="5448651" cy="1094912"/>
        </p:xfrm>
        <a:graphic>
          <a:graphicData uri="http://schemas.openxmlformats.org/drawingml/2006/table">
            <a:tbl>
              <a:tblPr firstRow="1" firstCol="1" bandRow="1">
                <a:tableStyleId>{5C22544A-7EE6-4342-B048-85BDC9FD1C3A}</a:tableStyleId>
              </a:tblPr>
              <a:tblGrid>
                <a:gridCol w="2602846"/>
                <a:gridCol w="2845805"/>
              </a:tblGrid>
              <a:tr h="433054">
                <a:tc>
                  <a:txBody>
                    <a:bodyPr/>
                    <a:lstStyle/>
                    <a:p>
                      <a:pPr marL="228600" marR="0" algn="just">
                        <a:spcBef>
                          <a:spcPts val="0"/>
                        </a:spcBef>
                        <a:spcAft>
                          <a:spcPts val="0"/>
                        </a:spcAft>
                      </a:pPr>
                      <a:r>
                        <a:rPr lang="en-US" sz="1600" dirty="0">
                          <a:effectLst/>
                        </a:rPr>
                        <a:t>Assembly Instruction</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228600" marR="0" algn="just">
                        <a:spcBef>
                          <a:spcPts val="0"/>
                        </a:spcBef>
                        <a:spcAft>
                          <a:spcPts val="0"/>
                        </a:spcAft>
                      </a:pPr>
                      <a:r>
                        <a:rPr lang="en-US" sz="1600">
                          <a:effectLst/>
                        </a:rPr>
                        <a:t>Corresponding Operations</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661858">
                <a:tc>
                  <a:txBody>
                    <a:bodyPr/>
                    <a:lstStyle/>
                    <a:p>
                      <a:pPr marL="228600" marR="0" algn="just">
                        <a:spcBef>
                          <a:spcPts val="0"/>
                        </a:spcBef>
                        <a:spcAft>
                          <a:spcPts val="0"/>
                        </a:spcAft>
                      </a:pPr>
                      <a:r>
                        <a:rPr lang="en-US" sz="1600">
                          <a:effectLst/>
                        </a:rPr>
                        <a:t>pop ax</a:t>
                      </a:r>
                    </a:p>
                    <a:p>
                      <a:pPr marL="228600" marR="0" algn="just">
                        <a:spcBef>
                          <a:spcPts val="0"/>
                        </a:spcBef>
                        <a:spcAft>
                          <a:spcPts val="0"/>
                        </a:spcAft>
                      </a:pPr>
                      <a:r>
                        <a:rPr lang="en-US" sz="1600">
                          <a:effectLst/>
                        </a:rPr>
                        <a:t>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228600" marR="0" algn="just">
                        <a:spcBef>
                          <a:spcPts val="0"/>
                        </a:spcBef>
                        <a:spcAft>
                          <a:spcPts val="0"/>
                        </a:spcAft>
                      </a:pPr>
                      <a:r>
                        <a:rPr lang="en-US" sz="1600" dirty="0">
                          <a:effectLst/>
                        </a:rPr>
                        <a:t>AX ← [SP]</a:t>
                      </a:r>
                    </a:p>
                    <a:p>
                      <a:pPr marL="228600" marR="0" algn="just">
                        <a:spcBef>
                          <a:spcPts val="0"/>
                        </a:spcBef>
                        <a:spcAft>
                          <a:spcPts val="0"/>
                        </a:spcAft>
                      </a:pPr>
                      <a:r>
                        <a:rPr lang="en-US" sz="1600" dirty="0">
                          <a:effectLst/>
                        </a:rPr>
                        <a:t>SP ←SP + 2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1753352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696200" y="1783216"/>
            <a:ext cx="2695575" cy="4572000"/>
          </a:xfrm>
          <a:prstGeom prst="rect">
            <a:avLst/>
          </a:prstGeom>
        </p:spPr>
      </p:pic>
      <p:sp>
        <p:nvSpPr>
          <p:cNvPr id="2" name="Title 1"/>
          <p:cNvSpPr>
            <a:spLocks noGrp="1"/>
          </p:cNvSpPr>
          <p:nvPr>
            <p:ph type="title"/>
          </p:nvPr>
        </p:nvSpPr>
        <p:spPr>
          <a:xfrm>
            <a:off x="1295400" y="485981"/>
            <a:ext cx="9601200" cy="1485900"/>
          </a:xfrm>
        </p:spPr>
        <p:txBody>
          <a:bodyPr/>
          <a:lstStyle/>
          <a:p>
            <a:pPr algn="ctr"/>
            <a:r>
              <a:rPr lang="en-US" dirty="0" smtClean="0"/>
              <a:t>Backend Elaboration</a:t>
            </a:r>
            <a:endParaRPr lang="en-US" dirty="0"/>
          </a:p>
        </p:txBody>
      </p:sp>
      <p:sp>
        <p:nvSpPr>
          <p:cNvPr id="3" name="Content Placeholder 2"/>
          <p:cNvSpPr>
            <a:spLocks noGrp="1"/>
          </p:cNvSpPr>
          <p:nvPr>
            <p:ph idx="1"/>
          </p:nvPr>
        </p:nvSpPr>
        <p:spPr>
          <a:xfrm>
            <a:off x="838200" y="1319645"/>
            <a:ext cx="10515600" cy="4857318"/>
          </a:xfrm>
        </p:spPr>
        <p:txBody>
          <a:bodyPr>
            <a:normAutofit fontScale="92500" lnSpcReduction="10000"/>
          </a:bodyPr>
          <a:lstStyle/>
          <a:p>
            <a:pPr marL="0" indent="0">
              <a:buNone/>
            </a:pPr>
            <a:r>
              <a:rPr lang="en-US" dirty="0" smtClean="0">
                <a:solidFill>
                  <a:srgbClr val="0070C0"/>
                </a:solidFill>
              </a:rPr>
              <a:t>Assembly Instruction 1: </a:t>
            </a:r>
            <a:r>
              <a:rPr lang="en-US" dirty="0" err="1" smtClean="0">
                <a:solidFill>
                  <a:srgbClr val="0070C0"/>
                </a:solidFill>
              </a:rPr>
              <a:t>mov</a:t>
            </a:r>
            <a:r>
              <a:rPr lang="en-US" dirty="0" smtClean="0">
                <a:solidFill>
                  <a:srgbClr val="0070C0"/>
                </a:solidFill>
              </a:rPr>
              <a:t> ax, 5 push ax</a:t>
            </a:r>
            <a:endParaRPr lang="en-US" dirty="0">
              <a:solidFill>
                <a:srgbClr val="0070C0"/>
              </a:solidFill>
            </a:endParaRPr>
          </a:p>
          <a:p>
            <a:r>
              <a:rPr lang="en-US" dirty="0" smtClean="0"/>
              <a:t> MOV AX,5</a:t>
            </a:r>
          </a:p>
          <a:p>
            <a:r>
              <a:rPr lang="en-US" dirty="0" smtClean="0"/>
              <a:t>Initially SP was pointing at FFFE </a:t>
            </a:r>
          </a:p>
          <a:p>
            <a:r>
              <a:rPr lang="en-US" dirty="0" smtClean="0"/>
              <a:t>push ax  (this value should be 16 bit)</a:t>
            </a:r>
          </a:p>
          <a:p>
            <a:r>
              <a:rPr lang="en-US" dirty="0" smtClean="0"/>
              <a:t>Value of ax will be placed at SS:SP-2</a:t>
            </a:r>
          </a:p>
          <a:p>
            <a:r>
              <a:rPr lang="en-US" dirty="0" smtClean="0"/>
              <a:t>Current value of SP = FFFC,  </a:t>
            </a:r>
          </a:p>
          <a:p>
            <a:r>
              <a:rPr lang="en-US" dirty="0" smtClean="0"/>
              <a:t>Now the value of SS:SP is 5 </a:t>
            </a:r>
          </a:p>
          <a:p>
            <a:endParaRPr lang="en-US" dirty="0" smtClean="0"/>
          </a:p>
          <a:p>
            <a:pPr marL="0" indent="0">
              <a:buNone/>
            </a:pPr>
            <a:r>
              <a:rPr lang="en-US" dirty="0">
                <a:solidFill>
                  <a:srgbClr val="0070C0"/>
                </a:solidFill>
              </a:rPr>
              <a:t>Assembly </a:t>
            </a:r>
            <a:r>
              <a:rPr lang="en-US" dirty="0" smtClean="0">
                <a:solidFill>
                  <a:srgbClr val="0070C0"/>
                </a:solidFill>
              </a:rPr>
              <a:t>Instruction 2: pop cx</a:t>
            </a:r>
            <a:endParaRPr lang="en-US" dirty="0" smtClean="0"/>
          </a:p>
          <a:p>
            <a:r>
              <a:rPr lang="en-US" dirty="0" smtClean="0"/>
              <a:t>pop cx    (this register should be 16 bit)</a:t>
            </a:r>
          </a:p>
          <a:p>
            <a:r>
              <a:rPr lang="en-US" dirty="0" smtClean="0"/>
              <a:t>Value of cx is 5</a:t>
            </a:r>
          </a:p>
          <a:p>
            <a:r>
              <a:rPr lang="en-US" dirty="0" smtClean="0"/>
              <a:t>Current value of SP = FFFE,</a:t>
            </a:r>
          </a:p>
          <a:p>
            <a:endParaRPr lang="en-US" dirty="0"/>
          </a:p>
        </p:txBody>
      </p:sp>
      <p:pic>
        <p:nvPicPr>
          <p:cNvPr id="8" name="Picture 7"/>
          <p:cNvPicPr>
            <a:picLocks noChangeAspect="1"/>
          </p:cNvPicPr>
          <p:nvPr/>
        </p:nvPicPr>
        <p:blipFill>
          <a:blip r:embed="rId3"/>
          <a:stretch>
            <a:fillRect/>
          </a:stretch>
        </p:blipFill>
        <p:spPr>
          <a:xfrm>
            <a:off x="10177461" y="4440690"/>
            <a:ext cx="1171575" cy="809625"/>
          </a:xfrm>
          <a:prstGeom prst="rect">
            <a:avLst/>
          </a:prstGeom>
        </p:spPr>
      </p:pic>
      <p:pic>
        <p:nvPicPr>
          <p:cNvPr id="10" name="Picture 9"/>
          <p:cNvPicPr>
            <a:picLocks noChangeAspect="1"/>
          </p:cNvPicPr>
          <p:nvPr/>
        </p:nvPicPr>
        <p:blipFill>
          <a:blip r:embed="rId4"/>
          <a:stretch>
            <a:fillRect/>
          </a:stretch>
        </p:blipFill>
        <p:spPr>
          <a:xfrm>
            <a:off x="8427243" y="4340678"/>
            <a:ext cx="1638300" cy="133350"/>
          </a:xfrm>
          <a:prstGeom prst="rect">
            <a:avLst/>
          </a:prstGeom>
        </p:spPr>
      </p:pic>
      <p:pic>
        <p:nvPicPr>
          <p:cNvPr id="11" name="Picture 10"/>
          <p:cNvPicPr>
            <a:picLocks noChangeAspect="1"/>
          </p:cNvPicPr>
          <p:nvPr/>
        </p:nvPicPr>
        <p:blipFill>
          <a:blip r:embed="rId5"/>
          <a:stretch>
            <a:fillRect/>
          </a:stretch>
        </p:blipFill>
        <p:spPr>
          <a:xfrm>
            <a:off x="7696200" y="4659764"/>
            <a:ext cx="619125" cy="371475"/>
          </a:xfrm>
          <a:prstGeom prst="rect">
            <a:avLst/>
          </a:prstGeom>
        </p:spPr>
      </p:pic>
      <p:pic>
        <p:nvPicPr>
          <p:cNvPr id="13" name="Picture 12"/>
          <p:cNvPicPr>
            <a:picLocks noChangeAspect="1"/>
          </p:cNvPicPr>
          <p:nvPr/>
        </p:nvPicPr>
        <p:blipFill>
          <a:blip r:embed="rId3"/>
          <a:stretch>
            <a:fillRect/>
          </a:stretch>
        </p:blipFill>
        <p:spPr>
          <a:xfrm>
            <a:off x="10182224" y="5636305"/>
            <a:ext cx="1171575" cy="809625"/>
          </a:xfrm>
          <a:prstGeom prst="rect">
            <a:avLst/>
          </a:prstGeom>
        </p:spPr>
      </p:pic>
      <p:pic>
        <p:nvPicPr>
          <p:cNvPr id="14" name="Picture 13"/>
          <p:cNvPicPr>
            <a:picLocks noChangeAspect="1"/>
          </p:cNvPicPr>
          <p:nvPr/>
        </p:nvPicPr>
        <p:blipFill>
          <a:blip r:embed="rId6"/>
          <a:stretch>
            <a:fillRect/>
          </a:stretch>
        </p:blipFill>
        <p:spPr>
          <a:xfrm>
            <a:off x="8898618" y="4506002"/>
            <a:ext cx="633636" cy="754971"/>
          </a:xfrm>
          <a:prstGeom prst="rect">
            <a:avLst/>
          </a:prstGeom>
        </p:spPr>
      </p:pic>
      <p:sp>
        <p:nvSpPr>
          <p:cNvPr id="15" name="Subtitle 2"/>
          <p:cNvSpPr txBox="1">
            <a:spLocks/>
          </p:cNvSpPr>
          <p:nvPr/>
        </p:nvSpPr>
        <p:spPr>
          <a:xfrm>
            <a:off x="8872788" y="6562953"/>
            <a:ext cx="3479634" cy="364741"/>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smtClean="0">
                <a:solidFill>
                  <a:srgbClr val="0070C0"/>
                </a:solidFill>
              </a:rPr>
              <a:t>Courtesy: </a:t>
            </a:r>
            <a:r>
              <a:rPr lang="en-US" b="1" dirty="0" err="1" smtClean="0">
                <a:solidFill>
                  <a:srgbClr val="0070C0"/>
                </a:solidFill>
              </a:rPr>
              <a:t>Syeda</a:t>
            </a:r>
            <a:r>
              <a:rPr lang="en-US" b="1" dirty="0" smtClean="0">
                <a:solidFill>
                  <a:srgbClr val="0070C0"/>
                </a:solidFill>
              </a:rPr>
              <a:t> </a:t>
            </a:r>
            <a:r>
              <a:rPr lang="en-US" b="1" dirty="0" err="1" smtClean="0">
                <a:solidFill>
                  <a:srgbClr val="0070C0"/>
                </a:solidFill>
              </a:rPr>
              <a:t>Farwa</a:t>
            </a:r>
            <a:r>
              <a:rPr lang="en-US" b="1" dirty="0" smtClean="0">
                <a:solidFill>
                  <a:srgbClr val="0070C0"/>
                </a:solidFill>
              </a:rPr>
              <a:t> </a:t>
            </a:r>
            <a:r>
              <a:rPr lang="en-US" b="1" dirty="0" err="1" smtClean="0">
                <a:solidFill>
                  <a:srgbClr val="0070C0"/>
                </a:solidFill>
              </a:rPr>
              <a:t>Batool</a:t>
            </a:r>
            <a:endParaRPr lang="en-US" b="1" dirty="0">
              <a:solidFill>
                <a:srgbClr val="0070C0"/>
              </a:solidFill>
            </a:endParaRPr>
          </a:p>
        </p:txBody>
      </p:sp>
    </p:spTree>
    <p:extLst>
      <p:ext uri="{BB962C8B-B14F-4D97-AF65-F5344CB8AC3E}">
        <p14:creationId xmlns:p14="http://schemas.microsoft.com/office/powerpoint/2010/main" val="244760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0"/>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1"/>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7403" y="561704"/>
            <a:ext cx="5287455" cy="5721530"/>
          </a:xfrm>
          <a:prstGeom prst="rect">
            <a:avLst/>
          </a:prstGeom>
        </p:spPr>
      </p:pic>
      <p:cxnSp>
        <p:nvCxnSpPr>
          <p:cNvPr id="5" name="Straight Arrow Connector 4"/>
          <p:cNvCxnSpPr/>
          <p:nvPr/>
        </p:nvCxnSpPr>
        <p:spPr>
          <a:xfrm>
            <a:off x="3363683" y="1690701"/>
            <a:ext cx="3344091" cy="159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365307" y="2991827"/>
            <a:ext cx="3402875" cy="109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363683" y="1892233"/>
            <a:ext cx="3314701" cy="130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766558" y="1490188"/>
            <a:ext cx="2246813" cy="169817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TextBox 8"/>
          <p:cNvSpPr txBox="1"/>
          <p:nvPr/>
        </p:nvSpPr>
        <p:spPr>
          <a:xfrm>
            <a:off x="6942906" y="1603831"/>
            <a:ext cx="1920240" cy="1200329"/>
          </a:xfrm>
          <a:prstGeom prst="rect">
            <a:avLst/>
          </a:prstGeom>
          <a:noFill/>
        </p:spPr>
        <p:txBody>
          <a:bodyPr wrap="square" rtlCol="0">
            <a:spAutoFit/>
          </a:bodyPr>
          <a:lstStyle/>
          <a:p>
            <a:r>
              <a:rPr lang="en-US" dirty="0">
                <a:solidFill>
                  <a:prstClr val="black"/>
                </a:solidFill>
              </a:rPr>
              <a:t>Error at these lines, we can not de-refer </a:t>
            </a:r>
            <a:r>
              <a:rPr lang="en-US" dirty="0" err="1">
                <a:solidFill>
                  <a:prstClr val="black"/>
                </a:solidFill>
              </a:rPr>
              <a:t>sp</a:t>
            </a:r>
            <a:r>
              <a:rPr lang="en-US" dirty="0">
                <a:solidFill>
                  <a:prstClr val="black"/>
                </a:solidFill>
              </a:rPr>
              <a:t> (stack pointer</a:t>
            </a:r>
            <a:r>
              <a:rPr lang="en-US" dirty="0" smtClean="0">
                <a:solidFill>
                  <a:prstClr val="black"/>
                </a:solidFill>
              </a:rPr>
              <a:t>).</a:t>
            </a:r>
            <a:endParaRPr lang="en-US" dirty="0">
              <a:solidFill>
                <a:prstClr val="black"/>
              </a:solidFill>
            </a:endParaRPr>
          </a:p>
        </p:txBody>
      </p:sp>
      <p:pic>
        <p:nvPicPr>
          <p:cNvPr id="15" name="Picture 14"/>
          <p:cNvPicPr>
            <a:picLocks noChangeAspect="1"/>
          </p:cNvPicPr>
          <p:nvPr/>
        </p:nvPicPr>
        <p:blipFill>
          <a:blip r:embed="rId3"/>
          <a:stretch>
            <a:fillRect/>
          </a:stretch>
        </p:blipFill>
        <p:spPr>
          <a:xfrm>
            <a:off x="1613799" y="3111286"/>
            <a:ext cx="753390" cy="311183"/>
          </a:xfrm>
          <a:prstGeom prst="rect">
            <a:avLst/>
          </a:prstGeom>
        </p:spPr>
      </p:pic>
      <p:sp>
        <p:nvSpPr>
          <p:cNvPr id="10" name="Subtitle 2"/>
          <p:cNvSpPr txBox="1">
            <a:spLocks/>
          </p:cNvSpPr>
          <p:nvPr/>
        </p:nvSpPr>
        <p:spPr>
          <a:xfrm>
            <a:off x="8357936" y="6481011"/>
            <a:ext cx="4707899" cy="37698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chemeClr val="accent1">
                    <a:lumMod val="75000"/>
                  </a:schemeClr>
                </a:solidFill>
              </a:rPr>
              <a:t>Courtesy: </a:t>
            </a:r>
            <a:r>
              <a:rPr lang="en-US" b="1" dirty="0" err="1" smtClean="0">
                <a:solidFill>
                  <a:schemeClr val="accent1">
                    <a:lumMod val="75000"/>
                  </a:schemeClr>
                </a:solidFill>
              </a:rPr>
              <a:t>Syeda</a:t>
            </a:r>
            <a:r>
              <a:rPr lang="en-US" b="1" dirty="0" smtClean="0">
                <a:solidFill>
                  <a:schemeClr val="accent1">
                    <a:lumMod val="75000"/>
                  </a:schemeClr>
                </a:solidFill>
              </a:rPr>
              <a:t> </a:t>
            </a:r>
            <a:r>
              <a:rPr lang="en-US" b="1" dirty="0" err="1" smtClean="0">
                <a:solidFill>
                  <a:schemeClr val="accent1">
                    <a:lumMod val="75000"/>
                  </a:schemeClr>
                </a:solidFill>
              </a:rPr>
              <a:t>Farwa</a:t>
            </a:r>
            <a:r>
              <a:rPr lang="en-US" b="1" dirty="0" smtClean="0">
                <a:solidFill>
                  <a:schemeClr val="accent1">
                    <a:lumMod val="75000"/>
                  </a:schemeClr>
                </a:solidFill>
              </a:rPr>
              <a:t> </a:t>
            </a:r>
            <a:r>
              <a:rPr lang="en-US" b="1" dirty="0" err="1" smtClean="0">
                <a:solidFill>
                  <a:schemeClr val="accent1">
                    <a:lumMod val="75000"/>
                  </a:schemeClr>
                </a:solidFill>
              </a:rPr>
              <a:t>Batool</a:t>
            </a:r>
            <a:endParaRPr lang="en-US" b="1" dirty="0">
              <a:solidFill>
                <a:schemeClr val="accent1">
                  <a:lumMod val="75000"/>
                </a:schemeClr>
              </a:solidFill>
            </a:endParaRPr>
          </a:p>
        </p:txBody>
      </p:sp>
    </p:spTree>
    <p:extLst>
      <p:ext uri="{BB962C8B-B14F-4D97-AF65-F5344CB8AC3E}">
        <p14:creationId xmlns:p14="http://schemas.microsoft.com/office/powerpoint/2010/main" val="14874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Subroutines</a:t>
            </a:r>
            <a:endParaRPr lang="en-US" dirty="0"/>
          </a:p>
        </p:txBody>
      </p:sp>
      <p:sp>
        <p:nvSpPr>
          <p:cNvPr id="3" name="Content Placeholder 2"/>
          <p:cNvSpPr>
            <a:spLocks noGrp="1"/>
          </p:cNvSpPr>
          <p:nvPr>
            <p:ph idx="1"/>
          </p:nvPr>
        </p:nvSpPr>
        <p:spPr/>
        <p:txBody>
          <a:bodyPr>
            <a:normAutofit/>
          </a:bodyPr>
          <a:lstStyle/>
          <a:p>
            <a:r>
              <a:rPr lang="en-US" dirty="0" smtClean="0"/>
              <a:t>Just like functions of C++</a:t>
            </a:r>
          </a:p>
          <a:p>
            <a:pPr lvl="1"/>
            <a:r>
              <a:rPr lang="en-US" dirty="0" smtClean="0"/>
              <a:t>Identified by a label</a:t>
            </a:r>
          </a:p>
          <a:p>
            <a:r>
              <a:rPr lang="en-US" dirty="0" smtClean="0"/>
              <a:t>Executes a set of instructions</a:t>
            </a:r>
          </a:p>
          <a:p>
            <a:pPr lvl="1"/>
            <a:r>
              <a:rPr lang="en-US" dirty="0" smtClean="0"/>
              <a:t>Based on input parameters</a:t>
            </a:r>
          </a:p>
          <a:p>
            <a:pPr lvl="1"/>
            <a:r>
              <a:rPr lang="en-US" dirty="0" smtClean="0"/>
              <a:t>Without any input parameters</a:t>
            </a:r>
          </a:p>
          <a:p>
            <a:pPr lvl="1"/>
            <a:r>
              <a:rPr lang="en-US" dirty="0" smtClean="0"/>
              <a:t>Provides output too</a:t>
            </a:r>
          </a:p>
          <a:p>
            <a:pPr lvl="0"/>
            <a:r>
              <a:rPr lang="en-US" dirty="0" smtClean="0">
                <a:solidFill>
                  <a:prstClr val="black"/>
                </a:solidFill>
              </a:rPr>
              <a:t>A set of </a:t>
            </a:r>
            <a:r>
              <a:rPr lang="en-US" b="1" dirty="0" smtClean="0">
                <a:solidFill>
                  <a:prstClr val="black"/>
                </a:solidFill>
              </a:rPr>
              <a:t>Call</a:t>
            </a:r>
            <a:r>
              <a:rPr lang="en-US" dirty="0" smtClean="0">
                <a:solidFill>
                  <a:prstClr val="black"/>
                </a:solidFill>
              </a:rPr>
              <a:t> and </a:t>
            </a:r>
            <a:r>
              <a:rPr lang="en-US" b="1" dirty="0" smtClean="0">
                <a:solidFill>
                  <a:prstClr val="black"/>
                </a:solidFill>
              </a:rPr>
              <a:t>Ret</a:t>
            </a:r>
            <a:r>
              <a:rPr lang="en-US" dirty="0" smtClean="0">
                <a:solidFill>
                  <a:prstClr val="black"/>
                </a:solidFill>
              </a:rPr>
              <a:t> defines a piece of code as a “subroutine”.</a:t>
            </a:r>
            <a:endParaRPr lang="en-US" dirty="0">
              <a:solidFill>
                <a:prstClr val="black"/>
              </a:solidFill>
            </a:endParaRPr>
          </a:p>
          <a:p>
            <a:pPr marL="457200" lvl="1"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3051125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56842" y="116114"/>
            <a:ext cx="8374743" cy="6639607"/>
          </a:xfrm>
          <a:prstGeom prst="rect">
            <a:avLst/>
          </a:prstGeom>
        </p:spPr>
      </p:pic>
      <p:pic>
        <p:nvPicPr>
          <p:cNvPr id="6" name="Picture 5"/>
          <p:cNvPicPr>
            <a:picLocks noChangeAspect="1"/>
          </p:cNvPicPr>
          <p:nvPr/>
        </p:nvPicPr>
        <p:blipFill>
          <a:blip r:embed="rId3"/>
          <a:stretch>
            <a:fillRect/>
          </a:stretch>
        </p:blipFill>
        <p:spPr>
          <a:xfrm>
            <a:off x="2153046" y="4211459"/>
            <a:ext cx="1403041" cy="473754"/>
          </a:xfrm>
          <a:prstGeom prst="rect">
            <a:avLst/>
          </a:prstGeom>
        </p:spPr>
      </p:pic>
      <p:pic>
        <p:nvPicPr>
          <p:cNvPr id="5" name="Picture 4"/>
          <p:cNvPicPr>
            <a:picLocks noChangeAspect="1"/>
          </p:cNvPicPr>
          <p:nvPr/>
        </p:nvPicPr>
        <p:blipFill>
          <a:blip r:embed="rId4"/>
          <a:stretch>
            <a:fillRect/>
          </a:stretch>
        </p:blipFill>
        <p:spPr>
          <a:xfrm>
            <a:off x="2107013" y="3975923"/>
            <a:ext cx="1287453" cy="446317"/>
          </a:xfrm>
          <a:prstGeom prst="rect">
            <a:avLst/>
          </a:prstGeom>
        </p:spPr>
      </p:pic>
      <p:pic>
        <p:nvPicPr>
          <p:cNvPr id="7" name="Picture 6"/>
          <p:cNvPicPr>
            <a:picLocks noChangeAspect="1"/>
          </p:cNvPicPr>
          <p:nvPr/>
        </p:nvPicPr>
        <p:blipFill>
          <a:blip r:embed="rId5"/>
          <a:stretch>
            <a:fillRect/>
          </a:stretch>
        </p:blipFill>
        <p:spPr>
          <a:xfrm>
            <a:off x="7383008" y="1465263"/>
            <a:ext cx="2695575" cy="4572000"/>
          </a:xfrm>
          <a:prstGeom prst="rect">
            <a:avLst/>
          </a:prstGeom>
        </p:spPr>
      </p:pic>
      <p:pic>
        <p:nvPicPr>
          <p:cNvPr id="8" name="Picture 7"/>
          <p:cNvPicPr>
            <a:picLocks noChangeAspect="1"/>
          </p:cNvPicPr>
          <p:nvPr/>
        </p:nvPicPr>
        <p:blipFill>
          <a:blip r:embed="rId6"/>
          <a:stretch>
            <a:fillRect/>
          </a:stretch>
        </p:blipFill>
        <p:spPr>
          <a:xfrm>
            <a:off x="10004423" y="5227638"/>
            <a:ext cx="1171575" cy="809625"/>
          </a:xfrm>
          <a:prstGeom prst="rect">
            <a:avLst/>
          </a:prstGeom>
        </p:spPr>
      </p:pic>
      <p:pic>
        <p:nvPicPr>
          <p:cNvPr id="9" name="Picture 8"/>
          <p:cNvPicPr>
            <a:picLocks noChangeAspect="1"/>
          </p:cNvPicPr>
          <p:nvPr/>
        </p:nvPicPr>
        <p:blipFill>
          <a:blip r:embed="rId6"/>
          <a:stretch>
            <a:fillRect/>
          </a:stretch>
        </p:blipFill>
        <p:spPr>
          <a:xfrm>
            <a:off x="9864269" y="4418013"/>
            <a:ext cx="1171575" cy="809625"/>
          </a:xfrm>
          <a:prstGeom prst="rect">
            <a:avLst/>
          </a:prstGeom>
        </p:spPr>
      </p:pic>
      <p:pic>
        <p:nvPicPr>
          <p:cNvPr id="10" name="Picture 9"/>
          <p:cNvPicPr>
            <a:picLocks noChangeAspect="1"/>
          </p:cNvPicPr>
          <p:nvPr/>
        </p:nvPicPr>
        <p:blipFill>
          <a:blip r:embed="rId7"/>
          <a:stretch>
            <a:fillRect/>
          </a:stretch>
        </p:blipFill>
        <p:spPr>
          <a:xfrm>
            <a:off x="8114051" y="4318001"/>
            <a:ext cx="1638300" cy="133350"/>
          </a:xfrm>
          <a:prstGeom prst="rect">
            <a:avLst/>
          </a:prstGeom>
        </p:spPr>
      </p:pic>
      <p:pic>
        <p:nvPicPr>
          <p:cNvPr id="11" name="Picture 10"/>
          <p:cNvPicPr>
            <a:picLocks noChangeAspect="1"/>
          </p:cNvPicPr>
          <p:nvPr/>
        </p:nvPicPr>
        <p:blipFill>
          <a:blip r:embed="rId8"/>
          <a:stretch>
            <a:fillRect/>
          </a:stretch>
        </p:blipFill>
        <p:spPr>
          <a:xfrm>
            <a:off x="7383008" y="4637087"/>
            <a:ext cx="619125" cy="371475"/>
          </a:xfrm>
          <a:prstGeom prst="rect">
            <a:avLst/>
          </a:prstGeom>
        </p:spPr>
      </p:pic>
      <p:pic>
        <p:nvPicPr>
          <p:cNvPr id="12" name="Picture 11"/>
          <p:cNvPicPr>
            <a:picLocks noChangeAspect="1"/>
          </p:cNvPicPr>
          <p:nvPr/>
        </p:nvPicPr>
        <p:blipFill>
          <a:blip r:embed="rId9"/>
          <a:stretch>
            <a:fillRect/>
          </a:stretch>
        </p:blipFill>
        <p:spPr>
          <a:xfrm>
            <a:off x="3516205" y="4608283"/>
            <a:ext cx="1275747" cy="468312"/>
          </a:xfrm>
          <a:prstGeom prst="rect">
            <a:avLst/>
          </a:prstGeom>
        </p:spPr>
      </p:pic>
      <p:pic>
        <p:nvPicPr>
          <p:cNvPr id="13" name="Picture 12"/>
          <p:cNvPicPr>
            <a:picLocks noChangeAspect="1"/>
          </p:cNvPicPr>
          <p:nvPr/>
        </p:nvPicPr>
        <p:blipFill>
          <a:blip r:embed="rId10"/>
          <a:stretch>
            <a:fillRect/>
          </a:stretch>
        </p:blipFill>
        <p:spPr>
          <a:xfrm>
            <a:off x="2073334" y="4951215"/>
            <a:ext cx="1375392" cy="378731"/>
          </a:xfrm>
          <a:prstGeom prst="rect">
            <a:avLst/>
          </a:prstGeom>
        </p:spPr>
      </p:pic>
      <p:pic>
        <p:nvPicPr>
          <p:cNvPr id="14" name="Picture 13"/>
          <p:cNvPicPr>
            <a:picLocks noChangeAspect="1"/>
          </p:cNvPicPr>
          <p:nvPr/>
        </p:nvPicPr>
        <p:blipFill>
          <a:blip r:embed="rId6"/>
          <a:stretch>
            <a:fillRect/>
          </a:stretch>
        </p:blipFill>
        <p:spPr>
          <a:xfrm>
            <a:off x="9881859" y="3593648"/>
            <a:ext cx="1171575" cy="809625"/>
          </a:xfrm>
          <a:prstGeom prst="rect">
            <a:avLst/>
          </a:prstGeom>
        </p:spPr>
      </p:pic>
      <p:pic>
        <p:nvPicPr>
          <p:cNvPr id="15" name="Picture 14"/>
          <p:cNvPicPr>
            <a:picLocks noChangeAspect="1"/>
          </p:cNvPicPr>
          <p:nvPr/>
        </p:nvPicPr>
        <p:blipFill>
          <a:blip r:embed="rId7"/>
          <a:stretch>
            <a:fillRect/>
          </a:stretch>
        </p:blipFill>
        <p:spPr>
          <a:xfrm>
            <a:off x="8131641" y="3493636"/>
            <a:ext cx="1638300" cy="133350"/>
          </a:xfrm>
          <a:prstGeom prst="rect">
            <a:avLst/>
          </a:prstGeom>
        </p:spPr>
      </p:pic>
      <p:pic>
        <p:nvPicPr>
          <p:cNvPr id="16" name="Picture 15"/>
          <p:cNvPicPr>
            <a:picLocks noChangeAspect="1"/>
          </p:cNvPicPr>
          <p:nvPr/>
        </p:nvPicPr>
        <p:blipFill>
          <a:blip r:embed="rId6"/>
          <a:stretch>
            <a:fillRect/>
          </a:stretch>
        </p:blipFill>
        <p:spPr>
          <a:xfrm>
            <a:off x="9881859" y="2759984"/>
            <a:ext cx="1171575" cy="809625"/>
          </a:xfrm>
          <a:prstGeom prst="rect">
            <a:avLst/>
          </a:prstGeom>
        </p:spPr>
      </p:pic>
      <p:pic>
        <p:nvPicPr>
          <p:cNvPr id="17" name="Picture 16"/>
          <p:cNvPicPr>
            <a:picLocks noChangeAspect="1"/>
          </p:cNvPicPr>
          <p:nvPr/>
        </p:nvPicPr>
        <p:blipFill>
          <a:blip r:embed="rId7"/>
          <a:stretch>
            <a:fillRect/>
          </a:stretch>
        </p:blipFill>
        <p:spPr>
          <a:xfrm>
            <a:off x="8131641" y="2659972"/>
            <a:ext cx="1638300" cy="133350"/>
          </a:xfrm>
          <a:prstGeom prst="rect">
            <a:avLst/>
          </a:prstGeom>
        </p:spPr>
      </p:pic>
      <p:pic>
        <p:nvPicPr>
          <p:cNvPr id="18" name="Picture 17"/>
          <p:cNvPicPr>
            <a:picLocks noChangeAspect="1"/>
          </p:cNvPicPr>
          <p:nvPr/>
        </p:nvPicPr>
        <p:blipFill>
          <a:blip r:embed="rId11"/>
          <a:stretch>
            <a:fillRect/>
          </a:stretch>
        </p:blipFill>
        <p:spPr>
          <a:xfrm>
            <a:off x="7467284" y="3791177"/>
            <a:ext cx="561975" cy="352425"/>
          </a:xfrm>
          <a:prstGeom prst="rect">
            <a:avLst/>
          </a:prstGeom>
        </p:spPr>
      </p:pic>
      <p:pic>
        <p:nvPicPr>
          <p:cNvPr id="19" name="Picture 18"/>
          <p:cNvPicPr>
            <a:picLocks noChangeAspect="1"/>
          </p:cNvPicPr>
          <p:nvPr/>
        </p:nvPicPr>
        <p:blipFill>
          <a:blip r:embed="rId12"/>
          <a:stretch>
            <a:fillRect/>
          </a:stretch>
        </p:blipFill>
        <p:spPr>
          <a:xfrm>
            <a:off x="7438708" y="2782889"/>
            <a:ext cx="619125" cy="304800"/>
          </a:xfrm>
          <a:prstGeom prst="rect">
            <a:avLst/>
          </a:prstGeom>
        </p:spPr>
      </p:pic>
      <p:pic>
        <p:nvPicPr>
          <p:cNvPr id="20" name="Picture 19"/>
          <p:cNvPicPr>
            <a:picLocks noChangeAspect="1"/>
          </p:cNvPicPr>
          <p:nvPr/>
        </p:nvPicPr>
        <p:blipFill>
          <a:blip r:embed="rId13"/>
          <a:stretch>
            <a:fillRect/>
          </a:stretch>
        </p:blipFill>
        <p:spPr>
          <a:xfrm>
            <a:off x="2081141" y="5309206"/>
            <a:ext cx="1395502" cy="370680"/>
          </a:xfrm>
          <a:prstGeom prst="rect">
            <a:avLst/>
          </a:prstGeom>
        </p:spPr>
      </p:pic>
      <p:pic>
        <p:nvPicPr>
          <p:cNvPr id="21" name="Picture 20"/>
          <p:cNvPicPr>
            <a:picLocks noChangeAspect="1"/>
          </p:cNvPicPr>
          <p:nvPr/>
        </p:nvPicPr>
        <p:blipFill>
          <a:blip r:embed="rId14"/>
          <a:stretch>
            <a:fillRect/>
          </a:stretch>
        </p:blipFill>
        <p:spPr>
          <a:xfrm>
            <a:off x="8621486" y="3695490"/>
            <a:ext cx="608690" cy="538457"/>
          </a:xfrm>
          <a:prstGeom prst="rect">
            <a:avLst/>
          </a:prstGeom>
        </p:spPr>
      </p:pic>
      <p:pic>
        <p:nvPicPr>
          <p:cNvPr id="22" name="Picture 21"/>
          <p:cNvPicPr>
            <a:picLocks noChangeAspect="1"/>
          </p:cNvPicPr>
          <p:nvPr/>
        </p:nvPicPr>
        <p:blipFill>
          <a:blip r:embed="rId15"/>
          <a:stretch>
            <a:fillRect/>
          </a:stretch>
        </p:blipFill>
        <p:spPr>
          <a:xfrm>
            <a:off x="8608606" y="2851751"/>
            <a:ext cx="455680" cy="645547"/>
          </a:xfrm>
          <a:prstGeom prst="rect">
            <a:avLst/>
          </a:prstGeom>
        </p:spPr>
      </p:pic>
      <p:pic>
        <p:nvPicPr>
          <p:cNvPr id="23" name="Picture 22"/>
          <p:cNvPicPr>
            <a:picLocks noChangeAspect="1"/>
          </p:cNvPicPr>
          <p:nvPr/>
        </p:nvPicPr>
        <p:blipFill>
          <a:blip r:embed="rId16"/>
          <a:stretch>
            <a:fillRect/>
          </a:stretch>
        </p:blipFill>
        <p:spPr>
          <a:xfrm>
            <a:off x="2006878" y="5754605"/>
            <a:ext cx="1453244" cy="403679"/>
          </a:xfrm>
          <a:prstGeom prst="rect">
            <a:avLst/>
          </a:prstGeom>
        </p:spPr>
      </p:pic>
      <p:pic>
        <p:nvPicPr>
          <p:cNvPr id="24" name="Picture 23"/>
          <p:cNvPicPr>
            <a:picLocks noChangeAspect="1"/>
          </p:cNvPicPr>
          <p:nvPr/>
        </p:nvPicPr>
        <p:blipFill>
          <a:blip r:embed="rId6"/>
          <a:stretch>
            <a:fillRect/>
          </a:stretch>
        </p:blipFill>
        <p:spPr>
          <a:xfrm>
            <a:off x="9871632" y="1851953"/>
            <a:ext cx="1171575" cy="809625"/>
          </a:xfrm>
          <a:prstGeom prst="rect">
            <a:avLst/>
          </a:prstGeom>
        </p:spPr>
      </p:pic>
      <p:pic>
        <p:nvPicPr>
          <p:cNvPr id="25" name="Picture 24"/>
          <p:cNvPicPr>
            <a:picLocks noChangeAspect="1"/>
          </p:cNvPicPr>
          <p:nvPr/>
        </p:nvPicPr>
        <p:blipFill>
          <a:blip r:embed="rId7"/>
          <a:stretch>
            <a:fillRect/>
          </a:stretch>
        </p:blipFill>
        <p:spPr>
          <a:xfrm>
            <a:off x="8121414" y="1751941"/>
            <a:ext cx="1638300" cy="133350"/>
          </a:xfrm>
          <a:prstGeom prst="rect">
            <a:avLst/>
          </a:prstGeom>
        </p:spPr>
      </p:pic>
      <p:pic>
        <p:nvPicPr>
          <p:cNvPr id="26" name="Picture 25"/>
          <p:cNvPicPr>
            <a:picLocks noChangeAspect="1"/>
          </p:cNvPicPr>
          <p:nvPr/>
        </p:nvPicPr>
        <p:blipFill>
          <a:blip r:embed="rId17"/>
          <a:stretch>
            <a:fillRect/>
          </a:stretch>
        </p:blipFill>
        <p:spPr>
          <a:xfrm>
            <a:off x="8272630" y="1941514"/>
            <a:ext cx="1356322" cy="635776"/>
          </a:xfrm>
          <a:prstGeom prst="rect">
            <a:avLst/>
          </a:prstGeom>
        </p:spPr>
      </p:pic>
      <p:pic>
        <p:nvPicPr>
          <p:cNvPr id="27" name="Picture 26"/>
          <p:cNvPicPr>
            <a:picLocks noChangeAspect="1"/>
          </p:cNvPicPr>
          <p:nvPr/>
        </p:nvPicPr>
        <p:blipFill>
          <a:blip r:embed="rId18"/>
          <a:stretch>
            <a:fillRect/>
          </a:stretch>
        </p:blipFill>
        <p:spPr>
          <a:xfrm>
            <a:off x="2097467" y="679248"/>
            <a:ext cx="1099334" cy="828483"/>
          </a:xfrm>
          <a:prstGeom prst="rect">
            <a:avLst/>
          </a:prstGeom>
        </p:spPr>
      </p:pic>
      <p:pic>
        <p:nvPicPr>
          <p:cNvPr id="28" name="Picture 27"/>
          <p:cNvPicPr>
            <a:picLocks noChangeAspect="1"/>
          </p:cNvPicPr>
          <p:nvPr/>
        </p:nvPicPr>
        <p:blipFill>
          <a:blip r:embed="rId19"/>
          <a:stretch>
            <a:fillRect/>
          </a:stretch>
        </p:blipFill>
        <p:spPr>
          <a:xfrm>
            <a:off x="4313359" y="775586"/>
            <a:ext cx="2105025" cy="1057275"/>
          </a:xfrm>
          <a:prstGeom prst="rect">
            <a:avLst/>
          </a:prstGeom>
        </p:spPr>
      </p:pic>
      <p:pic>
        <p:nvPicPr>
          <p:cNvPr id="29" name="Picture 28"/>
          <p:cNvPicPr>
            <a:picLocks noChangeAspect="1"/>
          </p:cNvPicPr>
          <p:nvPr/>
        </p:nvPicPr>
        <p:blipFill>
          <a:blip r:embed="rId20"/>
          <a:stretch>
            <a:fillRect/>
          </a:stretch>
        </p:blipFill>
        <p:spPr>
          <a:xfrm>
            <a:off x="3194280" y="1093489"/>
            <a:ext cx="1057275" cy="552450"/>
          </a:xfrm>
          <a:prstGeom prst="rect">
            <a:avLst/>
          </a:prstGeom>
        </p:spPr>
      </p:pic>
      <p:pic>
        <p:nvPicPr>
          <p:cNvPr id="30" name="Picture 29"/>
          <p:cNvPicPr>
            <a:picLocks noChangeAspect="1"/>
          </p:cNvPicPr>
          <p:nvPr/>
        </p:nvPicPr>
        <p:blipFill>
          <a:blip r:embed="rId6"/>
          <a:stretch>
            <a:fillRect/>
          </a:stretch>
        </p:blipFill>
        <p:spPr>
          <a:xfrm>
            <a:off x="9864269" y="880274"/>
            <a:ext cx="1171575" cy="809625"/>
          </a:xfrm>
          <a:prstGeom prst="rect">
            <a:avLst/>
          </a:prstGeom>
        </p:spPr>
      </p:pic>
      <p:pic>
        <p:nvPicPr>
          <p:cNvPr id="31" name="Picture 30"/>
          <p:cNvPicPr>
            <a:picLocks noChangeAspect="1"/>
          </p:cNvPicPr>
          <p:nvPr/>
        </p:nvPicPr>
        <p:blipFill>
          <a:blip r:embed="rId7"/>
          <a:stretch>
            <a:fillRect/>
          </a:stretch>
        </p:blipFill>
        <p:spPr>
          <a:xfrm>
            <a:off x="8114051" y="780262"/>
            <a:ext cx="1638300" cy="133350"/>
          </a:xfrm>
          <a:prstGeom prst="rect">
            <a:avLst/>
          </a:prstGeom>
        </p:spPr>
      </p:pic>
      <p:pic>
        <p:nvPicPr>
          <p:cNvPr id="32" name="Picture 31"/>
          <p:cNvPicPr>
            <a:picLocks noChangeAspect="1"/>
          </p:cNvPicPr>
          <p:nvPr/>
        </p:nvPicPr>
        <p:blipFill>
          <a:blip r:embed="rId21"/>
          <a:stretch>
            <a:fillRect/>
          </a:stretch>
        </p:blipFill>
        <p:spPr>
          <a:xfrm>
            <a:off x="7482526" y="1897516"/>
            <a:ext cx="561975" cy="285750"/>
          </a:xfrm>
          <a:prstGeom prst="rect">
            <a:avLst/>
          </a:prstGeom>
        </p:spPr>
      </p:pic>
      <p:pic>
        <p:nvPicPr>
          <p:cNvPr id="33" name="Picture 32"/>
          <p:cNvPicPr>
            <a:picLocks noChangeAspect="1"/>
          </p:cNvPicPr>
          <p:nvPr/>
        </p:nvPicPr>
        <p:blipFill>
          <a:blip r:embed="rId22"/>
          <a:stretch>
            <a:fillRect/>
          </a:stretch>
        </p:blipFill>
        <p:spPr>
          <a:xfrm>
            <a:off x="7383008" y="999564"/>
            <a:ext cx="590550" cy="266700"/>
          </a:xfrm>
          <a:prstGeom prst="rect">
            <a:avLst/>
          </a:prstGeom>
        </p:spPr>
      </p:pic>
      <p:pic>
        <p:nvPicPr>
          <p:cNvPr id="34" name="Picture 33"/>
          <p:cNvPicPr>
            <a:picLocks noChangeAspect="1"/>
          </p:cNvPicPr>
          <p:nvPr/>
        </p:nvPicPr>
        <p:blipFill>
          <a:blip r:embed="rId23"/>
          <a:stretch>
            <a:fillRect/>
          </a:stretch>
        </p:blipFill>
        <p:spPr>
          <a:xfrm>
            <a:off x="8154533" y="1094931"/>
            <a:ext cx="1504950" cy="371475"/>
          </a:xfrm>
          <a:prstGeom prst="rect">
            <a:avLst/>
          </a:prstGeom>
        </p:spPr>
      </p:pic>
      <p:pic>
        <p:nvPicPr>
          <p:cNvPr id="36" name="Picture 35"/>
          <p:cNvPicPr>
            <a:picLocks noChangeAspect="1"/>
          </p:cNvPicPr>
          <p:nvPr/>
        </p:nvPicPr>
        <p:blipFill>
          <a:blip r:embed="rId24"/>
          <a:stretch>
            <a:fillRect/>
          </a:stretch>
        </p:blipFill>
        <p:spPr>
          <a:xfrm>
            <a:off x="7416912" y="1242402"/>
            <a:ext cx="659039" cy="566542"/>
          </a:xfrm>
          <a:prstGeom prst="rect">
            <a:avLst/>
          </a:prstGeom>
        </p:spPr>
      </p:pic>
      <p:pic>
        <p:nvPicPr>
          <p:cNvPr id="38" name="Picture 37"/>
          <p:cNvPicPr>
            <a:picLocks noChangeAspect="1"/>
          </p:cNvPicPr>
          <p:nvPr/>
        </p:nvPicPr>
        <p:blipFill>
          <a:blip r:embed="rId25"/>
          <a:stretch>
            <a:fillRect/>
          </a:stretch>
        </p:blipFill>
        <p:spPr>
          <a:xfrm>
            <a:off x="2768507" y="1830229"/>
            <a:ext cx="1987763" cy="1235168"/>
          </a:xfrm>
          <a:prstGeom prst="rect">
            <a:avLst/>
          </a:prstGeom>
        </p:spPr>
      </p:pic>
      <p:pic>
        <p:nvPicPr>
          <p:cNvPr id="39" name="Picture 38"/>
          <p:cNvPicPr>
            <a:picLocks noChangeAspect="1"/>
          </p:cNvPicPr>
          <p:nvPr/>
        </p:nvPicPr>
        <p:blipFill>
          <a:blip r:embed="rId26"/>
          <a:stretch>
            <a:fillRect/>
          </a:stretch>
        </p:blipFill>
        <p:spPr>
          <a:xfrm>
            <a:off x="2145942" y="1611257"/>
            <a:ext cx="1083810" cy="321129"/>
          </a:xfrm>
          <a:prstGeom prst="rect">
            <a:avLst/>
          </a:prstGeom>
        </p:spPr>
      </p:pic>
      <p:pic>
        <p:nvPicPr>
          <p:cNvPr id="41" name="Picture 40"/>
          <p:cNvPicPr>
            <a:picLocks noChangeAspect="1"/>
          </p:cNvPicPr>
          <p:nvPr/>
        </p:nvPicPr>
        <p:blipFill>
          <a:blip r:embed="rId27"/>
          <a:stretch>
            <a:fillRect/>
          </a:stretch>
        </p:blipFill>
        <p:spPr>
          <a:xfrm>
            <a:off x="8633844" y="4650350"/>
            <a:ext cx="602072" cy="524026"/>
          </a:xfrm>
          <a:prstGeom prst="rect">
            <a:avLst/>
          </a:prstGeom>
        </p:spPr>
      </p:pic>
      <p:pic>
        <p:nvPicPr>
          <p:cNvPr id="42" name="Picture 41"/>
          <p:cNvPicPr>
            <a:picLocks noChangeAspect="1"/>
          </p:cNvPicPr>
          <p:nvPr/>
        </p:nvPicPr>
        <p:blipFill>
          <a:blip r:embed="rId28"/>
          <a:stretch>
            <a:fillRect/>
          </a:stretch>
        </p:blipFill>
        <p:spPr>
          <a:xfrm>
            <a:off x="2100118" y="3591054"/>
            <a:ext cx="482719" cy="382846"/>
          </a:xfrm>
          <a:prstGeom prst="rect">
            <a:avLst/>
          </a:prstGeom>
        </p:spPr>
      </p:pic>
      <p:pic>
        <p:nvPicPr>
          <p:cNvPr id="50" name="Picture 49"/>
          <p:cNvPicPr>
            <a:picLocks noChangeAspect="1"/>
          </p:cNvPicPr>
          <p:nvPr/>
        </p:nvPicPr>
        <p:blipFill>
          <a:blip r:embed="rId29"/>
          <a:stretch>
            <a:fillRect/>
          </a:stretch>
        </p:blipFill>
        <p:spPr>
          <a:xfrm>
            <a:off x="1941327" y="6069244"/>
            <a:ext cx="7122959" cy="466725"/>
          </a:xfrm>
          <a:prstGeom prst="rect">
            <a:avLst/>
          </a:prstGeom>
        </p:spPr>
      </p:pic>
      <p:pic>
        <p:nvPicPr>
          <p:cNvPr id="51" name="Picture 50"/>
          <p:cNvPicPr>
            <a:picLocks noChangeAspect="1"/>
          </p:cNvPicPr>
          <p:nvPr/>
        </p:nvPicPr>
        <p:blipFill>
          <a:blip r:embed="rId30"/>
          <a:stretch>
            <a:fillRect/>
          </a:stretch>
        </p:blipFill>
        <p:spPr>
          <a:xfrm>
            <a:off x="2091196" y="6242535"/>
            <a:ext cx="1316476" cy="458771"/>
          </a:xfrm>
          <a:prstGeom prst="rect">
            <a:avLst/>
          </a:prstGeom>
        </p:spPr>
      </p:pic>
      <p:pic>
        <p:nvPicPr>
          <p:cNvPr id="54" name="Picture 53"/>
          <p:cNvPicPr>
            <a:picLocks noChangeAspect="1"/>
          </p:cNvPicPr>
          <p:nvPr/>
        </p:nvPicPr>
        <p:blipFill>
          <a:blip r:embed="rId31"/>
          <a:stretch>
            <a:fillRect/>
          </a:stretch>
        </p:blipFill>
        <p:spPr>
          <a:xfrm>
            <a:off x="4526763" y="5837722"/>
            <a:ext cx="1152525" cy="809625"/>
          </a:xfrm>
          <a:prstGeom prst="rect">
            <a:avLst/>
          </a:prstGeom>
        </p:spPr>
      </p:pic>
      <p:pic>
        <p:nvPicPr>
          <p:cNvPr id="55" name="Picture 54"/>
          <p:cNvPicPr>
            <a:picLocks noChangeAspect="1"/>
          </p:cNvPicPr>
          <p:nvPr/>
        </p:nvPicPr>
        <p:blipFill>
          <a:blip r:embed="rId20"/>
          <a:stretch>
            <a:fillRect/>
          </a:stretch>
        </p:blipFill>
        <p:spPr>
          <a:xfrm>
            <a:off x="3381869" y="6104545"/>
            <a:ext cx="1057275" cy="552450"/>
          </a:xfrm>
          <a:prstGeom prst="rect">
            <a:avLst/>
          </a:prstGeom>
        </p:spPr>
      </p:pic>
      <p:pic>
        <p:nvPicPr>
          <p:cNvPr id="43" name="Picture 42"/>
          <p:cNvPicPr>
            <a:picLocks noChangeAspect="1"/>
          </p:cNvPicPr>
          <p:nvPr/>
        </p:nvPicPr>
        <p:blipFill>
          <a:blip r:embed="rId32"/>
          <a:stretch>
            <a:fillRect/>
          </a:stretch>
        </p:blipFill>
        <p:spPr>
          <a:xfrm>
            <a:off x="2128399" y="3312811"/>
            <a:ext cx="839106" cy="268514"/>
          </a:xfrm>
          <a:prstGeom prst="rect">
            <a:avLst/>
          </a:prstGeom>
        </p:spPr>
      </p:pic>
      <p:pic>
        <p:nvPicPr>
          <p:cNvPr id="56" name="Picture 55"/>
          <p:cNvPicPr>
            <a:picLocks noChangeAspect="1"/>
          </p:cNvPicPr>
          <p:nvPr/>
        </p:nvPicPr>
        <p:blipFill>
          <a:blip r:embed="rId33"/>
          <a:stretch>
            <a:fillRect/>
          </a:stretch>
        </p:blipFill>
        <p:spPr>
          <a:xfrm>
            <a:off x="5003194" y="3986081"/>
            <a:ext cx="1847850" cy="638175"/>
          </a:xfrm>
          <a:prstGeom prst="rect">
            <a:avLst/>
          </a:prstGeom>
        </p:spPr>
      </p:pic>
      <p:pic>
        <p:nvPicPr>
          <p:cNvPr id="57" name="Picture 56"/>
          <p:cNvPicPr>
            <a:picLocks noChangeAspect="1"/>
          </p:cNvPicPr>
          <p:nvPr/>
        </p:nvPicPr>
        <p:blipFill>
          <a:blip r:embed="rId20"/>
          <a:stretch>
            <a:fillRect/>
          </a:stretch>
        </p:blipFill>
        <p:spPr>
          <a:xfrm>
            <a:off x="3598225" y="4139432"/>
            <a:ext cx="1343400" cy="426087"/>
          </a:xfrm>
          <a:prstGeom prst="rect">
            <a:avLst/>
          </a:prstGeom>
        </p:spPr>
      </p:pic>
      <p:pic>
        <p:nvPicPr>
          <p:cNvPr id="2" name="Picture 1"/>
          <p:cNvPicPr>
            <a:picLocks noChangeAspect="1"/>
          </p:cNvPicPr>
          <p:nvPr/>
        </p:nvPicPr>
        <p:blipFill>
          <a:blip r:embed="rId34"/>
          <a:stretch>
            <a:fillRect/>
          </a:stretch>
        </p:blipFill>
        <p:spPr>
          <a:xfrm>
            <a:off x="2097149" y="3018985"/>
            <a:ext cx="1724235" cy="381468"/>
          </a:xfrm>
          <a:prstGeom prst="rect">
            <a:avLst/>
          </a:prstGeom>
        </p:spPr>
      </p:pic>
      <p:pic>
        <p:nvPicPr>
          <p:cNvPr id="35" name="Picture 34"/>
          <p:cNvPicPr>
            <a:picLocks noChangeAspect="1"/>
          </p:cNvPicPr>
          <p:nvPr/>
        </p:nvPicPr>
        <p:blipFill>
          <a:blip r:embed="rId35"/>
          <a:stretch>
            <a:fillRect/>
          </a:stretch>
        </p:blipFill>
        <p:spPr>
          <a:xfrm>
            <a:off x="2650626" y="3649534"/>
            <a:ext cx="176010" cy="288016"/>
          </a:xfrm>
          <a:prstGeom prst="rect">
            <a:avLst/>
          </a:prstGeom>
        </p:spPr>
      </p:pic>
      <p:sp>
        <p:nvSpPr>
          <p:cNvPr id="47" name="Subtitle 2"/>
          <p:cNvSpPr txBox="1">
            <a:spLocks/>
          </p:cNvSpPr>
          <p:nvPr/>
        </p:nvSpPr>
        <p:spPr>
          <a:xfrm>
            <a:off x="8323945" y="6577578"/>
            <a:ext cx="4707899" cy="37698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chemeClr val="accent1">
                    <a:lumMod val="75000"/>
                  </a:schemeClr>
                </a:solidFill>
              </a:rPr>
              <a:t>Courtesy: </a:t>
            </a:r>
            <a:r>
              <a:rPr lang="en-US" b="1" dirty="0" err="1" smtClean="0">
                <a:solidFill>
                  <a:schemeClr val="accent1">
                    <a:lumMod val="75000"/>
                  </a:schemeClr>
                </a:solidFill>
              </a:rPr>
              <a:t>Syeda</a:t>
            </a:r>
            <a:r>
              <a:rPr lang="en-US" b="1" dirty="0" smtClean="0">
                <a:solidFill>
                  <a:schemeClr val="accent1">
                    <a:lumMod val="75000"/>
                  </a:schemeClr>
                </a:solidFill>
              </a:rPr>
              <a:t> </a:t>
            </a:r>
            <a:r>
              <a:rPr lang="en-US" b="1" dirty="0" err="1" smtClean="0">
                <a:solidFill>
                  <a:schemeClr val="accent1">
                    <a:lumMod val="75000"/>
                  </a:schemeClr>
                </a:solidFill>
              </a:rPr>
              <a:t>Farwa</a:t>
            </a:r>
            <a:r>
              <a:rPr lang="en-US" b="1" dirty="0" smtClean="0">
                <a:solidFill>
                  <a:schemeClr val="accent1">
                    <a:lumMod val="75000"/>
                  </a:schemeClr>
                </a:solidFill>
              </a:rPr>
              <a:t> </a:t>
            </a:r>
            <a:r>
              <a:rPr lang="en-US" b="1" dirty="0" err="1" smtClean="0">
                <a:solidFill>
                  <a:schemeClr val="accent1">
                    <a:lumMod val="75000"/>
                  </a:schemeClr>
                </a:solidFill>
              </a:rPr>
              <a:t>Batool</a:t>
            </a:r>
            <a:endParaRPr lang="en-US" b="1" dirty="0">
              <a:solidFill>
                <a:schemeClr val="accent1">
                  <a:lumMod val="75000"/>
                </a:schemeClr>
              </a:solidFill>
            </a:endParaRPr>
          </a:p>
        </p:txBody>
      </p:sp>
    </p:spTree>
    <p:extLst>
      <p:ext uri="{BB962C8B-B14F-4D97-AF65-F5344CB8AC3E}">
        <p14:creationId xmlns:p14="http://schemas.microsoft.com/office/powerpoint/2010/main" val="3375757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4"/>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xit" presetSubtype="0" fill="hold"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4"/>
                                        </p:tgtEl>
                                        <p:attrNameLst>
                                          <p:attrName>style.visibility</p:attrName>
                                        </p:attrNameLst>
                                      </p:cBhvr>
                                      <p:to>
                                        <p:strVal val="hidden"/>
                                      </p:to>
                                    </p:set>
                                  </p:childTnLst>
                                </p:cTn>
                              </p:par>
                              <p:par>
                                <p:cTn id="101" presetID="1" presetClass="entr" presetSubtype="0" fill="hold" nodeType="with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3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3"/>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33"/>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34"/>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36"/>
                                        </p:tgtEl>
                                        <p:attrNameLst>
                                          <p:attrName>style.visibility</p:attrName>
                                        </p:attrNameLst>
                                      </p:cBhvr>
                                      <p:to>
                                        <p:strVal val="hidden"/>
                                      </p:to>
                                    </p:set>
                                  </p:childTnLst>
                                </p:cTn>
                              </p:par>
                              <p:par>
                                <p:cTn id="131" presetID="1" presetClass="entr" presetSubtype="0" fill="hold" nodeType="withEffect">
                                  <p:stCondLst>
                                    <p:cond delay="0"/>
                                  </p:stCondLst>
                                  <p:childTnLst>
                                    <p:set>
                                      <p:cBhvr>
                                        <p:cTn id="132" dur="1" fill="hold">
                                          <p:stCondLst>
                                            <p:cond delay="0"/>
                                          </p:stCondLst>
                                        </p:cTn>
                                        <p:tgtEl>
                                          <p:spTgt spid="2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4"/>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26"/>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3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6"/>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14"/>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16"/>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21"/>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18"/>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19"/>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22"/>
                                        </p:tgtEl>
                                        <p:attrNameLst>
                                          <p:attrName>style.visibility</p:attrName>
                                        </p:attrNameLst>
                                      </p:cBhvr>
                                      <p:to>
                                        <p:strVal val="hidden"/>
                                      </p:to>
                                    </p:set>
                                  </p:childTnLst>
                                </p:cTn>
                              </p:par>
                              <p:par>
                                <p:cTn id="159" presetID="1" presetClass="entr" presetSubtype="0" fill="hold" nodeType="withEffect">
                                  <p:stCondLst>
                                    <p:cond delay="0"/>
                                  </p:stCondLst>
                                  <p:childTnLst>
                                    <p:set>
                                      <p:cBhvr>
                                        <p:cTn id="160" dur="1" fill="hold">
                                          <p:stCondLst>
                                            <p:cond delay="0"/>
                                          </p:stCondLst>
                                        </p:cTn>
                                        <p:tgtEl>
                                          <p:spTgt spid="9"/>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3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51"/>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11"/>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9"/>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41"/>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8"/>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5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Subroutines De-Facto</a:t>
            </a:r>
            <a:endParaRPr lang="en-US" dirty="0"/>
          </a:p>
        </p:txBody>
      </p:sp>
      <p:sp>
        <p:nvSpPr>
          <p:cNvPr id="3" name="Content Placeholder 2"/>
          <p:cNvSpPr>
            <a:spLocks noGrp="1"/>
          </p:cNvSpPr>
          <p:nvPr>
            <p:ph idx="1"/>
          </p:nvPr>
        </p:nvSpPr>
        <p:spPr/>
        <p:txBody>
          <a:bodyPr>
            <a:normAutofit/>
          </a:bodyPr>
          <a:lstStyle/>
          <a:p>
            <a:r>
              <a:rPr lang="en-US" dirty="0" smtClean="0"/>
              <a:t>The unit of stack operation is word. i.e. you can only push/pop words to/from stack.</a:t>
            </a:r>
          </a:p>
          <a:p>
            <a:r>
              <a:rPr lang="en-US" dirty="0" smtClean="0"/>
              <a:t>Always save the registers (that you are using in your subroutine) before the actual subroutine instructions i.e. push.</a:t>
            </a:r>
          </a:p>
          <a:p>
            <a:r>
              <a:rPr lang="en-US" dirty="0" smtClean="0"/>
              <a:t>Always restore the states registers actually had before you entered subroutine i.e. pop.</a:t>
            </a:r>
          </a:p>
          <a:p>
            <a:r>
              <a:rPr lang="en-US" dirty="0" smtClean="0"/>
              <a:t>Refer to your input parameters or local variables present in stack via </a:t>
            </a:r>
            <a:r>
              <a:rPr lang="en-US" dirty="0" err="1" smtClean="0"/>
              <a:t>bp</a:t>
            </a:r>
            <a:r>
              <a:rPr lang="en-US" dirty="0" smtClean="0"/>
              <a:t> only.</a:t>
            </a:r>
          </a:p>
          <a:p>
            <a:r>
              <a:rPr lang="en-US" dirty="0" smtClean="0"/>
              <a:t>It is your responsibility to clear the stack every time you use it.</a:t>
            </a:r>
          </a:p>
        </p:txBody>
      </p:sp>
    </p:spTree>
    <p:extLst>
      <p:ext uri="{BB962C8B-B14F-4D97-AF65-F5344CB8AC3E}">
        <p14:creationId xmlns:p14="http://schemas.microsoft.com/office/powerpoint/2010/main" val="279117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Parameters Passing</a:t>
            </a:r>
            <a:endParaRPr lang="en-US" dirty="0"/>
          </a:p>
        </p:txBody>
      </p:sp>
      <p:sp>
        <p:nvSpPr>
          <p:cNvPr id="3" name="Content Placeholder 2"/>
          <p:cNvSpPr>
            <a:spLocks noGrp="1"/>
          </p:cNvSpPr>
          <p:nvPr>
            <p:ph idx="1"/>
          </p:nvPr>
        </p:nvSpPr>
        <p:spPr/>
        <p:txBody>
          <a:bodyPr/>
          <a:lstStyle/>
          <a:p>
            <a:r>
              <a:rPr lang="en-US" dirty="0" err="1" smtClean="0"/>
              <a:t>Input/Output</a:t>
            </a:r>
            <a:r>
              <a:rPr lang="en-US" dirty="0" smtClean="0"/>
              <a:t> parameters are communicated through</a:t>
            </a:r>
          </a:p>
          <a:p>
            <a:pPr lvl="1"/>
            <a:r>
              <a:rPr lang="en-US" dirty="0" smtClean="0"/>
              <a:t>Registers or Memory Labels</a:t>
            </a:r>
          </a:p>
          <a:p>
            <a:pPr lvl="1"/>
            <a:r>
              <a:rPr lang="en-US" dirty="0" smtClean="0"/>
              <a:t>Through stack</a:t>
            </a:r>
          </a:p>
          <a:p>
            <a:pPr lvl="2"/>
            <a:r>
              <a:rPr lang="en-US" dirty="0" smtClean="0"/>
              <a:t>We’ll see this later</a:t>
            </a:r>
          </a:p>
          <a:p>
            <a:r>
              <a:rPr lang="en-US" dirty="0" smtClean="0"/>
              <a:t>Possible and legal to pass some parameters through stack and others through registers or memory variables</a:t>
            </a:r>
          </a:p>
          <a:p>
            <a:pPr lvl="2"/>
            <a:endParaRPr lang="en-US" dirty="0"/>
          </a:p>
          <a:p>
            <a:pPr lvl="2"/>
            <a:endParaRPr lang="en-US" dirty="0"/>
          </a:p>
        </p:txBody>
      </p:sp>
    </p:spTree>
    <p:extLst>
      <p:ext uri="{BB962C8B-B14F-4D97-AF65-F5344CB8AC3E}">
        <p14:creationId xmlns:p14="http://schemas.microsoft.com/office/powerpoint/2010/main" val="167509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339113"/>
            <a:ext cx="10772775" cy="1658198"/>
          </a:xfrm>
        </p:spPr>
        <p:txBody>
          <a:bodyPr/>
          <a:lstStyle/>
          <a:p>
            <a:pPr algn="ctr"/>
            <a:r>
              <a:rPr lang="en-US" dirty="0" smtClean="0"/>
              <a:t>Example 1.0: </a:t>
            </a:r>
            <a:r>
              <a:rPr lang="en-US" sz="2400" dirty="0" smtClean="0"/>
              <a:t>A subroutine to add 9 to the value given in </a:t>
            </a:r>
            <a:r>
              <a:rPr lang="en-US" sz="2400" dirty="0" err="1" smtClean="0"/>
              <a:t>bx</a:t>
            </a:r>
            <a:endParaRPr lang="en-US" sz="2400" dirty="0"/>
          </a:p>
        </p:txBody>
      </p:sp>
      <p:sp>
        <p:nvSpPr>
          <p:cNvPr id="3" name="Content Placeholder 2"/>
          <p:cNvSpPr>
            <a:spLocks noGrp="1"/>
          </p:cNvSpPr>
          <p:nvPr>
            <p:ph idx="1"/>
          </p:nvPr>
        </p:nvSpPr>
        <p:spPr>
          <a:xfrm>
            <a:off x="838200" y="1556085"/>
            <a:ext cx="10515600" cy="4861510"/>
          </a:xfrm>
        </p:spPr>
        <p:txBody>
          <a:bodyPr>
            <a:normAutofit fontScale="92500" lnSpcReduction="10000"/>
          </a:bodyPr>
          <a:lstStyle/>
          <a:p>
            <a:pPr marL="0" indent="0">
              <a:buNone/>
            </a:pPr>
            <a:r>
              <a:rPr lang="en-US" dirty="0" smtClean="0"/>
              <a:t>[org 0x0100]</a:t>
            </a:r>
          </a:p>
          <a:p>
            <a:pPr marL="0" indent="0">
              <a:buNone/>
            </a:pPr>
            <a:r>
              <a:rPr lang="en-US" dirty="0" err="1" smtClean="0">
                <a:solidFill>
                  <a:srgbClr val="0070C0"/>
                </a:solidFill>
              </a:rPr>
              <a:t>mov</a:t>
            </a:r>
            <a:r>
              <a:rPr lang="en-US" dirty="0" smtClean="0">
                <a:solidFill>
                  <a:srgbClr val="0070C0"/>
                </a:solidFill>
              </a:rPr>
              <a:t> </a:t>
            </a:r>
            <a:r>
              <a:rPr lang="en-US" dirty="0" err="1" smtClean="0">
                <a:solidFill>
                  <a:srgbClr val="0070C0"/>
                </a:solidFill>
              </a:rPr>
              <a:t>bx</a:t>
            </a:r>
            <a:r>
              <a:rPr lang="en-US" dirty="0" smtClean="0">
                <a:solidFill>
                  <a:srgbClr val="0070C0"/>
                </a:solidFill>
              </a:rPr>
              <a:t>, 4</a:t>
            </a:r>
          </a:p>
          <a:p>
            <a:pPr marL="0" indent="0">
              <a:buNone/>
            </a:pPr>
            <a:r>
              <a:rPr lang="en-US" b="1" u="dbl" dirty="0" smtClean="0">
                <a:solidFill>
                  <a:srgbClr val="00B050"/>
                </a:solidFill>
                <a:uFill>
                  <a:solidFill>
                    <a:srgbClr val="000000"/>
                  </a:solidFill>
                </a:uFill>
              </a:rPr>
              <a:t>call</a:t>
            </a:r>
            <a:r>
              <a:rPr lang="en-US" dirty="0" smtClean="0">
                <a:solidFill>
                  <a:srgbClr val="00B050"/>
                </a:solidFill>
              </a:rPr>
              <a:t> </a:t>
            </a:r>
            <a:r>
              <a:rPr lang="en-US" dirty="0" err="1" smtClean="0">
                <a:solidFill>
                  <a:srgbClr val="00B050"/>
                </a:solidFill>
              </a:rPr>
              <a:t>addconst</a:t>
            </a:r>
            <a:endParaRPr lang="en-US" dirty="0" smtClean="0">
              <a:solidFill>
                <a:srgbClr val="00B050"/>
              </a:solidFill>
            </a:endParaRPr>
          </a:p>
          <a:p>
            <a:pPr marL="0" indent="0">
              <a:buNone/>
            </a:pPr>
            <a:r>
              <a:rPr lang="en-US" dirty="0" err="1" smtClean="0">
                <a:solidFill>
                  <a:schemeClr val="accent5"/>
                </a:solidFill>
              </a:rPr>
              <a:t>Jmp</a:t>
            </a:r>
            <a:r>
              <a:rPr lang="en-US" dirty="0" smtClean="0">
                <a:solidFill>
                  <a:schemeClr val="accent5"/>
                </a:solidFill>
              </a:rPr>
              <a:t> exit</a:t>
            </a:r>
          </a:p>
          <a:p>
            <a:pPr marL="0" indent="0">
              <a:buNone/>
            </a:pPr>
            <a:endParaRPr lang="en-US" dirty="0" smtClean="0">
              <a:solidFill>
                <a:schemeClr val="accent2">
                  <a:lumMod val="75000"/>
                </a:schemeClr>
              </a:solidFill>
            </a:endParaRPr>
          </a:p>
          <a:p>
            <a:pPr marL="0" indent="0">
              <a:buNone/>
            </a:pPr>
            <a:r>
              <a:rPr lang="en-US" dirty="0" err="1" smtClean="0">
                <a:solidFill>
                  <a:schemeClr val="accent2">
                    <a:lumMod val="75000"/>
                  </a:schemeClr>
                </a:solidFill>
              </a:rPr>
              <a:t>addconst</a:t>
            </a:r>
            <a:r>
              <a:rPr lang="en-US" dirty="0" smtClean="0">
                <a:solidFill>
                  <a:schemeClr val="accent2">
                    <a:lumMod val="75000"/>
                  </a:schemeClr>
                </a:solidFill>
              </a:rPr>
              <a:t>:</a:t>
            </a:r>
          </a:p>
          <a:p>
            <a:pPr marL="0" indent="0">
              <a:buNone/>
            </a:pPr>
            <a:r>
              <a:rPr lang="en-US" dirty="0" smtClean="0">
                <a:solidFill>
                  <a:schemeClr val="accent2">
                    <a:lumMod val="75000"/>
                  </a:schemeClr>
                </a:solidFill>
              </a:rPr>
              <a:t>add </a:t>
            </a:r>
            <a:r>
              <a:rPr lang="en-US" dirty="0" err="1" smtClean="0">
                <a:solidFill>
                  <a:schemeClr val="accent2">
                    <a:lumMod val="75000"/>
                  </a:schemeClr>
                </a:solidFill>
              </a:rPr>
              <a:t>bx</a:t>
            </a:r>
            <a:r>
              <a:rPr lang="en-US" dirty="0" smtClean="0">
                <a:solidFill>
                  <a:schemeClr val="accent2">
                    <a:lumMod val="75000"/>
                  </a:schemeClr>
                </a:solidFill>
              </a:rPr>
              <a:t>, 9</a:t>
            </a:r>
          </a:p>
          <a:p>
            <a:pPr marL="0" indent="0">
              <a:buNone/>
            </a:pPr>
            <a:r>
              <a:rPr lang="en-US" b="1" u="dbl" dirty="0" smtClean="0">
                <a:solidFill>
                  <a:schemeClr val="accent2">
                    <a:lumMod val="75000"/>
                  </a:schemeClr>
                </a:solidFill>
                <a:uFill>
                  <a:solidFill>
                    <a:srgbClr val="000000"/>
                  </a:solidFill>
                </a:uFill>
              </a:rPr>
              <a:t>ret </a:t>
            </a:r>
          </a:p>
          <a:p>
            <a:pPr marL="0" indent="0">
              <a:buNone/>
            </a:pPr>
            <a:endParaRPr lang="en-US" dirty="0" smtClean="0">
              <a:solidFill>
                <a:schemeClr val="accent5"/>
              </a:solidFill>
            </a:endParaRPr>
          </a:p>
          <a:p>
            <a:pPr marL="0" indent="0">
              <a:buNone/>
            </a:pPr>
            <a:r>
              <a:rPr lang="en-US" dirty="0" smtClean="0">
                <a:solidFill>
                  <a:schemeClr val="accent5"/>
                </a:solidFill>
              </a:rPr>
              <a:t>exit:</a:t>
            </a:r>
          </a:p>
          <a:p>
            <a:pPr marL="0" indent="0">
              <a:buNone/>
            </a:pPr>
            <a:r>
              <a:rPr lang="en-US" dirty="0" err="1">
                <a:solidFill>
                  <a:schemeClr val="accent5"/>
                </a:solidFill>
              </a:rPr>
              <a:t>m</a:t>
            </a:r>
            <a:r>
              <a:rPr lang="en-US" dirty="0" err="1" smtClean="0">
                <a:solidFill>
                  <a:schemeClr val="accent5"/>
                </a:solidFill>
              </a:rPr>
              <a:t>ov</a:t>
            </a:r>
            <a:r>
              <a:rPr lang="en-US" dirty="0" smtClean="0">
                <a:solidFill>
                  <a:schemeClr val="accent5"/>
                </a:solidFill>
              </a:rPr>
              <a:t> ax, 0x4c00</a:t>
            </a:r>
          </a:p>
          <a:p>
            <a:pPr marL="0" indent="0">
              <a:buNone/>
            </a:pPr>
            <a:r>
              <a:rPr lang="en-US" dirty="0" err="1">
                <a:solidFill>
                  <a:schemeClr val="accent5"/>
                </a:solidFill>
              </a:rPr>
              <a:t>i</a:t>
            </a:r>
            <a:r>
              <a:rPr lang="en-US" dirty="0" err="1" smtClean="0">
                <a:solidFill>
                  <a:schemeClr val="accent5"/>
                </a:solidFill>
              </a:rPr>
              <a:t>nt</a:t>
            </a:r>
            <a:r>
              <a:rPr lang="en-US" dirty="0" smtClean="0">
                <a:solidFill>
                  <a:schemeClr val="accent5"/>
                </a:solidFill>
              </a:rPr>
              <a:t> 0x21			</a:t>
            </a:r>
            <a:r>
              <a:rPr lang="en-US" sz="2100" dirty="0" smtClean="0"/>
              <a:t>;At the end of the subroutine, </a:t>
            </a:r>
            <a:r>
              <a:rPr lang="en-US" sz="2100" dirty="0" err="1" smtClean="0"/>
              <a:t>bx</a:t>
            </a:r>
            <a:r>
              <a:rPr lang="en-US" sz="2100" dirty="0" smtClean="0"/>
              <a:t> will have the resultant value/output.</a:t>
            </a:r>
            <a:endParaRPr lang="en-US" sz="2100" dirty="0"/>
          </a:p>
        </p:txBody>
      </p:sp>
      <p:sp>
        <p:nvSpPr>
          <p:cNvPr id="5" name="TextBox 4"/>
          <p:cNvSpPr txBox="1"/>
          <p:nvPr/>
        </p:nvSpPr>
        <p:spPr>
          <a:xfrm>
            <a:off x="4255166" y="1331106"/>
            <a:ext cx="4760497" cy="338554"/>
          </a:xfrm>
          <a:prstGeom prst="rect">
            <a:avLst/>
          </a:prstGeom>
          <a:noFill/>
          <a:ln w="3175">
            <a:solidFill>
              <a:schemeClr val="tx1"/>
            </a:solidFill>
          </a:ln>
        </p:spPr>
        <p:txBody>
          <a:bodyPr wrap="square" rtlCol="0">
            <a:spAutoFit/>
          </a:bodyPr>
          <a:lstStyle/>
          <a:p>
            <a:r>
              <a:rPr lang="en-US" sz="1600" b="1" dirty="0" smtClean="0">
                <a:solidFill>
                  <a:srgbClr val="0070C0"/>
                </a:solidFill>
              </a:rPr>
              <a:t>1- </a:t>
            </a:r>
            <a:r>
              <a:rPr lang="en-US" sz="1600" dirty="0" err="1" smtClean="0"/>
              <a:t>bx</a:t>
            </a:r>
            <a:r>
              <a:rPr lang="en-US" sz="1600" dirty="0" smtClean="0"/>
              <a:t> is acting as an input parameter for subroutine.</a:t>
            </a:r>
            <a:endParaRPr lang="en-US" sz="1600" dirty="0"/>
          </a:p>
        </p:txBody>
      </p:sp>
      <p:sp>
        <p:nvSpPr>
          <p:cNvPr id="7" name="TextBox 6"/>
          <p:cNvSpPr txBox="1"/>
          <p:nvPr/>
        </p:nvSpPr>
        <p:spPr>
          <a:xfrm>
            <a:off x="3104148" y="1894639"/>
            <a:ext cx="6809873" cy="584775"/>
          </a:xfrm>
          <a:prstGeom prst="rect">
            <a:avLst/>
          </a:prstGeom>
          <a:noFill/>
          <a:ln w="3175">
            <a:solidFill>
              <a:schemeClr val="tx1"/>
            </a:solidFill>
          </a:ln>
        </p:spPr>
        <p:txBody>
          <a:bodyPr wrap="square" rtlCol="0">
            <a:spAutoFit/>
          </a:bodyPr>
          <a:lstStyle/>
          <a:p>
            <a:r>
              <a:rPr lang="en-US" sz="1600" b="1" u="sng" dirty="0" smtClean="0">
                <a:solidFill>
                  <a:srgbClr val="00B050"/>
                </a:solidFill>
              </a:rPr>
              <a:t>2</a:t>
            </a:r>
            <a:r>
              <a:rPr lang="en-US" sz="1600" b="1" dirty="0" smtClean="0">
                <a:solidFill>
                  <a:srgbClr val="00B050"/>
                </a:solidFill>
              </a:rPr>
              <a:t>-</a:t>
            </a:r>
            <a:r>
              <a:rPr lang="en-US" sz="1600" dirty="0" smtClean="0"/>
              <a:t> Keyword ‘call’ is specifying that </a:t>
            </a:r>
            <a:r>
              <a:rPr lang="en-US" sz="1600" dirty="0" err="1" smtClean="0"/>
              <a:t>addconst</a:t>
            </a:r>
            <a:r>
              <a:rPr lang="en-US" sz="1600" dirty="0" smtClean="0"/>
              <a:t> is a subroutine. Keyword call will make the control move to label </a:t>
            </a:r>
            <a:r>
              <a:rPr lang="en-US" sz="1600" dirty="0" err="1" smtClean="0"/>
              <a:t>addconst</a:t>
            </a:r>
            <a:r>
              <a:rPr lang="en-US" sz="1600" dirty="0" smtClean="0"/>
              <a:t> directly</a:t>
            </a:r>
            <a:endParaRPr lang="en-US" sz="1600" dirty="0"/>
          </a:p>
        </p:txBody>
      </p:sp>
      <p:sp>
        <p:nvSpPr>
          <p:cNvPr id="8" name="TextBox 7"/>
          <p:cNvSpPr txBox="1"/>
          <p:nvPr/>
        </p:nvSpPr>
        <p:spPr>
          <a:xfrm>
            <a:off x="4409578" y="3886162"/>
            <a:ext cx="5317957" cy="338554"/>
          </a:xfrm>
          <a:prstGeom prst="rect">
            <a:avLst/>
          </a:prstGeom>
          <a:noFill/>
          <a:ln w="3175">
            <a:solidFill>
              <a:schemeClr val="tx1"/>
            </a:solidFill>
          </a:ln>
        </p:spPr>
        <p:txBody>
          <a:bodyPr wrap="square" rtlCol="0">
            <a:spAutoFit/>
          </a:bodyPr>
          <a:lstStyle/>
          <a:p>
            <a:r>
              <a:rPr lang="en-US" sz="1600" b="1" dirty="0" smtClean="0">
                <a:solidFill>
                  <a:srgbClr val="0070C0"/>
                </a:solidFill>
              </a:rPr>
              <a:t>3</a:t>
            </a:r>
            <a:r>
              <a:rPr lang="en-US" sz="1600" dirty="0" smtClean="0"/>
              <a:t>- A code block that  has a set of instructions to execute. </a:t>
            </a:r>
            <a:endParaRPr lang="en-US" sz="1600" dirty="0"/>
          </a:p>
        </p:txBody>
      </p:sp>
      <p:sp>
        <p:nvSpPr>
          <p:cNvPr id="9" name="TextBox 8"/>
          <p:cNvSpPr txBox="1"/>
          <p:nvPr/>
        </p:nvSpPr>
        <p:spPr>
          <a:xfrm>
            <a:off x="2450430" y="4807875"/>
            <a:ext cx="5317957" cy="584775"/>
          </a:xfrm>
          <a:prstGeom prst="rect">
            <a:avLst/>
          </a:prstGeom>
          <a:noFill/>
          <a:ln w="3175">
            <a:solidFill>
              <a:schemeClr val="tx1"/>
            </a:solidFill>
          </a:ln>
        </p:spPr>
        <p:txBody>
          <a:bodyPr wrap="square" rtlCol="0">
            <a:spAutoFit/>
          </a:bodyPr>
          <a:lstStyle/>
          <a:p>
            <a:r>
              <a:rPr lang="en-US" sz="1600" b="1" u="sng" dirty="0">
                <a:solidFill>
                  <a:srgbClr val="0070C0"/>
                </a:solidFill>
              </a:rPr>
              <a:t>4</a:t>
            </a:r>
            <a:r>
              <a:rPr lang="en-US" sz="1600" b="1" u="sng" dirty="0" smtClean="0">
                <a:solidFill>
                  <a:srgbClr val="0070C0"/>
                </a:solidFill>
              </a:rPr>
              <a:t>-</a:t>
            </a:r>
            <a:r>
              <a:rPr lang="en-US" sz="1600" dirty="0" smtClean="0"/>
              <a:t> </a:t>
            </a:r>
            <a:r>
              <a:rPr lang="en-US" sz="1600" smtClean="0"/>
              <a:t>keyword </a:t>
            </a:r>
            <a:r>
              <a:rPr lang="en-US" sz="1600" smtClean="0"/>
              <a:t>‘</a:t>
            </a:r>
            <a:r>
              <a:rPr lang="en-US" sz="1600" smtClean="0"/>
              <a:t>ret’ </a:t>
            </a:r>
            <a:r>
              <a:rPr lang="en-US" sz="1600" dirty="0" smtClean="0"/>
              <a:t>will compel the control to go back to the instruction that is written next to ‘call </a:t>
            </a:r>
            <a:r>
              <a:rPr lang="en-US" sz="1600" dirty="0" err="1" smtClean="0"/>
              <a:t>addconst</a:t>
            </a:r>
            <a:r>
              <a:rPr lang="en-US" sz="1600" dirty="0" smtClean="0"/>
              <a:t>’.</a:t>
            </a:r>
            <a:endParaRPr lang="en-US" sz="1600" dirty="0"/>
          </a:p>
        </p:txBody>
      </p:sp>
      <p:sp>
        <p:nvSpPr>
          <p:cNvPr id="10" name="TextBox 9"/>
          <p:cNvSpPr txBox="1"/>
          <p:nvPr/>
        </p:nvSpPr>
        <p:spPr>
          <a:xfrm>
            <a:off x="3976435" y="2656669"/>
            <a:ext cx="5317957" cy="584775"/>
          </a:xfrm>
          <a:prstGeom prst="rect">
            <a:avLst/>
          </a:prstGeom>
          <a:noFill/>
          <a:ln w="3175">
            <a:solidFill>
              <a:schemeClr val="tx1"/>
            </a:solidFill>
          </a:ln>
        </p:spPr>
        <p:txBody>
          <a:bodyPr wrap="square" rtlCol="0">
            <a:spAutoFit/>
          </a:bodyPr>
          <a:lstStyle/>
          <a:p>
            <a:r>
              <a:rPr lang="en-US" sz="1600" b="1" dirty="0">
                <a:solidFill>
                  <a:schemeClr val="accent5"/>
                </a:solidFill>
              </a:rPr>
              <a:t>5-</a:t>
            </a:r>
            <a:r>
              <a:rPr lang="en-US" sz="1600" dirty="0" smtClean="0"/>
              <a:t> Ret will bring the control here and this instruction will execute now.</a:t>
            </a:r>
            <a:endParaRPr lang="en-US" sz="1600" dirty="0"/>
          </a:p>
        </p:txBody>
      </p:sp>
      <p:cxnSp>
        <p:nvCxnSpPr>
          <p:cNvPr id="12" name="Straight Arrow Connector 11"/>
          <p:cNvCxnSpPr>
            <a:stCxn id="5" idx="1"/>
          </p:cNvCxnSpPr>
          <p:nvPr/>
        </p:nvCxnSpPr>
        <p:spPr>
          <a:xfrm flipH="1">
            <a:off x="2037347" y="1500383"/>
            <a:ext cx="2217819" cy="567301"/>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7" idx="1"/>
          </p:cNvCxnSpPr>
          <p:nvPr/>
        </p:nvCxnSpPr>
        <p:spPr>
          <a:xfrm flipH="1">
            <a:off x="2574759" y="2187027"/>
            <a:ext cx="529389" cy="19596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flipV="1">
            <a:off x="2037347" y="2825946"/>
            <a:ext cx="1939089" cy="71321"/>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2553404" y="4096380"/>
            <a:ext cx="1701762" cy="4573"/>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9" idx="1"/>
          </p:cNvCxnSpPr>
          <p:nvPr/>
        </p:nvCxnSpPr>
        <p:spPr>
          <a:xfrm flipH="1" flipV="1">
            <a:off x="1331495" y="4511237"/>
            <a:ext cx="1118935" cy="589026"/>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
        <p:nvSpPr>
          <p:cNvPr id="24" name="Right Brace 23"/>
          <p:cNvSpPr/>
          <p:nvPr/>
        </p:nvSpPr>
        <p:spPr>
          <a:xfrm>
            <a:off x="2037347" y="3580819"/>
            <a:ext cx="364956" cy="103112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0208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82315" y="685800"/>
            <a:ext cx="11181347" cy="1485900"/>
          </a:xfrm>
        </p:spPr>
        <p:txBody>
          <a:bodyPr>
            <a:normAutofit/>
          </a:bodyPr>
          <a:lstStyle/>
          <a:p>
            <a:pPr algn="ctr"/>
            <a:r>
              <a:rPr lang="en-US" dirty="0" smtClean="0"/>
              <a:t>Example 1.1:</a:t>
            </a:r>
            <a:r>
              <a:rPr lang="en-US" sz="2400" dirty="0" smtClean="0"/>
              <a:t> A subroutine to add 9 to the value given in a memory label</a:t>
            </a:r>
            <a:endParaRPr lang="en-US" sz="2000" dirty="0"/>
          </a:p>
        </p:txBody>
      </p:sp>
      <p:sp>
        <p:nvSpPr>
          <p:cNvPr id="3" name="Content Placeholder 2"/>
          <p:cNvSpPr>
            <a:spLocks noGrp="1"/>
          </p:cNvSpPr>
          <p:nvPr>
            <p:ph sz="half" idx="1"/>
          </p:nvPr>
        </p:nvSpPr>
        <p:spPr/>
        <p:txBody>
          <a:bodyPr>
            <a:normAutofit fontScale="55000" lnSpcReduction="20000"/>
          </a:bodyPr>
          <a:lstStyle/>
          <a:p>
            <a:pPr marL="0" indent="0">
              <a:buNone/>
            </a:pPr>
            <a:r>
              <a:rPr lang="en-US" dirty="0" smtClean="0"/>
              <a:t>[org 0x0100]</a:t>
            </a:r>
          </a:p>
          <a:p>
            <a:pPr marL="0" indent="0">
              <a:buNone/>
            </a:pPr>
            <a:r>
              <a:rPr lang="en-US" dirty="0" err="1" smtClean="0">
                <a:solidFill>
                  <a:srgbClr val="0070C0"/>
                </a:solidFill>
              </a:rPr>
              <a:t>mov</a:t>
            </a:r>
            <a:r>
              <a:rPr lang="en-US" dirty="0" smtClean="0">
                <a:solidFill>
                  <a:srgbClr val="0070C0"/>
                </a:solidFill>
              </a:rPr>
              <a:t> </a:t>
            </a:r>
            <a:r>
              <a:rPr lang="en-US" dirty="0" err="1" smtClean="0">
                <a:solidFill>
                  <a:srgbClr val="0070C0"/>
                </a:solidFill>
              </a:rPr>
              <a:t>bx</a:t>
            </a:r>
            <a:r>
              <a:rPr lang="en-US" dirty="0" smtClean="0">
                <a:solidFill>
                  <a:srgbClr val="0070C0"/>
                </a:solidFill>
              </a:rPr>
              <a:t>, [</a:t>
            </a:r>
            <a:r>
              <a:rPr lang="en-US" dirty="0" err="1" smtClean="0">
                <a:solidFill>
                  <a:srgbClr val="0070C0"/>
                </a:solidFill>
              </a:rPr>
              <a:t>Mydata</a:t>
            </a:r>
            <a:r>
              <a:rPr lang="en-US" dirty="0" smtClean="0">
                <a:solidFill>
                  <a:srgbClr val="0070C0"/>
                </a:solidFill>
              </a:rPr>
              <a:t>]</a:t>
            </a:r>
          </a:p>
          <a:p>
            <a:pPr marL="0" indent="0">
              <a:buNone/>
            </a:pPr>
            <a:r>
              <a:rPr lang="en-US" b="1" u="dbl" dirty="0" smtClean="0">
                <a:solidFill>
                  <a:srgbClr val="00B050"/>
                </a:solidFill>
                <a:uFill>
                  <a:solidFill>
                    <a:srgbClr val="000000"/>
                  </a:solidFill>
                </a:uFill>
              </a:rPr>
              <a:t>call</a:t>
            </a:r>
            <a:r>
              <a:rPr lang="en-US" dirty="0" smtClean="0">
                <a:solidFill>
                  <a:srgbClr val="00B050"/>
                </a:solidFill>
              </a:rPr>
              <a:t> </a:t>
            </a:r>
            <a:r>
              <a:rPr lang="en-US" dirty="0" err="1" smtClean="0">
                <a:solidFill>
                  <a:srgbClr val="00B050"/>
                </a:solidFill>
              </a:rPr>
              <a:t>addconst</a:t>
            </a:r>
            <a:endParaRPr lang="en-US" dirty="0" smtClean="0">
              <a:solidFill>
                <a:srgbClr val="00B050"/>
              </a:solidFill>
            </a:endParaRPr>
          </a:p>
          <a:p>
            <a:pPr marL="0" indent="0">
              <a:buNone/>
            </a:pPr>
            <a:r>
              <a:rPr lang="en-US" dirty="0" err="1" smtClean="0">
                <a:solidFill>
                  <a:schemeClr val="accent5"/>
                </a:solidFill>
              </a:rPr>
              <a:t>Jmp</a:t>
            </a:r>
            <a:r>
              <a:rPr lang="en-US" dirty="0" smtClean="0">
                <a:solidFill>
                  <a:schemeClr val="accent5"/>
                </a:solidFill>
              </a:rPr>
              <a:t> exit</a:t>
            </a:r>
          </a:p>
          <a:p>
            <a:pPr marL="0" indent="0">
              <a:buNone/>
            </a:pPr>
            <a:endParaRPr lang="en-US" dirty="0" smtClean="0">
              <a:solidFill>
                <a:schemeClr val="accent2">
                  <a:lumMod val="75000"/>
                </a:schemeClr>
              </a:solidFill>
            </a:endParaRPr>
          </a:p>
          <a:p>
            <a:pPr marL="0" indent="0">
              <a:buNone/>
            </a:pPr>
            <a:r>
              <a:rPr lang="en-US" dirty="0" err="1" smtClean="0">
                <a:solidFill>
                  <a:schemeClr val="accent2">
                    <a:lumMod val="75000"/>
                  </a:schemeClr>
                </a:solidFill>
              </a:rPr>
              <a:t>addconst</a:t>
            </a:r>
            <a:r>
              <a:rPr lang="en-US" dirty="0" smtClean="0">
                <a:solidFill>
                  <a:schemeClr val="accent2">
                    <a:lumMod val="75000"/>
                  </a:schemeClr>
                </a:solidFill>
              </a:rPr>
              <a:t>:</a:t>
            </a:r>
          </a:p>
          <a:p>
            <a:pPr marL="0" indent="0">
              <a:buNone/>
            </a:pPr>
            <a:r>
              <a:rPr lang="en-US" dirty="0" smtClean="0">
                <a:solidFill>
                  <a:schemeClr val="accent2">
                    <a:lumMod val="75000"/>
                  </a:schemeClr>
                </a:solidFill>
              </a:rPr>
              <a:t>add </a:t>
            </a:r>
            <a:r>
              <a:rPr lang="en-US" dirty="0" err="1" smtClean="0">
                <a:solidFill>
                  <a:schemeClr val="accent2">
                    <a:lumMod val="75000"/>
                  </a:schemeClr>
                </a:solidFill>
              </a:rPr>
              <a:t>bx</a:t>
            </a:r>
            <a:r>
              <a:rPr lang="en-US" dirty="0" smtClean="0">
                <a:solidFill>
                  <a:schemeClr val="accent2">
                    <a:lumMod val="75000"/>
                  </a:schemeClr>
                </a:solidFill>
              </a:rPr>
              <a:t>, 9</a:t>
            </a:r>
          </a:p>
          <a:p>
            <a:pPr marL="0" indent="0">
              <a:buNone/>
            </a:pPr>
            <a:r>
              <a:rPr lang="en-US" b="1" u="dbl" dirty="0" smtClean="0">
                <a:solidFill>
                  <a:schemeClr val="accent2">
                    <a:lumMod val="75000"/>
                  </a:schemeClr>
                </a:solidFill>
                <a:uFill>
                  <a:solidFill>
                    <a:srgbClr val="000000"/>
                  </a:solidFill>
                </a:uFill>
              </a:rPr>
              <a:t>ret </a:t>
            </a:r>
          </a:p>
          <a:p>
            <a:pPr marL="0" indent="0">
              <a:buNone/>
            </a:pPr>
            <a:endParaRPr lang="en-US" dirty="0" smtClean="0">
              <a:solidFill>
                <a:schemeClr val="accent5"/>
              </a:solidFill>
            </a:endParaRPr>
          </a:p>
          <a:p>
            <a:pPr marL="0" indent="0">
              <a:buNone/>
            </a:pPr>
            <a:r>
              <a:rPr lang="en-US" dirty="0" smtClean="0">
                <a:solidFill>
                  <a:schemeClr val="accent5"/>
                </a:solidFill>
              </a:rPr>
              <a:t>exit:</a:t>
            </a:r>
          </a:p>
          <a:p>
            <a:pPr marL="0" indent="0">
              <a:buNone/>
            </a:pPr>
            <a:r>
              <a:rPr lang="en-US" dirty="0" err="1" smtClean="0">
                <a:solidFill>
                  <a:schemeClr val="accent5"/>
                </a:solidFill>
              </a:rPr>
              <a:t>mov</a:t>
            </a:r>
            <a:r>
              <a:rPr lang="en-US" dirty="0" smtClean="0">
                <a:solidFill>
                  <a:schemeClr val="accent5"/>
                </a:solidFill>
              </a:rPr>
              <a:t> ax, 0x4c00</a:t>
            </a:r>
          </a:p>
          <a:p>
            <a:pPr marL="0" indent="0">
              <a:buNone/>
            </a:pPr>
            <a:r>
              <a:rPr lang="en-US" dirty="0" err="1" smtClean="0">
                <a:solidFill>
                  <a:schemeClr val="accent5"/>
                </a:solidFill>
              </a:rPr>
              <a:t>int</a:t>
            </a:r>
            <a:r>
              <a:rPr lang="en-US" dirty="0" smtClean="0">
                <a:solidFill>
                  <a:schemeClr val="accent5"/>
                </a:solidFill>
              </a:rPr>
              <a:t> 0x21	</a:t>
            </a:r>
          </a:p>
          <a:p>
            <a:pPr marL="0" indent="0">
              <a:buNone/>
            </a:pPr>
            <a:r>
              <a:rPr lang="en-US" dirty="0" err="1" smtClean="0"/>
              <a:t>Mydata</a:t>
            </a:r>
            <a:r>
              <a:rPr lang="en-US" dirty="0" smtClean="0"/>
              <a:t>: </a:t>
            </a:r>
            <a:r>
              <a:rPr lang="en-US" dirty="0" err="1" smtClean="0"/>
              <a:t>dw</a:t>
            </a:r>
            <a:r>
              <a:rPr lang="en-US" dirty="0" smtClean="0"/>
              <a:t> 6		</a:t>
            </a:r>
            <a:endParaRPr lang="en-US" dirty="0"/>
          </a:p>
        </p:txBody>
      </p:sp>
      <p:sp>
        <p:nvSpPr>
          <p:cNvPr id="6" name="Content Placeholder 5"/>
          <p:cNvSpPr>
            <a:spLocks noGrp="1"/>
          </p:cNvSpPr>
          <p:nvPr>
            <p:ph sz="half" idx="2"/>
          </p:nvPr>
        </p:nvSpPr>
        <p:spPr/>
        <p:txBody>
          <a:bodyPr>
            <a:normAutofit fontScale="55000" lnSpcReduction="20000"/>
          </a:bodyPr>
          <a:lstStyle/>
          <a:p>
            <a:r>
              <a:rPr lang="en-US" sz="2400" dirty="0" smtClean="0"/>
              <a:t>This subroutine is same as the previous one, the only difference is that parameter is being passed through a memory label and result/output is in a register </a:t>
            </a:r>
            <a:r>
              <a:rPr lang="en-US" sz="2400" dirty="0" err="1" smtClean="0"/>
              <a:t>bx</a:t>
            </a:r>
            <a:endParaRPr lang="en-US" sz="2400" dirty="0" smtClean="0"/>
          </a:p>
          <a:p>
            <a:endParaRPr lang="en-US" sz="2400" dirty="0" smtClean="0"/>
          </a:p>
          <a:p>
            <a:r>
              <a:rPr lang="en-US" sz="2400" dirty="0" smtClean="0"/>
              <a:t>Similarly, at the end of your subroutine, you can place your output in a memory label too.</a:t>
            </a:r>
            <a:endParaRPr lang="en-US" sz="2400" dirty="0"/>
          </a:p>
        </p:txBody>
      </p:sp>
    </p:spTree>
    <p:extLst>
      <p:ext uri="{BB962C8B-B14F-4D97-AF65-F5344CB8AC3E}">
        <p14:creationId xmlns:p14="http://schemas.microsoft.com/office/powerpoint/2010/main" val="235327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Stacks</a:t>
            </a:r>
            <a:endParaRPr lang="en-US" dirty="0"/>
          </a:p>
        </p:txBody>
      </p:sp>
      <p:sp>
        <p:nvSpPr>
          <p:cNvPr id="6" name="Content Placeholder 5"/>
          <p:cNvSpPr>
            <a:spLocks noGrp="1"/>
          </p:cNvSpPr>
          <p:nvPr>
            <p:ph idx="1"/>
          </p:nvPr>
        </p:nvSpPr>
        <p:spPr/>
        <p:txBody>
          <a:bodyPr>
            <a:normAutofit/>
          </a:bodyPr>
          <a:lstStyle/>
          <a:p>
            <a:r>
              <a:rPr lang="en-US" dirty="0" smtClean="0"/>
              <a:t>A data structure that stores values in it.</a:t>
            </a:r>
          </a:p>
          <a:p>
            <a:r>
              <a:rPr lang="en-US" dirty="0" smtClean="0"/>
              <a:t>Imagine it as a vertical space where each value to save is placed on the previously places value.</a:t>
            </a:r>
          </a:p>
          <a:p>
            <a:r>
              <a:rPr lang="en-US" dirty="0" smtClean="0"/>
              <a:t>Two basic operations</a:t>
            </a:r>
          </a:p>
          <a:p>
            <a:pPr lvl="1"/>
            <a:r>
              <a:rPr lang="en-US" dirty="0" smtClean="0"/>
              <a:t>Push: Places value on the top of stack.</a:t>
            </a:r>
          </a:p>
          <a:p>
            <a:pPr lvl="1"/>
            <a:r>
              <a:rPr lang="en-US" dirty="0" smtClean="0"/>
              <a:t>Pop: Removes value from top of stack.</a:t>
            </a:r>
          </a:p>
          <a:p>
            <a:pPr lvl="1"/>
            <a:r>
              <a:rPr lang="en-US" dirty="0" smtClean="0"/>
              <a:t>Peek: View inside the stack to read/ write values without increasing/decreasing stack’s height.</a:t>
            </a:r>
            <a:endParaRPr lang="en-US" dirty="0"/>
          </a:p>
        </p:txBody>
      </p:sp>
    </p:spTree>
    <p:extLst>
      <p:ext uri="{BB962C8B-B14F-4D97-AF65-F5344CB8AC3E}">
        <p14:creationId xmlns:p14="http://schemas.microsoft.com/office/powerpoint/2010/main" val="151262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Stack</a:t>
            </a:r>
            <a:endParaRPr lang="en-US" dirty="0"/>
          </a:p>
        </p:txBody>
      </p:sp>
      <p:sp>
        <p:nvSpPr>
          <p:cNvPr id="6" name="Content Placeholder 5"/>
          <p:cNvSpPr>
            <a:spLocks noGrp="1"/>
          </p:cNvSpPr>
          <p:nvPr>
            <p:ph idx="1"/>
          </p:nvPr>
        </p:nvSpPr>
        <p:spPr/>
        <p:txBody>
          <a:bodyPr>
            <a:normAutofit/>
          </a:bodyPr>
          <a:lstStyle/>
          <a:p>
            <a:pPr marL="457200" lvl="1" indent="-457200">
              <a:spcBef>
                <a:spcPts val="1000"/>
              </a:spcBef>
            </a:pPr>
            <a:r>
              <a:rPr lang="en-US" sz="2800" dirty="0"/>
              <a:t>The stack is empty initially</a:t>
            </a:r>
            <a:r>
              <a:rPr lang="en-US" sz="2800" dirty="0" smtClean="0"/>
              <a:t>.</a:t>
            </a:r>
          </a:p>
          <a:p>
            <a:pPr marL="0" lvl="1" indent="0">
              <a:spcBef>
                <a:spcPts val="1000"/>
              </a:spcBef>
              <a:buNone/>
            </a:pPr>
            <a:r>
              <a:rPr lang="en-US" sz="2800" dirty="0" smtClean="0"/>
              <a:t>Push </a:t>
            </a:r>
            <a:r>
              <a:rPr lang="en-US" sz="2800" dirty="0"/>
              <a:t>2</a:t>
            </a:r>
          </a:p>
          <a:p>
            <a:pPr marL="0" indent="0">
              <a:buNone/>
            </a:pPr>
            <a:endParaRPr lang="en-US" dirty="0"/>
          </a:p>
          <a:p>
            <a:pPr marL="0" indent="0">
              <a:buNone/>
            </a:pPr>
            <a:endParaRPr lang="en-US" dirty="0"/>
          </a:p>
        </p:txBody>
      </p:sp>
      <p:sp>
        <p:nvSpPr>
          <p:cNvPr id="11" name="Cube 10"/>
          <p:cNvSpPr/>
          <p:nvPr/>
        </p:nvSpPr>
        <p:spPr>
          <a:xfrm>
            <a:off x="1221203" y="5113727"/>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99720" y="5252599"/>
            <a:ext cx="1714500" cy="369332"/>
          </a:xfrm>
          <a:prstGeom prst="rect">
            <a:avLst/>
          </a:prstGeom>
          <a:noFill/>
        </p:spPr>
        <p:txBody>
          <a:bodyPr wrap="square" rtlCol="0">
            <a:spAutoFit/>
          </a:bodyPr>
          <a:lstStyle/>
          <a:p>
            <a:pPr algn="ctr"/>
            <a:r>
              <a:rPr lang="en-US" smtClean="0"/>
              <a:t>2</a:t>
            </a:r>
            <a:endParaRPr lang="en-US" dirty="0"/>
          </a:p>
        </p:txBody>
      </p:sp>
    </p:spTree>
    <p:extLst>
      <p:ext uri="{BB962C8B-B14F-4D97-AF65-F5344CB8AC3E}">
        <p14:creationId xmlns:p14="http://schemas.microsoft.com/office/powerpoint/2010/main" val="3075736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Stack</a:t>
            </a:r>
            <a:endParaRPr lang="en-US" dirty="0"/>
          </a:p>
        </p:txBody>
      </p:sp>
      <p:sp>
        <p:nvSpPr>
          <p:cNvPr id="6" name="Content Placeholder 5"/>
          <p:cNvSpPr>
            <a:spLocks noGrp="1"/>
          </p:cNvSpPr>
          <p:nvPr>
            <p:ph idx="1"/>
          </p:nvPr>
        </p:nvSpPr>
        <p:spPr/>
        <p:txBody>
          <a:bodyPr/>
          <a:lstStyle/>
          <a:p>
            <a:pPr marL="0" indent="0">
              <a:buNone/>
            </a:pPr>
            <a:endParaRPr lang="en-US" dirty="0" smtClean="0"/>
          </a:p>
          <a:p>
            <a:pPr marL="0" indent="0">
              <a:buNone/>
            </a:pPr>
            <a:r>
              <a:rPr lang="en-US" sz="2800" i="1" dirty="0"/>
              <a:t>Push 11</a:t>
            </a:r>
          </a:p>
        </p:txBody>
      </p:sp>
      <p:sp>
        <p:nvSpPr>
          <p:cNvPr id="11" name="Cube 10"/>
          <p:cNvSpPr/>
          <p:nvPr/>
        </p:nvSpPr>
        <p:spPr>
          <a:xfrm>
            <a:off x="1221203" y="5113727"/>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1221203" y="4605523"/>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99720" y="5252599"/>
            <a:ext cx="1714500" cy="369332"/>
          </a:xfrm>
          <a:prstGeom prst="rect">
            <a:avLst/>
          </a:prstGeom>
          <a:noFill/>
        </p:spPr>
        <p:txBody>
          <a:bodyPr wrap="square" rtlCol="0">
            <a:spAutoFit/>
          </a:bodyPr>
          <a:lstStyle/>
          <a:p>
            <a:pPr algn="ctr"/>
            <a:r>
              <a:rPr lang="en-US" smtClean="0"/>
              <a:t>2</a:t>
            </a:r>
            <a:endParaRPr lang="en-US" dirty="0"/>
          </a:p>
        </p:txBody>
      </p:sp>
      <p:sp>
        <p:nvSpPr>
          <p:cNvPr id="9" name="TextBox 8"/>
          <p:cNvSpPr txBox="1"/>
          <p:nvPr/>
        </p:nvSpPr>
        <p:spPr>
          <a:xfrm>
            <a:off x="1799720" y="4789561"/>
            <a:ext cx="1714500" cy="369332"/>
          </a:xfrm>
          <a:prstGeom prst="rect">
            <a:avLst/>
          </a:prstGeom>
          <a:noFill/>
        </p:spPr>
        <p:txBody>
          <a:bodyPr wrap="square" rtlCol="0">
            <a:spAutoFit/>
          </a:bodyPr>
          <a:lstStyle/>
          <a:p>
            <a:pPr algn="ctr"/>
            <a:r>
              <a:rPr lang="en-US" dirty="0" smtClean="0"/>
              <a:t>11</a:t>
            </a:r>
            <a:endParaRPr lang="en-US" dirty="0"/>
          </a:p>
        </p:txBody>
      </p:sp>
    </p:spTree>
    <p:extLst>
      <p:ext uri="{BB962C8B-B14F-4D97-AF65-F5344CB8AC3E}">
        <p14:creationId xmlns:p14="http://schemas.microsoft.com/office/powerpoint/2010/main" val="3670261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Stack</a:t>
            </a:r>
            <a:endParaRPr lang="en-US" dirty="0"/>
          </a:p>
        </p:txBody>
      </p:sp>
      <p:sp>
        <p:nvSpPr>
          <p:cNvPr id="6" name="Content Placeholder 5"/>
          <p:cNvSpPr>
            <a:spLocks noGrp="1"/>
          </p:cNvSpPr>
          <p:nvPr>
            <p:ph idx="1"/>
          </p:nvPr>
        </p:nvSpPr>
        <p:spPr/>
        <p:txBody>
          <a:bodyPr/>
          <a:lstStyle/>
          <a:p>
            <a:pPr marL="0" indent="0">
              <a:buNone/>
            </a:pPr>
            <a:endParaRPr lang="en-US" dirty="0" smtClean="0"/>
          </a:p>
          <a:p>
            <a:pPr marL="0" indent="0">
              <a:buNone/>
            </a:pPr>
            <a:r>
              <a:rPr lang="en-US" sz="2800" i="1" dirty="0" smtClean="0"/>
              <a:t>Push 6</a:t>
            </a:r>
            <a:endParaRPr lang="en-US" sz="2800" i="1" dirty="0"/>
          </a:p>
        </p:txBody>
      </p:sp>
      <p:sp>
        <p:nvSpPr>
          <p:cNvPr id="11" name="Cube 10"/>
          <p:cNvSpPr/>
          <p:nvPr/>
        </p:nvSpPr>
        <p:spPr>
          <a:xfrm>
            <a:off x="1221203" y="5113727"/>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1221203" y="4605523"/>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p:cNvSpPr/>
          <p:nvPr/>
        </p:nvSpPr>
        <p:spPr>
          <a:xfrm>
            <a:off x="1221203" y="4097319"/>
            <a:ext cx="2871537" cy="524795"/>
          </a:xfrm>
          <a:prstGeom prst="cube">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99720" y="5252599"/>
            <a:ext cx="1714500" cy="369332"/>
          </a:xfrm>
          <a:prstGeom prst="rect">
            <a:avLst/>
          </a:prstGeom>
          <a:noFill/>
        </p:spPr>
        <p:txBody>
          <a:bodyPr wrap="square" rtlCol="0">
            <a:spAutoFit/>
          </a:bodyPr>
          <a:lstStyle/>
          <a:p>
            <a:pPr algn="ctr"/>
            <a:r>
              <a:rPr lang="en-US" smtClean="0"/>
              <a:t>2</a:t>
            </a:r>
            <a:endParaRPr lang="en-US" dirty="0"/>
          </a:p>
        </p:txBody>
      </p:sp>
      <p:sp>
        <p:nvSpPr>
          <p:cNvPr id="9" name="TextBox 8"/>
          <p:cNvSpPr txBox="1"/>
          <p:nvPr/>
        </p:nvSpPr>
        <p:spPr>
          <a:xfrm>
            <a:off x="1799720" y="4789561"/>
            <a:ext cx="1714500" cy="369332"/>
          </a:xfrm>
          <a:prstGeom prst="rect">
            <a:avLst/>
          </a:prstGeom>
          <a:noFill/>
        </p:spPr>
        <p:txBody>
          <a:bodyPr wrap="square" rtlCol="0">
            <a:spAutoFit/>
          </a:bodyPr>
          <a:lstStyle/>
          <a:p>
            <a:pPr algn="ctr"/>
            <a:r>
              <a:rPr lang="en-US" dirty="0" smtClean="0"/>
              <a:t>11</a:t>
            </a:r>
            <a:endParaRPr lang="en-US" dirty="0"/>
          </a:p>
        </p:txBody>
      </p:sp>
      <p:sp>
        <p:nvSpPr>
          <p:cNvPr id="10" name="TextBox 9"/>
          <p:cNvSpPr txBox="1"/>
          <p:nvPr/>
        </p:nvSpPr>
        <p:spPr>
          <a:xfrm>
            <a:off x="1799720" y="4298715"/>
            <a:ext cx="1714500" cy="369332"/>
          </a:xfrm>
          <a:prstGeom prst="rect">
            <a:avLst/>
          </a:prstGeom>
          <a:noFill/>
        </p:spPr>
        <p:txBody>
          <a:bodyPr wrap="square" rtlCol="0">
            <a:spAutoFit/>
          </a:bodyPr>
          <a:lstStyle/>
          <a:p>
            <a:pPr algn="ctr"/>
            <a:r>
              <a:rPr lang="en-US" dirty="0"/>
              <a:t>6</a:t>
            </a:r>
          </a:p>
        </p:txBody>
      </p:sp>
    </p:spTree>
    <p:extLst>
      <p:ext uri="{BB962C8B-B14F-4D97-AF65-F5344CB8AC3E}">
        <p14:creationId xmlns:p14="http://schemas.microsoft.com/office/powerpoint/2010/main" val="3240790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ro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121</TotalTime>
  <Words>865</Words>
  <Application>Microsoft Office PowerPoint</Application>
  <PresentationFormat>Widescreen</PresentationFormat>
  <Paragraphs>198</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Franklin Gothic Book</vt:lpstr>
      <vt:lpstr>Times New Roman</vt:lpstr>
      <vt:lpstr>1_Office Theme</vt:lpstr>
      <vt:lpstr>Crop</vt:lpstr>
      <vt:lpstr>Subroutines and Stack</vt:lpstr>
      <vt:lpstr>Subroutines</vt:lpstr>
      <vt:lpstr>Parameters Passing</vt:lpstr>
      <vt:lpstr>Example 1.0: A subroutine to add 9 to the value given in bx</vt:lpstr>
      <vt:lpstr>Example 1.1: A subroutine to add 9 to the value given in a memory label</vt:lpstr>
      <vt:lpstr>Stacks</vt:lpstr>
      <vt:lpstr>Stack</vt:lpstr>
      <vt:lpstr>Stack</vt:lpstr>
      <vt:lpstr>Stack</vt:lpstr>
      <vt:lpstr>Stack</vt:lpstr>
      <vt:lpstr>Stack</vt:lpstr>
      <vt:lpstr>Stack</vt:lpstr>
      <vt:lpstr>Stack</vt:lpstr>
      <vt:lpstr>Function Calling in Assembly</vt:lpstr>
      <vt:lpstr>Function Calling in C++</vt:lpstr>
      <vt:lpstr>Function calling in Assembly</vt:lpstr>
      <vt:lpstr>Registers Associated with Stack</vt:lpstr>
      <vt:lpstr>Backend Elaboration</vt:lpstr>
      <vt:lpstr>PowerPoint Presentation</vt:lpstr>
      <vt:lpstr>PowerPoint Presentation</vt:lpstr>
      <vt:lpstr>Subroutines De-Facto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Subroutines and Stack</dc:title>
  <dc:creator>Hamna Waseem</dc:creator>
  <cp:lastModifiedBy>Hamna Waseem</cp:lastModifiedBy>
  <cp:revision>257</cp:revision>
  <dcterms:created xsi:type="dcterms:W3CDTF">2019-03-12T10:14:02Z</dcterms:created>
  <dcterms:modified xsi:type="dcterms:W3CDTF">2019-03-15T08:57:41Z</dcterms:modified>
</cp:coreProperties>
</file>