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61" r:id="rId17"/>
    <p:sldId id="2146847055" r:id="rId18"/>
    <p:sldId id="2146847059" r:id="rId19"/>
    <p:sldId id="2146847069"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3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zaeim007/LearnMate"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7" y="1532468"/>
            <a:ext cx="9266559" cy="1266946"/>
          </a:xfrm>
        </p:spPr>
        <p:txBody>
          <a:bodyPr>
            <a:normAutofit/>
          </a:bodyPr>
          <a:lstStyle/>
          <a:p>
            <a:pPr algn="ctr"/>
            <a:r>
              <a:rPr lang="en-US" b="1" dirty="0" err="1">
                <a:solidFill>
                  <a:schemeClr val="accent1"/>
                </a:solidFill>
                <a:latin typeface="Arial"/>
                <a:cs typeface="Arial"/>
              </a:rPr>
              <a:t>LearnMate</a:t>
            </a:r>
            <a:r>
              <a:rPr lang="en-US" b="1" dirty="0">
                <a:solidFill>
                  <a:schemeClr val="accent1"/>
                </a:solidFill>
                <a:latin typeface="Arial"/>
                <a:cs typeface="Arial"/>
              </a:rPr>
              <a:t> – Agentic Ai for Personalized Course Pathways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19152" y="718270"/>
            <a:ext cx="12192000" cy="707886"/>
          </a:xfrm>
          <a:prstGeom prst="rect">
            <a:avLst/>
          </a:prstGeom>
          <a:noFill/>
        </p:spPr>
        <p:txBody>
          <a:bodyPr wrap="square" lIns="91440" tIns="45720" rIns="91440" bIns="45720" rtlCol="0" anchor="t">
            <a:spAutoFit/>
          </a:bodyPr>
          <a:lstStyle/>
          <a:p>
            <a:pPr algn="ctr"/>
            <a:r>
              <a:rPr lang="en-US" sz="4000" b="1" dirty="0">
                <a:solidFill>
                  <a:schemeClr val="accent1">
                    <a:lumMod val="75000"/>
                  </a:schemeClr>
                </a:solidFill>
                <a:latin typeface="Arial"/>
                <a:cs typeface="Arial"/>
              </a:rPr>
              <a:t>IBM AICTE PROJECT</a:t>
            </a:r>
          </a:p>
        </p:txBody>
      </p:sp>
      <p:sp>
        <p:nvSpPr>
          <p:cNvPr id="4" name="TextBox 3"/>
          <p:cNvSpPr txBox="1"/>
          <p:nvPr/>
        </p:nvSpPr>
        <p:spPr>
          <a:xfrm>
            <a:off x="1359107" y="4058588"/>
            <a:ext cx="9512091"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Student name : Alzaim Ahmed Ansari</a:t>
            </a:r>
          </a:p>
          <a:p>
            <a:r>
              <a:rPr lang="en-US" sz="2000" b="1" dirty="0">
                <a:solidFill>
                  <a:schemeClr val="accent1">
                    <a:lumMod val="75000"/>
                  </a:schemeClr>
                </a:solidFill>
                <a:latin typeface="Arial"/>
                <a:cs typeface="Arial"/>
              </a:rPr>
              <a:t>College Name &amp; Department : Noida Institute of Engineering &amp; Technology,				             Computer Science &amp; Engineering(3</a:t>
            </a:r>
            <a:r>
              <a:rPr lang="en-US" sz="2000" b="1" baseline="30000" dirty="0">
                <a:solidFill>
                  <a:schemeClr val="accent1">
                    <a:lumMod val="75000"/>
                  </a:schemeClr>
                </a:solidFill>
                <a:latin typeface="Arial"/>
                <a:cs typeface="Arial"/>
              </a:rPr>
              <a:t>rd</a:t>
            </a:r>
            <a:r>
              <a:rPr lang="en-US" sz="2000" b="1" dirty="0">
                <a:solidFill>
                  <a:schemeClr val="accent1">
                    <a:lumMod val="75000"/>
                  </a:schemeClr>
                </a:solidFill>
                <a:latin typeface="Arial"/>
                <a:cs typeface="Arial"/>
              </a:rPr>
              <a:t> Year)</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noAutofit/>
          </a:bodyPr>
          <a:lstStyle/>
          <a:p>
            <a:r>
              <a:rPr lang="en-IN" sz="4000" dirty="0">
                <a:solidFill>
                  <a:schemeClr val="accent1"/>
                </a:solidFill>
              </a:rPr>
              <a:t>Results</a:t>
            </a:r>
          </a:p>
        </p:txBody>
      </p:sp>
      <p:pic>
        <p:nvPicPr>
          <p:cNvPr id="5" name="Picture 4">
            <a:extLst>
              <a:ext uri="{FF2B5EF4-FFF2-40B4-BE49-F238E27FC236}">
                <a16:creationId xmlns:a16="http://schemas.microsoft.com/office/drawing/2014/main" id="{950A48BA-713C-B099-C6EE-45160A4B5486}"/>
              </a:ext>
            </a:extLst>
          </p:cNvPr>
          <p:cNvPicPr>
            <a:picLocks noChangeAspect="1"/>
          </p:cNvPicPr>
          <p:nvPr/>
        </p:nvPicPr>
        <p:blipFill>
          <a:blip r:embed="rId2"/>
          <a:stretch>
            <a:fillRect/>
          </a:stretch>
        </p:blipFill>
        <p:spPr>
          <a:xfrm>
            <a:off x="1507067" y="1232452"/>
            <a:ext cx="8813800" cy="4838148"/>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a:xfrm>
            <a:off x="581192" y="618067"/>
            <a:ext cx="11029616" cy="618065"/>
          </a:xfrm>
        </p:spPr>
        <p:txBody>
          <a:bodyPr>
            <a:noAutofit/>
          </a:bodyPr>
          <a:lstStyle/>
          <a:p>
            <a:r>
              <a:rPr lang="en-IN" sz="4000"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4484326" y="97452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73A8C525-A1A4-51BB-0963-98BB1D91F325}"/>
              </a:ext>
            </a:extLst>
          </p:cNvPr>
          <p:cNvPicPr>
            <a:picLocks noChangeAspect="1"/>
          </p:cNvPicPr>
          <p:nvPr/>
        </p:nvPicPr>
        <p:blipFill>
          <a:blip r:embed="rId2"/>
          <a:stretch>
            <a:fillRect/>
          </a:stretch>
        </p:blipFill>
        <p:spPr>
          <a:xfrm>
            <a:off x="2203450" y="1664508"/>
            <a:ext cx="7785100" cy="4775398"/>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474133" y="643467"/>
            <a:ext cx="11136675" cy="588985"/>
          </a:xfrm>
        </p:spPr>
        <p:txBody>
          <a:bodyPr>
            <a:noAutofit/>
          </a:bodyPr>
          <a:lstStyle/>
          <a:p>
            <a:r>
              <a:rPr lang="en-IN" sz="40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474134" y="1302026"/>
            <a:ext cx="11136674" cy="4673324"/>
          </a:xfrm>
        </p:spPr>
        <p:txBody>
          <a:bodyPr>
            <a:normAutofit lnSpcReduction="10000"/>
          </a:bodyPr>
          <a:lstStyle/>
          <a:p>
            <a:pPr marL="305435" indent="-305435"/>
            <a:r>
              <a:rPr lang="en-US" sz="2400" dirty="0" err="1">
                <a:latin typeface="Calibri" panose="020F0502020204030204" pitchFamily="34" charset="0"/>
                <a:ea typeface="Calibri" panose="020F0502020204030204" pitchFamily="34" charset="0"/>
                <a:cs typeface="Calibri" panose="020F0502020204030204" pitchFamily="34" charset="0"/>
              </a:rPr>
              <a:t>LearnMate</a:t>
            </a:r>
            <a:r>
              <a:rPr lang="en-US" sz="2400" dirty="0">
                <a:latin typeface="Calibri" panose="020F0502020204030204" pitchFamily="34" charset="0"/>
                <a:ea typeface="Calibri" panose="020F0502020204030204" pitchFamily="34" charset="0"/>
                <a:cs typeface="Calibri" panose="020F0502020204030204" pitchFamily="34" charset="0"/>
              </a:rPr>
              <a:t> generates structured learning reports and personalized study plans for each user.</a:t>
            </a:r>
          </a:p>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It suggests relevant learning goals based on the learner’s interests and current skill level.</a:t>
            </a:r>
          </a:p>
          <a:p>
            <a:pPr marL="305435" indent="-305435"/>
            <a:r>
              <a:rPr lang="en-IN" sz="2400" dirty="0">
                <a:solidFill>
                  <a:srgbClr val="404040"/>
                </a:solidFill>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It continuously updates the learning roadmap as the user progresses, ensuring adaptability.</a:t>
            </a:r>
          </a:p>
          <a:p>
            <a:pPr marL="305435" indent="-305435"/>
            <a:r>
              <a:rPr lang="en-US" sz="2400" dirty="0" err="1">
                <a:latin typeface="Calibri" panose="020F0502020204030204" pitchFamily="34" charset="0"/>
                <a:ea typeface="Calibri" panose="020F0502020204030204" pitchFamily="34" charset="0"/>
                <a:cs typeface="Calibri" panose="020F0502020204030204" pitchFamily="34" charset="0"/>
              </a:rPr>
              <a:t>LearnMate</a:t>
            </a:r>
            <a:r>
              <a:rPr lang="en-US" sz="2400" dirty="0">
                <a:latin typeface="Calibri" panose="020F0502020204030204" pitchFamily="34" charset="0"/>
                <a:ea typeface="Calibri" panose="020F0502020204030204" pitchFamily="34" charset="0"/>
                <a:cs typeface="Calibri" panose="020F0502020204030204" pitchFamily="34" charset="0"/>
              </a:rPr>
              <a:t> enhances learning efficiency, accuracy, and engagement through intelligent AI-driven support.</a:t>
            </a:r>
          </a:p>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It serves both individual learners and educational institutions by providing personalized and scalable academic guidance.</a:t>
            </a: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40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2" y="1337733"/>
            <a:ext cx="11029615" cy="3107268"/>
          </a:xfrm>
        </p:spPr>
        <p:txBody>
          <a:bodyPr>
            <a:normAutofit/>
          </a:bodyPr>
          <a:lstStyle/>
          <a:p>
            <a:r>
              <a:rPr lang="en-IN" sz="2400" dirty="0">
                <a:hlinkClick r:id="rId2"/>
              </a:rPr>
              <a:t>https://github.com/zaeim007/LearnMate</a:t>
            </a:r>
            <a:endParaRPr lang="en-IN" sz="2400" dirty="0"/>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74134" y="1302025"/>
            <a:ext cx="11136674" cy="4904041"/>
          </a:xfrm>
        </p:spPr>
        <p:txBody>
          <a:bodyPr>
            <a:noAutofit/>
          </a:bodyPr>
          <a:lstStyle/>
          <a:p>
            <a:pPr marL="305435" indent="-305435"/>
            <a:r>
              <a:rPr lang="en-US" sz="2400" dirty="0" err="1">
                <a:latin typeface="Calibri" panose="020F0502020204030204" pitchFamily="34" charset="0"/>
                <a:ea typeface="Calibri" panose="020F0502020204030204" pitchFamily="34" charset="0"/>
                <a:cs typeface="Calibri" panose="020F0502020204030204" pitchFamily="34" charset="0"/>
              </a:rPr>
              <a:t>LearnMate</a:t>
            </a:r>
            <a:r>
              <a:rPr lang="en-US" sz="2400" dirty="0">
                <a:latin typeface="Calibri" panose="020F0502020204030204" pitchFamily="34" charset="0"/>
                <a:ea typeface="Calibri" panose="020F0502020204030204" pitchFamily="34" charset="0"/>
                <a:cs typeface="Calibri" panose="020F0502020204030204" pitchFamily="34" charset="0"/>
              </a:rPr>
              <a:t> can be expanded to support multiple languages for global accessibility.</a:t>
            </a:r>
          </a:p>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Integration with learning platforms (e.g., Coursera, edX, IBM </a:t>
            </a:r>
            <a:r>
              <a:rPr lang="en-US" sz="2400" dirty="0" err="1">
                <a:latin typeface="Calibri" panose="020F0502020204030204" pitchFamily="34" charset="0"/>
                <a:ea typeface="Calibri" panose="020F0502020204030204" pitchFamily="34" charset="0"/>
                <a:cs typeface="Calibri" panose="020F0502020204030204" pitchFamily="34" charset="0"/>
              </a:rPr>
              <a:t>SkillsBuild</a:t>
            </a:r>
            <a:r>
              <a:rPr lang="en-US" sz="2400" dirty="0">
                <a:latin typeface="Calibri" panose="020F0502020204030204" pitchFamily="34" charset="0"/>
                <a:ea typeface="Calibri" panose="020F0502020204030204" pitchFamily="34" charset="0"/>
                <a:cs typeface="Calibri" panose="020F0502020204030204" pitchFamily="34" charset="0"/>
              </a:rPr>
              <a:t>) can offer real-time course enrollment and tracking.</a:t>
            </a:r>
          </a:p>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AI-driven mentorship matching could connect students with relevant mentors or industry experts.</a:t>
            </a:r>
          </a:p>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The agent can be enhanced to recommend career paths and job opportunities based on learning history.</a:t>
            </a:r>
          </a:p>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Offline functionality can be developed to make </a:t>
            </a:r>
            <a:r>
              <a:rPr lang="en-US" sz="2400" dirty="0" err="1">
                <a:latin typeface="Calibri" panose="020F0502020204030204" pitchFamily="34" charset="0"/>
                <a:ea typeface="Calibri" panose="020F0502020204030204" pitchFamily="34" charset="0"/>
                <a:cs typeface="Calibri" panose="020F0502020204030204" pitchFamily="34" charset="0"/>
              </a:rPr>
              <a:t>LearnMate</a:t>
            </a:r>
            <a:r>
              <a:rPr lang="en-US" sz="2400" dirty="0">
                <a:latin typeface="Calibri" panose="020F0502020204030204" pitchFamily="34" charset="0"/>
                <a:ea typeface="Calibri" panose="020F0502020204030204" pitchFamily="34" charset="0"/>
                <a:cs typeface="Calibri" panose="020F0502020204030204" pitchFamily="34" charset="0"/>
              </a:rPr>
              <a:t> accessible in low-connectivity environments</a:t>
            </a:r>
          </a:p>
          <a:p>
            <a:pPr marL="305435" indent="-305435"/>
            <a:r>
              <a:rPr lang="en-US" sz="2400" dirty="0">
                <a:latin typeface="Calibri" panose="020F0502020204030204" pitchFamily="34" charset="0"/>
                <a:ea typeface="Calibri" panose="020F0502020204030204" pitchFamily="34" charset="0"/>
                <a:cs typeface="Calibri" panose="020F0502020204030204" pitchFamily="34" charset="0"/>
              </a:rPr>
              <a:t>Support for group learning and peer collaboration can be introduced for a more social learning experience.</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474133" y="651933"/>
            <a:ext cx="11091153" cy="584200"/>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000" dirty="0">
                <a:solidFill>
                  <a:schemeClr val="accent1"/>
                </a:solidFil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a:xfrm>
            <a:off x="474133" y="643467"/>
            <a:ext cx="11136675" cy="588985"/>
          </a:xfrm>
        </p:spPr>
        <p:txBody>
          <a:bodyPr>
            <a:noAutofit/>
          </a:bodyPr>
          <a:lstStyle/>
          <a:p>
            <a:r>
              <a:rPr lang="en-IN" sz="4000"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232452"/>
            <a:ext cx="11029615" cy="427015"/>
          </a:xfrm>
        </p:spPr>
        <p:txBody>
          <a:bodyPr>
            <a:norm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G</a:t>
            </a:r>
            <a:r>
              <a:rPr lang="en-IN" sz="2000" dirty="0" err="1">
                <a:latin typeface="Calibri" panose="020F0502020204030204" pitchFamily="34" charset="0"/>
                <a:ea typeface="Calibri" panose="020F0502020204030204" pitchFamily="34" charset="0"/>
                <a:cs typeface="Calibri" panose="020F0502020204030204" pitchFamily="34" charset="0"/>
              </a:rPr>
              <a:t>etting</a:t>
            </a:r>
            <a:r>
              <a:rPr lang="en-IN" sz="2000" dirty="0">
                <a:latin typeface="Calibri" panose="020F0502020204030204" pitchFamily="34" charset="0"/>
                <a:ea typeface="Calibri" panose="020F0502020204030204" pitchFamily="34" charset="0"/>
                <a:cs typeface="Calibri" panose="020F0502020204030204" pitchFamily="34" charset="0"/>
              </a:rPr>
              <a:t> Started with Artificial Intelligence</a:t>
            </a:r>
          </a:p>
        </p:txBody>
      </p:sp>
      <p:pic>
        <p:nvPicPr>
          <p:cNvPr id="5" name="Picture 4">
            <a:extLst>
              <a:ext uri="{FF2B5EF4-FFF2-40B4-BE49-F238E27FC236}">
                <a16:creationId xmlns:a16="http://schemas.microsoft.com/office/drawing/2014/main" id="{5640A5A7-2FE2-3835-AF30-5E2ED571BF83}"/>
              </a:ext>
            </a:extLst>
          </p:cNvPr>
          <p:cNvPicPr>
            <a:picLocks noChangeAspect="1"/>
          </p:cNvPicPr>
          <p:nvPr/>
        </p:nvPicPr>
        <p:blipFill>
          <a:blip r:embed="rId2"/>
          <a:stretch>
            <a:fillRect/>
          </a:stretch>
        </p:blipFill>
        <p:spPr>
          <a:xfrm>
            <a:off x="2828818" y="1749526"/>
            <a:ext cx="6534361" cy="5023808"/>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50834" y="754364"/>
            <a:ext cx="11275499" cy="400110"/>
          </a:xfrm>
          <a:prstGeom prst="rect">
            <a:avLst/>
          </a:prstGeom>
        </p:spPr>
        <p:txBody>
          <a:bodyPr wrap="square">
            <a:spAutoFit/>
          </a:bodyPr>
          <a:lstStyle/>
          <a:p>
            <a:r>
              <a:rPr lang="en-US" sz="2000" dirty="0">
                <a:latin typeface="Calibri" panose="020F0502020204030204" pitchFamily="34" charset="0"/>
                <a:ea typeface="Calibri" panose="020F0502020204030204" pitchFamily="34" charset="0"/>
                <a:cs typeface="Calibri" panose="020F0502020204030204" pitchFamily="34" charset="0"/>
              </a:rPr>
              <a:t>L</a:t>
            </a:r>
            <a:r>
              <a:rPr lang="en-IN" sz="2000" dirty="0">
                <a:latin typeface="Calibri" panose="020F0502020204030204" pitchFamily="34" charset="0"/>
                <a:ea typeface="Calibri" panose="020F0502020204030204" pitchFamily="34" charset="0"/>
                <a:cs typeface="Calibri" panose="020F0502020204030204" pitchFamily="34" charset="0"/>
              </a:rPr>
              <a:t>ab: Retrieval Augmented Generation with </a:t>
            </a:r>
            <a:r>
              <a:rPr lang="en-IN" sz="2000" dirty="0" err="1">
                <a:latin typeface="Calibri" panose="020F0502020204030204" pitchFamily="34" charset="0"/>
                <a:ea typeface="Calibri" panose="020F0502020204030204" pitchFamily="34" charset="0"/>
                <a:cs typeface="Calibri" panose="020F0502020204030204" pitchFamily="34" charset="0"/>
              </a:rPr>
              <a:t>LangChain</a:t>
            </a:r>
            <a:endParaRPr lang="en-IN" sz="2000" dirty="0">
              <a:latin typeface="Calibri" panose="020F0502020204030204" pitchFamily="34" charset="0"/>
              <a:ea typeface="Calibri" panose="020F0502020204030204" pitchFamily="34" charset="0"/>
              <a:cs typeface="Calibri" panose="020F0502020204030204" pitchFamily="34" charset="0"/>
            </a:endParaRPr>
          </a:p>
        </p:txBody>
      </p:sp>
      <p:pic>
        <p:nvPicPr>
          <p:cNvPr id="3" name="Picture 2">
            <a:extLst>
              <a:ext uri="{FF2B5EF4-FFF2-40B4-BE49-F238E27FC236}">
                <a16:creationId xmlns:a16="http://schemas.microsoft.com/office/drawing/2014/main" id="{7F00189F-98CA-87FF-B5D4-9DFA68FE0AA6}"/>
              </a:ext>
            </a:extLst>
          </p:cNvPr>
          <p:cNvPicPr>
            <a:picLocks noChangeAspect="1"/>
          </p:cNvPicPr>
          <p:nvPr/>
        </p:nvPicPr>
        <p:blipFill>
          <a:blip r:embed="rId2"/>
          <a:stretch>
            <a:fillRect/>
          </a:stretch>
        </p:blipFill>
        <p:spPr>
          <a:xfrm>
            <a:off x="2202355" y="1244600"/>
            <a:ext cx="7200510" cy="5096932"/>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46628" y="2520685"/>
            <a:ext cx="9298744" cy="1325563"/>
          </a:xfrm>
        </p:spPr>
        <p:txBody>
          <a:bodyPr>
            <a:normAutofit/>
          </a:bodyPr>
          <a:lstStyle/>
          <a:p>
            <a:pPr algn="ctr"/>
            <a:r>
              <a:rPr lang="en-US" sz="60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502439" y="626534"/>
            <a:ext cx="10642601" cy="558800"/>
          </a:xfrm>
        </p:spPr>
        <p:txBody>
          <a:bodyPr>
            <a:noAutofit/>
          </a:bodyPr>
          <a:lstStyle/>
          <a:p>
            <a:r>
              <a:rPr lang="en-US" sz="4000" dirty="0">
                <a:solidFill>
                  <a:srgbClr val="002060"/>
                </a:solidFill>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502439" y="1185334"/>
            <a:ext cx="11019020" cy="5425329"/>
          </a:xfrm>
        </p:spPr>
        <p:txBody>
          <a:bodyPr vert="horz" lIns="91440" tIns="45720" rIns="91440" bIns="45720" rtlCol="0" anchor="t">
            <a:noAutofit/>
          </a:bodyPr>
          <a:lstStyle/>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Problem Statement</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Technology used</a:t>
            </a: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IBM Cloud services used</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Wow factor </a:t>
            </a:r>
            <a:endParaRPr lang="en-US" sz="24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End users</a:t>
            </a: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Result</a:t>
            </a: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Conclusion</a:t>
            </a: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GitHub Link</a:t>
            </a: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Future scope</a:t>
            </a: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IBM Certifications</a:t>
            </a:r>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2403" y="609599"/>
            <a:ext cx="11158405" cy="622853"/>
          </a:xfrm>
        </p:spPr>
        <p:txBody>
          <a:bodyPr>
            <a:normAutofit fontScale="90000"/>
          </a:bodyPr>
          <a:lstStyle/>
          <a:p>
            <a:r>
              <a:rPr lang="en-US" sz="4400" dirty="0">
                <a:solidFill>
                  <a:schemeClr val="accent1"/>
                </a:solidFill>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2452"/>
            <a:ext cx="11029615" cy="4923392"/>
          </a:xfrm>
        </p:spPr>
        <p:txBody>
          <a:bodyPr>
            <a:noAutofit/>
          </a:bodyPr>
          <a:lstStyle/>
          <a:p>
            <a:pPr marL="0" indent="0">
              <a:buNone/>
            </a:pPr>
            <a:r>
              <a:rPr lang="en-US" sz="2400" dirty="0">
                <a:latin typeface="Calibri" panose="020F0502020204030204" pitchFamily="34" charset="0"/>
                <a:ea typeface="Calibri" panose="020F0502020204030204" pitchFamily="34" charset="0"/>
                <a:cs typeface="Calibri" panose="020F0502020204030204" pitchFamily="34" charset="0"/>
              </a:rPr>
              <a:t>Students and early-career professionals often struggle to identify the right learning path that aligns with their interests and long-term goals due to the overwhelming number of online courses and a lack of personalized guidance. With an overwhelming number of online courses and limited personalized guidance, learners struggle to make informed decisions about skill development and career direction.</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Proposed Solution:</a:t>
            </a:r>
            <a:br>
              <a:rPr lang="en-US" sz="2400" dirty="0">
                <a:latin typeface="Calibri" panose="020F0502020204030204" pitchFamily="34" charset="0"/>
                <a:ea typeface="Calibri" panose="020F0502020204030204" pitchFamily="34" charset="0"/>
                <a:cs typeface="Calibri" panose="020F0502020204030204" pitchFamily="34" charset="0"/>
              </a:rPr>
            </a:br>
            <a:r>
              <a:rPr lang="en-US" sz="2400" b="1" dirty="0" err="1">
                <a:latin typeface="Calibri" panose="020F0502020204030204" pitchFamily="34" charset="0"/>
                <a:ea typeface="Calibri" panose="020F0502020204030204" pitchFamily="34" charset="0"/>
                <a:cs typeface="Calibri" panose="020F0502020204030204" pitchFamily="34" charset="0"/>
              </a:rPr>
              <a:t>LearnMate</a:t>
            </a:r>
            <a:r>
              <a:rPr lang="en-US" sz="2400" dirty="0">
                <a:latin typeface="Calibri" panose="020F0502020204030204" pitchFamily="34" charset="0"/>
                <a:ea typeface="Calibri" panose="020F0502020204030204" pitchFamily="34" charset="0"/>
                <a:cs typeface="Calibri" panose="020F0502020204030204" pitchFamily="34" charset="0"/>
              </a:rPr>
              <a:t> is an AI-powered academic advisor that leverages Natural Language Processing (NLP) and Large Language Models (LLMs) on IBM </a:t>
            </a:r>
            <a:r>
              <a:rPr lang="en-US" sz="2400" dirty="0" err="1">
                <a:latin typeface="Calibri" panose="020F0502020204030204" pitchFamily="34" charset="0"/>
                <a:ea typeface="Calibri" panose="020F0502020204030204" pitchFamily="34" charset="0"/>
                <a:cs typeface="Calibri" panose="020F0502020204030204" pitchFamily="34" charset="0"/>
              </a:rPr>
              <a:t>watsonx</a:t>
            </a:r>
            <a:r>
              <a:rPr lang="en-US" sz="2400" dirty="0">
                <a:latin typeface="Calibri" panose="020F0502020204030204" pitchFamily="34" charset="0"/>
                <a:ea typeface="Calibri" panose="020F0502020204030204" pitchFamily="34" charset="0"/>
                <a:cs typeface="Calibri" panose="020F0502020204030204" pitchFamily="34" charset="0"/>
              </a:rPr>
              <a:t> to guide users in building personalized course pathways. The agent interacts with students, understands their interests and current skill levels, and dynamically generates a tailored learning roadmap. It evolves based on user progress and preferences — offering a consistent, adaptive, and career-focused learning experience.</a:t>
            </a:r>
            <a:endParaRPr lang="en-US" sz="2400" dirty="0">
              <a:solidFill>
                <a:srgbClr val="40404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41671" y="643467"/>
            <a:ext cx="11169137" cy="685799"/>
          </a:xfrm>
        </p:spPr>
        <p:txBody>
          <a:bodyPr>
            <a:normAutofit fontScale="90000"/>
          </a:bodyPr>
          <a:lstStyle/>
          <a:p>
            <a:r>
              <a:rPr lang="en-US" sz="4400" dirty="0">
                <a:solidFill>
                  <a:schemeClr val="accent1"/>
                </a:solidFill>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498600"/>
            <a:ext cx="11613485" cy="4055533"/>
          </a:xfrm>
        </p:spPr>
        <p:txBody>
          <a:bodyPr vert="horz" lIns="91440" tIns="45720" rIns="91440" bIns="45720" rtlCol="0" anchor="ctr">
            <a:noAutofit/>
          </a:bodyPr>
          <a:lstStyle/>
          <a:p>
            <a:pPr>
              <a:buFont typeface="Wingdings" panose="05000000000000000000" pitchFamily="2" charset="2"/>
              <a:buChar char="§"/>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IBM cloud lite services: </a:t>
            </a:r>
            <a:r>
              <a:rPr lang="en-US" sz="2400" dirty="0">
                <a:latin typeface="Calibri" panose="020F0502020204030204" pitchFamily="34" charset="0"/>
                <a:ea typeface="Calibri" panose="020F0502020204030204" pitchFamily="34" charset="0"/>
                <a:cs typeface="Calibri" panose="020F0502020204030204" pitchFamily="34" charset="0"/>
              </a:rPr>
              <a:t>Provides the platform to host and run AI services with zero cost, ideal for lightweight academic projects.</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Natural Language Processing (NLP): </a:t>
            </a:r>
            <a:r>
              <a:rPr lang="en-US" sz="2400" dirty="0">
                <a:latin typeface="Calibri" panose="020F0502020204030204" pitchFamily="34" charset="0"/>
                <a:ea typeface="Calibri" panose="020F0502020204030204" pitchFamily="34" charset="0"/>
                <a:cs typeface="Calibri" panose="020F0502020204030204" pitchFamily="34" charset="0"/>
              </a:rPr>
              <a:t>Enables the agent to understand user input, extract intent, and interact in natural language.</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Large Language Models(LLM): </a:t>
            </a:r>
            <a:r>
              <a:rPr lang="en-US" sz="2400" dirty="0">
                <a:latin typeface="Calibri" panose="020F0502020204030204" pitchFamily="34" charset="0"/>
                <a:ea typeface="Calibri" panose="020F0502020204030204" pitchFamily="34" charset="0"/>
                <a:cs typeface="Calibri" panose="020F0502020204030204" pitchFamily="34" charset="0"/>
              </a:rPr>
              <a:t>Powers the agent's ability to generate personalized learning plans and meaningful academic guidance.</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a:p>
            <a:pPr>
              <a:buFont typeface="Wingdings" panose="05000000000000000000" pitchFamily="2" charset="2"/>
              <a:buChar char="§"/>
            </a:pPr>
            <a:r>
              <a:rPr lang="en-US" sz="2400" b="1" dirty="0">
                <a:solidFill>
                  <a:srgbClr val="000000"/>
                </a:solidFill>
                <a:latin typeface="Calibri" panose="020F0502020204030204" pitchFamily="34" charset="0"/>
                <a:ea typeface="Calibri" panose="020F0502020204030204" pitchFamily="34" charset="0"/>
                <a:cs typeface="Calibri" panose="020F0502020204030204" pitchFamily="34" charset="0"/>
              </a:rPr>
              <a:t>IBM Granite model: </a:t>
            </a:r>
            <a:r>
              <a:rPr lang="en-US" sz="2400" dirty="0">
                <a:latin typeface="Calibri" panose="020F0502020204030204" pitchFamily="34" charset="0"/>
                <a:ea typeface="Calibri" panose="020F0502020204030204" pitchFamily="34" charset="0"/>
                <a:cs typeface="Calibri" panose="020F0502020204030204" pitchFamily="34" charset="0"/>
              </a:rPr>
              <a:t>A state-of-the-art multilingual LLM hosted on IBM watsonx.ai, used for generating structured, adaptive course roadmaps tailored to the learner’s goals and skill level.</a:t>
            </a:r>
            <a:endParaRPr lang="en-US" sz="2400" dirty="0">
              <a:solidFill>
                <a:srgbClr val="000000"/>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a:xfrm>
            <a:off x="513459" y="626534"/>
            <a:ext cx="11097349" cy="660400"/>
          </a:xfrm>
        </p:spPr>
        <p:txBody>
          <a:bodyPr>
            <a:noAutofit/>
          </a:bodyPr>
          <a:lstStyle/>
          <a:p>
            <a:r>
              <a:rPr lang="en-IN" sz="4000" dirty="0">
                <a:solidFill>
                  <a:schemeClr val="accent1"/>
                </a:solidFill>
                <a:cs typeface="Arial" panose="020B0604020202020204" pitchFamily="34" charset="0"/>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a:xfrm>
            <a:off x="513459" y="1464732"/>
            <a:ext cx="11029615" cy="4478867"/>
          </a:xfrm>
        </p:spPr>
        <p:txBody>
          <a:bodyPr>
            <a:noAutofit/>
          </a:bodyPr>
          <a:lstStyle/>
          <a:p>
            <a:pPr marL="305435" indent="-305435"/>
            <a:r>
              <a:rPr lang="en-IN" sz="2400" b="1" dirty="0">
                <a:latin typeface="Calibri" panose="020F0502020204030204" pitchFamily="34" charset="0"/>
                <a:ea typeface="Calibri" panose="020F0502020204030204" pitchFamily="34" charset="0"/>
                <a:cs typeface="Calibri" panose="020F0502020204030204" pitchFamily="34" charset="0"/>
              </a:rPr>
              <a:t>IBM Cloud Watsonx AI Studio: </a:t>
            </a:r>
            <a:r>
              <a:rPr lang="en-US" sz="2400" dirty="0">
                <a:latin typeface="Calibri" panose="020F0502020204030204" pitchFamily="34" charset="0"/>
                <a:ea typeface="Calibri" panose="020F0502020204030204" pitchFamily="34" charset="0"/>
                <a:cs typeface="Calibri" panose="020F0502020204030204" pitchFamily="34" charset="0"/>
              </a:rPr>
              <a:t>Provides an intuitive environment to build, test, and manage AI workflows — used for prompt creation and evaluation.</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400" b="1" dirty="0">
                <a:latin typeface="Calibri" panose="020F0502020204030204" pitchFamily="34" charset="0"/>
                <a:ea typeface="Calibri" panose="020F0502020204030204" pitchFamily="34" charset="0"/>
                <a:cs typeface="Calibri" panose="020F0502020204030204" pitchFamily="34" charset="0"/>
              </a:rPr>
              <a:t>IBM Cloud </a:t>
            </a:r>
            <a:r>
              <a:rPr lang="en-IN" sz="2400" b="1" dirty="0" err="1">
                <a:latin typeface="Calibri" panose="020F0502020204030204" pitchFamily="34" charset="0"/>
                <a:ea typeface="Calibri" panose="020F0502020204030204" pitchFamily="34" charset="0"/>
                <a:cs typeface="Calibri" panose="020F0502020204030204" pitchFamily="34" charset="0"/>
              </a:rPr>
              <a:t>Watsonx</a:t>
            </a:r>
            <a:r>
              <a:rPr lang="en-IN" sz="2400" b="1" dirty="0">
                <a:latin typeface="Calibri" panose="020F0502020204030204" pitchFamily="34" charset="0"/>
                <a:ea typeface="Calibri" panose="020F0502020204030204" pitchFamily="34" charset="0"/>
                <a:cs typeface="Calibri" panose="020F0502020204030204" pitchFamily="34" charset="0"/>
              </a:rPr>
              <a:t> AI runtime: </a:t>
            </a:r>
            <a:r>
              <a:rPr lang="en-US" sz="2400" dirty="0">
                <a:latin typeface="Calibri" panose="020F0502020204030204" pitchFamily="34" charset="0"/>
                <a:ea typeface="Calibri" panose="020F0502020204030204" pitchFamily="34" charset="0"/>
                <a:cs typeface="Calibri" panose="020F0502020204030204" pitchFamily="34" charset="0"/>
              </a:rPr>
              <a:t>Executes and deploys prompts in real-time using the configured model parameters, ensuring consistent agent performance.</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400" b="1" dirty="0">
                <a:latin typeface="Calibri" panose="020F0502020204030204" pitchFamily="34" charset="0"/>
                <a:ea typeface="Calibri" panose="020F0502020204030204" pitchFamily="34" charset="0"/>
                <a:cs typeface="Calibri" panose="020F0502020204030204" pitchFamily="34" charset="0"/>
              </a:rPr>
              <a:t>IBM Cloud Agent Lab:</a:t>
            </a:r>
            <a:r>
              <a:rPr lang="en-IN" sz="2400" dirty="0">
                <a:latin typeface="Calibri" panose="020F0502020204030204" pitchFamily="34" charset="0"/>
                <a:ea typeface="Calibri" panose="020F0502020204030204" pitchFamily="34" charset="0"/>
                <a:cs typeface="Calibri" panose="020F0502020204030204" pitchFamily="34" charset="0"/>
              </a:rPr>
              <a:t> </a:t>
            </a:r>
            <a:r>
              <a:rPr lang="en-US" sz="2400" dirty="0">
                <a:latin typeface="Calibri" panose="020F0502020204030204" pitchFamily="34" charset="0"/>
                <a:ea typeface="Calibri" panose="020F0502020204030204" pitchFamily="34" charset="0"/>
                <a:cs typeface="Calibri" panose="020F0502020204030204" pitchFamily="34" charset="0"/>
              </a:rPr>
              <a:t>Enables the creation of agentic workflows where the AI acts autonomously to handle multi-step tasks like course planning and student assessment.</a:t>
            </a:r>
            <a:endParaRPr lang="en-IN" sz="2400"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2400" b="1" dirty="0">
                <a:latin typeface="Calibri" panose="020F0502020204030204" pitchFamily="34" charset="0"/>
                <a:ea typeface="Calibri" panose="020F0502020204030204" pitchFamily="34" charset="0"/>
                <a:cs typeface="Calibri" panose="020F0502020204030204" pitchFamily="34" charset="0"/>
              </a:rPr>
              <a:t>IBM Granite foundation model: </a:t>
            </a:r>
            <a:r>
              <a:rPr lang="en-US" sz="2400" dirty="0">
                <a:latin typeface="Calibri" panose="020F0502020204030204" pitchFamily="34" charset="0"/>
                <a:ea typeface="Calibri" panose="020F0502020204030204" pitchFamily="34" charset="0"/>
                <a:cs typeface="Calibri" panose="020F0502020204030204" pitchFamily="34" charset="0"/>
              </a:rPr>
              <a:t>A powerful Large Language Model (LLM) used to understand student input, assess learning needs, and generate personalized course roadmaps using natural language.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57200" y="626534"/>
            <a:ext cx="11153607" cy="584200"/>
          </a:xfrm>
        </p:spPr>
        <p:txBody>
          <a:bodyPr>
            <a:noAutofit/>
          </a:bodyPr>
          <a:lstStyle/>
          <a:p>
            <a:r>
              <a:rPr lang="en-US" sz="4000" dirty="0">
                <a:solidFill>
                  <a:schemeClr val="accent1"/>
                </a:solidFill>
                <a:ea typeface="+mj-lt"/>
                <a:cs typeface="Arial"/>
              </a:rPr>
              <a:t>Wow factors</a:t>
            </a:r>
            <a:endParaRPr lang="en-US" sz="4000" dirty="0">
              <a:solidFill>
                <a:schemeClr val="accent1"/>
              </a:solidFill>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457200" y="1608667"/>
            <a:ext cx="11153607" cy="4453466"/>
          </a:xfrm>
        </p:spPr>
        <p:txBody>
          <a:bodyPr>
            <a:normAutofit fontScale="77500" lnSpcReduction="20000"/>
          </a:bodyPr>
          <a:lstStyle/>
          <a:p>
            <a:pPr marL="0" indent="0">
              <a:buNone/>
            </a:pPr>
            <a:r>
              <a:rPr lang="en-US" sz="3100" dirty="0" err="1">
                <a:latin typeface="Calibri" panose="020F0502020204030204" pitchFamily="34" charset="0"/>
                <a:ea typeface="Calibri" panose="020F0502020204030204" pitchFamily="34" charset="0"/>
                <a:cs typeface="Calibri" panose="020F0502020204030204" pitchFamily="34" charset="0"/>
              </a:rPr>
              <a:t>LearnMate</a:t>
            </a:r>
            <a:r>
              <a:rPr lang="en-US" sz="3100" dirty="0">
                <a:latin typeface="Calibri" panose="020F0502020204030204" pitchFamily="34" charset="0"/>
                <a:ea typeface="Calibri" panose="020F0502020204030204" pitchFamily="34" charset="0"/>
                <a:cs typeface="Calibri" panose="020F0502020204030204" pitchFamily="34" charset="0"/>
              </a:rPr>
              <a:t> helps students quickly identify the right courses aligned with their interests and career goals. It reduces the time spent on manual research and delivers adaptive learning paths that evolve with the learner's progress, ensuring focused and goal-driven education.</a:t>
            </a:r>
          </a:p>
          <a:p>
            <a:pPr marL="0" indent="0">
              <a:buNone/>
            </a:pPr>
            <a:r>
              <a:rPr lang="en-IN" sz="3100" dirty="0">
                <a:solidFill>
                  <a:srgbClr val="0F0F0F"/>
                </a:solidFill>
                <a:latin typeface="Calibri" panose="020F0502020204030204" pitchFamily="34" charset="0"/>
                <a:ea typeface="Calibri" panose="020F0502020204030204" pitchFamily="34" charset="0"/>
                <a:cs typeface="Calibri" panose="020F0502020204030204" pitchFamily="34" charset="0"/>
              </a:rPr>
              <a:t>Unique features:</a:t>
            </a:r>
          </a:p>
          <a:p>
            <a:pPr>
              <a:buFont typeface="Wingdings" panose="05000000000000000000" pitchFamily="2" charset="2"/>
              <a:buChar char="§"/>
            </a:pPr>
            <a:r>
              <a:rPr lang="en-IN" sz="3100" dirty="0">
                <a:solidFill>
                  <a:srgbClr val="0F0F0F"/>
                </a:solidFill>
                <a:latin typeface="Calibri" panose="020F0502020204030204" pitchFamily="34" charset="0"/>
                <a:ea typeface="Calibri" panose="020F0502020204030204" pitchFamily="34" charset="0"/>
                <a:cs typeface="Calibri" panose="020F0502020204030204" pitchFamily="34" charset="0"/>
              </a:rPr>
              <a:t>Personalized Course Roadmaps based on user interest and goals.</a:t>
            </a:r>
          </a:p>
          <a:p>
            <a:pPr>
              <a:buFont typeface="Wingdings" panose="05000000000000000000" pitchFamily="2" charset="2"/>
              <a:buChar char="§"/>
            </a:pPr>
            <a:r>
              <a:rPr lang="en-IN" sz="3100" dirty="0">
                <a:solidFill>
                  <a:srgbClr val="0F0F0F"/>
                </a:solidFill>
                <a:latin typeface="Calibri" panose="020F0502020204030204" pitchFamily="34" charset="0"/>
                <a:ea typeface="Calibri" panose="020F0502020204030204" pitchFamily="34" charset="0"/>
                <a:cs typeface="Calibri" panose="020F0502020204030204" pitchFamily="34" charset="0"/>
              </a:rPr>
              <a:t>Skill-level Detection through natural conversation.</a:t>
            </a:r>
          </a:p>
          <a:p>
            <a:pPr>
              <a:buFont typeface="Wingdings" panose="05000000000000000000" pitchFamily="2" charset="2"/>
              <a:buChar char="§"/>
            </a:pPr>
            <a:r>
              <a:rPr lang="en-IN" sz="3100" dirty="0">
                <a:solidFill>
                  <a:srgbClr val="0F0F0F"/>
                </a:solidFill>
                <a:latin typeface="Calibri" panose="020F0502020204030204" pitchFamily="34" charset="0"/>
                <a:ea typeface="Calibri" panose="020F0502020204030204" pitchFamily="34" charset="0"/>
                <a:cs typeface="Calibri" panose="020F0502020204030204" pitchFamily="34" charset="0"/>
              </a:rPr>
              <a:t>Dynamic Path Adjustment as the learner processes.</a:t>
            </a:r>
          </a:p>
          <a:p>
            <a:pPr>
              <a:buFont typeface="Wingdings" panose="05000000000000000000" pitchFamily="2" charset="2"/>
              <a:buChar char="§"/>
            </a:pPr>
            <a:r>
              <a:rPr lang="en-IN" sz="3100" dirty="0">
                <a:solidFill>
                  <a:srgbClr val="0F0F0F"/>
                </a:solidFill>
                <a:latin typeface="Calibri" panose="020F0502020204030204" pitchFamily="34" charset="0"/>
                <a:ea typeface="Calibri" panose="020F0502020204030204" pitchFamily="34" charset="0"/>
                <a:cs typeface="Calibri" panose="020F0502020204030204" pitchFamily="34" charset="0"/>
              </a:rPr>
              <a:t>Smart  Course &amp; Certificate Suggestion.</a:t>
            </a:r>
          </a:p>
          <a:p>
            <a:pPr>
              <a:buFont typeface="Wingdings" panose="05000000000000000000" pitchFamily="2" charset="2"/>
              <a:buChar char="§"/>
            </a:pPr>
            <a:r>
              <a:rPr lang="en-IN" sz="3100" dirty="0">
                <a:solidFill>
                  <a:srgbClr val="0F0F0F"/>
                </a:solidFill>
                <a:latin typeface="Calibri" panose="020F0502020204030204" pitchFamily="34" charset="0"/>
                <a:ea typeface="Calibri" panose="020F0502020204030204" pitchFamily="34" charset="0"/>
                <a:cs typeface="Calibri" panose="020F0502020204030204" pitchFamily="34" charset="0"/>
              </a:rPr>
              <a:t>Career Oriented Path Mapping</a:t>
            </a:r>
          </a:p>
          <a:p>
            <a:pPr>
              <a:buFont typeface="Wingdings" panose="05000000000000000000" pitchFamily="2" charset="2"/>
              <a:buChar char="§"/>
            </a:pPr>
            <a:endParaRPr lang="en-IN" sz="3100" dirty="0">
              <a:solidFill>
                <a:srgbClr val="0F0F0F"/>
              </a:solidFill>
              <a:latin typeface="Calibri" panose="020F0502020204030204" pitchFamily="34" charset="0"/>
              <a:ea typeface="Calibri" panose="020F0502020204030204" pitchFamily="34" charset="0"/>
              <a:cs typeface="Calibri" panose="020F0502020204030204" pitchFamily="34" charset="0"/>
            </a:endParaRPr>
          </a:p>
          <a:p>
            <a:pPr marL="0" indent="0">
              <a:buNone/>
            </a:pPr>
            <a:endParaRPr lang="en-IN" sz="2800" dirty="0">
              <a:solidFill>
                <a:srgbClr val="0F0F0F"/>
              </a:solidFill>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a:xfrm>
            <a:off x="448733" y="635000"/>
            <a:ext cx="11162075" cy="667026"/>
          </a:xfrm>
        </p:spPr>
        <p:txBody>
          <a:bodyPr>
            <a:noAutofit/>
          </a:bodyPr>
          <a:lstStyle/>
          <a:p>
            <a:r>
              <a:rPr lang="en-IN" sz="4000" dirty="0">
                <a:solidFill>
                  <a:schemeClr val="accent1"/>
                </a:solidFill>
                <a:cs typeface="Arial" panose="020B0604020202020204" pitchFamily="34" charset="0"/>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a:xfrm>
            <a:off x="448732" y="1302025"/>
            <a:ext cx="11162075" cy="3879575"/>
          </a:xfrm>
        </p:spPr>
        <p:txBody>
          <a:bodyPr>
            <a:noAutofit/>
          </a:bodyPr>
          <a:lstStyle/>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Students and Early-Career Learners:</a:t>
            </a:r>
            <a:r>
              <a:rPr lang="en-US" sz="2400" dirty="0">
                <a:latin typeface="Calibri" panose="020F0502020204030204" pitchFamily="34" charset="0"/>
                <a:ea typeface="Calibri" panose="020F0502020204030204" pitchFamily="34" charset="0"/>
                <a:cs typeface="Calibri" panose="020F0502020204030204" pitchFamily="34" charset="0"/>
              </a:rPr>
              <a:t> seeking personalized guidance in choosing and following the right learning path</a:t>
            </a: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Academic Advisors and Educators:</a:t>
            </a:r>
            <a:r>
              <a:rPr lang="en-US" sz="2400" dirty="0">
                <a:latin typeface="Calibri" panose="020F0502020204030204" pitchFamily="34" charset="0"/>
                <a:ea typeface="Calibri" panose="020F0502020204030204" pitchFamily="34" charset="0"/>
                <a:cs typeface="Calibri" panose="020F0502020204030204" pitchFamily="34" charset="0"/>
              </a:rPr>
              <a:t> to support curriculum planning and individualized student mentoring</a:t>
            </a: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Universities and Training Institutes:</a:t>
            </a:r>
            <a:r>
              <a:rPr lang="en-US" sz="2400" dirty="0">
                <a:latin typeface="Calibri" panose="020F0502020204030204" pitchFamily="34" charset="0"/>
                <a:ea typeface="Calibri" panose="020F0502020204030204" pitchFamily="34" charset="0"/>
                <a:cs typeface="Calibri" panose="020F0502020204030204" pitchFamily="34" charset="0"/>
              </a:rPr>
              <a:t> aiming to offer AI-driven academic assistance to enhance learner engagement</a:t>
            </a:r>
          </a:p>
          <a:p>
            <a:pPr marL="305435" indent="-305435"/>
            <a:r>
              <a:rPr lang="en-US" sz="2400" b="1" dirty="0">
                <a:latin typeface="Calibri" panose="020F0502020204030204" pitchFamily="34" charset="0"/>
                <a:ea typeface="Calibri" panose="020F0502020204030204" pitchFamily="34" charset="0"/>
                <a:cs typeface="Calibri" panose="020F0502020204030204" pitchFamily="34" charset="0"/>
              </a:rPr>
              <a:t>EdTech Platforms:</a:t>
            </a:r>
            <a:r>
              <a:rPr lang="en-US" sz="2400" dirty="0">
                <a:latin typeface="Calibri" panose="020F0502020204030204" pitchFamily="34" charset="0"/>
                <a:ea typeface="Calibri" panose="020F0502020204030204" pitchFamily="34" charset="0"/>
                <a:cs typeface="Calibri" panose="020F0502020204030204" pitchFamily="34" charset="0"/>
              </a:rPr>
              <a:t> integrating personalized AI agents to scale guidance for a large user base</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a:xfrm>
            <a:off x="581192" y="651934"/>
            <a:ext cx="11029616" cy="524934"/>
          </a:xfrm>
        </p:spPr>
        <p:txBody>
          <a:bodyPr>
            <a:noAutofit/>
          </a:bodyPr>
          <a:lstStyle/>
          <a:p>
            <a:r>
              <a:rPr lang="en-IN" sz="4000" dirty="0">
                <a:solidFill>
                  <a:schemeClr val="accent1"/>
                </a:solidFill>
              </a:rPr>
              <a:t>Results</a:t>
            </a:r>
          </a:p>
        </p:txBody>
      </p:sp>
      <p:pic>
        <p:nvPicPr>
          <p:cNvPr id="6" name="Picture 5">
            <a:extLst>
              <a:ext uri="{FF2B5EF4-FFF2-40B4-BE49-F238E27FC236}">
                <a16:creationId xmlns:a16="http://schemas.microsoft.com/office/drawing/2014/main" id="{3FD045BF-1B01-1990-F4D2-1A55479844D1}"/>
              </a:ext>
            </a:extLst>
          </p:cNvPr>
          <p:cNvPicPr>
            <a:picLocks noChangeAspect="1"/>
          </p:cNvPicPr>
          <p:nvPr/>
        </p:nvPicPr>
        <p:blipFill>
          <a:blip r:embed="rId2"/>
          <a:stretch>
            <a:fillRect/>
          </a:stretch>
        </p:blipFill>
        <p:spPr>
          <a:xfrm>
            <a:off x="1540934" y="1176868"/>
            <a:ext cx="8805334" cy="4825999"/>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a:xfrm>
            <a:off x="581192" y="626533"/>
            <a:ext cx="11029616" cy="558799"/>
          </a:xfrm>
        </p:spPr>
        <p:txBody>
          <a:bodyPr>
            <a:noAutofit/>
          </a:bodyPr>
          <a:lstStyle/>
          <a:p>
            <a:r>
              <a:rPr lang="en-IN" sz="4000" dirty="0">
                <a:solidFill>
                  <a:schemeClr val="accent1"/>
                </a:solidFill>
              </a:rPr>
              <a:t>Results</a:t>
            </a:r>
          </a:p>
        </p:txBody>
      </p:sp>
      <p:pic>
        <p:nvPicPr>
          <p:cNvPr id="19" name="Content Placeholder 18">
            <a:extLst>
              <a:ext uri="{FF2B5EF4-FFF2-40B4-BE49-F238E27FC236}">
                <a16:creationId xmlns:a16="http://schemas.microsoft.com/office/drawing/2014/main" id="{A4662636-9D02-FCE9-74F5-6815FAF2D0F8}"/>
              </a:ext>
            </a:extLst>
          </p:cNvPr>
          <p:cNvPicPr>
            <a:picLocks noGrp="1" noChangeAspect="1"/>
          </p:cNvPicPr>
          <p:nvPr>
            <p:ph idx="1"/>
          </p:nvPr>
        </p:nvPicPr>
        <p:blipFill>
          <a:blip r:embed="rId2"/>
          <a:stretch>
            <a:fillRect/>
          </a:stretch>
        </p:blipFill>
        <p:spPr>
          <a:xfrm>
            <a:off x="1566333" y="1250949"/>
            <a:ext cx="8305799" cy="4713161"/>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1537</TotalTime>
  <Words>770</Words>
  <Application>Microsoft Office PowerPoint</Application>
  <PresentationFormat>Widescreen</PresentationFormat>
  <Paragraphs>66</Paragraphs>
  <Slides>17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Franklin Gothic Book</vt:lpstr>
      <vt:lpstr>Franklin Gothic Demi</vt:lpstr>
      <vt:lpstr>Wingdings</vt:lpstr>
      <vt:lpstr>Wingdings 2</vt:lpstr>
      <vt:lpstr>DividendVTI</vt:lpstr>
      <vt:lpstr>LearnMate – Agentic Ai for Personalized Course Pathways</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Alzaim Ahmed</cp:lastModifiedBy>
  <cp:revision>182</cp:revision>
  <dcterms:created xsi:type="dcterms:W3CDTF">2021-05-26T16:50:10Z</dcterms:created>
  <dcterms:modified xsi:type="dcterms:W3CDTF">2025-08-03T18:39:08Z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