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theme/themeOverride3.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9"/>
  </p:notesMasterIdLst>
  <p:sldIdLst>
    <p:sldId id="257" r:id="rId3"/>
    <p:sldId id="748" r:id="rId4"/>
    <p:sldId id="747" r:id="rId5"/>
    <p:sldId id="746" r:id="rId6"/>
    <p:sldId id="772" r:id="rId7"/>
    <p:sldId id="749" r:id="rId8"/>
    <p:sldId id="769" r:id="rId9"/>
    <p:sldId id="755" r:id="rId10"/>
    <p:sldId id="771" r:id="rId11"/>
    <p:sldId id="356" r:id="rId12"/>
    <p:sldId id="767" r:id="rId13"/>
    <p:sldId id="768" r:id="rId14"/>
    <p:sldId id="773" r:id="rId15"/>
    <p:sldId id="774" r:id="rId16"/>
    <p:sldId id="775" r:id="rId17"/>
    <p:sldId id="7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Zaenal" initials="AZ" lastIdx="11" clrIdx="0">
    <p:extLst>
      <p:ext uri="{19B8F6BF-5375-455C-9EA6-DF929625EA0E}">
        <p15:presenceInfo xmlns:p15="http://schemas.microsoft.com/office/powerpoint/2012/main" userId="690080e11a91cf5a" providerId="Windows Live"/>
      </p:ext>
    </p:extLst>
  </p:cmAuthor>
  <p:cmAuthor id="2" name="CHEN Yi" initials="CY" lastIdx="2" clrIdx="1">
    <p:extLst>
      <p:ext uri="{19B8F6BF-5375-455C-9EA6-DF929625EA0E}">
        <p15:presenceInfo xmlns:p15="http://schemas.microsoft.com/office/powerpoint/2012/main" userId="CHEN 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2D5D"/>
    <a:srgbClr val="B5CD85"/>
    <a:srgbClr val="4F81BD"/>
    <a:srgbClr val="A5A5A5"/>
    <a:srgbClr val="D38583"/>
    <a:srgbClr val="215968"/>
    <a:srgbClr val="FFFF00"/>
    <a:srgbClr val="C0504D"/>
    <a:srgbClr val="DC9E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70" autoAdjust="0"/>
  </p:normalViewPr>
  <p:slideViewPr>
    <p:cSldViewPr snapToGrid="0">
      <p:cViewPr varScale="1">
        <p:scale>
          <a:sx n="68" d="100"/>
          <a:sy n="68" d="100"/>
        </p:scale>
        <p:origin x="738"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6.8666759822471654E-2"/>
          <c:y val="0.16256873580827838"/>
          <c:w val="0.89750529035433069"/>
          <c:h val="0.46741101961535303"/>
        </c:manualLayout>
      </c:layout>
      <c:barChart>
        <c:barDir val="col"/>
        <c:grouping val="clustered"/>
        <c:varyColors val="0"/>
        <c:ser>
          <c:idx val="0"/>
          <c:order val="0"/>
          <c:tx>
            <c:strRef>
              <c:f>Sheet1!$B$1</c:f>
              <c:strCache>
                <c:ptCount val="1"/>
                <c:pt idx="0">
                  <c:v>Series 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&lt;1</c:v>
                </c:pt>
                <c:pt idx="1">
                  <c:v>1-2</c:v>
                </c:pt>
                <c:pt idx="2">
                  <c:v>3-4</c:v>
                </c:pt>
                <c:pt idx="3">
                  <c:v>5-6</c:v>
                </c:pt>
                <c:pt idx="4">
                  <c:v>7-8</c:v>
                </c:pt>
                <c:pt idx="5">
                  <c:v>9-10</c:v>
                </c:pt>
                <c:pt idx="6">
                  <c:v>&gt;10</c:v>
                </c:pt>
              </c:strCache>
            </c:strRef>
          </c:cat>
          <c:val>
            <c:numRef>
              <c:f>Sheet1!$B$2:$B$8</c:f>
              <c:numCache>
                <c:formatCode>0%</c:formatCode>
                <c:ptCount val="7"/>
                <c:pt idx="0">
                  <c:v>2.9971000000000001E-2</c:v>
                </c:pt>
                <c:pt idx="1">
                  <c:v>0.25484499999999999</c:v>
                </c:pt>
                <c:pt idx="2">
                  <c:v>0.21161199999999999</c:v>
                </c:pt>
                <c:pt idx="3">
                  <c:v>0.166106</c:v>
                </c:pt>
                <c:pt idx="4">
                  <c:v>0.15295800000000001</c:v>
                </c:pt>
                <c:pt idx="5">
                  <c:v>0.100092</c:v>
                </c:pt>
                <c:pt idx="6">
                  <c:v>8.4416000000000005E-2</c:v>
                </c:pt>
              </c:numCache>
            </c:numRef>
          </c:val>
          <c:extLst>
            <c:ext xmlns:c16="http://schemas.microsoft.com/office/drawing/2014/chart" uri="{C3380CC4-5D6E-409C-BE32-E72D297353CC}">
              <c16:uniqueId val="{00000000-B87B-4EF0-BF8D-D1ECCBEA5E57}"/>
            </c:ext>
          </c:extLst>
        </c:ser>
        <c:dLbls>
          <c:dLblPos val="outEnd"/>
          <c:showLegendKey val="0"/>
          <c:showVal val="1"/>
          <c:showCatName val="0"/>
          <c:showSerName val="0"/>
          <c:showPercent val="0"/>
          <c:showBubbleSize val="0"/>
        </c:dLbls>
        <c:gapWidth val="80"/>
        <c:overlap val="25"/>
        <c:axId val="664705216"/>
        <c:axId val="664700296"/>
      </c:barChart>
      <c:catAx>
        <c:axId val="664705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t" anchorCtr="0"/>
          <a:lstStyle/>
          <a:p>
            <a:pPr>
              <a:defRPr sz="800" b="0" i="0" u="none" strike="noStrike" kern="1200" cap="none" spc="20" normalizeH="0" baseline="0">
                <a:solidFill>
                  <a:schemeClr val="tx1">
                    <a:lumMod val="75000"/>
                    <a:lumOff val="25000"/>
                  </a:schemeClr>
                </a:solidFill>
                <a:latin typeface="+mn-lt"/>
                <a:ea typeface="+mn-ea"/>
                <a:cs typeface="+mn-cs"/>
              </a:defRPr>
            </a:pPr>
            <a:endParaRPr lang="en-US"/>
          </a:p>
        </c:txPr>
        <c:crossAx val="664700296"/>
        <c:crosses val="autoZero"/>
        <c:auto val="1"/>
        <c:lblAlgn val="ctr"/>
        <c:lblOffset val="100"/>
        <c:noMultiLvlLbl val="0"/>
      </c:catAx>
      <c:valAx>
        <c:axId val="664700296"/>
        <c:scaling>
          <c:orientation val="minMax"/>
        </c:scaling>
        <c:delete val="1"/>
        <c:axPos val="l"/>
        <c:numFmt formatCode="0%" sourceLinked="1"/>
        <c:majorTickMark val="none"/>
        <c:minorTickMark val="none"/>
        <c:tickLblPos val="nextTo"/>
        <c:crossAx val="66470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invertIfNegative val="0"/>
          <c:dPt>
            <c:idx val="0"/>
            <c:invertIfNegative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157C-4352-9B51-4B070D67EEE5}"/>
              </c:ext>
            </c:extLst>
          </c:dPt>
          <c:dPt>
            <c:idx val="1"/>
            <c:invertIfNegative val="0"/>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157C-4352-9B51-4B070D67EEE5}"/>
              </c:ext>
            </c:extLst>
          </c:dPt>
          <c:dPt>
            <c:idx val="2"/>
            <c:invertIfNegative val="0"/>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157C-4352-9B51-4B070D67EEE5}"/>
              </c:ext>
            </c:extLst>
          </c:dPt>
          <c:dPt>
            <c:idx val="3"/>
            <c:invertIfNegative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157C-4352-9B51-4B070D67EEE5}"/>
              </c:ext>
            </c:extLst>
          </c:dPt>
          <c:dLbls>
            <c:spPr>
              <a:noFill/>
              <a:ln>
                <a:noFill/>
              </a:ln>
              <a:effectLst/>
            </c:spPr>
            <c:txPr>
              <a:bodyPr wrap="square" lIns="38100" tIns="19050" rIns="38100" bIns="19050" anchor="ctr">
                <a:spAutoFit/>
              </a:bodyPr>
              <a:lstStyle/>
              <a:p>
                <a:pPr>
                  <a:defRPr sz="600">
                    <a:solidFill>
                      <a:srgbClr val="88956E"/>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Sheet2!$A$1:$A$4</c:f>
              <c:strCache>
                <c:ptCount val="4"/>
                <c:pt idx="0">
                  <c:v>Email only</c:v>
                </c:pt>
                <c:pt idx="1">
                  <c:v>Phone only</c:v>
                </c:pt>
                <c:pt idx="2">
                  <c:v>Phone &amp; Email</c:v>
                </c:pt>
                <c:pt idx="3">
                  <c:v>Uncontactable</c:v>
                </c:pt>
              </c:strCache>
            </c:strRef>
          </c:cat>
          <c:val>
            <c:numRef>
              <c:f>Sheet2!$B$1:$B$4</c:f>
              <c:numCache>
                <c:formatCode>0.0%</c:formatCode>
                <c:ptCount val="4"/>
                <c:pt idx="0">
                  <c:v>1.2E-2</c:v>
                </c:pt>
                <c:pt idx="1">
                  <c:v>0.82799999999999996</c:v>
                </c:pt>
                <c:pt idx="2">
                  <c:v>0.159</c:v>
                </c:pt>
                <c:pt idx="3">
                  <c:v>3.0000000000000001E-5</c:v>
                </c:pt>
              </c:numCache>
            </c:numRef>
          </c:val>
          <c:extLst>
            <c:ext xmlns:c16="http://schemas.microsoft.com/office/drawing/2014/chart" uri="{C3380CC4-5D6E-409C-BE32-E72D297353CC}">
              <c16:uniqueId val="{00000008-157C-4352-9B51-4B070D67EEE5}"/>
            </c:ext>
          </c:extLst>
        </c:ser>
        <c:dLbls>
          <c:showLegendKey val="0"/>
          <c:showVal val="1"/>
          <c:showCatName val="0"/>
          <c:showSerName val="0"/>
          <c:showPercent val="0"/>
          <c:showBubbleSize val="0"/>
        </c:dLbls>
        <c:gapWidth val="75"/>
        <c:axId val="593469264"/>
        <c:axId val="593472544"/>
      </c:barChart>
      <c:catAx>
        <c:axId val="593469264"/>
        <c:scaling>
          <c:orientation val="minMax"/>
        </c:scaling>
        <c:delete val="0"/>
        <c:axPos val="l"/>
        <c:numFmt formatCode="General" sourceLinked="1"/>
        <c:majorTickMark val="none"/>
        <c:minorTickMark val="none"/>
        <c:tickLblPos val="nextTo"/>
        <c:txPr>
          <a:bodyPr/>
          <a:lstStyle/>
          <a:p>
            <a:pPr>
              <a:defRPr sz="600" b="1">
                <a:solidFill>
                  <a:srgbClr val="4F6228"/>
                </a:solidFill>
              </a:defRPr>
            </a:pPr>
            <a:endParaRPr lang="en-US"/>
          </a:p>
        </c:txPr>
        <c:crossAx val="593472544"/>
        <c:crosses val="autoZero"/>
        <c:auto val="1"/>
        <c:lblAlgn val="ctr"/>
        <c:lblOffset val="100"/>
        <c:noMultiLvlLbl val="0"/>
      </c:catAx>
      <c:valAx>
        <c:axId val="593472544"/>
        <c:scaling>
          <c:orientation val="minMax"/>
        </c:scaling>
        <c:delete val="1"/>
        <c:axPos val="b"/>
        <c:numFmt formatCode="0.0%" sourceLinked="1"/>
        <c:majorTickMark val="none"/>
        <c:minorTickMark val="none"/>
        <c:tickLblPos val="nextTo"/>
        <c:crossAx val="5934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bar"/>
        <c:grouping val="clustered"/>
        <c:varyColors val="0"/>
        <c:ser>
          <c:idx val="0"/>
          <c:order val="0"/>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E662-47B7-A77F-A37C90382F16}"/>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E662-47B7-A77F-A37C90382F16}"/>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E662-47B7-A77F-A37C90382F16}"/>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E662-47B7-A77F-A37C90382F16}"/>
              </c:ext>
            </c:extLst>
          </c:dPt>
          <c:dLbls>
            <c:dLbl>
              <c:idx val="1"/>
              <c:layout>
                <c:manualLayout>
                  <c:x val="-1.0619907683452988E-16"/>
                  <c:y val="0.1332525657239426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662-47B7-A77F-A37C90382F16}"/>
                </c:ext>
              </c:extLst>
            </c:dLbl>
            <c:dLbl>
              <c:idx val="2"/>
              <c:layout>
                <c:manualLayout>
                  <c:x val="-3.4756463014470808E-2"/>
                  <c:y val="-0.1243690613423464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662-47B7-A77F-A37C90382F1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rgbClr val="88956E"/>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Sheet2!$A$1:$A$4</c:f>
              <c:strCache>
                <c:ptCount val="4"/>
                <c:pt idx="0">
                  <c:v>Email only</c:v>
                </c:pt>
                <c:pt idx="1">
                  <c:v>Phone only</c:v>
                </c:pt>
                <c:pt idx="2">
                  <c:v>Phone &amp; Email</c:v>
                </c:pt>
                <c:pt idx="3">
                  <c:v>Uncontactable</c:v>
                </c:pt>
              </c:strCache>
            </c:strRef>
          </c:cat>
          <c:val>
            <c:numRef>
              <c:f>Sheet2!$B$1:$B$4</c:f>
              <c:numCache>
                <c:formatCode>0.0%</c:formatCode>
                <c:ptCount val="4"/>
                <c:pt idx="0">
                  <c:v>6.7999999999999996E-3</c:v>
                </c:pt>
                <c:pt idx="1">
                  <c:v>0.47070000000000001</c:v>
                </c:pt>
                <c:pt idx="2">
                  <c:v>0.51119999999999999</c:v>
                </c:pt>
                <c:pt idx="3">
                  <c:v>1.11E-2</c:v>
                </c:pt>
              </c:numCache>
            </c:numRef>
          </c:val>
          <c:extLst>
            <c:ext xmlns:c16="http://schemas.microsoft.com/office/drawing/2014/chart" uri="{C3380CC4-5D6E-409C-BE32-E72D297353CC}">
              <c16:uniqueId val="{00000008-E662-47B7-A77F-A37C90382F16}"/>
            </c:ext>
          </c:extLst>
        </c:ser>
        <c:dLbls>
          <c:showLegendKey val="0"/>
          <c:showVal val="1"/>
          <c:showCatName val="0"/>
          <c:showSerName val="0"/>
          <c:showPercent val="0"/>
          <c:showBubbleSize val="0"/>
        </c:dLbls>
        <c:gapWidth val="75"/>
        <c:axId val="593469264"/>
        <c:axId val="593472544"/>
      </c:barChart>
      <c:catAx>
        <c:axId val="593469264"/>
        <c:scaling>
          <c:orientation val="minMax"/>
        </c:scaling>
        <c:delete val="0"/>
        <c:axPos val="l"/>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600" b="1" i="0" u="none" strike="noStrike" kern="1200" baseline="0">
                <a:solidFill>
                  <a:schemeClr val="tx1">
                    <a:lumMod val="75000"/>
                    <a:lumOff val="25000"/>
                  </a:schemeClr>
                </a:solidFill>
                <a:latin typeface="+mn-lt"/>
                <a:ea typeface="+mn-ea"/>
                <a:cs typeface="+mn-cs"/>
              </a:defRPr>
            </a:pPr>
            <a:endParaRPr lang="en-US"/>
          </a:p>
        </c:txPr>
        <c:crossAx val="593472544"/>
        <c:crosses val="autoZero"/>
        <c:auto val="1"/>
        <c:lblAlgn val="ctr"/>
        <c:lblOffset val="100"/>
        <c:noMultiLvlLbl val="0"/>
      </c:catAx>
      <c:valAx>
        <c:axId val="593472544"/>
        <c:scaling>
          <c:orientation val="minMax"/>
        </c:scaling>
        <c:delete val="1"/>
        <c:axPos val="b"/>
        <c:numFmt formatCode="0.0%" sourceLinked="1"/>
        <c:majorTickMark val="none"/>
        <c:minorTickMark val="none"/>
        <c:tickLblPos val="nextTo"/>
        <c:crossAx val="5934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6.8666759822471654E-2"/>
          <c:y val="0.16256873580827838"/>
          <c:w val="0.89750529035433069"/>
          <c:h val="0.46741101961535303"/>
        </c:manualLayout>
      </c:layout>
      <c:barChart>
        <c:barDir val="col"/>
        <c:grouping val="clustered"/>
        <c:varyColors val="0"/>
        <c:ser>
          <c:idx val="0"/>
          <c:order val="0"/>
          <c:tx>
            <c:strRef>
              <c:f>Sheet1!$B$1</c:f>
              <c:strCache>
                <c:ptCount val="1"/>
                <c:pt idx="0">
                  <c:v>Series 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4F622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&lt;1</c:v>
                </c:pt>
                <c:pt idx="1">
                  <c:v>1-2</c:v>
                </c:pt>
                <c:pt idx="2">
                  <c:v>3-4</c:v>
                </c:pt>
                <c:pt idx="3">
                  <c:v>7-8</c:v>
                </c:pt>
                <c:pt idx="4">
                  <c:v>5-6</c:v>
                </c:pt>
                <c:pt idx="5">
                  <c:v>9-10</c:v>
                </c:pt>
                <c:pt idx="6">
                  <c:v>&gt;10</c:v>
                </c:pt>
              </c:strCache>
            </c:strRef>
          </c:cat>
          <c:val>
            <c:numRef>
              <c:f>Sheet1!$B$2:$B$8</c:f>
              <c:numCache>
                <c:formatCode>0%</c:formatCode>
                <c:ptCount val="7"/>
                <c:pt idx="0">
                  <c:v>1.9189999999999999E-2</c:v>
                </c:pt>
                <c:pt idx="1">
                  <c:v>0.239616</c:v>
                </c:pt>
                <c:pt idx="2">
                  <c:v>0.20897399999999999</c:v>
                </c:pt>
                <c:pt idx="3">
                  <c:v>0.15479799999999999</c:v>
                </c:pt>
                <c:pt idx="4">
                  <c:v>0.147733</c:v>
                </c:pt>
                <c:pt idx="5">
                  <c:v>0.11192199999999999</c:v>
                </c:pt>
                <c:pt idx="6">
                  <c:v>0.117767</c:v>
                </c:pt>
              </c:numCache>
            </c:numRef>
          </c:val>
          <c:extLst>
            <c:ext xmlns:c16="http://schemas.microsoft.com/office/drawing/2014/chart" uri="{C3380CC4-5D6E-409C-BE32-E72D297353CC}">
              <c16:uniqueId val="{00000000-B87B-4EF0-BF8D-D1ECCBEA5E57}"/>
            </c:ext>
          </c:extLst>
        </c:ser>
        <c:dLbls>
          <c:dLblPos val="outEnd"/>
          <c:showLegendKey val="0"/>
          <c:showVal val="1"/>
          <c:showCatName val="0"/>
          <c:showSerName val="0"/>
          <c:showPercent val="0"/>
          <c:showBubbleSize val="0"/>
        </c:dLbls>
        <c:gapWidth val="80"/>
        <c:overlap val="25"/>
        <c:axId val="664705216"/>
        <c:axId val="664700296"/>
      </c:barChart>
      <c:catAx>
        <c:axId val="664705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t" anchorCtr="0"/>
          <a:lstStyle/>
          <a:p>
            <a:pPr>
              <a:defRPr sz="800" b="0" i="0" u="none" strike="noStrike" kern="1200" cap="none" spc="20" normalizeH="0" baseline="0">
                <a:solidFill>
                  <a:srgbClr val="4F6228"/>
                </a:solidFill>
                <a:latin typeface="+mn-lt"/>
                <a:ea typeface="+mn-ea"/>
                <a:cs typeface="+mn-cs"/>
              </a:defRPr>
            </a:pPr>
            <a:endParaRPr lang="en-US"/>
          </a:p>
        </c:txPr>
        <c:crossAx val="664700296"/>
        <c:crosses val="autoZero"/>
        <c:auto val="1"/>
        <c:lblAlgn val="ctr"/>
        <c:lblOffset val="100"/>
        <c:noMultiLvlLbl val="0"/>
      </c:catAx>
      <c:valAx>
        <c:axId val="664700296"/>
        <c:scaling>
          <c:orientation val="minMax"/>
        </c:scaling>
        <c:delete val="1"/>
        <c:axPos val="l"/>
        <c:numFmt formatCode="0%" sourceLinked="1"/>
        <c:majorTickMark val="none"/>
        <c:minorTickMark val="none"/>
        <c:tickLblPos val="nextTo"/>
        <c:crossAx val="66470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invertIfNegative val="0"/>
          <c:dPt>
            <c:idx val="0"/>
            <c:invertIfNegative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E662-47B7-A77F-A37C90382F16}"/>
              </c:ext>
            </c:extLst>
          </c:dPt>
          <c:dPt>
            <c:idx val="1"/>
            <c:invertIfNegative val="0"/>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E662-47B7-A77F-A37C90382F16}"/>
              </c:ext>
            </c:extLst>
          </c:dPt>
          <c:dPt>
            <c:idx val="2"/>
            <c:invertIfNegative val="0"/>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E662-47B7-A77F-A37C90382F16}"/>
              </c:ext>
            </c:extLst>
          </c:dPt>
          <c:dPt>
            <c:idx val="3"/>
            <c:invertIfNegative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E662-47B7-A77F-A37C90382F16}"/>
              </c:ext>
            </c:extLst>
          </c:dPt>
          <c:dLbls>
            <c:dLbl>
              <c:idx val="2"/>
              <c:layout>
                <c:manualLayout>
                  <c:x val="-8.1098413700432234E-2"/>
                  <c:y val="-0.159903078868731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662-47B7-A77F-A37C90382F16}"/>
                </c:ext>
              </c:extLst>
            </c:dLbl>
            <c:spPr>
              <a:noFill/>
              <a:ln>
                <a:noFill/>
              </a:ln>
              <a:effectLst/>
            </c:spPr>
            <c:txPr>
              <a:bodyPr wrap="square" lIns="38100" tIns="19050" rIns="38100" bIns="19050" anchor="ctr">
                <a:spAutoFit/>
              </a:bodyPr>
              <a:lstStyle/>
              <a:p>
                <a:pPr>
                  <a:defRPr sz="600">
                    <a:solidFill>
                      <a:srgbClr val="88956E"/>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Sheet2!$A$1:$A$4</c:f>
              <c:strCache>
                <c:ptCount val="4"/>
                <c:pt idx="0">
                  <c:v>Email only</c:v>
                </c:pt>
                <c:pt idx="1">
                  <c:v>Phone only</c:v>
                </c:pt>
                <c:pt idx="2">
                  <c:v>Phone &amp; Email</c:v>
                </c:pt>
                <c:pt idx="3">
                  <c:v>Uncontactable</c:v>
                </c:pt>
              </c:strCache>
            </c:strRef>
          </c:cat>
          <c:val>
            <c:numRef>
              <c:f>Sheet2!$B$1:$B$4</c:f>
              <c:numCache>
                <c:formatCode>0.0%</c:formatCode>
                <c:ptCount val="4"/>
                <c:pt idx="0">
                  <c:v>4.0000000000000001E-3</c:v>
                </c:pt>
                <c:pt idx="1">
                  <c:v>0.42049999999999998</c:v>
                </c:pt>
                <c:pt idx="2">
                  <c:v>0.56899999999999995</c:v>
                </c:pt>
                <c:pt idx="3">
                  <c:v>5.8799999999999998E-3</c:v>
                </c:pt>
              </c:numCache>
            </c:numRef>
          </c:val>
          <c:extLst>
            <c:ext xmlns:c16="http://schemas.microsoft.com/office/drawing/2014/chart" uri="{C3380CC4-5D6E-409C-BE32-E72D297353CC}">
              <c16:uniqueId val="{00000008-E662-47B7-A77F-A37C90382F16}"/>
            </c:ext>
          </c:extLst>
        </c:ser>
        <c:dLbls>
          <c:showLegendKey val="0"/>
          <c:showVal val="1"/>
          <c:showCatName val="0"/>
          <c:showSerName val="0"/>
          <c:showPercent val="0"/>
          <c:showBubbleSize val="0"/>
        </c:dLbls>
        <c:gapWidth val="75"/>
        <c:axId val="593469264"/>
        <c:axId val="593472544"/>
      </c:barChart>
      <c:catAx>
        <c:axId val="593469264"/>
        <c:scaling>
          <c:orientation val="minMax"/>
        </c:scaling>
        <c:delete val="0"/>
        <c:axPos val="l"/>
        <c:numFmt formatCode="General" sourceLinked="1"/>
        <c:majorTickMark val="none"/>
        <c:minorTickMark val="none"/>
        <c:tickLblPos val="nextTo"/>
        <c:txPr>
          <a:bodyPr/>
          <a:lstStyle/>
          <a:p>
            <a:pPr>
              <a:defRPr sz="600" b="1">
                <a:solidFill>
                  <a:srgbClr val="4F6228"/>
                </a:solidFill>
              </a:defRPr>
            </a:pPr>
            <a:endParaRPr lang="en-US"/>
          </a:p>
        </c:txPr>
        <c:crossAx val="593472544"/>
        <c:crosses val="autoZero"/>
        <c:auto val="1"/>
        <c:lblAlgn val="ctr"/>
        <c:lblOffset val="100"/>
        <c:noMultiLvlLbl val="0"/>
      </c:catAx>
      <c:valAx>
        <c:axId val="593472544"/>
        <c:scaling>
          <c:orientation val="minMax"/>
        </c:scaling>
        <c:delete val="1"/>
        <c:axPos val="b"/>
        <c:numFmt formatCode="0.0%" sourceLinked="1"/>
        <c:majorTickMark val="none"/>
        <c:minorTickMark val="none"/>
        <c:tickLblPos val="nextTo"/>
        <c:crossAx val="5934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6.8666759822471654E-2"/>
          <c:y val="0.16256873580827838"/>
          <c:w val="0.89750529035433069"/>
          <c:h val="0.46741101961535303"/>
        </c:manualLayout>
      </c:layout>
      <c:barChart>
        <c:barDir val="col"/>
        <c:grouping val="clustered"/>
        <c:varyColors val="0"/>
        <c:ser>
          <c:idx val="0"/>
          <c:order val="0"/>
          <c:tx>
            <c:strRef>
              <c:f>Sheet1!$B$1</c:f>
              <c:strCache>
                <c:ptCount val="1"/>
                <c:pt idx="0">
                  <c:v>Series 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4F622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&lt;1</c:v>
                </c:pt>
                <c:pt idx="1">
                  <c:v>1-2</c:v>
                </c:pt>
                <c:pt idx="2">
                  <c:v>3-4</c:v>
                </c:pt>
                <c:pt idx="3">
                  <c:v>5-6</c:v>
                </c:pt>
                <c:pt idx="4">
                  <c:v>7-8</c:v>
                </c:pt>
                <c:pt idx="5">
                  <c:v>9-10</c:v>
                </c:pt>
                <c:pt idx="6">
                  <c:v>&gt;10</c:v>
                </c:pt>
              </c:strCache>
            </c:strRef>
          </c:cat>
          <c:val>
            <c:numRef>
              <c:f>Sheet1!$B$2:$B$8</c:f>
              <c:numCache>
                <c:formatCode>0%</c:formatCode>
                <c:ptCount val="7"/>
                <c:pt idx="0">
                  <c:v>2.0718E-2</c:v>
                </c:pt>
                <c:pt idx="1">
                  <c:v>0.27618900000000002</c:v>
                </c:pt>
                <c:pt idx="2">
                  <c:v>0.26205600000000001</c:v>
                </c:pt>
                <c:pt idx="3">
                  <c:v>0.123211</c:v>
                </c:pt>
                <c:pt idx="4">
                  <c:v>0.119963</c:v>
                </c:pt>
                <c:pt idx="5">
                  <c:v>0.148924</c:v>
                </c:pt>
                <c:pt idx="6">
                  <c:v>4.8939000000000003E-2</c:v>
                </c:pt>
              </c:numCache>
            </c:numRef>
          </c:val>
          <c:extLst>
            <c:ext xmlns:c16="http://schemas.microsoft.com/office/drawing/2014/chart" uri="{C3380CC4-5D6E-409C-BE32-E72D297353CC}">
              <c16:uniqueId val="{00000000-7A33-47E2-B2B7-CF4F32BA46E7}"/>
            </c:ext>
          </c:extLst>
        </c:ser>
        <c:dLbls>
          <c:dLblPos val="outEnd"/>
          <c:showLegendKey val="0"/>
          <c:showVal val="1"/>
          <c:showCatName val="0"/>
          <c:showSerName val="0"/>
          <c:showPercent val="0"/>
          <c:showBubbleSize val="0"/>
        </c:dLbls>
        <c:gapWidth val="80"/>
        <c:overlap val="25"/>
        <c:axId val="664705216"/>
        <c:axId val="664700296"/>
      </c:barChart>
      <c:catAx>
        <c:axId val="664705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t" anchorCtr="0"/>
          <a:lstStyle/>
          <a:p>
            <a:pPr>
              <a:defRPr sz="800" b="0" i="0" u="none" strike="noStrike" kern="1200" cap="none" spc="20" normalizeH="0" baseline="0">
                <a:solidFill>
                  <a:srgbClr val="4F6228"/>
                </a:solidFill>
                <a:latin typeface="+mn-lt"/>
                <a:ea typeface="+mn-ea"/>
                <a:cs typeface="+mn-cs"/>
              </a:defRPr>
            </a:pPr>
            <a:endParaRPr lang="en-US"/>
          </a:p>
        </c:txPr>
        <c:crossAx val="664700296"/>
        <c:crosses val="autoZero"/>
        <c:auto val="1"/>
        <c:lblAlgn val="ctr"/>
        <c:lblOffset val="100"/>
        <c:noMultiLvlLbl val="0"/>
      </c:catAx>
      <c:valAx>
        <c:axId val="664700296"/>
        <c:scaling>
          <c:orientation val="minMax"/>
        </c:scaling>
        <c:delete val="1"/>
        <c:axPos val="l"/>
        <c:numFmt formatCode="0%" sourceLinked="1"/>
        <c:majorTickMark val="none"/>
        <c:minorTickMark val="none"/>
        <c:tickLblPos val="nextTo"/>
        <c:crossAx val="66470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invertIfNegative val="0"/>
          <c:dPt>
            <c:idx val="0"/>
            <c:invertIfNegative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E662-47B7-A77F-A37C90382F16}"/>
              </c:ext>
            </c:extLst>
          </c:dPt>
          <c:dPt>
            <c:idx val="1"/>
            <c:invertIfNegative val="0"/>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E662-47B7-A77F-A37C90382F16}"/>
              </c:ext>
            </c:extLst>
          </c:dPt>
          <c:dPt>
            <c:idx val="2"/>
            <c:invertIfNegative val="0"/>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E662-47B7-A77F-A37C90382F16}"/>
              </c:ext>
            </c:extLst>
          </c:dPt>
          <c:dPt>
            <c:idx val="3"/>
            <c:invertIfNegative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E662-47B7-A77F-A37C90382F16}"/>
              </c:ext>
            </c:extLst>
          </c:dPt>
          <c:dLbls>
            <c:spPr>
              <a:noFill/>
              <a:ln>
                <a:noFill/>
              </a:ln>
              <a:effectLst/>
            </c:spPr>
            <c:txPr>
              <a:bodyPr wrap="square" lIns="38100" tIns="19050" rIns="38100" bIns="19050" anchor="ctr">
                <a:spAutoFit/>
              </a:bodyPr>
              <a:lstStyle/>
              <a:p>
                <a:pPr>
                  <a:defRPr sz="600">
                    <a:solidFill>
                      <a:srgbClr val="88956E"/>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Sheet2!$A$1:$A$4</c:f>
              <c:strCache>
                <c:ptCount val="4"/>
                <c:pt idx="0">
                  <c:v>Email only</c:v>
                </c:pt>
                <c:pt idx="1">
                  <c:v>Phone only</c:v>
                </c:pt>
                <c:pt idx="2">
                  <c:v>Phone &amp; Email</c:v>
                </c:pt>
                <c:pt idx="3">
                  <c:v>Uncontactable</c:v>
                </c:pt>
              </c:strCache>
            </c:strRef>
          </c:cat>
          <c:val>
            <c:numRef>
              <c:f>Sheet2!$B$1:$B$4</c:f>
              <c:numCache>
                <c:formatCode>0.0%</c:formatCode>
                <c:ptCount val="4"/>
                <c:pt idx="0">
                  <c:v>3.5000000000000001E-3</c:v>
                </c:pt>
                <c:pt idx="1">
                  <c:v>0.3619</c:v>
                </c:pt>
                <c:pt idx="2">
                  <c:v>0.62919999999999998</c:v>
                </c:pt>
                <c:pt idx="3">
                  <c:v>5.1999999999999998E-3</c:v>
                </c:pt>
              </c:numCache>
            </c:numRef>
          </c:val>
          <c:extLst>
            <c:ext xmlns:c16="http://schemas.microsoft.com/office/drawing/2014/chart" uri="{C3380CC4-5D6E-409C-BE32-E72D297353CC}">
              <c16:uniqueId val="{00000008-E662-47B7-A77F-A37C90382F16}"/>
            </c:ext>
          </c:extLst>
        </c:ser>
        <c:dLbls>
          <c:showLegendKey val="0"/>
          <c:showVal val="1"/>
          <c:showCatName val="0"/>
          <c:showSerName val="0"/>
          <c:showPercent val="0"/>
          <c:showBubbleSize val="0"/>
        </c:dLbls>
        <c:gapWidth val="75"/>
        <c:axId val="593469264"/>
        <c:axId val="593472544"/>
      </c:barChart>
      <c:catAx>
        <c:axId val="593469264"/>
        <c:scaling>
          <c:orientation val="minMax"/>
        </c:scaling>
        <c:delete val="0"/>
        <c:axPos val="l"/>
        <c:numFmt formatCode="General" sourceLinked="1"/>
        <c:majorTickMark val="none"/>
        <c:minorTickMark val="none"/>
        <c:tickLblPos val="nextTo"/>
        <c:txPr>
          <a:bodyPr/>
          <a:lstStyle/>
          <a:p>
            <a:pPr>
              <a:defRPr sz="600" b="1">
                <a:solidFill>
                  <a:srgbClr val="4F6228"/>
                </a:solidFill>
              </a:defRPr>
            </a:pPr>
            <a:endParaRPr lang="en-US"/>
          </a:p>
        </c:txPr>
        <c:crossAx val="593472544"/>
        <c:crosses val="autoZero"/>
        <c:auto val="1"/>
        <c:lblAlgn val="ctr"/>
        <c:lblOffset val="100"/>
        <c:noMultiLvlLbl val="0"/>
      </c:catAx>
      <c:valAx>
        <c:axId val="593472544"/>
        <c:scaling>
          <c:orientation val="minMax"/>
        </c:scaling>
        <c:delete val="1"/>
        <c:axPos val="b"/>
        <c:numFmt formatCode="0.0%" sourceLinked="1"/>
        <c:majorTickMark val="none"/>
        <c:minorTickMark val="none"/>
        <c:tickLblPos val="nextTo"/>
        <c:crossAx val="5934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6.8666759822471654E-2"/>
          <c:y val="0.10176582296734575"/>
          <c:w val="0.89750529035433069"/>
          <c:h val="0.76273592748917773"/>
        </c:manualLayout>
      </c:layout>
      <c:barChart>
        <c:barDir val="col"/>
        <c:grouping val="clustered"/>
        <c:varyColors val="0"/>
        <c:ser>
          <c:idx val="0"/>
          <c:order val="0"/>
          <c:tx>
            <c:strRef>
              <c:f>Sheet1!$B$1</c:f>
              <c:strCache>
                <c:ptCount val="1"/>
                <c:pt idx="0">
                  <c:v>Series 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F622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&lt;1</c:v>
                </c:pt>
                <c:pt idx="1">
                  <c:v>1-2</c:v>
                </c:pt>
                <c:pt idx="2">
                  <c:v>3-4</c:v>
                </c:pt>
                <c:pt idx="3">
                  <c:v>5-6</c:v>
                </c:pt>
                <c:pt idx="4">
                  <c:v>7-8</c:v>
                </c:pt>
                <c:pt idx="5">
                  <c:v>9-10</c:v>
                </c:pt>
                <c:pt idx="6">
                  <c:v>&gt;10</c:v>
                </c:pt>
              </c:strCache>
            </c:strRef>
          </c:cat>
          <c:val>
            <c:numRef>
              <c:f>Sheet1!$B$2:$B$8</c:f>
              <c:numCache>
                <c:formatCode>0%</c:formatCode>
                <c:ptCount val="7"/>
                <c:pt idx="0">
                  <c:v>4.3589999999999997E-2</c:v>
                </c:pt>
                <c:pt idx="1">
                  <c:v>0.25386399999999998</c:v>
                </c:pt>
                <c:pt idx="2">
                  <c:v>0.209118</c:v>
                </c:pt>
                <c:pt idx="3">
                  <c:v>0.20753099999999999</c:v>
                </c:pt>
                <c:pt idx="4">
                  <c:v>0.15762999999999999</c:v>
                </c:pt>
                <c:pt idx="5">
                  <c:v>8.2946000000000006E-2</c:v>
                </c:pt>
                <c:pt idx="6">
                  <c:v>4.5322000000000001E-2</c:v>
                </c:pt>
              </c:numCache>
            </c:numRef>
          </c:val>
          <c:extLst>
            <c:ext xmlns:c16="http://schemas.microsoft.com/office/drawing/2014/chart" uri="{C3380CC4-5D6E-409C-BE32-E72D297353CC}">
              <c16:uniqueId val="{00000000-E336-4114-B66F-C856A12ADA78}"/>
            </c:ext>
          </c:extLst>
        </c:ser>
        <c:dLbls>
          <c:dLblPos val="outEnd"/>
          <c:showLegendKey val="0"/>
          <c:showVal val="1"/>
          <c:showCatName val="0"/>
          <c:showSerName val="0"/>
          <c:showPercent val="0"/>
          <c:showBubbleSize val="0"/>
        </c:dLbls>
        <c:gapWidth val="80"/>
        <c:overlap val="25"/>
        <c:axId val="664705216"/>
        <c:axId val="664700296"/>
      </c:barChart>
      <c:catAx>
        <c:axId val="664705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t" anchorCtr="0"/>
          <a:lstStyle/>
          <a:p>
            <a:pPr>
              <a:defRPr sz="900" b="0" i="0" u="none" strike="noStrike" kern="1200" cap="none" spc="20" normalizeH="0" baseline="0">
                <a:solidFill>
                  <a:srgbClr val="4F6228"/>
                </a:solidFill>
                <a:latin typeface="+mn-lt"/>
                <a:ea typeface="+mn-ea"/>
                <a:cs typeface="+mn-cs"/>
              </a:defRPr>
            </a:pPr>
            <a:endParaRPr lang="en-US"/>
          </a:p>
        </c:txPr>
        <c:crossAx val="664700296"/>
        <c:crosses val="autoZero"/>
        <c:auto val="1"/>
        <c:lblAlgn val="ctr"/>
        <c:lblOffset val="100"/>
        <c:noMultiLvlLbl val="0"/>
      </c:catAx>
      <c:valAx>
        <c:axId val="664700296"/>
        <c:scaling>
          <c:orientation val="minMax"/>
        </c:scaling>
        <c:delete val="1"/>
        <c:axPos val="l"/>
        <c:numFmt formatCode="0%" sourceLinked="1"/>
        <c:majorTickMark val="none"/>
        <c:minorTickMark val="none"/>
        <c:tickLblPos val="nextTo"/>
        <c:crossAx val="66470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invertIfNegative val="0"/>
          <c:dPt>
            <c:idx val="0"/>
            <c:invertIfNegative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157C-4352-9B51-4B070D67EEE5}"/>
              </c:ext>
            </c:extLst>
          </c:dPt>
          <c:dPt>
            <c:idx val="1"/>
            <c:invertIfNegative val="0"/>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157C-4352-9B51-4B070D67EEE5}"/>
              </c:ext>
            </c:extLst>
          </c:dPt>
          <c:dPt>
            <c:idx val="2"/>
            <c:invertIfNegative val="0"/>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157C-4352-9B51-4B070D67EEE5}"/>
              </c:ext>
            </c:extLst>
          </c:dPt>
          <c:dPt>
            <c:idx val="3"/>
            <c:invertIfNegative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157C-4352-9B51-4B070D67EEE5}"/>
              </c:ext>
            </c:extLst>
          </c:dPt>
          <c:dLbls>
            <c:spPr>
              <a:noFill/>
              <a:ln>
                <a:noFill/>
              </a:ln>
              <a:effectLst/>
            </c:spPr>
            <c:txPr>
              <a:bodyPr wrap="square" lIns="38100" tIns="19050" rIns="38100" bIns="19050" anchor="ctr">
                <a:spAutoFit/>
              </a:bodyPr>
              <a:lstStyle/>
              <a:p>
                <a:pPr>
                  <a:defRPr sz="600">
                    <a:solidFill>
                      <a:srgbClr val="88956E"/>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Sheet2!$A$1:$A$4</c:f>
              <c:strCache>
                <c:ptCount val="4"/>
                <c:pt idx="0">
                  <c:v>Email only</c:v>
                </c:pt>
                <c:pt idx="1">
                  <c:v>Phone only</c:v>
                </c:pt>
                <c:pt idx="2">
                  <c:v>Phone &amp; Email</c:v>
                </c:pt>
                <c:pt idx="3">
                  <c:v>Uncontactable</c:v>
                </c:pt>
              </c:strCache>
            </c:strRef>
          </c:cat>
          <c:val>
            <c:numRef>
              <c:f>Sheet2!$B$1:$B$4</c:f>
              <c:numCache>
                <c:formatCode>0.0%</c:formatCode>
                <c:ptCount val="4"/>
                <c:pt idx="0">
                  <c:v>1.15E-2</c:v>
                </c:pt>
                <c:pt idx="1">
                  <c:v>0.55520000000000003</c:v>
                </c:pt>
                <c:pt idx="2">
                  <c:v>0.41410000000000002</c:v>
                </c:pt>
                <c:pt idx="3">
                  <c:v>1.9E-2</c:v>
                </c:pt>
              </c:numCache>
            </c:numRef>
          </c:val>
          <c:extLst>
            <c:ext xmlns:c16="http://schemas.microsoft.com/office/drawing/2014/chart" uri="{C3380CC4-5D6E-409C-BE32-E72D297353CC}">
              <c16:uniqueId val="{00000008-157C-4352-9B51-4B070D67EEE5}"/>
            </c:ext>
          </c:extLst>
        </c:ser>
        <c:dLbls>
          <c:showLegendKey val="0"/>
          <c:showVal val="1"/>
          <c:showCatName val="0"/>
          <c:showSerName val="0"/>
          <c:showPercent val="0"/>
          <c:showBubbleSize val="0"/>
        </c:dLbls>
        <c:gapWidth val="75"/>
        <c:axId val="593469264"/>
        <c:axId val="593472544"/>
      </c:barChart>
      <c:catAx>
        <c:axId val="593469264"/>
        <c:scaling>
          <c:orientation val="minMax"/>
        </c:scaling>
        <c:delete val="0"/>
        <c:axPos val="l"/>
        <c:numFmt formatCode="General" sourceLinked="1"/>
        <c:majorTickMark val="none"/>
        <c:minorTickMark val="none"/>
        <c:tickLblPos val="nextTo"/>
        <c:txPr>
          <a:bodyPr/>
          <a:lstStyle/>
          <a:p>
            <a:pPr>
              <a:defRPr sz="600" b="1">
                <a:solidFill>
                  <a:srgbClr val="4F6228"/>
                </a:solidFill>
              </a:defRPr>
            </a:pPr>
            <a:endParaRPr lang="en-US"/>
          </a:p>
        </c:txPr>
        <c:crossAx val="593472544"/>
        <c:crosses val="autoZero"/>
        <c:auto val="1"/>
        <c:lblAlgn val="ctr"/>
        <c:lblOffset val="100"/>
        <c:noMultiLvlLbl val="0"/>
      </c:catAx>
      <c:valAx>
        <c:axId val="593472544"/>
        <c:scaling>
          <c:orientation val="minMax"/>
        </c:scaling>
        <c:delete val="1"/>
        <c:axPos val="b"/>
        <c:numFmt formatCode="0.0%" sourceLinked="1"/>
        <c:majorTickMark val="none"/>
        <c:minorTickMark val="none"/>
        <c:tickLblPos val="nextTo"/>
        <c:crossAx val="5934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6.8666759822471654E-2"/>
          <c:y val="0.10176582296734575"/>
          <c:w val="0.89750529035433069"/>
          <c:h val="0.76273592748917773"/>
        </c:manualLayout>
      </c:layout>
      <c:barChart>
        <c:barDir val="col"/>
        <c:grouping val="clustered"/>
        <c:varyColors val="0"/>
        <c:ser>
          <c:idx val="0"/>
          <c:order val="0"/>
          <c:tx>
            <c:strRef>
              <c:f>Sheet1!$B$1</c:f>
              <c:strCache>
                <c:ptCount val="1"/>
                <c:pt idx="0">
                  <c:v>Series 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F622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&lt;1</c:v>
                </c:pt>
                <c:pt idx="1">
                  <c:v>1-2</c:v>
                </c:pt>
                <c:pt idx="2">
                  <c:v>3-4</c:v>
                </c:pt>
                <c:pt idx="3">
                  <c:v>5-6</c:v>
                </c:pt>
                <c:pt idx="4">
                  <c:v>7-8</c:v>
                </c:pt>
                <c:pt idx="5">
                  <c:v>9-10</c:v>
                </c:pt>
                <c:pt idx="6">
                  <c:v>&gt;10</c:v>
                </c:pt>
              </c:strCache>
            </c:strRef>
          </c:cat>
          <c:val>
            <c:numRef>
              <c:f>Sheet1!$B$2:$B$8</c:f>
              <c:numCache>
                <c:formatCode>0%</c:formatCode>
                <c:ptCount val="7"/>
                <c:pt idx="0">
                  <c:v>4.2220000000000001E-2</c:v>
                </c:pt>
                <c:pt idx="1">
                  <c:v>0.55746700000000005</c:v>
                </c:pt>
                <c:pt idx="2">
                  <c:v>0.27013300000000001</c:v>
                </c:pt>
                <c:pt idx="3">
                  <c:v>5.6684999999999999E-2</c:v>
                </c:pt>
                <c:pt idx="4">
                  <c:v>3.9093000000000003E-2</c:v>
                </c:pt>
                <c:pt idx="5">
                  <c:v>3.0492999999999999E-2</c:v>
                </c:pt>
                <c:pt idx="6">
                  <c:v>3.9090000000000001E-3</c:v>
                </c:pt>
              </c:numCache>
            </c:numRef>
          </c:val>
          <c:extLst>
            <c:ext xmlns:c16="http://schemas.microsoft.com/office/drawing/2014/chart" uri="{C3380CC4-5D6E-409C-BE32-E72D297353CC}">
              <c16:uniqueId val="{00000000-E336-4114-B66F-C856A12ADA78}"/>
            </c:ext>
          </c:extLst>
        </c:ser>
        <c:dLbls>
          <c:dLblPos val="outEnd"/>
          <c:showLegendKey val="0"/>
          <c:showVal val="1"/>
          <c:showCatName val="0"/>
          <c:showSerName val="0"/>
          <c:showPercent val="0"/>
          <c:showBubbleSize val="0"/>
        </c:dLbls>
        <c:gapWidth val="80"/>
        <c:overlap val="25"/>
        <c:axId val="664705216"/>
        <c:axId val="664700296"/>
      </c:barChart>
      <c:catAx>
        <c:axId val="664705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t" anchorCtr="0"/>
          <a:lstStyle/>
          <a:p>
            <a:pPr>
              <a:defRPr sz="900" b="0" i="0" u="none" strike="noStrike" kern="1200" cap="none" spc="20" normalizeH="0" baseline="0">
                <a:solidFill>
                  <a:srgbClr val="4F6228"/>
                </a:solidFill>
                <a:latin typeface="+mn-lt"/>
                <a:ea typeface="+mn-ea"/>
                <a:cs typeface="+mn-cs"/>
              </a:defRPr>
            </a:pPr>
            <a:endParaRPr lang="en-US"/>
          </a:p>
        </c:txPr>
        <c:crossAx val="664700296"/>
        <c:crosses val="autoZero"/>
        <c:auto val="1"/>
        <c:lblAlgn val="ctr"/>
        <c:lblOffset val="100"/>
        <c:noMultiLvlLbl val="0"/>
      </c:catAx>
      <c:valAx>
        <c:axId val="664700296"/>
        <c:scaling>
          <c:orientation val="minMax"/>
        </c:scaling>
        <c:delete val="1"/>
        <c:axPos val="l"/>
        <c:numFmt formatCode="0%" sourceLinked="1"/>
        <c:majorTickMark val="none"/>
        <c:minorTickMark val="none"/>
        <c:tickLblPos val="nextTo"/>
        <c:crossAx val="66470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10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5ED6B-334A-4DC2-908C-1E7F9B469EE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90733F7-B966-463A-8593-67F66488E0B0}">
      <dgm:prSet phldrT="[Text]" custT="1"/>
      <dgm:spPr/>
      <dgm:t>
        <a:bodyPr anchor="t"/>
        <a:lstStyle/>
        <a:p>
          <a:r>
            <a:rPr lang="en-US" sz="1200" b="1" dirty="0"/>
            <a:t>Total Customers</a:t>
          </a:r>
        </a:p>
      </dgm:t>
    </dgm:pt>
    <dgm:pt modelId="{E6D19811-9C62-4074-9286-86FC2D27F2D3}" type="parTrans" cxnId="{D0194B25-5F64-4C8D-A69D-6EA574C9727D}">
      <dgm:prSet/>
      <dgm:spPr/>
      <dgm:t>
        <a:bodyPr/>
        <a:lstStyle/>
        <a:p>
          <a:endParaRPr lang="en-US" sz="1100"/>
        </a:p>
      </dgm:t>
    </dgm:pt>
    <dgm:pt modelId="{DA305D45-51AC-4855-A02E-F4FE4C2D3D97}" type="sibTrans" cxnId="{D0194B25-5F64-4C8D-A69D-6EA574C9727D}">
      <dgm:prSet/>
      <dgm:spPr/>
      <dgm:t>
        <a:bodyPr/>
        <a:lstStyle/>
        <a:p>
          <a:endParaRPr lang="en-US" sz="1100"/>
        </a:p>
      </dgm:t>
    </dgm:pt>
    <dgm:pt modelId="{663DD519-89A3-4281-8F47-07B51219BF8F}">
      <dgm:prSet phldrT="[Text]" custT="1"/>
      <dgm:spPr/>
      <dgm:t>
        <a:bodyPr anchor="t"/>
        <a:lstStyle/>
        <a:p>
          <a:pPr>
            <a:lnSpc>
              <a:spcPct val="90000"/>
            </a:lnSpc>
            <a:spcAft>
              <a:spcPct val="35000"/>
            </a:spcAft>
          </a:pPr>
          <a:r>
            <a:rPr lang="en-US" sz="1200" b="1" dirty="0"/>
            <a:t>In-force </a:t>
          </a:r>
        </a:p>
      </dgm:t>
    </dgm:pt>
    <dgm:pt modelId="{5D0AFE22-EECD-4F3B-BFB3-A9DBBD233736}" type="parTrans" cxnId="{55232BAC-2B94-49A7-BFCC-F5DAA235971D}">
      <dgm:prSet/>
      <dgm:spPr/>
      <dgm:t>
        <a:bodyPr/>
        <a:lstStyle/>
        <a:p>
          <a:endParaRPr lang="en-US" sz="1100"/>
        </a:p>
      </dgm:t>
    </dgm:pt>
    <dgm:pt modelId="{49D458D5-6F25-4B7D-A725-F631F88CB753}" type="sibTrans" cxnId="{55232BAC-2B94-49A7-BFCC-F5DAA235971D}">
      <dgm:prSet/>
      <dgm:spPr/>
      <dgm:t>
        <a:bodyPr/>
        <a:lstStyle/>
        <a:p>
          <a:endParaRPr lang="en-US" sz="1100"/>
        </a:p>
      </dgm:t>
    </dgm:pt>
    <dgm:pt modelId="{F20BC871-680C-4AFA-9733-9062E17D1AD9}">
      <dgm:prSet phldrT="[Text]" custT="1"/>
      <dgm:spPr/>
      <dgm:t>
        <a:bodyPr anchor="t"/>
        <a:lstStyle/>
        <a:p>
          <a:r>
            <a:rPr lang="en-US" sz="1050" b="1" dirty="0"/>
            <a:t>Mono Channel</a:t>
          </a:r>
        </a:p>
      </dgm:t>
    </dgm:pt>
    <dgm:pt modelId="{9F3F6D8B-AC49-4BA9-84AA-B3A255D0464A}" type="parTrans" cxnId="{35D42022-5401-40B8-B237-7282F0EE9C69}">
      <dgm:prSet/>
      <dgm:spPr/>
      <dgm:t>
        <a:bodyPr/>
        <a:lstStyle/>
        <a:p>
          <a:endParaRPr lang="en-US" sz="1100"/>
        </a:p>
      </dgm:t>
    </dgm:pt>
    <dgm:pt modelId="{EE54C126-0AB9-4083-B2D9-D7E51AF44C45}" type="sibTrans" cxnId="{35D42022-5401-40B8-B237-7282F0EE9C69}">
      <dgm:prSet/>
      <dgm:spPr/>
      <dgm:t>
        <a:bodyPr/>
        <a:lstStyle/>
        <a:p>
          <a:endParaRPr lang="en-US" sz="1100"/>
        </a:p>
      </dgm:t>
    </dgm:pt>
    <dgm:pt modelId="{E9276BD0-5A68-48A0-BC36-AA6CE4761071}">
      <dgm:prSet phldrT="[Text]" custT="1"/>
      <dgm:spPr/>
      <dgm:t>
        <a:bodyPr anchor="t"/>
        <a:lstStyle/>
        <a:p>
          <a:r>
            <a:rPr lang="en-US" sz="1050" b="1" dirty="0"/>
            <a:t>Multiple Channels</a:t>
          </a:r>
        </a:p>
      </dgm:t>
    </dgm:pt>
    <dgm:pt modelId="{390216CC-C666-45DD-99A2-C115FC48D1F8}" type="parTrans" cxnId="{F894DBED-F944-4C96-95D8-7AB118791311}">
      <dgm:prSet/>
      <dgm:spPr/>
      <dgm:t>
        <a:bodyPr/>
        <a:lstStyle/>
        <a:p>
          <a:endParaRPr lang="en-US" sz="1100"/>
        </a:p>
      </dgm:t>
    </dgm:pt>
    <dgm:pt modelId="{3E1393D1-8FC2-4847-8B3C-AB646E25D2A6}" type="sibTrans" cxnId="{F894DBED-F944-4C96-95D8-7AB118791311}">
      <dgm:prSet/>
      <dgm:spPr/>
      <dgm:t>
        <a:bodyPr/>
        <a:lstStyle/>
        <a:p>
          <a:endParaRPr lang="en-US" sz="1100"/>
        </a:p>
      </dgm:t>
    </dgm:pt>
    <dgm:pt modelId="{6214C834-3C41-4E8A-9758-B556519897B4}">
      <dgm:prSet phldrT="[Text]" custT="1"/>
      <dgm:spPr/>
      <dgm:t>
        <a:bodyPr anchor="t"/>
        <a:lstStyle/>
        <a:p>
          <a:r>
            <a:rPr lang="en-US" sz="1200" b="1" dirty="0"/>
            <a:t>Non In-force</a:t>
          </a:r>
        </a:p>
      </dgm:t>
    </dgm:pt>
    <dgm:pt modelId="{440275B6-AADF-4617-A8E0-D53AEEBD853F}" type="parTrans" cxnId="{1F6216B2-CFBA-4678-9CB1-03FD365F80D7}">
      <dgm:prSet/>
      <dgm:spPr/>
      <dgm:t>
        <a:bodyPr/>
        <a:lstStyle/>
        <a:p>
          <a:endParaRPr lang="en-US" sz="1100"/>
        </a:p>
      </dgm:t>
    </dgm:pt>
    <dgm:pt modelId="{C58D094C-7CA9-4691-AAF2-E8B828262725}" type="sibTrans" cxnId="{1F6216B2-CFBA-4678-9CB1-03FD365F80D7}">
      <dgm:prSet/>
      <dgm:spPr/>
      <dgm:t>
        <a:bodyPr/>
        <a:lstStyle/>
        <a:p>
          <a:endParaRPr lang="en-US" sz="1100"/>
        </a:p>
      </dgm:t>
    </dgm:pt>
    <dgm:pt modelId="{E2558FDB-BBB8-419A-93C2-42B6D9444442}">
      <dgm:prSet phldrT="[Text]" custT="1"/>
      <dgm:spPr/>
      <dgm:t>
        <a:bodyPr anchor="t"/>
        <a:lstStyle/>
        <a:p>
          <a:r>
            <a:rPr lang="en-US" sz="1050" b="1" dirty="0"/>
            <a:t>Mono Channel</a:t>
          </a:r>
        </a:p>
      </dgm:t>
    </dgm:pt>
    <dgm:pt modelId="{1DBE7F02-A355-4815-849C-18E8FC205841}" type="parTrans" cxnId="{9BF1B90D-41C4-4B3E-A5B9-37789F5B324F}">
      <dgm:prSet/>
      <dgm:spPr/>
      <dgm:t>
        <a:bodyPr/>
        <a:lstStyle/>
        <a:p>
          <a:endParaRPr lang="en-US" sz="1100"/>
        </a:p>
      </dgm:t>
    </dgm:pt>
    <dgm:pt modelId="{0E9C549B-B7DE-449E-8BBA-43AEC7279667}" type="sibTrans" cxnId="{9BF1B90D-41C4-4B3E-A5B9-37789F5B324F}">
      <dgm:prSet/>
      <dgm:spPr/>
      <dgm:t>
        <a:bodyPr/>
        <a:lstStyle/>
        <a:p>
          <a:endParaRPr lang="en-US" sz="1100"/>
        </a:p>
      </dgm:t>
    </dgm:pt>
    <dgm:pt modelId="{F27A500C-86C3-43C5-A387-2D772B3D8ADD}">
      <dgm:prSet phldrT="[Text]" custT="1"/>
      <dgm:spPr/>
      <dgm:t>
        <a:bodyPr anchor="t"/>
        <a:lstStyle/>
        <a:p>
          <a:r>
            <a:rPr lang="en-US" sz="1050" b="1" dirty="0"/>
            <a:t>Multiple Channels</a:t>
          </a:r>
        </a:p>
      </dgm:t>
    </dgm:pt>
    <dgm:pt modelId="{0CD1F41D-EA74-43DD-A570-CAC6629992F6}" type="parTrans" cxnId="{4F07DD9E-6396-47D6-B18E-36345DB3E581}">
      <dgm:prSet/>
      <dgm:spPr/>
      <dgm:t>
        <a:bodyPr/>
        <a:lstStyle/>
        <a:p>
          <a:endParaRPr lang="en-US" sz="1100"/>
        </a:p>
      </dgm:t>
    </dgm:pt>
    <dgm:pt modelId="{5BA545BE-0523-46BC-B15D-507112E35E10}" type="sibTrans" cxnId="{4F07DD9E-6396-47D6-B18E-36345DB3E581}">
      <dgm:prSet/>
      <dgm:spPr/>
      <dgm:t>
        <a:bodyPr/>
        <a:lstStyle/>
        <a:p>
          <a:endParaRPr lang="en-US" sz="1100"/>
        </a:p>
      </dgm:t>
    </dgm:pt>
    <dgm:pt modelId="{3A0B1BE4-B97C-4484-AF84-A0B14A5E1DA4}" type="pres">
      <dgm:prSet presAssocID="{B565ED6B-334A-4DC2-908C-1E7F9B469EE3}" presName="hierChild1" presStyleCnt="0">
        <dgm:presLayoutVars>
          <dgm:chPref val="1"/>
          <dgm:dir/>
          <dgm:animOne val="branch"/>
          <dgm:animLvl val="lvl"/>
          <dgm:resizeHandles/>
        </dgm:presLayoutVars>
      </dgm:prSet>
      <dgm:spPr/>
    </dgm:pt>
    <dgm:pt modelId="{06C866E0-9821-4812-AFE3-10D2FDB2B7D7}" type="pres">
      <dgm:prSet presAssocID="{C90733F7-B966-463A-8593-67F66488E0B0}" presName="hierRoot1" presStyleCnt="0"/>
      <dgm:spPr/>
    </dgm:pt>
    <dgm:pt modelId="{7E87B868-B6C8-44B3-AFB1-C4D1AFD64463}" type="pres">
      <dgm:prSet presAssocID="{C90733F7-B966-463A-8593-67F66488E0B0}" presName="composite" presStyleCnt="0"/>
      <dgm:spPr/>
    </dgm:pt>
    <dgm:pt modelId="{C784235F-3CF7-4805-87D9-728AACD798D2}" type="pres">
      <dgm:prSet presAssocID="{C90733F7-B966-463A-8593-67F66488E0B0}" presName="background" presStyleLbl="node0" presStyleIdx="0" presStyleCnt="1"/>
      <dgm:spPr/>
    </dgm:pt>
    <dgm:pt modelId="{74FA714D-3BE3-450B-8249-0943D0834D03}" type="pres">
      <dgm:prSet presAssocID="{C90733F7-B966-463A-8593-67F66488E0B0}" presName="text" presStyleLbl="fgAcc0" presStyleIdx="0" presStyleCnt="1">
        <dgm:presLayoutVars>
          <dgm:chPref val="3"/>
        </dgm:presLayoutVars>
      </dgm:prSet>
      <dgm:spPr/>
    </dgm:pt>
    <dgm:pt modelId="{54DDC3FC-4D47-44BC-AEB0-F4FB4254CFA4}" type="pres">
      <dgm:prSet presAssocID="{C90733F7-B966-463A-8593-67F66488E0B0}" presName="hierChild2" presStyleCnt="0"/>
      <dgm:spPr/>
    </dgm:pt>
    <dgm:pt modelId="{AC2FAEBD-FA46-4E5C-93CF-009A91E0667B}" type="pres">
      <dgm:prSet presAssocID="{5D0AFE22-EECD-4F3B-BFB3-A9DBBD233736}" presName="Name10" presStyleLbl="parChTrans1D2" presStyleIdx="0" presStyleCnt="2"/>
      <dgm:spPr/>
    </dgm:pt>
    <dgm:pt modelId="{90EC9F2D-B08B-470A-8C51-8A6C61645357}" type="pres">
      <dgm:prSet presAssocID="{663DD519-89A3-4281-8F47-07B51219BF8F}" presName="hierRoot2" presStyleCnt="0"/>
      <dgm:spPr/>
    </dgm:pt>
    <dgm:pt modelId="{AE567D5B-70E5-41A6-9B5E-BA66711E1887}" type="pres">
      <dgm:prSet presAssocID="{663DD519-89A3-4281-8F47-07B51219BF8F}" presName="composite2" presStyleCnt="0"/>
      <dgm:spPr/>
    </dgm:pt>
    <dgm:pt modelId="{08B1B5D4-6332-4848-93ED-829BCF2F589F}" type="pres">
      <dgm:prSet presAssocID="{663DD519-89A3-4281-8F47-07B51219BF8F}" presName="background2" presStyleLbl="node2" presStyleIdx="0" presStyleCnt="2"/>
      <dgm:spPr/>
    </dgm:pt>
    <dgm:pt modelId="{1586D1E9-6A6B-4068-AD7D-42A8CAFCA06B}" type="pres">
      <dgm:prSet presAssocID="{663DD519-89A3-4281-8F47-07B51219BF8F}" presName="text2" presStyleLbl="fgAcc2" presStyleIdx="0" presStyleCnt="2" custLinFactNeighborX="-55487" custLinFactNeighborY="536">
        <dgm:presLayoutVars>
          <dgm:chPref val="3"/>
        </dgm:presLayoutVars>
      </dgm:prSet>
      <dgm:spPr/>
    </dgm:pt>
    <dgm:pt modelId="{7BB00BD4-8014-43EE-A058-B46F1360F52A}" type="pres">
      <dgm:prSet presAssocID="{663DD519-89A3-4281-8F47-07B51219BF8F}" presName="hierChild3" presStyleCnt="0"/>
      <dgm:spPr/>
    </dgm:pt>
    <dgm:pt modelId="{132FC048-9D47-4010-9837-442C2F2C55C6}" type="pres">
      <dgm:prSet presAssocID="{9F3F6D8B-AC49-4BA9-84AA-B3A255D0464A}" presName="Name17" presStyleLbl="parChTrans1D3" presStyleIdx="0" presStyleCnt="4"/>
      <dgm:spPr/>
    </dgm:pt>
    <dgm:pt modelId="{F551EDF6-FBE9-4DB3-8C70-F3700BBEC917}" type="pres">
      <dgm:prSet presAssocID="{F20BC871-680C-4AFA-9733-9062E17D1AD9}" presName="hierRoot3" presStyleCnt="0"/>
      <dgm:spPr/>
    </dgm:pt>
    <dgm:pt modelId="{35A99F1F-D26E-4A29-8C96-361E331ECF38}" type="pres">
      <dgm:prSet presAssocID="{F20BC871-680C-4AFA-9733-9062E17D1AD9}" presName="composite3" presStyleCnt="0"/>
      <dgm:spPr/>
    </dgm:pt>
    <dgm:pt modelId="{2FA898E5-267A-46A6-A714-2BD47EE9BEDA}" type="pres">
      <dgm:prSet presAssocID="{F20BC871-680C-4AFA-9733-9062E17D1AD9}" presName="background3" presStyleLbl="node3" presStyleIdx="0" presStyleCnt="4"/>
      <dgm:spPr/>
    </dgm:pt>
    <dgm:pt modelId="{D4F42156-F73A-4BDE-A03B-C97EEFFC767D}" type="pres">
      <dgm:prSet presAssocID="{F20BC871-680C-4AFA-9733-9062E17D1AD9}" presName="text3" presStyleLbl="fgAcc3" presStyleIdx="0" presStyleCnt="4" custLinFactNeighborX="-90297">
        <dgm:presLayoutVars>
          <dgm:chPref val="3"/>
        </dgm:presLayoutVars>
      </dgm:prSet>
      <dgm:spPr/>
    </dgm:pt>
    <dgm:pt modelId="{56647E88-A319-4038-B155-B0CA8B7719CE}" type="pres">
      <dgm:prSet presAssocID="{F20BC871-680C-4AFA-9733-9062E17D1AD9}" presName="hierChild4" presStyleCnt="0"/>
      <dgm:spPr/>
    </dgm:pt>
    <dgm:pt modelId="{3E22B590-7122-4ADB-92B0-09102B5BBBD5}" type="pres">
      <dgm:prSet presAssocID="{390216CC-C666-45DD-99A2-C115FC48D1F8}" presName="Name17" presStyleLbl="parChTrans1D3" presStyleIdx="1" presStyleCnt="4"/>
      <dgm:spPr/>
    </dgm:pt>
    <dgm:pt modelId="{92574B14-2945-4D5D-ABF6-7C7953831B7A}" type="pres">
      <dgm:prSet presAssocID="{E9276BD0-5A68-48A0-BC36-AA6CE4761071}" presName="hierRoot3" presStyleCnt="0"/>
      <dgm:spPr/>
    </dgm:pt>
    <dgm:pt modelId="{C9247990-54D5-4E8B-9E1F-CC03A75BE2E3}" type="pres">
      <dgm:prSet presAssocID="{E9276BD0-5A68-48A0-BC36-AA6CE4761071}" presName="composite3" presStyleCnt="0"/>
      <dgm:spPr/>
    </dgm:pt>
    <dgm:pt modelId="{AB824858-241C-437E-BA1B-70691DBC1869}" type="pres">
      <dgm:prSet presAssocID="{E9276BD0-5A68-48A0-BC36-AA6CE4761071}" presName="background3" presStyleLbl="node3" presStyleIdx="1" presStyleCnt="4"/>
      <dgm:spPr/>
    </dgm:pt>
    <dgm:pt modelId="{15844599-5B72-4C9A-A3AC-43BEC5C38390}" type="pres">
      <dgm:prSet presAssocID="{E9276BD0-5A68-48A0-BC36-AA6CE4761071}" presName="text3" presStyleLbl="fgAcc3" presStyleIdx="1" presStyleCnt="4" custLinFactNeighborX="-25849">
        <dgm:presLayoutVars>
          <dgm:chPref val="3"/>
        </dgm:presLayoutVars>
      </dgm:prSet>
      <dgm:spPr/>
    </dgm:pt>
    <dgm:pt modelId="{6EFEA95E-D82B-4417-B3C8-7FE55ADFD363}" type="pres">
      <dgm:prSet presAssocID="{E9276BD0-5A68-48A0-BC36-AA6CE4761071}" presName="hierChild4" presStyleCnt="0"/>
      <dgm:spPr/>
    </dgm:pt>
    <dgm:pt modelId="{432528CC-0146-497D-B5A9-4421904A5BBF}" type="pres">
      <dgm:prSet presAssocID="{440275B6-AADF-4617-A8E0-D53AEEBD853F}" presName="Name10" presStyleLbl="parChTrans1D2" presStyleIdx="1" presStyleCnt="2"/>
      <dgm:spPr/>
    </dgm:pt>
    <dgm:pt modelId="{BF51309E-6F5D-4E18-A29F-8F25F2866F0C}" type="pres">
      <dgm:prSet presAssocID="{6214C834-3C41-4E8A-9758-B556519897B4}" presName="hierRoot2" presStyleCnt="0"/>
      <dgm:spPr/>
    </dgm:pt>
    <dgm:pt modelId="{56FD0C74-3341-4CEB-87FC-F909E4330CD4}" type="pres">
      <dgm:prSet presAssocID="{6214C834-3C41-4E8A-9758-B556519897B4}" presName="composite2" presStyleCnt="0"/>
      <dgm:spPr/>
    </dgm:pt>
    <dgm:pt modelId="{E348CB03-6EEA-455A-90FC-538BDE767ADD}" type="pres">
      <dgm:prSet presAssocID="{6214C834-3C41-4E8A-9758-B556519897B4}" presName="background2" presStyleLbl="node2" presStyleIdx="1" presStyleCnt="2"/>
      <dgm:spPr/>
    </dgm:pt>
    <dgm:pt modelId="{D510BD06-C159-4381-93B2-E68AAC665AAC}" type="pres">
      <dgm:prSet presAssocID="{6214C834-3C41-4E8A-9758-B556519897B4}" presName="text2" presStyleLbl="fgAcc2" presStyleIdx="1" presStyleCnt="2" custLinFactNeighborX="57087">
        <dgm:presLayoutVars>
          <dgm:chPref val="3"/>
        </dgm:presLayoutVars>
      </dgm:prSet>
      <dgm:spPr/>
    </dgm:pt>
    <dgm:pt modelId="{C01099C1-3AF2-4A55-B4CC-047482AE4AA3}" type="pres">
      <dgm:prSet presAssocID="{6214C834-3C41-4E8A-9758-B556519897B4}" presName="hierChild3" presStyleCnt="0"/>
      <dgm:spPr/>
    </dgm:pt>
    <dgm:pt modelId="{B362797F-E1C2-4B58-A15B-7192C7511103}" type="pres">
      <dgm:prSet presAssocID="{1DBE7F02-A355-4815-849C-18E8FC205841}" presName="Name17" presStyleLbl="parChTrans1D3" presStyleIdx="2" presStyleCnt="4"/>
      <dgm:spPr/>
    </dgm:pt>
    <dgm:pt modelId="{BAFA7B9A-1D4C-4F57-A316-FAE77B1C7B4D}" type="pres">
      <dgm:prSet presAssocID="{E2558FDB-BBB8-419A-93C2-42B6D9444442}" presName="hierRoot3" presStyleCnt="0"/>
      <dgm:spPr/>
    </dgm:pt>
    <dgm:pt modelId="{48F401B1-3EFF-4293-A1F7-A13582184EE9}" type="pres">
      <dgm:prSet presAssocID="{E2558FDB-BBB8-419A-93C2-42B6D9444442}" presName="composite3" presStyleCnt="0"/>
      <dgm:spPr/>
    </dgm:pt>
    <dgm:pt modelId="{1D623AF9-3BF2-4C3F-A2FE-AC139C8673C9}" type="pres">
      <dgm:prSet presAssocID="{E2558FDB-BBB8-419A-93C2-42B6D9444442}" presName="background3" presStyleLbl="node3" presStyleIdx="2" presStyleCnt="4"/>
      <dgm:spPr/>
    </dgm:pt>
    <dgm:pt modelId="{F698FBD9-C060-4313-8C6B-BDE7D266279D}" type="pres">
      <dgm:prSet presAssocID="{E2558FDB-BBB8-419A-93C2-42B6D9444442}" presName="text3" presStyleLbl="fgAcc3" presStyleIdx="2" presStyleCnt="4" custLinFactNeighborX="17273">
        <dgm:presLayoutVars>
          <dgm:chPref val="3"/>
        </dgm:presLayoutVars>
      </dgm:prSet>
      <dgm:spPr/>
    </dgm:pt>
    <dgm:pt modelId="{282A2B07-7CFF-46F4-9ACF-32613C69DE29}" type="pres">
      <dgm:prSet presAssocID="{E2558FDB-BBB8-419A-93C2-42B6D9444442}" presName="hierChild4" presStyleCnt="0"/>
      <dgm:spPr/>
    </dgm:pt>
    <dgm:pt modelId="{DDCA11D0-4F5A-417F-A9CE-70253ACD6DD2}" type="pres">
      <dgm:prSet presAssocID="{0CD1F41D-EA74-43DD-A570-CAC6629992F6}" presName="Name17" presStyleLbl="parChTrans1D3" presStyleIdx="3" presStyleCnt="4"/>
      <dgm:spPr/>
    </dgm:pt>
    <dgm:pt modelId="{196461EE-BE63-49D1-A343-AB2DF88EDD46}" type="pres">
      <dgm:prSet presAssocID="{F27A500C-86C3-43C5-A387-2D772B3D8ADD}" presName="hierRoot3" presStyleCnt="0"/>
      <dgm:spPr/>
    </dgm:pt>
    <dgm:pt modelId="{C1015545-D860-44B4-993B-938581F36DA0}" type="pres">
      <dgm:prSet presAssocID="{F27A500C-86C3-43C5-A387-2D772B3D8ADD}" presName="composite3" presStyleCnt="0"/>
      <dgm:spPr/>
    </dgm:pt>
    <dgm:pt modelId="{C49BFBD0-953E-407C-B264-537F7CB6BD38}" type="pres">
      <dgm:prSet presAssocID="{F27A500C-86C3-43C5-A387-2D772B3D8ADD}" presName="background3" presStyleLbl="node3" presStyleIdx="3" presStyleCnt="4"/>
      <dgm:spPr/>
    </dgm:pt>
    <dgm:pt modelId="{BB778276-2D03-471D-877C-462FE9B99262}" type="pres">
      <dgm:prSet presAssocID="{F27A500C-86C3-43C5-A387-2D772B3D8ADD}" presName="text3" presStyleLbl="fgAcc3" presStyleIdx="3" presStyleCnt="4" custLinFactNeighborX="90866">
        <dgm:presLayoutVars>
          <dgm:chPref val="3"/>
        </dgm:presLayoutVars>
      </dgm:prSet>
      <dgm:spPr/>
    </dgm:pt>
    <dgm:pt modelId="{166D5D3C-175A-4013-B5F5-51B35F61643C}" type="pres">
      <dgm:prSet presAssocID="{F27A500C-86C3-43C5-A387-2D772B3D8ADD}" presName="hierChild4" presStyleCnt="0"/>
      <dgm:spPr/>
    </dgm:pt>
  </dgm:ptLst>
  <dgm:cxnLst>
    <dgm:cxn modelId="{604A0100-703D-4A2F-BEBE-3271C6417152}" type="presOf" srcId="{6214C834-3C41-4E8A-9758-B556519897B4}" destId="{D510BD06-C159-4381-93B2-E68AAC665AAC}" srcOrd="0" destOrd="0" presId="urn:microsoft.com/office/officeart/2005/8/layout/hierarchy1"/>
    <dgm:cxn modelId="{9BF1B90D-41C4-4B3E-A5B9-37789F5B324F}" srcId="{6214C834-3C41-4E8A-9758-B556519897B4}" destId="{E2558FDB-BBB8-419A-93C2-42B6D9444442}" srcOrd="0" destOrd="0" parTransId="{1DBE7F02-A355-4815-849C-18E8FC205841}" sibTransId="{0E9C549B-B7DE-449E-8BBA-43AEC7279667}"/>
    <dgm:cxn modelId="{35D42022-5401-40B8-B237-7282F0EE9C69}" srcId="{663DD519-89A3-4281-8F47-07B51219BF8F}" destId="{F20BC871-680C-4AFA-9733-9062E17D1AD9}" srcOrd="0" destOrd="0" parTransId="{9F3F6D8B-AC49-4BA9-84AA-B3A255D0464A}" sibTransId="{EE54C126-0AB9-4083-B2D9-D7E51AF44C45}"/>
    <dgm:cxn modelId="{1DF32422-8371-48F4-9438-AE9AC6B32B9C}" type="presOf" srcId="{B565ED6B-334A-4DC2-908C-1E7F9B469EE3}" destId="{3A0B1BE4-B97C-4484-AF84-A0B14A5E1DA4}" srcOrd="0" destOrd="0" presId="urn:microsoft.com/office/officeart/2005/8/layout/hierarchy1"/>
    <dgm:cxn modelId="{D0194B25-5F64-4C8D-A69D-6EA574C9727D}" srcId="{B565ED6B-334A-4DC2-908C-1E7F9B469EE3}" destId="{C90733F7-B966-463A-8593-67F66488E0B0}" srcOrd="0" destOrd="0" parTransId="{E6D19811-9C62-4074-9286-86FC2D27F2D3}" sibTransId="{DA305D45-51AC-4855-A02E-F4FE4C2D3D97}"/>
    <dgm:cxn modelId="{439AE72F-2ABB-463D-8D38-C5AC8332B6BE}" type="presOf" srcId="{F27A500C-86C3-43C5-A387-2D772B3D8ADD}" destId="{BB778276-2D03-471D-877C-462FE9B99262}" srcOrd="0" destOrd="0" presId="urn:microsoft.com/office/officeart/2005/8/layout/hierarchy1"/>
    <dgm:cxn modelId="{1DBBC448-4DEB-41CA-B6F0-AF8B043A7D47}" type="presOf" srcId="{E2558FDB-BBB8-419A-93C2-42B6D9444442}" destId="{F698FBD9-C060-4313-8C6B-BDE7D266279D}" srcOrd="0" destOrd="0" presId="urn:microsoft.com/office/officeart/2005/8/layout/hierarchy1"/>
    <dgm:cxn modelId="{5043326D-6669-4FFF-A663-4D18781ABD4D}" type="presOf" srcId="{0CD1F41D-EA74-43DD-A570-CAC6629992F6}" destId="{DDCA11D0-4F5A-417F-A9CE-70253ACD6DD2}" srcOrd="0" destOrd="0" presId="urn:microsoft.com/office/officeart/2005/8/layout/hierarchy1"/>
    <dgm:cxn modelId="{8390FF73-3C26-40CF-BFAE-A5A7134B81F5}" type="presOf" srcId="{440275B6-AADF-4617-A8E0-D53AEEBD853F}" destId="{432528CC-0146-497D-B5A9-4421904A5BBF}" srcOrd="0" destOrd="0" presId="urn:microsoft.com/office/officeart/2005/8/layout/hierarchy1"/>
    <dgm:cxn modelId="{2DC1A487-08B1-457A-B11B-4B1AA2A7AF2F}" type="presOf" srcId="{1DBE7F02-A355-4815-849C-18E8FC205841}" destId="{B362797F-E1C2-4B58-A15B-7192C7511103}" srcOrd="0" destOrd="0" presId="urn:microsoft.com/office/officeart/2005/8/layout/hierarchy1"/>
    <dgm:cxn modelId="{30AC278D-3150-4BDC-A6E1-5F952782F489}" type="presOf" srcId="{663DD519-89A3-4281-8F47-07B51219BF8F}" destId="{1586D1E9-6A6B-4068-AD7D-42A8CAFCA06B}" srcOrd="0" destOrd="0" presId="urn:microsoft.com/office/officeart/2005/8/layout/hierarchy1"/>
    <dgm:cxn modelId="{5B37D293-36CD-4B8D-88EA-0A196471BDE9}" type="presOf" srcId="{9F3F6D8B-AC49-4BA9-84AA-B3A255D0464A}" destId="{132FC048-9D47-4010-9837-442C2F2C55C6}" srcOrd="0" destOrd="0" presId="urn:microsoft.com/office/officeart/2005/8/layout/hierarchy1"/>
    <dgm:cxn modelId="{4F07DD9E-6396-47D6-B18E-36345DB3E581}" srcId="{6214C834-3C41-4E8A-9758-B556519897B4}" destId="{F27A500C-86C3-43C5-A387-2D772B3D8ADD}" srcOrd="1" destOrd="0" parTransId="{0CD1F41D-EA74-43DD-A570-CAC6629992F6}" sibTransId="{5BA545BE-0523-46BC-B15D-507112E35E10}"/>
    <dgm:cxn modelId="{55232BAC-2B94-49A7-BFCC-F5DAA235971D}" srcId="{C90733F7-B966-463A-8593-67F66488E0B0}" destId="{663DD519-89A3-4281-8F47-07B51219BF8F}" srcOrd="0" destOrd="0" parTransId="{5D0AFE22-EECD-4F3B-BFB3-A9DBBD233736}" sibTransId="{49D458D5-6F25-4B7D-A725-F631F88CB753}"/>
    <dgm:cxn modelId="{E5D779B0-C2A3-4234-93BA-1DDFD2C4F2E2}" type="presOf" srcId="{F20BC871-680C-4AFA-9733-9062E17D1AD9}" destId="{D4F42156-F73A-4BDE-A03B-C97EEFFC767D}" srcOrd="0" destOrd="0" presId="urn:microsoft.com/office/officeart/2005/8/layout/hierarchy1"/>
    <dgm:cxn modelId="{1F6216B2-CFBA-4678-9CB1-03FD365F80D7}" srcId="{C90733F7-B966-463A-8593-67F66488E0B0}" destId="{6214C834-3C41-4E8A-9758-B556519897B4}" srcOrd="1" destOrd="0" parTransId="{440275B6-AADF-4617-A8E0-D53AEEBD853F}" sibTransId="{C58D094C-7CA9-4691-AAF2-E8B828262725}"/>
    <dgm:cxn modelId="{6FC912B8-85DF-40F3-BAA4-FA11C2BE247C}" type="presOf" srcId="{5D0AFE22-EECD-4F3B-BFB3-A9DBBD233736}" destId="{AC2FAEBD-FA46-4E5C-93CF-009A91E0667B}" srcOrd="0" destOrd="0" presId="urn:microsoft.com/office/officeart/2005/8/layout/hierarchy1"/>
    <dgm:cxn modelId="{DEA180ED-79B5-4D9D-A1B2-0B2BCE66E759}" type="presOf" srcId="{C90733F7-B966-463A-8593-67F66488E0B0}" destId="{74FA714D-3BE3-450B-8249-0943D0834D03}" srcOrd="0" destOrd="0" presId="urn:microsoft.com/office/officeart/2005/8/layout/hierarchy1"/>
    <dgm:cxn modelId="{F894DBED-F944-4C96-95D8-7AB118791311}" srcId="{663DD519-89A3-4281-8F47-07B51219BF8F}" destId="{E9276BD0-5A68-48A0-BC36-AA6CE4761071}" srcOrd="1" destOrd="0" parTransId="{390216CC-C666-45DD-99A2-C115FC48D1F8}" sibTransId="{3E1393D1-8FC2-4847-8B3C-AB646E25D2A6}"/>
    <dgm:cxn modelId="{63B4B5F0-D18B-422F-8060-24401AF9D3DD}" type="presOf" srcId="{390216CC-C666-45DD-99A2-C115FC48D1F8}" destId="{3E22B590-7122-4ADB-92B0-09102B5BBBD5}" srcOrd="0" destOrd="0" presId="urn:microsoft.com/office/officeart/2005/8/layout/hierarchy1"/>
    <dgm:cxn modelId="{285349FA-D733-43E5-895F-8D936C1465D7}" type="presOf" srcId="{E9276BD0-5A68-48A0-BC36-AA6CE4761071}" destId="{15844599-5B72-4C9A-A3AC-43BEC5C38390}" srcOrd="0" destOrd="0" presId="urn:microsoft.com/office/officeart/2005/8/layout/hierarchy1"/>
    <dgm:cxn modelId="{D3DEE442-8C8D-42DC-B9B9-7142E95A55D2}" type="presParOf" srcId="{3A0B1BE4-B97C-4484-AF84-A0B14A5E1DA4}" destId="{06C866E0-9821-4812-AFE3-10D2FDB2B7D7}" srcOrd="0" destOrd="0" presId="urn:microsoft.com/office/officeart/2005/8/layout/hierarchy1"/>
    <dgm:cxn modelId="{FA290F97-58C2-470B-BA6C-78BFD572A5E7}" type="presParOf" srcId="{06C866E0-9821-4812-AFE3-10D2FDB2B7D7}" destId="{7E87B868-B6C8-44B3-AFB1-C4D1AFD64463}" srcOrd="0" destOrd="0" presId="urn:microsoft.com/office/officeart/2005/8/layout/hierarchy1"/>
    <dgm:cxn modelId="{D249A74C-48E9-4737-A3F3-051DCE70529D}" type="presParOf" srcId="{7E87B868-B6C8-44B3-AFB1-C4D1AFD64463}" destId="{C784235F-3CF7-4805-87D9-728AACD798D2}" srcOrd="0" destOrd="0" presId="urn:microsoft.com/office/officeart/2005/8/layout/hierarchy1"/>
    <dgm:cxn modelId="{AA8B54DC-93E1-4376-8DC6-84BEA78BC04B}" type="presParOf" srcId="{7E87B868-B6C8-44B3-AFB1-C4D1AFD64463}" destId="{74FA714D-3BE3-450B-8249-0943D0834D03}" srcOrd="1" destOrd="0" presId="urn:microsoft.com/office/officeart/2005/8/layout/hierarchy1"/>
    <dgm:cxn modelId="{9CD02923-DDF6-444A-AEF1-83C783AF7987}" type="presParOf" srcId="{06C866E0-9821-4812-AFE3-10D2FDB2B7D7}" destId="{54DDC3FC-4D47-44BC-AEB0-F4FB4254CFA4}" srcOrd="1" destOrd="0" presId="urn:microsoft.com/office/officeart/2005/8/layout/hierarchy1"/>
    <dgm:cxn modelId="{C0E82E54-B76D-4B83-9368-72526081D002}" type="presParOf" srcId="{54DDC3FC-4D47-44BC-AEB0-F4FB4254CFA4}" destId="{AC2FAEBD-FA46-4E5C-93CF-009A91E0667B}" srcOrd="0" destOrd="0" presId="urn:microsoft.com/office/officeart/2005/8/layout/hierarchy1"/>
    <dgm:cxn modelId="{58603397-3ED3-429A-A3FF-12BFE9F0FF12}" type="presParOf" srcId="{54DDC3FC-4D47-44BC-AEB0-F4FB4254CFA4}" destId="{90EC9F2D-B08B-470A-8C51-8A6C61645357}" srcOrd="1" destOrd="0" presId="urn:microsoft.com/office/officeart/2005/8/layout/hierarchy1"/>
    <dgm:cxn modelId="{77461B58-5B0A-442D-B727-57ECD4D9FFAB}" type="presParOf" srcId="{90EC9F2D-B08B-470A-8C51-8A6C61645357}" destId="{AE567D5B-70E5-41A6-9B5E-BA66711E1887}" srcOrd="0" destOrd="0" presId="urn:microsoft.com/office/officeart/2005/8/layout/hierarchy1"/>
    <dgm:cxn modelId="{96C0B9D8-2723-4CBB-9194-5CD516EDF88A}" type="presParOf" srcId="{AE567D5B-70E5-41A6-9B5E-BA66711E1887}" destId="{08B1B5D4-6332-4848-93ED-829BCF2F589F}" srcOrd="0" destOrd="0" presId="urn:microsoft.com/office/officeart/2005/8/layout/hierarchy1"/>
    <dgm:cxn modelId="{3013F19E-8890-4357-BC5A-6F07486FF06E}" type="presParOf" srcId="{AE567D5B-70E5-41A6-9B5E-BA66711E1887}" destId="{1586D1E9-6A6B-4068-AD7D-42A8CAFCA06B}" srcOrd="1" destOrd="0" presId="urn:microsoft.com/office/officeart/2005/8/layout/hierarchy1"/>
    <dgm:cxn modelId="{1053B771-0403-41A2-9575-A085C17F62C7}" type="presParOf" srcId="{90EC9F2D-B08B-470A-8C51-8A6C61645357}" destId="{7BB00BD4-8014-43EE-A058-B46F1360F52A}" srcOrd="1" destOrd="0" presId="urn:microsoft.com/office/officeart/2005/8/layout/hierarchy1"/>
    <dgm:cxn modelId="{795D6F6F-5888-4082-B455-84C3D6EEE9C6}" type="presParOf" srcId="{7BB00BD4-8014-43EE-A058-B46F1360F52A}" destId="{132FC048-9D47-4010-9837-442C2F2C55C6}" srcOrd="0" destOrd="0" presId="urn:microsoft.com/office/officeart/2005/8/layout/hierarchy1"/>
    <dgm:cxn modelId="{BE3D2C95-C6DD-4227-9011-6E78A0E7590A}" type="presParOf" srcId="{7BB00BD4-8014-43EE-A058-B46F1360F52A}" destId="{F551EDF6-FBE9-4DB3-8C70-F3700BBEC917}" srcOrd="1" destOrd="0" presId="urn:microsoft.com/office/officeart/2005/8/layout/hierarchy1"/>
    <dgm:cxn modelId="{7413B8A8-CA5F-46CA-9852-4374940650A8}" type="presParOf" srcId="{F551EDF6-FBE9-4DB3-8C70-F3700BBEC917}" destId="{35A99F1F-D26E-4A29-8C96-361E331ECF38}" srcOrd="0" destOrd="0" presId="urn:microsoft.com/office/officeart/2005/8/layout/hierarchy1"/>
    <dgm:cxn modelId="{B4978438-F962-496D-AEBA-82F1B1756CCA}" type="presParOf" srcId="{35A99F1F-D26E-4A29-8C96-361E331ECF38}" destId="{2FA898E5-267A-46A6-A714-2BD47EE9BEDA}" srcOrd="0" destOrd="0" presId="urn:microsoft.com/office/officeart/2005/8/layout/hierarchy1"/>
    <dgm:cxn modelId="{8D270F98-C538-480B-AF8F-9FFC94B227E0}" type="presParOf" srcId="{35A99F1F-D26E-4A29-8C96-361E331ECF38}" destId="{D4F42156-F73A-4BDE-A03B-C97EEFFC767D}" srcOrd="1" destOrd="0" presId="urn:microsoft.com/office/officeart/2005/8/layout/hierarchy1"/>
    <dgm:cxn modelId="{AA096FE9-644A-4F8E-B175-B9B158E889A0}" type="presParOf" srcId="{F551EDF6-FBE9-4DB3-8C70-F3700BBEC917}" destId="{56647E88-A319-4038-B155-B0CA8B7719CE}" srcOrd="1" destOrd="0" presId="urn:microsoft.com/office/officeart/2005/8/layout/hierarchy1"/>
    <dgm:cxn modelId="{B78DF2EB-6485-480A-9D90-0C2518C3F0FF}" type="presParOf" srcId="{7BB00BD4-8014-43EE-A058-B46F1360F52A}" destId="{3E22B590-7122-4ADB-92B0-09102B5BBBD5}" srcOrd="2" destOrd="0" presId="urn:microsoft.com/office/officeart/2005/8/layout/hierarchy1"/>
    <dgm:cxn modelId="{0883D0AA-A4FA-4496-B8F9-925F16C76BA8}" type="presParOf" srcId="{7BB00BD4-8014-43EE-A058-B46F1360F52A}" destId="{92574B14-2945-4D5D-ABF6-7C7953831B7A}" srcOrd="3" destOrd="0" presId="urn:microsoft.com/office/officeart/2005/8/layout/hierarchy1"/>
    <dgm:cxn modelId="{9B29B7B1-87C5-4F82-B0CB-9C1AD149429C}" type="presParOf" srcId="{92574B14-2945-4D5D-ABF6-7C7953831B7A}" destId="{C9247990-54D5-4E8B-9E1F-CC03A75BE2E3}" srcOrd="0" destOrd="0" presId="urn:microsoft.com/office/officeart/2005/8/layout/hierarchy1"/>
    <dgm:cxn modelId="{03D2B9B7-0EFB-4A14-997C-1A8FD98F08FE}" type="presParOf" srcId="{C9247990-54D5-4E8B-9E1F-CC03A75BE2E3}" destId="{AB824858-241C-437E-BA1B-70691DBC1869}" srcOrd="0" destOrd="0" presId="urn:microsoft.com/office/officeart/2005/8/layout/hierarchy1"/>
    <dgm:cxn modelId="{A5CA2D47-D331-4AA7-A502-3DE810545A80}" type="presParOf" srcId="{C9247990-54D5-4E8B-9E1F-CC03A75BE2E3}" destId="{15844599-5B72-4C9A-A3AC-43BEC5C38390}" srcOrd="1" destOrd="0" presId="urn:microsoft.com/office/officeart/2005/8/layout/hierarchy1"/>
    <dgm:cxn modelId="{4D0C1E95-96D5-4B9C-95FB-4C745BDC64CD}" type="presParOf" srcId="{92574B14-2945-4D5D-ABF6-7C7953831B7A}" destId="{6EFEA95E-D82B-4417-B3C8-7FE55ADFD363}" srcOrd="1" destOrd="0" presId="urn:microsoft.com/office/officeart/2005/8/layout/hierarchy1"/>
    <dgm:cxn modelId="{9EDD115F-A2A8-4591-B0B6-E5261E0886DD}" type="presParOf" srcId="{54DDC3FC-4D47-44BC-AEB0-F4FB4254CFA4}" destId="{432528CC-0146-497D-B5A9-4421904A5BBF}" srcOrd="2" destOrd="0" presId="urn:microsoft.com/office/officeart/2005/8/layout/hierarchy1"/>
    <dgm:cxn modelId="{DB821A12-687B-4634-BEA4-A6663D41B4B1}" type="presParOf" srcId="{54DDC3FC-4D47-44BC-AEB0-F4FB4254CFA4}" destId="{BF51309E-6F5D-4E18-A29F-8F25F2866F0C}" srcOrd="3" destOrd="0" presId="urn:microsoft.com/office/officeart/2005/8/layout/hierarchy1"/>
    <dgm:cxn modelId="{F064E836-BE26-4E91-9336-5145DA029BBB}" type="presParOf" srcId="{BF51309E-6F5D-4E18-A29F-8F25F2866F0C}" destId="{56FD0C74-3341-4CEB-87FC-F909E4330CD4}" srcOrd="0" destOrd="0" presId="urn:microsoft.com/office/officeart/2005/8/layout/hierarchy1"/>
    <dgm:cxn modelId="{76C3C30F-90C1-45BB-BE93-82DE9A520D73}" type="presParOf" srcId="{56FD0C74-3341-4CEB-87FC-F909E4330CD4}" destId="{E348CB03-6EEA-455A-90FC-538BDE767ADD}" srcOrd="0" destOrd="0" presId="urn:microsoft.com/office/officeart/2005/8/layout/hierarchy1"/>
    <dgm:cxn modelId="{F7C91430-8369-4E2A-B5E9-2E67C48E68C0}" type="presParOf" srcId="{56FD0C74-3341-4CEB-87FC-F909E4330CD4}" destId="{D510BD06-C159-4381-93B2-E68AAC665AAC}" srcOrd="1" destOrd="0" presId="urn:microsoft.com/office/officeart/2005/8/layout/hierarchy1"/>
    <dgm:cxn modelId="{531B2F0B-DAFC-470E-B681-582DC5ED62D4}" type="presParOf" srcId="{BF51309E-6F5D-4E18-A29F-8F25F2866F0C}" destId="{C01099C1-3AF2-4A55-B4CC-047482AE4AA3}" srcOrd="1" destOrd="0" presId="urn:microsoft.com/office/officeart/2005/8/layout/hierarchy1"/>
    <dgm:cxn modelId="{27704CBC-9A28-4153-82C8-19F88BB85E61}" type="presParOf" srcId="{C01099C1-3AF2-4A55-B4CC-047482AE4AA3}" destId="{B362797F-E1C2-4B58-A15B-7192C7511103}" srcOrd="0" destOrd="0" presId="urn:microsoft.com/office/officeart/2005/8/layout/hierarchy1"/>
    <dgm:cxn modelId="{3D58778A-6B8D-453A-B4BA-7A6B0FC21899}" type="presParOf" srcId="{C01099C1-3AF2-4A55-B4CC-047482AE4AA3}" destId="{BAFA7B9A-1D4C-4F57-A316-FAE77B1C7B4D}" srcOrd="1" destOrd="0" presId="urn:microsoft.com/office/officeart/2005/8/layout/hierarchy1"/>
    <dgm:cxn modelId="{3DDAA976-9FB4-420D-AA4A-75E9768612D5}" type="presParOf" srcId="{BAFA7B9A-1D4C-4F57-A316-FAE77B1C7B4D}" destId="{48F401B1-3EFF-4293-A1F7-A13582184EE9}" srcOrd="0" destOrd="0" presId="urn:microsoft.com/office/officeart/2005/8/layout/hierarchy1"/>
    <dgm:cxn modelId="{9B9DE5F5-800A-42E3-9BEB-D9405145B6B1}" type="presParOf" srcId="{48F401B1-3EFF-4293-A1F7-A13582184EE9}" destId="{1D623AF9-3BF2-4C3F-A2FE-AC139C8673C9}" srcOrd="0" destOrd="0" presId="urn:microsoft.com/office/officeart/2005/8/layout/hierarchy1"/>
    <dgm:cxn modelId="{BB455A91-5807-442D-A98E-E02E8203A82F}" type="presParOf" srcId="{48F401B1-3EFF-4293-A1F7-A13582184EE9}" destId="{F698FBD9-C060-4313-8C6B-BDE7D266279D}" srcOrd="1" destOrd="0" presId="urn:microsoft.com/office/officeart/2005/8/layout/hierarchy1"/>
    <dgm:cxn modelId="{D6F9DF43-F2AD-4A45-AB78-231D7B10CABD}" type="presParOf" srcId="{BAFA7B9A-1D4C-4F57-A316-FAE77B1C7B4D}" destId="{282A2B07-7CFF-46F4-9ACF-32613C69DE29}" srcOrd="1" destOrd="0" presId="urn:microsoft.com/office/officeart/2005/8/layout/hierarchy1"/>
    <dgm:cxn modelId="{E77D08AE-E2F3-4BDC-836B-BE30F1D62E9A}" type="presParOf" srcId="{C01099C1-3AF2-4A55-B4CC-047482AE4AA3}" destId="{DDCA11D0-4F5A-417F-A9CE-70253ACD6DD2}" srcOrd="2" destOrd="0" presId="urn:microsoft.com/office/officeart/2005/8/layout/hierarchy1"/>
    <dgm:cxn modelId="{0C031702-B717-4116-ABB8-5A0AAC7E23C8}" type="presParOf" srcId="{C01099C1-3AF2-4A55-B4CC-047482AE4AA3}" destId="{196461EE-BE63-49D1-A343-AB2DF88EDD46}" srcOrd="3" destOrd="0" presId="urn:microsoft.com/office/officeart/2005/8/layout/hierarchy1"/>
    <dgm:cxn modelId="{23C88D08-50C2-4C6A-8361-5D9A38256F5C}" type="presParOf" srcId="{196461EE-BE63-49D1-A343-AB2DF88EDD46}" destId="{C1015545-D860-44B4-993B-938581F36DA0}" srcOrd="0" destOrd="0" presId="urn:microsoft.com/office/officeart/2005/8/layout/hierarchy1"/>
    <dgm:cxn modelId="{D2E1E36B-3211-4B4F-A1FA-667AF7CD5E49}" type="presParOf" srcId="{C1015545-D860-44B4-993B-938581F36DA0}" destId="{C49BFBD0-953E-407C-B264-537F7CB6BD38}" srcOrd="0" destOrd="0" presId="urn:microsoft.com/office/officeart/2005/8/layout/hierarchy1"/>
    <dgm:cxn modelId="{6C3CFCDA-4922-41DE-BBFC-4AAFF6428C13}" type="presParOf" srcId="{C1015545-D860-44B4-993B-938581F36DA0}" destId="{BB778276-2D03-471D-877C-462FE9B99262}" srcOrd="1" destOrd="0" presId="urn:microsoft.com/office/officeart/2005/8/layout/hierarchy1"/>
    <dgm:cxn modelId="{3B933CE0-7203-402C-AF96-03AEC1A751DF}" type="presParOf" srcId="{196461EE-BE63-49D1-A343-AB2DF88EDD46}" destId="{166D5D3C-175A-4013-B5F5-51B35F61643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11D0-4F5A-417F-A9CE-70253ACD6DD2}">
      <dsp:nvSpPr>
        <dsp:cNvPr id="0" name=""/>
        <dsp:cNvSpPr/>
      </dsp:nvSpPr>
      <dsp:spPr>
        <a:xfrm>
          <a:off x="7011612" y="2035018"/>
          <a:ext cx="1237039" cy="379146"/>
        </a:xfrm>
        <a:custGeom>
          <a:avLst/>
          <a:gdLst/>
          <a:ahLst/>
          <a:cxnLst/>
          <a:rect l="0" t="0" r="0" b="0"/>
          <a:pathLst>
            <a:path>
              <a:moveTo>
                <a:pt x="0" y="0"/>
              </a:moveTo>
              <a:lnTo>
                <a:pt x="0" y="258377"/>
              </a:lnTo>
              <a:lnTo>
                <a:pt x="1237039" y="258377"/>
              </a:lnTo>
              <a:lnTo>
                <a:pt x="1237039" y="3791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2797F-E1C2-4B58-A15B-7192C7511103}">
      <dsp:nvSpPr>
        <dsp:cNvPr id="0" name=""/>
        <dsp:cNvSpPr/>
      </dsp:nvSpPr>
      <dsp:spPr>
        <a:xfrm>
          <a:off x="5695897" y="2035018"/>
          <a:ext cx="1315715" cy="379146"/>
        </a:xfrm>
        <a:custGeom>
          <a:avLst/>
          <a:gdLst/>
          <a:ahLst/>
          <a:cxnLst/>
          <a:rect l="0" t="0" r="0" b="0"/>
          <a:pathLst>
            <a:path>
              <a:moveTo>
                <a:pt x="1315715" y="0"/>
              </a:moveTo>
              <a:lnTo>
                <a:pt x="1315715" y="258377"/>
              </a:lnTo>
              <a:lnTo>
                <a:pt x="0" y="258377"/>
              </a:lnTo>
              <a:lnTo>
                <a:pt x="0" y="3791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2528CC-0146-497D-B5A9-4421904A5BBF}">
      <dsp:nvSpPr>
        <dsp:cNvPr id="0" name=""/>
        <dsp:cNvSpPr/>
      </dsp:nvSpPr>
      <dsp:spPr>
        <a:xfrm>
          <a:off x="4674038" y="828050"/>
          <a:ext cx="2337574" cy="379146"/>
        </a:xfrm>
        <a:custGeom>
          <a:avLst/>
          <a:gdLst/>
          <a:ahLst/>
          <a:cxnLst/>
          <a:rect l="0" t="0" r="0" b="0"/>
          <a:pathLst>
            <a:path>
              <a:moveTo>
                <a:pt x="0" y="0"/>
              </a:moveTo>
              <a:lnTo>
                <a:pt x="0" y="258377"/>
              </a:lnTo>
              <a:lnTo>
                <a:pt x="2337574" y="258377"/>
              </a:lnTo>
              <a:lnTo>
                <a:pt x="2337574" y="3791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22B590-7122-4ADB-92B0-09102B5BBBD5}">
      <dsp:nvSpPr>
        <dsp:cNvPr id="0" name=""/>
        <dsp:cNvSpPr/>
      </dsp:nvSpPr>
      <dsp:spPr>
        <a:xfrm>
          <a:off x="2357323" y="2039455"/>
          <a:ext cx="1183055" cy="374709"/>
        </a:xfrm>
        <a:custGeom>
          <a:avLst/>
          <a:gdLst/>
          <a:ahLst/>
          <a:cxnLst/>
          <a:rect l="0" t="0" r="0" b="0"/>
          <a:pathLst>
            <a:path>
              <a:moveTo>
                <a:pt x="0" y="0"/>
              </a:moveTo>
              <a:lnTo>
                <a:pt x="0" y="253940"/>
              </a:lnTo>
              <a:lnTo>
                <a:pt x="1183055" y="253940"/>
              </a:lnTo>
              <a:lnTo>
                <a:pt x="1183055" y="374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2FC048-9D47-4010-9837-442C2F2C55C6}">
      <dsp:nvSpPr>
        <dsp:cNvPr id="0" name=""/>
        <dsp:cNvSpPr/>
      </dsp:nvSpPr>
      <dsp:spPr>
        <a:xfrm>
          <a:off x="1106842" y="2039455"/>
          <a:ext cx="1250480" cy="374709"/>
        </a:xfrm>
        <a:custGeom>
          <a:avLst/>
          <a:gdLst/>
          <a:ahLst/>
          <a:cxnLst/>
          <a:rect l="0" t="0" r="0" b="0"/>
          <a:pathLst>
            <a:path>
              <a:moveTo>
                <a:pt x="1250480" y="0"/>
              </a:moveTo>
              <a:lnTo>
                <a:pt x="1250480" y="253940"/>
              </a:lnTo>
              <a:lnTo>
                <a:pt x="0" y="253940"/>
              </a:lnTo>
              <a:lnTo>
                <a:pt x="0" y="374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FAEBD-FA46-4E5C-93CF-009A91E0667B}">
      <dsp:nvSpPr>
        <dsp:cNvPr id="0" name=""/>
        <dsp:cNvSpPr/>
      </dsp:nvSpPr>
      <dsp:spPr>
        <a:xfrm>
          <a:off x="2357323" y="828050"/>
          <a:ext cx="2316715" cy="383583"/>
        </a:xfrm>
        <a:custGeom>
          <a:avLst/>
          <a:gdLst/>
          <a:ahLst/>
          <a:cxnLst/>
          <a:rect l="0" t="0" r="0" b="0"/>
          <a:pathLst>
            <a:path>
              <a:moveTo>
                <a:pt x="2316715" y="0"/>
              </a:moveTo>
              <a:lnTo>
                <a:pt x="2316715" y="262814"/>
              </a:lnTo>
              <a:lnTo>
                <a:pt x="0" y="262814"/>
              </a:lnTo>
              <a:lnTo>
                <a:pt x="0" y="3835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84235F-3CF7-4805-87D9-728AACD798D2}">
      <dsp:nvSpPr>
        <dsp:cNvPr id="0" name=""/>
        <dsp:cNvSpPr/>
      </dsp:nvSpPr>
      <dsp:spPr>
        <a:xfrm>
          <a:off x="4022211" y="229"/>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A714D-3BE3-450B-8249-0943D0834D03}">
      <dsp:nvSpPr>
        <dsp:cNvPr id="0" name=""/>
        <dsp:cNvSpPr/>
      </dsp:nvSpPr>
      <dsp:spPr>
        <a:xfrm>
          <a:off x="4167061" y="137837"/>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Total Customers</a:t>
          </a:r>
        </a:p>
      </dsp:txBody>
      <dsp:txXfrm>
        <a:off x="4191307" y="162083"/>
        <a:ext cx="1255163" cy="779329"/>
      </dsp:txXfrm>
    </dsp:sp>
    <dsp:sp modelId="{08B1B5D4-6332-4848-93ED-829BCF2F589F}">
      <dsp:nvSpPr>
        <dsp:cNvPr id="0" name=""/>
        <dsp:cNvSpPr/>
      </dsp:nvSpPr>
      <dsp:spPr>
        <a:xfrm>
          <a:off x="1705495" y="1211634"/>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6D1E9-6A6B-4068-AD7D-42A8CAFCA06B}">
      <dsp:nvSpPr>
        <dsp:cNvPr id="0" name=""/>
        <dsp:cNvSpPr/>
      </dsp:nvSpPr>
      <dsp:spPr>
        <a:xfrm>
          <a:off x="1850346" y="1349242"/>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In-force </a:t>
          </a:r>
        </a:p>
      </dsp:txBody>
      <dsp:txXfrm>
        <a:off x="1874592" y="1373488"/>
        <a:ext cx="1255163" cy="779329"/>
      </dsp:txXfrm>
    </dsp:sp>
    <dsp:sp modelId="{2FA898E5-267A-46A6-A714-2BD47EE9BEDA}">
      <dsp:nvSpPr>
        <dsp:cNvPr id="0" name=""/>
        <dsp:cNvSpPr/>
      </dsp:nvSpPr>
      <dsp:spPr>
        <a:xfrm>
          <a:off x="455014" y="2414164"/>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42156-F73A-4BDE-A03B-C97EEFFC767D}">
      <dsp:nvSpPr>
        <dsp:cNvPr id="0" name=""/>
        <dsp:cNvSpPr/>
      </dsp:nvSpPr>
      <dsp:spPr>
        <a:xfrm>
          <a:off x="599865" y="2551772"/>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ctr" defTabSz="466725">
            <a:lnSpc>
              <a:spcPct val="90000"/>
            </a:lnSpc>
            <a:spcBef>
              <a:spcPct val="0"/>
            </a:spcBef>
            <a:spcAft>
              <a:spcPct val="35000"/>
            </a:spcAft>
            <a:buNone/>
          </a:pPr>
          <a:r>
            <a:rPr lang="en-US" sz="1050" b="1" kern="1200" dirty="0"/>
            <a:t>Mono Channel</a:t>
          </a:r>
        </a:p>
      </dsp:txBody>
      <dsp:txXfrm>
        <a:off x="624111" y="2576018"/>
        <a:ext cx="1255163" cy="779329"/>
      </dsp:txXfrm>
    </dsp:sp>
    <dsp:sp modelId="{AB824858-241C-437E-BA1B-70691DBC1869}">
      <dsp:nvSpPr>
        <dsp:cNvPr id="0" name=""/>
        <dsp:cNvSpPr/>
      </dsp:nvSpPr>
      <dsp:spPr>
        <a:xfrm>
          <a:off x="2888550" y="2414164"/>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44599-5B72-4C9A-A3AC-43BEC5C38390}">
      <dsp:nvSpPr>
        <dsp:cNvPr id="0" name=""/>
        <dsp:cNvSpPr/>
      </dsp:nvSpPr>
      <dsp:spPr>
        <a:xfrm>
          <a:off x="3033401" y="2551772"/>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ctr" defTabSz="466725">
            <a:lnSpc>
              <a:spcPct val="90000"/>
            </a:lnSpc>
            <a:spcBef>
              <a:spcPct val="0"/>
            </a:spcBef>
            <a:spcAft>
              <a:spcPct val="35000"/>
            </a:spcAft>
            <a:buNone/>
          </a:pPr>
          <a:r>
            <a:rPr lang="en-US" sz="1050" b="1" kern="1200" dirty="0"/>
            <a:t>Multiple Channels</a:t>
          </a:r>
        </a:p>
      </dsp:txBody>
      <dsp:txXfrm>
        <a:off x="3057647" y="2576018"/>
        <a:ext cx="1255163" cy="779329"/>
      </dsp:txXfrm>
    </dsp:sp>
    <dsp:sp modelId="{E348CB03-6EEA-455A-90FC-538BDE767ADD}">
      <dsp:nvSpPr>
        <dsp:cNvPr id="0" name=""/>
        <dsp:cNvSpPr/>
      </dsp:nvSpPr>
      <dsp:spPr>
        <a:xfrm>
          <a:off x="6359785" y="1207196"/>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0BD06-C159-4381-93B2-E68AAC665AAC}">
      <dsp:nvSpPr>
        <dsp:cNvPr id="0" name=""/>
        <dsp:cNvSpPr/>
      </dsp:nvSpPr>
      <dsp:spPr>
        <a:xfrm>
          <a:off x="6504635" y="1344804"/>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Non In-force</a:t>
          </a:r>
        </a:p>
      </dsp:txBody>
      <dsp:txXfrm>
        <a:off x="6528881" y="1369050"/>
        <a:ext cx="1255163" cy="779329"/>
      </dsp:txXfrm>
    </dsp:sp>
    <dsp:sp modelId="{1D623AF9-3BF2-4C3F-A2FE-AC139C8673C9}">
      <dsp:nvSpPr>
        <dsp:cNvPr id="0" name=""/>
        <dsp:cNvSpPr/>
      </dsp:nvSpPr>
      <dsp:spPr>
        <a:xfrm>
          <a:off x="5044069" y="2414164"/>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8FBD9-C060-4313-8C6B-BDE7D266279D}">
      <dsp:nvSpPr>
        <dsp:cNvPr id="0" name=""/>
        <dsp:cNvSpPr/>
      </dsp:nvSpPr>
      <dsp:spPr>
        <a:xfrm>
          <a:off x="5188920" y="2551772"/>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ctr" defTabSz="466725">
            <a:lnSpc>
              <a:spcPct val="90000"/>
            </a:lnSpc>
            <a:spcBef>
              <a:spcPct val="0"/>
            </a:spcBef>
            <a:spcAft>
              <a:spcPct val="35000"/>
            </a:spcAft>
            <a:buNone/>
          </a:pPr>
          <a:r>
            <a:rPr lang="en-US" sz="1050" b="1" kern="1200" dirty="0"/>
            <a:t>Mono Channel</a:t>
          </a:r>
        </a:p>
      </dsp:txBody>
      <dsp:txXfrm>
        <a:off x="5213166" y="2576018"/>
        <a:ext cx="1255163" cy="779329"/>
      </dsp:txXfrm>
    </dsp:sp>
    <dsp:sp modelId="{C49BFBD0-953E-407C-B264-537F7CB6BD38}">
      <dsp:nvSpPr>
        <dsp:cNvPr id="0" name=""/>
        <dsp:cNvSpPr/>
      </dsp:nvSpPr>
      <dsp:spPr>
        <a:xfrm>
          <a:off x="7596825" y="2414164"/>
          <a:ext cx="1303655" cy="8278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78276-2D03-471D-877C-462FE9B99262}">
      <dsp:nvSpPr>
        <dsp:cNvPr id="0" name=""/>
        <dsp:cNvSpPr/>
      </dsp:nvSpPr>
      <dsp:spPr>
        <a:xfrm>
          <a:off x="7741675" y="2551772"/>
          <a:ext cx="1303655" cy="8278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ctr" defTabSz="466725">
            <a:lnSpc>
              <a:spcPct val="90000"/>
            </a:lnSpc>
            <a:spcBef>
              <a:spcPct val="0"/>
            </a:spcBef>
            <a:spcAft>
              <a:spcPct val="35000"/>
            </a:spcAft>
            <a:buNone/>
          </a:pPr>
          <a:r>
            <a:rPr lang="en-US" sz="1050" b="1" kern="1200" dirty="0"/>
            <a:t>Multiple Channels</a:t>
          </a:r>
        </a:p>
      </dsp:txBody>
      <dsp:txXfrm>
        <a:off x="7765921" y="2576018"/>
        <a:ext cx="1255163" cy="7793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4B8A0-56BA-4ED9-B336-591272E69A09}"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A8FA5-3702-492D-B0FB-CEA9C911B5EA}" type="slidenum">
              <a:rPr lang="en-US" smtClean="0"/>
              <a:t>‹#›</a:t>
            </a:fld>
            <a:endParaRPr lang="en-US"/>
          </a:p>
        </p:txBody>
      </p:sp>
    </p:spTree>
    <p:extLst>
      <p:ext uri="{BB962C8B-B14F-4D97-AF65-F5344CB8AC3E}">
        <p14:creationId xmlns:p14="http://schemas.microsoft.com/office/powerpoint/2010/main" val="417942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696913" rtl="0" eaLnBrk="1" fontAlgn="base" latinLnBrk="0" hangingPunct="1">
              <a:lnSpc>
                <a:spcPct val="100000"/>
              </a:lnSpc>
              <a:spcBef>
                <a:spcPct val="0"/>
              </a:spcBef>
              <a:spcAft>
                <a:spcPct val="0"/>
              </a:spcAft>
              <a:buClrTx/>
              <a:buSzTx/>
              <a:buFontTx/>
              <a:buNone/>
              <a:tabLst/>
              <a:defRPr/>
            </a:pPr>
            <a:fld id="{14703AC7-0289-4362-9998-CF32202F3217}" type="slidenum">
              <a:rPr kumimoji="0" lang="en-GB" sz="1200" b="0" i="0" u="none" strike="noStrike" kern="1200" cap="none" spc="0" normalizeH="0" baseline="0" noProof="0" smtClean="0">
                <a:ln>
                  <a:noFill/>
                </a:ln>
                <a:solidFill>
                  <a:prstClr val="black"/>
                </a:solidFill>
                <a:effectLst/>
                <a:uLnTx/>
                <a:uFillTx/>
                <a:latin typeface="Calibri" pitchFamily="34" charset="0"/>
                <a:ea typeface="+mn-ea"/>
                <a:cs typeface="Arial" charset="0"/>
              </a:rPr>
              <a:pPr marL="0" marR="0" lvl="0" indent="0" algn="r" defTabSz="696913" rtl="0" eaLnBrk="1" fontAlgn="base" latinLnBrk="0" hangingPunct="1">
                <a:lnSpc>
                  <a:spcPct val="100000"/>
                </a:lnSpc>
                <a:spcBef>
                  <a:spcPct val="0"/>
                </a:spcBef>
                <a:spcAft>
                  <a:spcPct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Tree>
    <p:extLst>
      <p:ext uri="{BB962C8B-B14F-4D97-AF65-F5344CB8AC3E}">
        <p14:creationId xmlns:p14="http://schemas.microsoft.com/office/powerpoint/2010/main" val="346261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Espace réservé de l’image des diapositives 1"/>
          <p:cNvSpPr>
            <a:spLocks noGrp="1" noRot="1" noChangeAspect="1" noTextEdit="1"/>
          </p:cNvSpPr>
          <p:nvPr>
            <p:ph type="sldImg"/>
          </p:nvPr>
        </p:nvSpPr>
        <p:spPr bwMode="auto">
          <a:xfrm>
            <a:off x="398463" y="696913"/>
            <a:ext cx="6188075" cy="3481387"/>
          </a:xfrm>
          <a:noFill/>
          <a:ln>
            <a:solidFill>
              <a:srgbClr val="000000"/>
            </a:solidFill>
            <a:miter lim="800000"/>
            <a:headEnd/>
            <a:tailEnd/>
          </a:ln>
        </p:spPr>
      </p:sp>
      <p:sp>
        <p:nvSpPr>
          <p:cNvPr id="1229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lvl="1"/>
            <a:endParaRPr lang="en-US" altLang="fr-FR"/>
          </a:p>
        </p:txBody>
      </p:sp>
      <p:sp>
        <p:nvSpPr>
          <p:cNvPr id="12291" name="Espace réservé du numéro de diapositive 3"/>
          <p:cNvSpPr>
            <a:spLocks noGrp="1"/>
          </p:cNvSpPr>
          <p:nvPr>
            <p:ph type="sldNum" sz="quarter" idx="5"/>
          </p:nvPr>
        </p:nvSpPr>
        <p:spPr bwMode="auto">
          <a:noFill/>
          <a:ln>
            <a:miter lim="800000"/>
            <a:headEnd/>
            <a:tailEnd/>
          </a:ln>
        </p:spPr>
        <p:txBody>
          <a:bodyPr/>
          <a:lstStyle/>
          <a:p>
            <a:fld id="{986C6447-9AB3-42C8-9F82-CBC3631AF219}" type="slidenum">
              <a:rPr lang="fr-FR" altLang="fr-FR"/>
              <a:pPr/>
              <a:t>10</a:t>
            </a:fld>
            <a:endParaRPr lang="fr-FR" altLang="fr-FR"/>
          </a:p>
        </p:txBody>
      </p:sp>
      <p:sp>
        <p:nvSpPr>
          <p:cNvPr id="2" name="Espace réservé de la date 1"/>
          <p:cNvSpPr>
            <a:spLocks noGrp="1"/>
          </p:cNvSpPr>
          <p:nvPr>
            <p:ph type="dt" idx="10"/>
          </p:nvPr>
        </p:nvSpPr>
        <p:spPr/>
        <p:txBody>
          <a:bodyPr/>
          <a:lstStyle/>
          <a:p>
            <a:r>
              <a:rPr lang="fr-FR"/>
              <a:t>CONFIDENTIALITY LEVEL</a:t>
            </a:r>
          </a:p>
        </p:txBody>
      </p:sp>
      <p:sp>
        <p:nvSpPr>
          <p:cNvPr id="3" name="Espace réservé du pied de page 2"/>
          <p:cNvSpPr>
            <a:spLocks noGrp="1"/>
          </p:cNvSpPr>
          <p:nvPr>
            <p:ph type="ftr" sz="quarter" idx="11"/>
          </p:nvPr>
        </p:nvSpPr>
        <p:spPr/>
        <p:txBody>
          <a:bodyPr/>
          <a:lstStyle/>
          <a:p>
            <a:r>
              <a:rPr lang="fr-FR"/>
              <a:t>INTERNAL</a:t>
            </a:r>
          </a:p>
        </p:txBody>
      </p:sp>
    </p:spTree>
    <p:extLst>
      <p:ext uri="{BB962C8B-B14F-4D97-AF65-F5344CB8AC3E}">
        <p14:creationId xmlns:p14="http://schemas.microsoft.com/office/powerpoint/2010/main" val="66978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11</a:t>
            </a:fld>
            <a:endParaRPr lang="en-US"/>
          </a:p>
        </p:txBody>
      </p:sp>
    </p:spTree>
    <p:extLst>
      <p:ext uri="{BB962C8B-B14F-4D97-AF65-F5344CB8AC3E}">
        <p14:creationId xmlns:p14="http://schemas.microsoft.com/office/powerpoint/2010/main" val="62525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12</a:t>
            </a:fld>
            <a:endParaRPr lang="en-US"/>
          </a:p>
        </p:txBody>
      </p:sp>
    </p:spTree>
    <p:extLst>
      <p:ext uri="{BB962C8B-B14F-4D97-AF65-F5344CB8AC3E}">
        <p14:creationId xmlns:p14="http://schemas.microsoft.com/office/powerpoint/2010/main" val="141130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13</a:t>
            </a:fld>
            <a:endParaRPr lang="en-US"/>
          </a:p>
        </p:txBody>
      </p:sp>
    </p:spTree>
    <p:extLst>
      <p:ext uri="{BB962C8B-B14F-4D97-AF65-F5344CB8AC3E}">
        <p14:creationId xmlns:p14="http://schemas.microsoft.com/office/powerpoint/2010/main" val="350243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14</a:t>
            </a:fld>
            <a:endParaRPr lang="en-US"/>
          </a:p>
        </p:txBody>
      </p:sp>
    </p:spTree>
    <p:extLst>
      <p:ext uri="{BB962C8B-B14F-4D97-AF65-F5344CB8AC3E}">
        <p14:creationId xmlns:p14="http://schemas.microsoft.com/office/powerpoint/2010/main" val="154227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is more to highlight issue and action planned, not yet to the executive summary</a:t>
            </a:r>
          </a:p>
        </p:txBody>
      </p:sp>
      <p:sp>
        <p:nvSpPr>
          <p:cNvPr id="4" name="Slide Number Placeholder 3"/>
          <p:cNvSpPr>
            <a:spLocks noGrp="1"/>
          </p:cNvSpPr>
          <p:nvPr>
            <p:ph type="sldNum" sz="quarter" idx="10"/>
          </p:nvPr>
        </p:nvSpPr>
        <p:spPr/>
        <p:txBody>
          <a:bodyPr/>
          <a:lstStyle/>
          <a:p>
            <a:fld id="{079A8FA5-3702-492D-B0FB-CEA9C911B5EA}" type="slidenum">
              <a:rPr lang="en-US" smtClean="0"/>
              <a:t>2</a:t>
            </a:fld>
            <a:endParaRPr lang="en-US"/>
          </a:p>
        </p:txBody>
      </p:sp>
    </p:spTree>
    <p:extLst>
      <p:ext uri="{BB962C8B-B14F-4D97-AF65-F5344CB8AC3E}">
        <p14:creationId xmlns:p14="http://schemas.microsoft.com/office/powerpoint/2010/main" val="228067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missing the investment data</a:t>
            </a:r>
          </a:p>
        </p:txBody>
      </p:sp>
      <p:sp>
        <p:nvSpPr>
          <p:cNvPr id="4" name="Slide Number Placeholder 3"/>
          <p:cNvSpPr>
            <a:spLocks noGrp="1"/>
          </p:cNvSpPr>
          <p:nvPr>
            <p:ph type="sldNum" sz="quarter" idx="10"/>
          </p:nvPr>
        </p:nvSpPr>
        <p:spPr/>
        <p:txBody>
          <a:bodyPr/>
          <a:lstStyle/>
          <a:p>
            <a:fld id="{079A8FA5-3702-492D-B0FB-CEA9C911B5EA}" type="slidenum">
              <a:rPr lang="en-US" smtClean="0"/>
              <a:t>3</a:t>
            </a:fld>
            <a:endParaRPr lang="en-US"/>
          </a:p>
        </p:txBody>
      </p:sp>
    </p:spTree>
    <p:extLst>
      <p:ext uri="{BB962C8B-B14F-4D97-AF65-F5344CB8AC3E}">
        <p14:creationId xmlns:p14="http://schemas.microsoft.com/office/powerpoint/2010/main" val="166595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Number of policy that are not available in MDM but available in current datasets 185,709 policies</a:t>
            </a:r>
          </a:p>
          <a:p>
            <a:pPr marL="171450" indent="-171450">
              <a:buFont typeface="Arial" panose="020B0604020202020204" pitchFamily="34" charset="0"/>
              <a:buChar char="•"/>
            </a:pPr>
            <a:r>
              <a:rPr lang="en-US" dirty="0"/>
              <a:t>For calculating the non-</a:t>
            </a:r>
            <a:r>
              <a:rPr lang="en-US" dirty="0" err="1"/>
              <a:t>inforce</a:t>
            </a:r>
            <a:r>
              <a:rPr lang="en-US" dirty="0"/>
              <a:t> lapse &amp; surrender, due to the unit is customer based, thus the calculated policy status is the latest policy issued.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Policies with status code in cooling-off, exclusion and cancelled are excluded from calculation.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4</a:t>
            </a:fld>
            <a:endParaRPr lang="en-US"/>
          </a:p>
        </p:txBody>
      </p:sp>
    </p:spTree>
    <p:extLst>
      <p:ext uri="{BB962C8B-B14F-4D97-AF65-F5344CB8AC3E}">
        <p14:creationId xmlns:p14="http://schemas.microsoft.com/office/powerpoint/2010/main" val="419877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Cust Loss Ration : Only calculate the pure health product and not including UL with health rider, since we don’t have data detail regarding to COR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A8FA5-3702-492D-B0FB-CEA9C911B5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6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health policy and customers</a:t>
            </a:r>
          </a:p>
          <a:p>
            <a:r>
              <a:rPr lang="en-US" dirty="0"/>
              <a:t>Average of vintage</a:t>
            </a:r>
          </a:p>
        </p:txBody>
      </p:sp>
      <p:sp>
        <p:nvSpPr>
          <p:cNvPr id="4" name="Slide Number Placeholder 3"/>
          <p:cNvSpPr>
            <a:spLocks noGrp="1"/>
          </p:cNvSpPr>
          <p:nvPr>
            <p:ph type="sldNum" sz="quarter" idx="10"/>
          </p:nvPr>
        </p:nvSpPr>
        <p:spPr/>
        <p:txBody>
          <a:bodyPr/>
          <a:lstStyle/>
          <a:p>
            <a:fld id="{079A8FA5-3702-492D-B0FB-CEA9C911B5EA}" type="slidenum">
              <a:rPr lang="en-US" smtClean="0"/>
              <a:t>6</a:t>
            </a:fld>
            <a:endParaRPr lang="en-US"/>
          </a:p>
        </p:txBody>
      </p:sp>
    </p:spTree>
    <p:extLst>
      <p:ext uri="{BB962C8B-B14F-4D97-AF65-F5344CB8AC3E}">
        <p14:creationId xmlns:p14="http://schemas.microsoft.com/office/powerpoint/2010/main" val="146976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health policy and customers</a:t>
            </a:r>
          </a:p>
          <a:p>
            <a:r>
              <a:rPr lang="en-US" dirty="0"/>
              <a:t>Average of vintage</a:t>
            </a:r>
          </a:p>
        </p:txBody>
      </p:sp>
      <p:sp>
        <p:nvSpPr>
          <p:cNvPr id="4" name="Slide Number Placeholder 3"/>
          <p:cNvSpPr>
            <a:spLocks noGrp="1"/>
          </p:cNvSpPr>
          <p:nvPr>
            <p:ph type="sldNum" sz="quarter" idx="10"/>
          </p:nvPr>
        </p:nvSpPr>
        <p:spPr/>
        <p:txBody>
          <a:bodyPr/>
          <a:lstStyle/>
          <a:p>
            <a:fld id="{079A8FA5-3702-492D-B0FB-CEA9C911B5EA}" type="slidenum">
              <a:rPr lang="en-US" smtClean="0"/>
              <a:t>7</a:t>
            </a:fld>
            <a:endParaRPr lang="en-US"/>
          </a:p>
        </p:txBody>
      </p:sp>
    </p:spTree>
    <p:extLst>
      <p:ext uri="{BB962C8B-B14F-4D97-AF65-F5344CB8AC3E}">
        <p14:creationId xmlns:p14="http://schemas.microsoft.com/office/powerpoint/2010/main" val="185516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health policy and customers</a:t>
            </a:r>
          </a:p>
          <a:p>
            <a:r>
              <a:rPr lang="en-US" dirty="0"/>
              <a:t>Average of vintage</a:t>
            </a:r>
          </a:p>
        </p:txBody>
      </p:sp>
      <p:sp>
        <p:nvSpPr>
          <p:cNvPr id="4" name="Slide Number Placeholder 3"/>
          <p:cNvSpPr>
            <a:spLocks noGrp="1"/>
          </p:cNvSpPr>
          <p:nvPr>
            <p:ph type="sldNum" sz="quarter" idx="10"/>
          </p:nvPr>
        </p:nvSpPr>
        <p:spPr/>
        <p:txBody>
          <a:bodyPr/>
          <a:lstStyle/>
          <a:p>
            <a:fld id="{079A8FA5-3702-492D-B0FB-CEA9C911B5EA}" type="slidenum">
              <a:rPr lang="en-US" smtClean="0"/>
              <a:t>8</a:t>
            </a:fld>
            <a:endParaRPr lang="en-US"/>
          </a:p>
        </p:txBody>
      </p:sp>
    </p:spTree>
    <p:extLst>
      <p:ext uri="{BB962C8B-B14F-4D97-AF65-F5344CB8AC3E}">
        <p14:creationId xmlns:p14="http://schemas.microsoft.com/office/powerpoint/2010/main" val="340057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Number of health policy and customers</a:t>
            </a:r>
          </a:p>
          <a:p>
            <a:r>
              <a:rPr lang="en-US"/>
              <a:t>Average of vintage</a:t>
            </a:r>
            <a:endParaRPr lang="en-US" dirty="0"/>
          </a:p>
        </p:txBody>
      </p:sp>
      <p:sp>
        <p:nvSpPr>
          <p:cNvPr id="4" name="Slide Number Placeholder 3"/>
          <p:cNvSpPr>
            <a:spLocks noGrp="1"/>
          </p:cNvSpPr>
          <p:nvPr>
            <p:ph type="sldNum" sz="quarter" idx="10"/>
          </p:nvPr>
        </p:nvSpPr>
        <p:spPr/>
        <p:txBody>
          <a:bodyPr/>
          <a:lstStyle/>
          <a:p>
            <a:fld id="{079A8FA5-3702-492D-B0FB-CEA9C911B5EA}" type="slidenum">
              <a:rPr lang="en-US" smtClean="0"/>
              <a:t>9</a:t>
            </a:fld>
            <a:endParaRPr lang="en-US"/>
          </a:p>
        </p:txBody>
      </p:sp>
    </p:spTree>
    <p:extLst>
      <p:ext uri="{BB962C8B-B14F-4D97-AF65-F5344CB8AC3E}">
        <p14:creationId xmlns:p14="http://schemas.microsoft.com/office/powerpoint/2010/main" val="8461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bk object 16"/>
          <p:cNvSpPr>
            <a:spLocks/>
          </p:cNvSpPr>
          <p:nvPr userDrawn="1"/>
        </p:nvSpPr>
        <p:spPr bwMode="auto">
          <a:xfrm>
            <a:off x="0" y="1"/>
            <a:ext cx="12192000" cy="68580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en-GB" sz="2809" noProof="0"/>
          </a:p>
        </p:txBody>
      </p:sp>
      <p:pic>
        <p:nvPicPr>
          <p:cNvPr id="3" name="Picture 2" descr="C:\Users\Administrateur\Desktop\new_switch_rvb_rouge.png"/>
          <p:cNvPicPr>
            <a:picLocks noChangeAspect="1" noChangeArrowheads="1"/>
          </p:cNvPicPr>
          <p:nvPr userDrawn="1"/>
        </p:nvPicPr>
        <p:blipFill>
          <a:blip r:embed="rId2" cstate="print"/>
          <a:srcRect/>
          <a:stretch>
            <a:fillRect/>
          </a:stretch>
        </p:blipFill>
        <p:spPr bwMode="auto">
          <a:xfrm>
            <a:off x="2918549" y="1097975"/>
            <a:ext cx="5088878" cy="4580261"/>
          </a:xfrm>
          <a:prstGeom prst="rect">
            <a:avLst/>
          </a:prstGeom>
          <a:noFill/>
          <a:ln w="9525">
            <a:noFill/>
            <a:miter lim="800000"/>
            <a:headEnd/>
            <a:tailEnd/>
          </a:ln>
        </p:spPr>
      </p:pic>
      <p:pic>
        <p:nvPicPr>
          <p:cNvPr id="4" name="Picture 2"/>
          <p:cNvPicPr>
            <a:picLocks noChangeAspect="1" noChangeArrowheads="1"/>
          </p:cNvPicPr>
          <p:nvPr userDrawn="1"/>
        </p:nvPicPr>
        <p:blipFill>
          <a:blip r:embed="rId3" cstate="print"/>
          <a:srcRect/>
          <a:stretch>
            <a:fillRect/>
          </a:stretch>
        </p:blipFill>
        <p:spPr bwMode="auto">
          <a:xfrm>
            <a:off x="423661" y="399039"/>
            <a:ext cx="899348" cy="899693"/>
          </a:xfrm>
          <a:prstGeom prst="rect">
            <a:avLst/>
          </a:prstGeom>
          <a:noFill/>
          <a:ln w="9525">
            <a:noFill/>
            <a:miter lim="800000"/>
            <a:headEnd/>
            <a:tailEnd/>
          </a:ln>
        </p:spPr>
      </p:pic>
      <p:sp>
        <p:nvSpPr>
          <p:cNvPr id="5" name="Titre 1"/>
          <p:cNvSpPr txBox="1">
            <a:spLocks/>
          </p:cNvSpPr>
          <p:nvPr/>
        </p:nvSpPr>
        <p:spPr>
          <a:xfrm>
            <a:off x="6176521" y="1839044"/>
            <a:ext cx="6015479" cy="1112846"/>
          </a:xfrm>
          <a:prstGeom prst="rect">
            <a:avLst/>
          </a:prstGeom>
        </p:spPr>
        <p:txBody>
          <a:bodyPr lIns="0" tIns="0" rIns="0" bIns="0"/>
          <a:lstStyle>
            <a:lvl1pPr algn="l" defTabSz="696913" rtl="0" fontAlgn="base">
              <a:lnSpc>
                <a:spcPct val="85000"/>
              </a:lnSpc>
              <a:spcBef>
                <a:spcPct val="0"/>
              </a:spcBef>
              <a:spcAft>
                <a:spcPct val="0"/>
              </a:spcAft>
              <a:defRPr sz="6800" kern="1200">
                <a:solidFill>
                  <a:schemeClr val="bg1"/>
                </a:solidFill>
                <a:latin typeface="+mj-lt"/>
                <a:ea typeface="+mj-ea"/>
                <a:cs typeface="+mj-cs"/>
              </a:defRPr>
            </a:lvl1pPr>
            <a:lvl2pPr algn="ctr" defTabSz="696913" rtl="0" fontAlgn="base">
              <a:spcBef>
                <a:spcPct val="0"/>
              </a:spcBef>
              <a:spcAft>
                <a:spcPct val="0"/>
              </a:spcAft>
              <a:defRPr sz="3400">
                <a:solidFill>
                  <a:schemeClr val="tx1"/>
                </a:solidFill>
                <a:latin typeface="Calibri" pitchFamily="34" charset="0"/>
              </a:defRPr>
            </a:lvl2pPr>
            <a:lvl3pPr algn="ctr" defTabSz="696913" rtl="0" fontAlgn="base">
              <a:spcBef>
                <a:spcPct val="0"/>
              </a:spcBef>
              <a:spcAft>
                <a:spcPct val="0"/>
              </a:spcAft>
              <a:defRPr sz="3400">
                <a:solidFill>
                  <a:schemeClr val="tx1"/>
                </a:solidFill>
                <a:latin typeface="Calibri" pitchFamily="34" charset="0"/>
              </a:defRPr>
            </a:lvl3pPr>
            <a:lvl4pPr algn="ctr" defTabSz="696913" rtl="0" fontAlgn="base">
              <a:spcBef>
                <a:spcPct val="0"/>
              </a:spcBef>
              <a:spcAft>
                <a:spcPct val="0"/>
              </a:spcAft>
              <a:defRPr sz="3400">
                <a:solidFill>
                  <a:schemeClr val="tx1"/>
                </a:solidFill>
                <a:latin typeface="Calibri" pitchFamily="34" charset="0"/>
              </a:defRPr>
            </a:lvl4pPr>
            <a:lvl5pPr algn="ctr" defTabSz="696913" rtl="0" fontAlgn="base">
              <a:spcBef>
                <a:spcPct val="0"/>
              </a:spcBef>
              <a:spcAft>
                <a:spcPct val="0"/>
              </a:spcAft>
              <a:defRPr sz="3400">
                <a:solidFill>
                  <a:schemeClr val="tx1"/>
                </a:solidFill>
                <a:latin typeface="Calibri" pitchFamily="34" charset="0"/>
              </a:defRPr>
            </a:lvl5pPr>
            <a:lvl6pPr marL="457200" algn="ctr" defTabSz="696913" rtl="0" fontAlgn="base">
              <a:spcBef>
                <a:spcPct val="0"/>
              </a:spcBef>
              <a:spcAft>
                <a:spcPct val="0"/>
              </a:spcAft>
              <a:defRPr sz="3400">
                <a:solidFill>
                  <a:schemeClr val="tx1"/>
                </a:solidFill>
                <a:latin typeface="Calibri" pitchFamily="34" charset="0"/>
              </a:defRPr>
            </a:lvl6pPr>
            <a:lvl7pPr marL="914400" algn="ctr" defTabSz="696913" rtl="0" fontAlgn="base">
              <a:spcBef>
                <a:spcPct val="0"/>
              </a:spcBef>
              <a:spcAft>
                <a:spcPct val="0"/>
              </a:spcAft>
              <a:defRPr sz="3400">
                <a:solidFill>
                  <a:schemeClr val="tx1"/>
                </a:solidFill>
                <a:latin typeface="Calibri" pitchFamily="34" charset="0"/>
              </a:defRPr>
            </a:lvl7pPr>
            <a:lvl8pPr marL="1371600" algn="ctr" defTabSz="696913" rtl="0" fontAlgn="base">
              <a:spcBef>
                <a:spcPct val="0"/>
              </a:spcBef>
              <a:spcAft>
                <a:spcPct val="0"/>
              </a:spcAft>
              <a:defRPr sz="3400">
                <a:solidFill>
                  <a:schemeClr val="tx1"/>
                </a:solidFill>
                <a:latin typeface="Calibri" pitchFamily="34" charset="0"/>
              </a:defRPr>
            </a:lvl8pPr>
            <a:lvl9pPr marL="1828800" algn="ctr" defTabSz="696913" rtl="0" fontAlgn="base">
              <a:spcBef>
                <a:spcPct val="0"/>
              </a:spcBef>
              <a:spcAft>
                <a:spcPct val="0"/>
              </a:spcAft>
              <a:defRPr sz="3400">
                <a:solidFill>
                  <a:schemeClr val="tx1"/>
                </a:solidFill>
                <a:latin typeface="Calibri" pitchFamily="34" charset="0"/>
              </a:defRPr>
            </a:lvl9pPr>
          </a:lstStyle>
          <a:p>
            <a:pPr eaLnBrk="1" hangingPunct="1">
              <a:defRPr/>
            </a:pPr>
            <a:r>
              <a:rPr lang="en-GB" sz="8428" noProof="0"/>
              <a:t>Title 1</a:t>
            </a:r>
          </a:p>
        </p:txBody>
      </p:sp>
      <p:sp>
        <p:nvSpPr>
          <p:cNvPr id="6" name="Titre 2"/>
          <p:cNvSpPr txBox="1">
            <a:spLocks/>
          </p:cNvSpPr>
          <p:nvPr/>
        </p:nvSpPr>
        <p:spPr>
          <a:xfrm>
            <a:off x="5121087" y="2974196"/>
            <a:ext cx="7070914" cy="1343345"/>
          </a:xfrm>
          <a:prstGeom prst="rect">
            <a:avLst/>
          </a:prstGeom>
        </p:spPr>
        <p:txBody>
          <a:bodyPr/>
          <a:lstStyle>
            <a:lvl1pPr marL="0" indent="0" algn="l" defTabSz="696913" rtl="0" fontAlgn="base">
              <a:spcBef>
                <a:spcPct val="20000"/>
              </a:spcBef>
              <a:spcAft>
                <a:spcPct val="0"/>
              </a:spcAft>
              <a:buFont typeface="Arial" charset="0"/>
              <a:buNone/>
              <a:defRPr sz="6800" kern="1200" baseline="0">
                <a:solidFill>
                  <a:schemeClr val="bg1"/>
                </a:solidFill>
                <a:latin typeface="+mj-lt"/>
                <a:ea typeface="+mn-ea"/>
                <a:cs typeface="+mn-cs"/>
              </a:defRPr>
            </a:lvl1pPr>
            <a:lvl2pPr marL="565150" indent="-217488" algn="l" defTabSz="696913" rtl="0" fontAlgn="base">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fontAlgn="base">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fontAlgn="base">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fontAlgn="base">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eaLnBrk="1" hangingPunct="1">
              <a:defRPr/>
            </a:pPr>
            <a:r>
              <a:rPr lang="en-GB" sz="8428" noProof="0"/>
              <a:t>Title 2</a:t>
            </a:r>
          </a:p>
        </p:txBody>
      </p:sp>
      <p:sp>
        <p:nvSpPr>
          <p:cNvPr id="7" name="Date / Lieu"/>
          <p:cNvSpPr txBox="1">
            <a:spLocks/>
          </p:cNvSpPr>
          <p:nvPr/>
        </p:nvSpPr>
        <p:spPr>
          <a:xfrm>
            <a:off x="4320839" y="4530691"/>
            <a:ext cx="7871161" cy="696458"/>
          </a:xfrm>
          <a:prstGeom prst="rect">
            <a:avLst/>
          </a:prstGeom>
        </p:spPr>
        <p:txBody>
          <a:bodyPr/>
          <a:lstStyle>
            <a:lvl1pPr marL="0" indent="0" algn="l" defTabSz="696913" rtl="0" fontAlgn="base">
              <a:spcBef>
                <a:spcPct val="20000"/>
              </a:spcBef>
              <a:spcAft>
                <a:spcPct val="0"/>
              </a:spcAft>
              <a:buFont typeface="Arial" charset="0"/>
              <a:buNone/>
              <a:defRPr sz="3400" kern="1200">
                <a:solidFill>
                  <a:schemeClr val="bg1"/>
                </a:solidFill>
                <a:latin typeface="+mn-lt"/>
                <a:ea typeface="+mn-ea"/>
                <a:cs typeface="+mn-cs"/>
              </a:defRPr>
            </a:lvl1pPr>
            <a:lvl2pPr marL="457200" indent="0" algn="ctr" defTabSz="696913" rtl="0" fontAlgn="base">
              <a:spcBef>
                <a:spcPct val="20000"/>
              </a:spcBef>
              <a:spcAft>
                <a:spcPct val="0"/>
              </a:spcAft>
              <a:buFont typeface="Arial" charset="0"/>
              <a:buNone/>
              <a:defRPr sz="2100" kern="1200">
                <a:solidFill>
                  <a:schemeClr val="tx1">
                    <a:tint val="75000"/>
                  </a:schemeClr>
                </a:solidFill>
                <a:latin typeface="+mn-lt"/>
                <a:ea typeface="+mn-ea"/>
                <a:cs typeface="+mn-cs"/>
              </a:defRPr>
            </a:lvl2pPr>
            <a:lvl3pPr marL="914400" indent="0" algn="ctr" defTabSz="696913" rtl="0" fontAlgn="base">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defTabSz="696913" rtl="0" fontAlgn="base">
              <a:spcBef>
                <a:spcPct val="20000"/>
              </a:spcBef>
              <a:spcAft>
                <a:spcPct val="0"/>
              </a:spcAft>
              <a:buFont typeface="Arial" charset="0"/>
              <a:buNone/>
              <a:defRPr sz="1500" kern="1200">
                <a:solidFill>
                  <a:schemeClr val="tx1">
                    <a:tint val="75000"/>
                  </a:schemeClr>
                </a:solidFill>
                <a:latin typeface="+mn-lt"/>
                <a:ea typeface="+mn-ea"/>
                <a:cs typeface="+mn-cs"/>
              </a:defRPr>
            </a:lvl4pPr>
            <a:lvl5pPr marL="1828800" indent="0" algn="ctr" defTabSz="696913" rtl="0" fontAlgn="base">
              <a:spcBef>
                <a:spcPct val="20000"/>
              </a:spcBef>
              <a:spcAft>
                <a:spcPct val="0"/>
              </a:spcAft>
              <a:buFont typeface="Arial" charset="0"/>
              <a:buNone/>
              <a:defRPr sz="1500" kern="1200">
                <a:solidFill>
                  <a:schemeClr val="tx1">
                    <a:tint val="75000"/>
                  </a:schemeClr>
                </a:solidFill>
                <a:latin typeface="+mn-lt"/>
                <a:ea typeface="+mn-ea"/>
                <a:cs typeface="+mn-cs"/>
              </a:defRPr>
            </a:lvl5pPr>
            <a:lvl6pPr marL="22860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9732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eaLnBrk="1" hangingPunct="1">
              <a:defRPr/>
            </a:pPr>
            <a:r>
              <a:rPr lang="en-GB" sz="4682" noProof="0">
                <a:latin typeface="+mj-lt"/>
              </a:rPr>
              <a:t>Date / Place</a:t>
            </a:r>
          </a:p>
        </p:txBody>
      </p:sp>
    </p:spTree>
    <p:extLst>
      <p:ext uri="{BB962C8B-B14F-4D97-AF65-F5344CB8AC3E}">
        <p14:creationId xmlns:p14="http://schemas.microsoft.com/office/powerpoint/2010/main" val="105031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RE">
    <p:bg>
      <p:bgPr>
        <a:solidFill>
          <a:schemeClr val="tx2"/>
        </a:solidFill>
        <a:effectLst/>
      </p:bgPr>
    </p:bg>
    <p:spTree>
      <p:nvGrpSpPr>
        <p:cNvPr id="1" name=""/>
        <p:cNvGrpSpPr/>
        <p:nvPr/>
      </p:nvGrpSpPr>
      <p:grpSpPr>
        <a:xfrm>
          <a:off x="0" y="0"/>
          <a:ext cx="0" cy="0"/>
          <a:chOff x="0" y="0"/>
          <a:chExt cx="0" cy="0"/>
        </a:xfrm>
      </p:grpSpPr>
      <p:sp>
        <p:nvSpPr>
          <p:cNvPr id="10" name="Titre 9"/>
          <p:cNvSpPr>
            <a:spLocks noGrp="1"/>
          </p:cNvSpPr>
          <p:nvPr userDrawn="1">
            <p:ph type="title"/>
          </p:nvPr>
        </p:nvSpPr>
        <p:spPr>
          <a:xfrm>
            <a:off x="474135" y="1940022"/>
            <a:ext cx="11243733" cy="1143000"/>
          </a:xfrm>
          <a:prstGeom prst="rect">
            <a:avLst/>
          </a:prstGeom>
        </p:spPr>
        <p:txBody>
          <a:bodyPr vert="horz" lIns="0" tIns="0" rIns="0" bIns="0" anchor="b" anchorCtr="0"/>
          <a:lstStyle>
            <a:lvl1pPr algn="ctr">
              <a:defRPr sz="3999" cap="all">
                <a:solidFill>
                  <a:schemeClr val="bg1"/>
                </a:solidFill>
                <a:latin typeface="Century Gothic"/>
                <a:cs typeface="Century Gothic"/>
              </a:defRPr>
            </a:lvl1pPr>
          </a:lstStyle>
          <a:p>
            <a:r>
              <a:rPr lang="fr-FR"/>
              <a:t>Modifiez le style du titre</a:t>
            </a:r>
            <a:endParaRPr lang="fr-FR" dirty="0"/>
          </a:p>
        </p:txBody>
      </p:sp>
      <p:cxnSp>
        <p:nvCxnSpPr>
          <p:cNvPr id="12" name="Connecteur droit 11"/>
          <p:cNvCxnSpPr/>
          <p:nvPr userDrawn="1"/>
        </p:nvCxnSpPr>
        <p:spPr>
          <a:xfrm flipH="1">
            <a:off x="3898006" y="3411530"/>
            <a:ext cx="4395991" cy="0"/>
          </a:xfrm>
          <a:prstGeom prst="line">
            <a:avLst/>
          </a:prstGeom>
          <a:ln w="12700" cap="rnd">
            <a:solidFill>
              <a:schemeClr val="tx1">
                <a:lumMod val="10000"/>
                <a:lumOff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482601" y="3677470"/>
            <a:ext cx="11252200" cy="431800"/>
          </a:xfrm>
          <a:prstGeom prst="rect">
            <a:avLst/>
          </a:prstGeom>
        </p:spPr>
        <p:txBody>
          <a:bodyPr vert="horz">
            <a:normAutofit/>
          </a:bodyPr>
          <a:lstStyle>
            <a:lvl1pPr marL="0" indent="0" algn="ctr">
              <a:buFontTx/>
              <a:buNone/>
              <a:defRPr sz="1799" cap="none">
                <a:solidFill>
                  <a:schemeClr val="bg1"/>
                </a:solidFill>
                <a:latin typeface="Arial"/>
                <a:cs typeface="Arial"/>
              </a:defRPr>
            </a:lvl1pPr>
          </a:lstStyle>
          <a:p>
            <a:pPr lvl="0"/>
            <a:r>
              <a:rPr lang="fr-FR"/>
              <a:t>Modifiez les styles du texte du masque</a:t>
            </a:r>
          </a:p>
        </p:txBody>
      </p:sp>
      <p:sp>
        <p:nvSpPr>
          <p:cNvPr id="11" name="Parallélogramme 10"/>
          <p:cNvSpPr>
            <a:spLocks noChangeAspect="1"/>
          </p:cNvSpPr>
          <p:nvPr userDrawn="1"/>
        </p:nvSpPr>
        <p:spPr>
          <a:xfrm>
            <a:off x="979223" y="-4575"/>
            <a:ext cx="1920214" cy="1561368"/>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prstClr val="white"/>
              </a:solidFill>
              <a:latin typeface="Century Gothic" pitchFamily="34" charset="0"/>
            </a:endParaRPr>
          </a:p>
        </p:txBody>
      </p:sp>
      <p:sp>
        <p:nvSpPr>
          <p:cNvPr id="14" name="Rectangle 13"/>
          <p:cNvSpPr/>
          <p:nvPr userDrawn="1"/>
        </p:nvSpPr>
        <p:spPr>
          <a:xfrm>
            <a:off x="0" y="6211021"/>
            <a:ext cx="12192000" cy="64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prstClr val="white"/>
              </a:solidFill>
              <a:latin typeface="Century Gothic" pitchFamily="34" charset="0"/>
            </a:endParaRPr>
          </a:p>
        </p:txBody>
      </p:sp>
      <p:sp>
        <p:nvSpPr>
          <p:cNvPr id="15" name="Espace réservé de la date 3"/>
          <p:cNvSpPr>
            <a:spLocks noGrp="1"/>
          </p:cNvSpPr>
          <p:nvPr>
            <p:ph type="dt" sz="half" idx="2"/>
          </p:nvPr>
        </p:nvSpPr>
        <p:spPr>
          <a:xfrm>
            <a:off x="473592" y="6504495"/>
            <a:ext cx="2844801" cy="217824"/>
          </a:xfrm>
          <a:prstGeom prst="rect">
            <a:avLst/>
          </a:prstGeom>
        </p:spPr>
        <p:txBody>
          <a:bodyPr lIns="0" tIns="0" rIns="0" bIns="0" anchor="b" anchorCtr="0"/>
          <a:lstStyle>
            <a:lvl1pPr algn="ctr">
              <a:defRPr sz="799" b="1">
                <a:solidFill>
                  <a:schemeClr val="accent4"/>
                </a:solidFill>
                <a:latin typeface="+mj-lt"/>
              </a:defRPr>
            </a:lvl1pPr>
          </a:lstStyle>
          <a:p>
            <a:pPr algn="l"/>
            <a:r>
              <a:rPr lang="en-US">
                <a:solidFill>
                  <a:srgbClr val="E40A38"/>
                </a:solidFill>
              </a:rPr>
              <a:t>Title of the presentation l Date</a:t>
            </a:r>
            <a:endParaRPr lang="fr-FR">
              <a:solidFill>
                <a:srgbClr val="E40A38"/>
              </a:solidFill>
            </a:endParaRPr>
          </a:p>
        </p:txBody>
      </p:sp>
      <p:pic>
        <p:nvPicPr>
          <p:cNvPr id="9" name="Picture 2" descr="\\MATFIC00\Utilisateurs\S-PERDRIEU\Public\logo_DIL\JPG\axa_AXA_Data_Inno_lab_rv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60362" y="6262309"/>
            <a:ext cx="2711577" cy="53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2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Title of the presentation l Date</a:t>
            </a:r>
            <a:endParaRPr lang="fr-FR"/>
          </a:p>
        </p:txBody>
      </p:sp>
      <p:sp>
        <p:nvSpPr>
          <p:cNvPr id="5" name="Footer Placeholder 4"/>
          <p:cNvSpPr>
            <a:spLocks noGrp="1"/>
          </p:cNvSpPr>
          <p:nvPr>
            <p:ph type="ftr" sz="quarter" idx="11"/>
          </p:nvPr>
        </p:nvSpPr>
        <p:spPr>
          <a:xfrm>
            <a:off x="2416500" y="329307"/>
            <a:ext cx="4973915" cy="309201"/>
          </a:xfrm>
        </p:spPr>
        <p:txBody>
          <a:bodyPr/>
          <a:lstStyle/>
          <a:p>
            <a:r>
              <a:rPr lang="fr-FR"/>
              <a:t>CONFIDENTIAL</a:t>
            </a:r>
          </a:p>
        </p:txBody>
      </p:sp>
      <p:sp>
        <p:nvSpPr>
          <p:cNvPr id="6" name="Slide Number Placeholder 5"/>
          <p:cNvSpPr>
            <a:spLocks noGrp="1"/>
          </p:cNvSpPr>
          <p:nvPr>
            <p:ph type="sldNum" sz="quarter" idx="12"/>
          </p:nvPr>
        </p:nvSpPr>
        <p:spPr>
          <a:xfrm>
            <a:off x="1437664" y="798973"/>
            <a:ext cx="811019" cy="503578"/>
          </a:xfrm>
        </p:spPr>
        <p:txBody>
          <a:bodyPr/>
          <a:lstStyle/>
          <a:p>
            <a:fld id="{AB4D0077-BF62-4615-B421-B126B085B149}" type="slidenum">
              <a:rPr lang="en-GB" noProof="0" smtClean="0"/>
              <a:pPr/>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15690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Title of the presentation l Date</a:t>
            </a:r>
            <a:endParaRPr lang="fr-FR"/>
          </a:p>
        </p:txBody>
      </p:sp>
      <p:sp>
        <p:nvSpPr>
          <p:cNvPr id="5" name="Footer Placeholder 4"/>
          <p:cNvSpPr>
            <a:spLocks noGrp="1"/>
          </p:cNvSpPr>
          <p:nvPr>
            <p:ph type="ftr" sz="quarter" idx="11"/>
          </p:nvPr>
        </p:nvSpPr>
        <p:spPr/>
        <p:txBody>
          <a:bodyPr/>
          <a:lstStyle/>
          <a:p>
            <a:r>
              <a:rPr lang="fr-FR"/>
              <a:t>CONFIDENTIAL</a:t>
            </a:r>
          </a:p>
        </p:txBody>
      </p:sp>
      <p:sp>
        <p:nvSpPr>
          <p:cNvPr id="6" name="Slide Number Placeholder 5"/>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07704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Title of the presentation l Date</a:t>
            </a:r>
            <a:endParaRPr lang="fr-FR"/>
          </a:p>
        </p:txBody>
      </p:sp>
      <p:sp>
        <p:nvSpPr>
          <p:cNvPr id="5" name="Footer Placeholder 4"/>
          <p:cNvSpPr>
            <a:spLocks noGrp="1"/>
          </p:cNvSpPr>
          <p:nvPr>
            <p:ph type="ftr" sz="quarter" idx="11"/>
          </p:nvPr>
        </p:nvSpPr>
        <p:spPr/>
        <p:txBody>
          <a:bodyPr/>
          <a:lstStyle/>
          <a:p>
            <a:r>
              <a:rPr lang="fr-FR"/>
              <a:t>CONFIDENTIAL</a:t>
            </a:r>
          </a:p>
        </p:txBody>
      </p:sp>
      <p:sp>
        <p:nvSpPr>
          <p:cNvPr id="6" name="Slide Number Placeholder 5"/>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3753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Title of the presentation l Date</a:t>
            </a:r>
            <a:endParaRPr lang="fr-FR"/>
          </a:p>
        </p:txBody>
      </p:sp>
      <p:sp>
        <p:nvSpPr>
          <p:cNvPr id="6" name="Footer Placeholder 5"/>
          <p:cNvSpPr>
            <a:spLocks noGrp="1"/>
          </p:cNvSpPr>
          <p:nvPr>
            <p:ph type="ftr" sz="quarter" idx="11"/>
          </p:nvPr>
        </p:nvSpPr>
        <p:spPr/>
        <p:txBody>
          <a:bodyPr/>
          <a:lstStyle/>
          <a:p>
            <a:r>
              <a:rPr lang="fr-FR"/>
              <a:t>CONFIDENTIAL</a:t>
            </a:r>
          </a:p>
        </p:txBody>
      </p:sp>
      <p:sp>
        <p:nvSpPr>
          <p:cNvPr id="7" name="Slide Number Placeholder 6"/>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08137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Title of the presentation l Date</a:t>
            </a:r>
            <a:endParaRPr lang="fr-FR"/>
          </a:p>
        </p:txBody>
      </p:sp>
      <p:sp>
        <p:nvSpPr>
          <p:cNvPr id="8" name="Footer Placeholder 7"/>
          <p:cNvSpPr>
            <a:spLocks noGrp="1"/>
          </p:cNvSpPr>
          <p:nvPr>
            <p:ph type="ftr" sz="quarter" idx="11"/>
          </p:nvPr>
        </p:nvSpPr>
        <p:spPr/>
        <p:txBody>
          <a:bodyPr/>
          <a:lstStyle/>
          <a:p>
            <a:r>
              <a:rPr lang="fr-FR"/>
              <a:t>CONFIDENTIAL</a:t>
            </a:r>
          </a:p>
        </p:txBody>
      </p:sp>
      <p:sp>
        <p:nvSpPr>
          <p:cNvPr id="9" name="Slide Number Placeholder 8"/>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72945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Title of the presentation l Date</a:t>
            </a:r>
            <a:endParaRPr lang="fr-FR"/>
          </a:p>
        </p:txBody>
      </p:sp>
      <p:sp>
        <p:nvSpPr>
          <p:cNvPr id="4" name="Footer Placeholder 3"/>
          <p:cNvSpPr>
            <a:spLocks noGrp="1"/>
          </p:cNvSpPr>
          <p:nvPr>
            <p:ph type="ftr" sz="quarter" idx="11"/>
          </p:nvPr>
        </p:nvSpPr>
        <p:spPr/>
        <p:txBody>
          <a:bodyPr/>
          <a:lstStyle/>
          <a:p>
            <a:r>
              <a:rPr lang="fr-FR"/>
              <a:t>CONFIDENTIAL</a:t>
            </a:r>
          </a:p>
        </p:txBody>
      </p:sp>
      <p:sp>
        <p:nvSpPr>
          <p:cNvPr id="5" name="Slide Number Placeholder 4"/>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7070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Title of the presentation l Date</a:t>
            </a:r>
            <a:endParaRPr lang="fr-FR"/>
          </a:p>
        </p:txBody>
      </p:sp>
      <p:sp>
        <p:nvSpPr>
          <p:cNvPr id="3" name="Footer Placeholder 2"/>
          <p:cNvSpPr>
            <a:spLocks noGrp="1"/>
          </p:cNvSpPr>
          <p:nvPr>
            <p:ph type="ftr" sz="quarter" idx="11"/>
          </p:nvPr>
        </p:nvSpPr>
        <p:spPr/>
        <p:txBody>
          <a:bodyPr/>
          <a:lstStyle/>
          <a:p>
            <a:r>
              <a:rPr lang="fr-FR"/>
              <a:t>CONFIDENTIAL</a:t>
            </a:r>
          </a:p>
        </p:txBody>
      </p:sp>
      <p:sp>
        <p:nvSpPr>
          <p:cNvPr id="4" name="Slide Number Placeholder 3"/>
          <p:cNvSpPr>
            <a:spLocks noGrp="1"/>
          </p:cNvSpPr>
          <p:nvPr>
            <p:ph type="sldNum" sz="quarter" idx="12"/>
          </p:nvPr>
        </p:nvSpPr>
        <p:spPr/>
        <p:txBody>
          <a:bodyPr/>
          <a:lstStyle/>
          <a:p>
            <a:fld id="{AB4D0077-BF62-4615-B421-B126B085B149}" type="slidenum">
              <a:rPr lang="en-GB" noProof="0" smtClean="0"/>
              <a:pPr/>
              <a:t>‹#›</a:t>
            </a:fld>
            <a:endParaRPr lang="en-GB" noProof="0"/>
          </a:p>
        </p:txBody>
      </p:sp>
    </p:spTree>
    <p:extLst>
      <p:ext uri="{BB962C8B-B14F-4D97-AF65-F5344CB8AC3E}">
        <p14:creationId xmlns:p14="http://schemas.microsoft.com/office/powerpoint/2010/main" val="206464890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Title of the presentation l Date</a:t>
            </a:r>
            <a:endParaRPr lang="fr-FR"/>
          </a:p>
        </p:txBody>
      </p:sp>
      <p:sp>
        <p:nvSpPr>
          <p:cNvPr id="6" name="Footer Placeholder 5"/>
          <p:cNvSpPr>
            <a:spLocks noGrp="1"/>
          </p:cNvSpPr>
          <p:nvPr>
            <p:ph type="ftr" sz="quarter" idx="11"/>
          </p:nvPr>
        </p:nvSpPr>
        <p:spPr/>
        <p:txBody>
          <a:bodyPr/>
          <a:lstStyle/>
          <a:p>
            <a:r>
              <a:rPr lang="fr-FR"/>
              <a:t>CONFIDENTIAL</a:t>
            </a:r>
          </a:p>
        </p:txBody>
      </p:sp>
      <p:sp>
        <p:nvSpPr>
          <p:cNvPr id="7" name="Slide Number Placeholder 6"/>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46791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Title of the presentation l Date</a:t>
            </a:r>
            <a:endParaRPr lang="fr-FR"/>
          </a:p>
        </p:txBody>
      </p:sp>
      <p:sp>
        <p:nvSpPr>
          <p:cNvPr id="6" name="Footer Placeholder 5"/>
          <p:cNvSpPr>
            <a:spLocks noGrp="1"/>
          </p:cNvSpPr>
          <p:nvPr>
            <p:ph type="ftr" sz="quarter" idx="11"/>
          </p:nvPr>
        </p:nvSpPr>
        <p:spPr>
          <a:xfrm>
            <a:off x="1447382" y="318640"/>
            <a:ext cx="5541004" cy="320931"/>
          </a:xfrm>
        </p:spPr>
        <p:txBody>
          <a:bodyPr/>
          <a:lstStyle/>
          <a:p>
            <a:r>
              <a:rPr lang="fr-FR"/>
              <a:t>CONFIDENTIAL</a:t>
            </a:r>
          </a:p>
        </p:txBody>
      </p:sp>
      <p:sp>
        <p:nvSpPr>
          <p:cNvPr id="7" name="Slide Number Placeholder 6"/>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8900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11637031" y="6302818"/>
            <a:ext cx="279962" cy="280069"/>
          </a:xfrm>
          <a:prstGeom prst="rect">
            <a:avLst/>
          </a:prstGeom>
          <a:noFill/>
          <a:ln w="9525">
            <a:noFill/>
            <a:miter lim="800000"/>
            <a:headEnd/>
            <a:tailEnd/>
          </a:ln>
        </p:spPr>
      </p:pic>
      <p:sp>
        <p:nvSpPr>
          <p:cNvPr id="12" name="Sommaire"/>
          <p:cNvSpPr>
            <a:spLocks noGrp="1"/>
          </p:cNvSpPr>
          <p:nvPr>
            <p:ph type="title" hasCustomPrompt="1"/>
          </p:nvPr>
        </p:nvSpPr>
        <p:spPr>
          <a:xfrm>
            <a:off x="365194" y="428781"/>
            <a:ext cx="11461612" cy="449642"/>
          </a:xfrm>
          <a:prstGeom prst="rect">
            <a:avLst/>
          </a:prstGeom>
        </p:spPr>
        <p:txBody>
          <a:bodyPr lIns="0" tIns="0" rIns="0" bIns="0" anchor="t"/>
          <a:lstStyle>
            <a:lvl1pPr algn="l">
              <a:defRPr sz="2965">
                <a:solidFill>
                  <a:srgbClr val="00008F"/>
                </a:solidFill>
                <a:latin typeface="+mj-lt"/>
              </a:defRPr>
            </a:lvl1pPr>
          </a:lstStyle>
          <a:p>
            <a:r>
              <a:rPr lang="en-GB" noProof="0"/>
              <a:t>Click to edit Master title style</a:t>
            </a:r>
          </a:p>
        </p:txBody>
      </p:sp>
      <p:sp>
        <p:nvSpPr>
          <p:cNvPr id="14" name="Espace réservé du texte 4"/>
          <p:cNvSpPr>
            <a:spLocks noGrp="1"/>
          </p:cNvSpPr>
          <p:nvPr>
            <p:ph type="body" sz="quarter" idx="11" hasCustomPrompt="1"/>
          </p:nvPr>
        </p:nvSpPr>
        <p:spPr>
          <a:xfrm>
            <a:off x="365194" y="899284"/>
            <a:ext cx="11461475" cy="337232"/>
          </a:xfrm>
          <a:prstGeom prst="rect">
            <a:avLst/>
          </a:prstGeom>
        </p:spPr>
        <p:txBody>
          <a:bodyPr lIns="0" tIns="0" rIns="0" bIns="0" anchor="t"/>
          <a:lstStyle>
            <a:lvl1pPr marL="0" indent="0">
              <a:buNone/>
              <a:defRPr sz="2341">
                <a:solidFill>
                  <a:srgbClr val="027180"/>
                </a:solidFill>
                <a:latin typeface="+mj-lt"/>
              </a:defRPr>
            </a:lvl1pPr>
          </a:lstStyle>
          <a:p>
            <a:pPr lvl="0"/>
            <a:r>
              <a:rPr lang="en-GB" noProof="0"/>
              <a:t>Click to edit Master text styles</a:t>
            </a:r>
          </a:p>
        </p:txBody>
      </p:sp>
      <p:sp>
        <p:nvSpPr>
          <p:cNvPr id="15" name="Espace réservé du numéro de diapositive 4"/>
          <p:cNvSpPr>
            <a:spLocks noGrp="1"/>
          </p:cNvSpPr>
          <p:nvPr>
            <p:ph type="sldNum" sz="quarter" idx="14"/>
          </p:nvPr>
        </p:nvSpPr>
        <p:spPr>
          <a:xfrm>
            <a:off x="364200" y="6406912"/>
            <a:ext cx="336946" cy="225542"/>
          </a:xfrm>
        </p:spPr>
        <p:txBody>
          <a:bodyPr anchor="ctr"/>
          <a:lstStyle>
            <a:lvl1pPr>
              <a:defRPr/>
            </a:lvl1pPr>
          </a:lstStyle>
          <a:p>
            <a:fld id="{438FEFB8-6B6E-4DC1-A5E4-A1258711B442}" type="slidenum">
              <a:rPr lang="en-GB" noProof="0" smtClean="0"/>
              <a:pPr/>
              <a:t>‹#›</a:t>
            </a:fld>
            <a:endParaRPr lang="en-GB" noProof="0"/>
          </a:p>
        </p:txBody>
      </p:sp>
      <p:sp>
        <p:nvSpPr>
          <p:cNvPr id="2" name="Espace réservé de la date 1"/>
          <p:cNvSpPr>
            <a:spLocks noGrp="1"/>
          </p:cNvSpPr>
          <p:nvPr>
            <p:ph type="dt" sz="half" idx="15"/>
          </p:nvPr>
        </p:nvSpPr>
        <p:spPr>
          <a:xfrm>
            <a:off x="609476" y="6340935"/>
            <a:ext cx="2844222" cy="364338"/>
          </a:xfrm>
        </p:spPr>
        <p:txBody>
          <a:bodyPr/>
          <a:lstStyle/>
          <a:p>
            <a:r>
              <a:rPr lang="en-US"/>
              <a:t>Title of the presentation l Date</a:t>
            </a:r>
            <a:endParaRPr lang="fr-FR"/>
          </a:p>
        </p:txBody>
      </p:sp>
      <p:sp>
        <p:nvSpPr>
          <p:cNvPr id="3" name="Espace réservé du pied de page 2"/>
          <p:cNvSpPr>
            <a:spLocks noGrp="1"/>
          </p:cNvSpPr>
          <p:nvPr>
            <p:ph type="ftr" sz="quarter" idx="16"/>
          </p:nvPr>
        </p:nvSpPr>
        <p:spPr>
          <a:xfrm>
            <a:off x="4164754" y="6340935"/>
            <a:ext cx="3862492" cy="364338"/>
          </a:xfrm>
        </p:spPr>
        <p:txBody>
          <a:bodyPr/>
          <a:lstStyle>
            <a:lvl1pPr>
              <a:defRPr sz="1249">
                <a:solidFill>
                  <a:srgbClr val="FF0000"/>
                </a:solidFill>
                <a:latin typeface="+mn-lt"/>
              </a:defRPr>
            </a:lvl1pPr>
          </a:lstStyle>
          <a:p>
            <a:r>
              <a:rPr lang="fr-FR"/>
              <a:t>CONFIDENTIAL</a:t>
            </a:r>
          </a:p>
        </p:txBody>
      </p:sp>
    </p:spTree>
    <p:extLst>
      <p:ext uri="{BB962C8B-B14F-4D97-AF65-F5344CB8AC3E}">
        <p14:creationId xmlns:p14="http://schemas.microsoft.com/office/powerpoint/2010/main" val="396157147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Title of the presentation l Date</a:t>
            </a:r>
            <a:endParaRPr lang="fr-FR"/>
          </a:p>
        </p:txBody>
      </p:sp>
      <p:sp>
        <p:nvSpPr>
          <p:cNvPr id="5" name="Footer Placeholder 4"/>
          <p:cNvSpPr>
            <a:spLocks noGrp="1"/>
          </p:cNvSpPr>
          <p:nvPr>
            <p:ph type="ftr" sz="quarter" idx="11"/>
          </p:nvPr>
        </p:nvSpPr>
        <p:spPr/>
        <p:txBody>
          <a:bodyPr/>
          <a:lstStyle/>
          <a:p>
            <a:r>
              <a:rPr lang="fr-FR"/>
              <a:t>CONFIDENTIAL</a:t>
            </a:r>
          </a:p>
        </p:txBody>
      </p:sp>
      <p:sp>
        <p:nvSpPr>
          <p:cNvPr id="6" name="Slide Number Placeholder 5"/>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84531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Title of the presentation l Date</a:t>
            </a:r>
            <a:endParaRPr lang="fr-FR"/>
          </a:p>
        </p:txBody>
      </p:sp>
      <p:sp>
        <p:nvSpPr>
          <p:cNvPr id="5" name="Footer Placeholder 4"/>
          <p:cNvSpPr>
            <a:spLocks noGrp="1"/>
          </p:cNvSpPr>
          <p:nvPr>
            <p:ph type="ftr" sz="quarter" idx="11"/>
          </p:nvPr>
        </p:nvSpPr>
        <p:spPr/>
        <p:txBody>
          <a:bodyPr/>
          <a:lstStyle/>
          <a:p>
            <a:r>
              <a:rPr lang="fr-FR"/>
              <a:t>CONFIDENTIAL</a:t>
            </a:r>
          </a:p>
        </p:txBody>
      </p:sp>
      <p:sp>
        <p:nvSpPr>
          <p:cNvPr id="6" name="Slide Number Placeholder 5"/>
          <p:cNvSpPr>
            <a:spLocks noGrp="1"/>
          </p:cNvSpPr>
          <p:nvPr>
            <p:ph type="sldNum" sz="quarter" idx="12"/>
          </p:nvPr>
        </p:nvSpPr>
        <p:spPr/>
        <p:txBody>
          <a:bodyPr/>
          <a:lstStyle/>
          <a:p>
            <a:fld id="{AB4D0077-BF62-4615-B421-B126B085B149}" type="slidenum">
              <a:rPr lang="en-GB" noProof="0" smtClean="0"/>
              <a:pPr/>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15866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RE">
    <p:bg>
      <p:bgPr>
        <a:solidFill>
          <a:schemeClr val="tx2"/>
        </a:solidFill>
        <a:effectLst/>
      </p:bgPr>
    </p:bg>
    <p:spTree>
      <p:nvGrpSpPr>
        <p:cNvPr id="1" name=""/>
        <p:cNvGrpSpPr/>
        <p:nvPr/>
      </p:nvGrpSpPr>
      <p:grpSpPr>
        <a:xfrm>
          <a:off x="0" y="0"/>
          <a:ext cx="0" cy="0"/>
          <a:chOff x="0" y="0"/>
          <a:chExt cx="0" cy="0"/>
        </a:xfrm>
      </p:grpSpPr>
      <p:sp>
        <p:nvSpPr>
          <p:cNvPr id="10" name="Titre 9"/>
          <p:cNvSpPr>
            <a:spLocks noGrp="1"/>
          </p:cNvSpPr>
          <p:nvPr userDrawn="1">
            <p:ph type="title"/>
          </p:nvPr>
        </p:nvSpPr>
        <p:spPr>
          <a:xfrm>
            <a:off x="474135" y="1940022"/>
            <a:ext cx="11243733" cy="1143000"/>
          </a:xfrm>
          <a:prstGeom prst="rect">
            <a:avLst/>
          </a:prstGeom>
        </p:spPr>
        <p:txBody>
          <a:bodyPr vert="horz" lIns="0" tIns="0" rIns="0" bIns="0" anchor="b" anchorCtr="0"/>
          <a:lstStyle>
            <a:lvl1pPr algn="ctr">
              <a:defRPr sz="3999" cap="all">
                <a:solidFill>
                  <a:schemeClr val="bg1"/>
                </a:solidFill>
                <a:latin typeface="Century Gothic"/>
                <a:cs typeface="Century Gothic"/>
              </a:defRPr>
            </a:lvl1pPr>
          </a:lstStyle>
          <a:p>
            <a:r>
              <a:rPr lang="fr-FR"/>
              <a:t>Modifiez le style du titre</a:t>
            </a:r>
            <a:endParaRPr lang="fr-FR" dirty="0"/>
          </a:p>
        </p:txBody>
      </p:sp>
      <p:cxnSp>
        <p:nvCxnSpPr>
          <p:cNvPr id="12" name="Connecteur droit 11"/>
          <p:cNvCxnSpPr/>
          <p:nvPr userDrawn="1"/>
        </p:nvCxnSpPr>
        <p:spPr>
          <a:xfrm flipH="1">
            <a:off x="3898006" y="3411530"/>
            <a:ext cx="4395991" cy="0"/>
          </a:xfrm>
          <a:prstGeom prst="line">
            <a:avLst/>
          </a:prstGeom>
          <a:ln w="12700" cap="rnd">
            <a:solidFill>
              <a:schemeClr val="tx1">
                <a:lumMod val="10000"/>
                <a:lumOff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482601" y="3677470"/>
            <a:ext cx="11252200" cy="431800"/>
          </a:xfrm>
          <a:prstGeom prst="rect">
            <a:avLst/>
          </a:prstGeom>
        </p:spPr>
        <p:txBody>
          <a:bodyPr vert="horz">
            <a:normAutofit/>
          </a:bodyPr>
          <a:lstStyle>
            <a:lvl1pPr marL="0" indent="0" algn="ctr">
              <a:buFontTx/>
              <a:buNone/>
              <a:defRPr sz="1799" cap="none">
                <a:solidFill>
                  <a:schemeClr val="bg1"/>
                </a:solidFill>
                <a:latin typeface="Arial"/>
                <a:cs typeface="Arial"/>
              </a:defRPr>
            </a:lvl1pPr>
          </a:lstStyle>
          <a:p>
            <a:pPr lvl="0"/>
            <a:r>
              <a:rPr lang="fr-FR"/>
              <a:t>Modifiez les styles du texte du masque</a:t>
            </a:r>
          </a:p>
        </p:txBody>
      </p:sp>
      <p:sp>
        <p:nvSpPr>
          <p:cNvPr id="11" name="Parallélogramme 10"/>
          <p:cNvSpPr>
            <a:spLocks noChangeAspect="1"/>
          </p:cNvSpPr>
          <p:nvPr userDrawn="1"/>
        </p:nvSpPr>
        <p:spPr>
          <a:xfrm>
            <a:off x="979223" y="-4575"/>
            <a:ext cx="1920214" cy="1561368"/>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prstClr val="white"/>
              </a:solidFill>
              <a:latin typeface="Century Gothic" pitchFamily="34" charset="0"/>
            </a:endParaRPr>
          </a:p>
        </p:txBody>
      </p:sp>
      <p:sp>
        <p:nvSpPr>
          <p:cNvPr id="14" name="Rectangle 13"/>
          <p:cNvSpPr/>
          <p:nvPr userDrawn="1"/>
        </p:nvSpPr>
        <p:spPr>
          <a:xfrm>
            <a:off x="0" y="6211021"/>
            <a:ext cx="12192000" cy="64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prstClr val="white"/>
              </a:solidFill>
              <a:latin typeface="Century Gothic" pitchFamily="34" charset="0"/>
            </a:endParaRPr>
          </a:p>
        </p:txBody>
      </p:sp>
      <p:sp>
        <p:nvSpPr>
          <p:cNvPr id="15" name="Espace réservé de la date 3"/>
          <p:cNvSpPr>
            <a:spLocks noGrp="1"/>
          </p:cNvSpPr>
          <p:nvPr>
            <p:ph type="dt" sz="half" idx="2"/>
          </p:nvPr>
        </p:nvSpPr>
        <p:spPr>
          <a:xfrm>
            <a:off x="473592" y="6504495"/>
            <a:ext cx="2844801" cy="217824"/>
          </a:xfrm>
          <a:prstGeom prst="rect">
            <a:avLst/>
          </a:prstGeom>
        </p:spPr>
        <p:txBody>
          <a:bodyPr lIns="0" tIns="0" rIns="0" bIns="0" anchor="b" anchorCtr="0"/>
          <a:lstStyle>
            <a:lvl1pPr algn="ctr">
              <a:defRPr sz="799" b="1">
                <a:solidFill>
                  <a:schemeClr val="accent4"/>
                </a:solidFill>
                <a:latin typeface="+mj-lt"/>
              </a:defRPr>
            </a:lvl1pPr>
          </a:lstStyle>
          <a:p>
            <a:pPr algn="l"/>
            <a:r>
              <a:rPr lang="en-US">
                <a:solidFill>
                  <a:srgbClr val="E40A38"/>
                </a:solidFill>
              </a:rPr>
              <a:t>Title of the presentation l Date</a:t>
            </a:r>
            <a:endParaRPr lang="fr-FR">
              <a:solidFill>
                <a:srgbClr val="E40A38"/>
              </a:solidFill>
            </a:endParaRPr>
          </a:p>
        </p:txBody>
      </p:sp>
      <p:pic>
        <p:nvPicPr>
          <p:cNvPr id="9" name="Picture 2" descr="\\MATFIC00\Utilisateurs\S-PERDRIEU\Public\logo_DIL\JPG\axa_AXA_Data_Inno_lab_rv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60362" y="6262309"/>
            <a:ext cx="2711577" cy="53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sitive de titre + texte puces">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11637031" y="6302818"/>
            <a:ext cx="279962" cy="280069"/>
          </a:xfrm>
          <a:prstGeom prst="rect">
            <a:avLst/>
          </a:prstGeom>
          <a:noFill/>
          <a:ln w="9525">
            <a:noFill/>
            <a:miter lim="800000"/>
            <a:headEnd/>
            <a:tailEnd/>
          </a:ln>
        </p:spPr>
      </p:pic>
      <p:sp>
        <p:nvSpPr>
          <p:cNvPr id="12" name="Sommaire"/>
          <p:cNvSpPr>
            <a:spLocks noGrp="1"/>
          </p:cNvSpPr>
          <p:nvPr>
            <p:ph type="title" hasCustomPrompt="1"/>
          </p:nvPr>
        </p:nvSpPr>
        <p:spPr>
          <a:xfrm>
            <a:off x="365194" y="428781"/>
            <a:ext cx="11461612" cy="449642"/>
          </a:xfrm>
          <a:prstGeom prst="rect">
            <a:avLst/>
          </a:prstGeom>
        </p:spPr>
        <p:txBody>
          <a:bodyPr lIns="0" tIns="0" rIns="0" bIns="0" anchor="t"/>
          <a:lstStyle>
            <a:lvl1pPr algn="l">
              <a:defRPr sz="2965">
                <a:solidFill>
                  <a:srgbClr val="00008F"/>
                </a:solidFill>
                <a:latin typeface="+mj-lt"/>
              </a:defRPr>
            </a:lvl1pPr>
          </a:lstStyle>
          <a:p>
            <a:r>
              <a:rPr lang="en-GB" noProof="0"/>
              <a:t>Click to edit Master title style</a:t>
            </a:r>
          </a:p>
        </p:txBody>
      </p:sp>
      <p:sp>
        <p:nvSpPr>
          <p:cNvPr id="14" name="Espace réservé du texte 4"/>
          <p:cNvSpPr>
            <a:spLocks noGrp="1"/>
          </p:cNvSpPr>
          <p:nvPr>
            <p:ph type="body" sz="quarter" idx="11" hasCustomPrompt="1"/>
          </p:nvPr>
        </p:nvSpPr>
        <p:spPr>
          <a:xfrm>
            <a:off x="365194" y="899284"/>
            <a:ext cx="11461475" cy="337232"/>
          </a:xfrm>
          <a:prstGeom prst="rect">
            <a:avLst/>
          </a:prstGeom>
        </p:spPr>
        <p:txBody>
          <a:bodyPr lIns="0" tIns="0" rIns="0" bIns="0" anchor="t"/>
          <a:lstStyle>
            <a:lvl1pPr marL="0" indent="0">
              <a:buNone/>
              <a:defRPr sz="2341">
                <a:solidFill>
                  <a:srgbClr val="027180"/>
                </a:solidFill>
                <a:latin typeface="+mj-lt"/>
              </a:defRPr>
            </a:lvl1pPr>
          </a:lstStyle>
          <a:p>
            <a:pPr lvl="0"/>
            <a:r>
              <a:rPr lang="en-GB" noProof="0"/>
              <a:t>Click to edit Master text styles</a:t>
            </a:r>
          </a:p>
        </p:txBody>
      </p:sp>
      <p:sp>
        <p:nvSpPr>
          <p:cNvPr id="9" name="Espace réservé du contenu 8"/>
          <p:cNvSpPr>
            <a:spLocks noGrp="1"/>
          </p:cNvSpPr>
          <p:nvPr>
            <p:ph sz="quarter" idx="13" hasCustomPrompt="1"/>
          </p:nvPr>
        </p:nvSpPr>
        <p:spPr>
          <a:xfrm>
            <a:off x="304928" y="1511883"/>
            <a:ext cx="11408128" cy="4550519"/>
          </a:xfrm>
          <a:prstGeom prst="rect">
            <a:avLst/>
          </a:prstGeom>
        </p:spPr>
        <p:txBody>
          <a:bodyPr/>
          <a:lstStyle>
            <a:lvl1pPr>
              <a:lnSpc>
                <a:spcPct val="100000"/>
              </a:lnSpc>
              <a:buClr>
                <a:srgbClr val="027180"/>
              </a:buClr>
              <a:buSzPct val="85000"/>
              <a:buFont typeface="fleche_rond" pitchFamily="2" charset="0"/>
              <a:buChar char=""/>
              <a:defRPr sz="2185"/>
            </a:lvl1pPr>
            <a:lvl2pPr>
              <a:lnSpc>
                <a:spcPct val="100000"/>
              </a:lnSpc>
              <a:buClr>
                <a:srgbClr val="027180"/>
              </a:buClr>
              <a:buSzPct val="85000"/>
              <a:buFont typeface="fleche_rond" pitchFamily="2" charset="0"/>
              <a:buChar char=""/>
              <a:defRPr sz="1873"/>
            </a:lvl2pPr>
            <a:lvl3pPr marL="1261105" indent="-279971">
              <a:lnSpc>
                <a:spcPct val="100000"/>
              </a:lnSpc>
              <a:buFont typeface="Source Sans Pro" pitchFamily="34" charset="0"/>
              <a:buChar char="–"/>
              <a:defRPr sz="1561"/>
            </a:lvl3pPr>
            <a:lvl4pPr marL="1399851" indent="-138746">
              <a:lnSpc>
                <a:spcPct val="100000"/>
              </a:lnSpc>
              <a:buFont typeface="Source Sans Pro" pitchFamily="34" charset="0"/>
              <a:buChar char="•"/>
              <a:defRPr sz="1249"/>
            </a:lvl4pPr>
            <a:lvl5pPr marL="1677344" indent="-138746">
              <a:lnSpc>
                <a:spcPct val="100000"/>
              </a:lnSpc>
              <a:buFont typeface="Source Sans Pro" pitchFamily="34" charset="0"/>
              <a:buChar char="&gt;"/>
              <a:defRPr sz="936"/>
            </a:lvl5pPr>
          </a:lstStyle>
          <a:p>
            <a:pPr lvl="0"/>
            <a:r>
              <a:rPr lang="en-GB" noProof="0"/>
              <a:t>Click to edit Master text styles</a:t>
            </a:r>
          </a:p>
          <a:p>
            <a:pPr lvl="1"/>
            <a:r>
              <a:rPr lang="en-GB" noProof="0"/>
              <a:t>Second level </a:t>
            </a:r>
          </a:p>
          <a:p>
            <a:pPr lvl="2"/>
            <a:r>
              <a:rPr lang="en-GB" noProof="0"/>
              <a:t>Third level</a:t>
            </a:r>
          </a:p>
          <a:p>
            <a:pPr lvl="3"/>
            <a:r>
              <a:rPr lang="en-GB" noProof="0"/>
              <a:t>Fourth level</a:t>
            </a:r>
          </a:p>
          <a:p>
            <a:pPr lvl="4"/>
            <a:r>
              <a:rPr lang="en-GB" noProof="0"/>
              <a:t>Fifth level</a:t>
            </a:r>
          </a:p>
        </p:txBody>
      </p:sp>
      <p:sp>
        <p:nvSpPr>
          <p:cNvPr id="32" name="Espace réservé du numéro de diapositive 4"/>
          <p:cNvSpPr>
            <a:spLocks noGrp="1"/>
          </p:cNvSpPr>
          <p:nvPr>
            <p:ph type="sldNum" sz="quarter" idx="14"/>
          </p:nvPr>
        </p:nvSpPr>
        <p:spPr>
          <a:xfrm>
            <a:off x="364200" y="6406912"/>
            <a:ext cx="336946" cy="225542"/>
          </a:xfrm>
        </p:spPr>
        <p:txBody>
          <a:bodyPr anchor="ctr"/>
          <a:lstStyle>
            <a:lvl1pPr>
              <a:defRPr/>
            </a:lvl1pPr>
          </a:lstStyle>
          <a:p>
            <a:fld id="{438FEFB8-6B6E-4DC1-A5E4-A1258711B442}" type="slidenum">
              <a:rPr lang="en-GB" noProof="0" smtClean="0"/>
              <a:pPr/>
              <a:t>‹#›</a:t>
            </a:fld>
            <a:endParaRPr lang="en-GB" noProof="0"/>
          </a:p>
        </p:txBody>
      </p:sp>
      <p:sp>
        <p:nvSpPr>
          <p:cNvPr id="2" name="Espace réservé de la date 1"/>
          <p:cNvSpPr>
            <a:spLocks noGrp="1"/>
          </p:cNvSpPr>
          <p:nvPr>
            <p:ph type="dt" sz="half" idx="15"/>
          </p:nvPr>
        </p:nvSpPr>
        <p:spPr/>
        <p:txBody>
          <a:bodyPr/>
          <a:lstStyle/>
          <a:p>
            <a:r>
              <a:rPr lang="en-US"/>
              <a:t>Title of the presentation l Date</a:t>
            </a:r>
            <a:endParaRPr lang="fr-FR"/>
          </a:p>
        </p:txBody>
      </p:sp>
      <p:sp>
        <p:nvSpPr>
          <p:cNvPr id="3" name="Espace réservé du pied de page 2"/>
          <p:cNvSpPr>
            <a:spLocks noGrp="1"/>
          </p:cNvSpPr>
          <p:nvPr>
            <p:ph type="ftr" sz="quarter" idx="16"/>
          </p:nvPr>
        </p:nvSpPr>
        <p:spPr/>
        <p:txBody>
          <a:bodyPr/>
          <a:lstStyle>
            <a:lvl1pPr>
              <a:defRPr sz="1249">
                <a:solidFill>
                  <a:srgbClr val="FF0000"/>
                </a:solidFill>
              </a:defRPr>
            </a:lvl1pPr>
          </a:lstStyle>
          <a:p>
            <a:r>
              <a:rPr lang="fr-FR"/>
              <a:t>CONFIDENTIAL</a:t>
            </a:r>
          </a:p>
        </p:txBody>
      </p:sp>
    </p:spTree>
    <p:extLst>
      <p:ext uri="{BB962C8B-B14F-4D97-AF65-F5344CB8AC3E}">
        <p14:creationId xmlns:p14="http://schemas.microsoft.com/office/powerpoint/2010/main" val="5841760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5"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11637031" y="6302818"/>
            <a:ext cx="279962" cy="280069"/>
          </a:xfrm>
          <a:prstGeom prst="rect">
            <a:avLst/>
          </a:prstGeom>
          <a:noFill/>
          <a:ln w="9525">
            <a:noFill/>
            <a:miter lim="800000"/>
            <a:headEnd/>
            <a:tailEnd/>
          </a:ln>
        </p:spPr>
      </p:pic>
      <p:sp>
        <p:nvSpPr>
          <p:cNvPr id="13" name="Sommaire"/>
          <p:cNvSpPr>
            <a:spLocks noGrp="1"/>
          </p:cNvSpPr>
          <p:nvPr>
            <p:ph type="title" hasCustomPrompt="1"/>
          </p:nvPr>
        </p:nvSpPr>
        <p:spPr>
          <a:xfrm>
            <a:off x="365194" y="428781"/>
            <a:ext cx="11461612" cy="449642"/>
          </a:xfrm>
          <a:prstGeom prst="rect">
            <a:avLst/>
          </a:prstGeom>
        </p:spPr>
        <p:txBody>
          <a:bodyPr lIns="0" tIns="0" rIns="0" bIns="0" anchor="t"/>
          <a:lstStyle>
            <a:lvl1pPr algn="l">
              <a:defRPr sz="2965">
                <a:solidFill>
                  <a:srgbClr val="00008F"/>
                </a:solidFill>
                <a:latin typeface="+mj-lt"/>
              </a:defRPr>
            </a:lvl1pPr>
          </a:lstStyle>
          <a:p>
            <a:r>
              <a:rPr lang="en-GB" noProof="0"/>
              <a:t>Click to edit Master title style</a:t>
            </a:r>
          </a:p>
        </p:txBody>
      </p:sp>
      <p:sp>
        <p:nvSpPr>
          <p:cNvPr id="28" name="Espace réservé du numéro de diapositive 4"/>
          <p:cNvSpPr>
            <a:spLocks noGrp="1"/>
          </p:cNvSpPr>
          <p:nvPr>
            <p:ph type="sldNum" sz="quarter" idx="14"/>
          </p:nvPr>
        </p:nvSpPr>
        <p:spPr>
          <a:xfrm>
            <a:off x="364200" y="6406912"/>
            <a:ext cx="336946" cy="225542"/>
          </a:xfrm>
        </p:spPr>
        <p:txBody>
          <a:bodyPr anchor="ctr"/>
          <a:lstStyle>
            <a:lvl1pPr>
              <a:defRPr/>
            </a:lvl1pPr>
          </a:lstStyle>
          <a:p>
            <a:fld id="{438FEFB8-6B6E-4DC1-A5E4-A1258711B442}" type="slidenum">
              <a:rPr lang="en-GB" noProof="0" smtClean="0"/>
              <a:pPr/>
              <a:t>‹#›</a:t>
            </a:fld>
            <a:endParaRPr lang="en-GB" noProof="0"/>
          </a:p>
        </p:txBody>
      </p:sp>
      <p:sp>
        <p:nvSpPr>
          <p:cNvPr id="2" name="Espace réservé de la date 1"/>
          <p:cNvSpPr>
            <a:spLocks noGrp="1"/>
          </p:cNvSpPr>
          <p:nvPr>
            <p:ph type="dt" sz="half" idx="15"/>
          </p:nvPr>
        </p:nvSpPr>
        <p:spPr/>
        <p:txBody>
          <a:bodyPr/>
          <a:lstStyle/>
          <a:p>
            <a:r>
              <a:rPr lang="en-US"/>
              <a:t>Title of the presentation l Date</a:t>
            </a:r>
            <a:endParaRPr lang="fr-FR"/>
          </a:p>
        </p:txBody>
      </p:sp>
      <p:sp>
        <p:nvSpPr>
          <p:cNvPr id="3" name="Espace réservé du pied de page 2"/>
          <p:cNvSpPr>
            <a:spLocks noGrp="1"/>
          </p:cNvSpPr>
          <p:nvPr>
            <p:ph type="ftr" sz="quarter" idx="16"/>
          </p:nvPr>
        </p:nvSpPr>
        <p:spPr/>
        <p:txBody>
          <a:bodyPr/>
          <a:lstStyle/>
          <a:p>
            <a:r>
              <a:rPr lang="fr-FR"/>
              <a:t>CONFIDENTIAL</a:t>
            </a:r>
          </a:p>
        </p:txBody>
      </p:sp>
    </p:spTree>
    <p:extLst>
      <p:ext uri="{BB962C8B-B14F-4D97-AF65-F5344CB8AC3E}">
        <p14:creationId xmlns:p14="http://schemas.microsoft.com/office/powerpoint/2010/main" val="35850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a:t>Title of the presentation l Date</a:t>
            </a:r>
            <a:endParaRPr lang="fr-FR"/>
          </a:p>
        </p:txBody>
      </p:sp>
      <p:sp>
        <p:nvSpPr>
          <p:cNvPr id="3" name="Espace réservé du pied de page 2"/>
          <p:cNvSpPr>
            <a:spLocks noGrp="1"/>
          </p:cNvSpPr>
          <p:nvPr>
            <p:ph type="ftr" sz="quarter" idx="11"/>
          </p:nvPr>
        </p:nvSpPr>
        <p:spPr/>
        <p:txBody>
          <a:bodyPr/>
          <a:lstStyle/>
          <a:p>
            <a:r>
              <a:rPr lang="fr-FR"/>
              <a:t>CONFIDENTIAL</a:t>
            </a:r>
          </a:p>
        </p:txBody>
      </p:sp>
      <p:sp>
        <p:nvSpPr>
          <p:cNvPr id="4" name="Espace réservé du numéro de diapositive 3"/>
          <p:cNvSpPr>
            <a:spLocks noGrp="1"/>
          </p:cNvSpPr>
          <p:nvPr>
            <p:ph type="sldNum" sz="quarter" idx="12"/>
          </p:nvPr>
        </p:nvSpPr>
        <p:spPr>
          <a:xfrm>
            <a:off x="364200" y="6382717"/>
            <a:ext cx="336946" cy="225542"/>
          </a:xfrm>
        </p:spPr>
        <p:txBody>
          <a:bodyPr/>
          <a:lstStyle/>
          <a:p>
            <a:fld id="{AB4D0077-BF62-4615-B421-B126B085B149}" type="slidenum">
              <a:rPr lang="en-GB" noProof="0" smtClean="0"/>
              <a:pPr/>
              <a:t>‹#›</a:t>
            </a:fld>
            <a:endParaRPr lang="en-GB" noProof="0"/>
          </a:p>
        </p:txBody>
      </p:sp>
    </p:spTree>
    <p:extLst>
      <p:ext uri="{BB962C8B-B14F-4D97-AF65-F5344CB8AC3E}">
        <p14:creationId xmlns:p14="http://schemas.microsoft.com/office/powerpoint/2010/main" val="158077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spositio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363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1"/>
            <a:ext cx="12192000" cy="68580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sz="2809"/>
          </a:p>
        </p:txBody>
      </p:sp>
      <p:pic>
        <p:nvPicPr>
          <p:cNvPr id="3" name="Picture 2"/>
          <p:cNvPicPr>
            <a:picLocks noChangeAspect="1" noChangeArrowheads="1"/>
          </p:cNvPicPr>
          <p:nvPr userDrawn="1"/>
        </p:nvPicPr>
        <p:blipFill>
          <a:blip r:embed="rId2" cstate="print"/>
          <a:srcRect/>
          <a:stretch>
            <a:fillRect/>
          </a:stretch>
        </p:blipFill>
        <p:spPr bwMode="auto">
          <a:xfrm>
            <a:off x="423661" y="399039"/>
            <a:ext cx="899348" cy="899693"/>
          </a:xfrm>
          <a:prstGeom prst="rect">
            <a:avLst/>
          </a:prstGeom>
          <a:noFill/>
          <a:ln w="9525">
            <a:noFill/>
            <a:miter lim="800000"/>
            <a:headEnd/>
            <a:tailEnd/>
          </a:ln>
        </p:spPr>
      </p:pic>
    </p:spTree>
    <p:extLst>
      <p:ext uri="{BB962C8B-B14F-4D97-AF65-F5344CB8AC3E}">
        <p14:creationId xmlns:p14="http://schemas.microsoft.com/office/powerpoint/2010/main" val="254176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1"/>
            <a:ext cx="12192000" cy="68580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sz="2809"/>
          </a:p>
        </p:txBody>
      </p:sp>
      <p:pic>
        <p:nvPicPr>
          <p:cNvPr id="3" name="Picture 2"/>
          <p:cNvPicPr>
            <a:picLocks noChangeAspect="1" noChangeArrowheads="1"/>
          </p:cNvPicPr>
          <p:nvPr userDrawn="1"/>
        </p:nvPicPr>
        <p:blipFill>
          <a:blip r:embed="rId2" cstate="print"/>
          <a:srcRect/>
          <a:stretch>
            <a:fillRect/>
          </a:stretch>
        </p:blipFill>
        <p:spPr bwMode="auto">
          <a:xfrm>
            <a:off x="423661" y="399039"/>
            <a:ext cx="899348" cy="899693"/>
          </a:xfrm>
          <a:prstGeom prst="rect">
            <a:avLst/>
          </a:prstGeom>
          <a:noFill/>
          <a:ln w="9525">
            <a:noFill/>
            <a:miter lim="800000"/>
            <a:headEnd/>
            <a:tailEnd/>
          </a:ln>
        </p:spPr>
      </p:pic>
      <p:sp>
        <p:nvSpPr>
          <p:cNvPr id="4" name="Rectangle 5"/>
          <p:cNvSpPr/>
          <p:nvPr userDrawn="1"/>
        </p:nvSpPr>
        <p:spPr>
          <a:xfrm>
            <a:off x="3277794" y="1"/>
            <a:ext cx="8914207" cy="6858000"/>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58000">
                <a:moveTo>
                  <a:pt x="5302478" y="2607"/>
                </a:moveTo>
                <a:lnTo>
                  <a:pt x="7250400" y="0"/>
                </a:lnTo>
                <a:lnTo>
                  <a:pt x="7250400" y="6858000"/>
                </a:lnTo>
                <a:lnTo>
                  <a:pt x="0" y="6858000"/>
                </a:lnTo>
                <a:lnTo>
                  <a:pt x="5302478" y="2607"/>
                </a:lnTo>
                <a:close/>
              </a:path>
            </a:pathLst>
          </a:custGeom>
          <a:solidFill>
            <a:srgbClr val="00AE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809">
              <a:latin typeface="+mj-lt"/>
            </a:endParaRPr>
          </a:p>
        </p:txBody>
      </p:sp>
    </p:spTree>
    <p:extLst>
      <p:ext uri="{BB962C8B-B14F-4D97-AF65-F5344CB8AC3E}">
        <p14:creationId xmlns:p14="http://schemas.microsoft.com/office/powerpoint/2010/main" val="275302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1"/>
            <a:ext cx="12192000" cy="68580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sz="2809"/>
          </a:p>
        </p:txBody>
      </p:sp>
      <p:pic>
        <p:nvPicPr>
          <p:cNvPr id="3" name="Picture 2"/>
          <p:cNvPicPr>
            <a:picLocks noChangeAspect="1" noChangeArrowheads="1"/>
          </p:cNvPicPr>
          <p:nvPr userDrawn="1"/>
        </p:nvPicPr>
        <p:blipFill>
          <a:blip r:embed="rId2" cstate="print"/>
          <a:srcRect/>
          <a:stretch>
            <a:fillRect/>
          </a:stretch>
        </p:blipFill>
        <p:spPr bwMode="auto">
          <a:xfrm>
            <a:off x="423661" y="399039"/>
            <a:ext cx="899348" cy="899693"/>
          </a:xfrm>
          <a:prstGeom prst="rect">
            <a:avLst/>
          </a:prstGeom>
          <a:noFill/>
          <a:ln w="9525">
            <a:noFill/>
            <a:miter lim="800000"/>
            <a:headEnd/>
            <a:tailEnd/>
          </a:ln>
        </p:spPr>
      </p:pic>
      <p:pic>
        <p:nvPicPr>
          <p:cNvPr id="4" name="Picture 5"/>
          <p:cNvPicPr>
            <a:picLocks noChangeAspect="1" noChangeArrowheads="1"/>
          </p:cNvPicPr>
          <p:nvPr userDrawn="1"/>
        </p:nvPicPr>
        <p:blipFill rotWithShape="1">
          <a:blip r:embed="rId3" cstate="print"/>
          <a:srcRect l="19922" b="25009"/>
          <a:stretch/>
        </p:blipFill>
        <p:spPr bwMode="auto">
          <a:xfrm>
            <a:off x="0" y="1715120"/>
            <a:ext cx="6104671" cy="5142881"/>
          </a:xfrm>
          <a:prstGeom prst="rect">
            <a:avLst/>
          </a:prstGeom>
          <a:noFill/>
          <a:ln w="9525">
            <a:noFill/>
            <a:miter lim="800000"/>
            <a:headEnd/>
            <a:tailEnd/>
          </a:ln>
        </p:spPr>
      </p:pic>
    </p:spTree>
    <p:extLst>
      <p:ext uri="{BB962C8B-B14F-4D97-AF65-F5344CB8AC3E}">
        <p14:creationId xmlns:p14="http://schemas.microsoft.com/office/powerpoint/2010/main" val="168979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
          </p:nvPr>
        </p:nvSpPr>
        <p:spPr>
          <a:xfrm>
            <a:off x="364200" y="6406914"/>
            <a:ext cx="336946" cy="225542"/>
          </a:xfrm>
          <a:prstGeom prst="rect">
            <a:avLst/>
          </a:prstGeom>
        </p:spPr>
        <p:txBody>
          <a:bodyPr vert="horz" wrap="square" lIns="0" tIns="0" rIns="0" bIns="0" numCol="1" anchor="b" anchorCtr="0" compatLnSpc="1">
            <a:prstTxWarp prst="textNoShape">
              <a:avLst/>
            </a:prstTxWarp>
          </a:bodyPr>
          <a:lstStyle>
            <a:lvl1pPr>
              <a:defRPr sz="1249">
                <a:latin typeface="Source Sans Pro" pitchFamily="34" charset="0"/>
              </a:defRPr>
            </a:lvl1pPr>
          </a:lstStyle>
          <a:p>
            <a:fld id="{AB4D0077-BF62-4615-B421-B126B085B149}" type="slidenum">
              <a:rPr lang="en-GB" noProof="0" smtClean="0"/>
              <a:pPr/>
              <a:t>‹#›</a:t>
            </a:fld>
            <a:endParaRPr lang="en-GB" noProof="0"/>
          </a:p>
        </p:txBody>
      </p:sp>
      <p:sp>
        <p:nvSpPr>
          <p:cNvPr id="2" name="Espace réservé de la date 1"/>
          <p:cNvSpPr>
            <a:spLocks noGrp="1"/>
          </p:cNvSpPr>
          <p:nvPr>
            <p:ph type="dt" sz="half" idx="2"/>
          </p:nvPr>
        </p:nvSpPr>
        <p:spPr>
          <a:xfrm>
            <a:off x="609476" y="6340935"/>
            <a:ext cx="2844222" cy="364338"/>
          </a:xfrm>
          <a:prstGeom prst="rect">
            <a:avLst/>
          </a:prstGeom>
        </p:spPr>
        <p:txBody>
          <a:bodyPr vert="horz" lIns="91440" tIns="45720" rIns="91440" bIns="45720" rtlCol="0" anchor="ctr"/>
          <a:lstStyle>
            <a:lvl1pPr algn="l">
              <a:defRPr sz="1249">
                <a:solidFill>
                  <a:schemeClr val="tx1"/>
                </a:solidFill>
                <a:latin typeface="+mn-lt"/>
              </a:defRPr>
            </a:lvl1pPr>
          </a:lstStyle>
          <a:p>
            <a:r>
              <a:rPr lang="en-US"/>
              <a:t>Title of the presentation l Date</a:t>
            </a:r>
            <a:endParaRPr lang="fr-FR"/>
          </a:p>
        </p:txBody>
      </p:sp>
      <p:sp>
        <p:nvSpPr>
          <p:cNvPr id="3" name="Espace réservé du pied de page 2"/>
          <p:cNvSpPr>
            <a:spLocks noGrp="1"/>
          </p:cNvSpPr>
          <p:nvPr>
            <p:ph type="ftr" sz="quarter" idx="3"/>
          </p:nvPr>
        </p:nvSpPr>
        <p:spPr>
          <a:xfrm>
            <a:off x="4164754" y="6340935"/>
            <a:ext cx="3862492" cy="364338"/>
          </a:xfrm>
          <a:prstGeom prst="rect">
            <a:avLst/>
          </a:prstGeom>
        </p:spPr>
        <p:txBody>
          <a:bodyPr vert="horz" lIns="91440" tIns="45720" rIns="91440" bIns="45720" rtlCol="0" anchor="ctr"/>
          <a:lstStyle>
            <a:lvl1pPr algn="ctr">
              <a:defRPr sz="1249">
                <a:solidFill>
                  <a:srgbClr val="FF0000"/>
                </a:solidFill>
                <a:latin typeface="+mn-lt"/>
              </a:defRPr>
            </a:lvl1pPr>
          </a:lstStyle>
          <a:p>
            <a:r>
              <a:rPr lang="fr-FR"/>
              <a:t>CONFIDENTIAL</a:t>
            </a:r>
          </a:p>
        </p:txBody>
      </p:sp>
    </p:spTree>
    <p:extLst>
      <p:ext uri="{BB962C8B-B14F-4D97-AF65-F5344CB8AC3E}">
        <p14:creationId xmlns:p14="http://schemas.microsoft.com/office/powerpoint/2010/main" val="174065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1087672" rtl="0" eaLnBrk="1" fontAlgn="base" hangingPunct="1">
        <a:spcBef>
          <a:spcPct val="0"/>
        </a:spcBef>
        <a:spcAft>
          <a:spcPct val="0"/>
        </a:spcAft>
        <a:defRPr sz="5306" kern="1200">
          <a:solidFill>
            <a:schemeClr val="tx1"/>
          </a:solidFill>
          <a:latin typeface="+mj-lt"/>
          <a:ea typeface="+mj-ea"/>
          <a:cs typeface="+mj-cs"/>
        </a:defRPr>
      </a:lvl1pPr>
      <a:lvl2pPr algn="ctr" defTabSz="1087672" rtl="0" eaLnBrk="1" fontAlgn="base" hangingPunct="1">
        <a:spcBef>
          <a:spcPct val="0"/>
        </a:spcBef>
        <a:spcAft>
          <a:spcPct val="0"/>
        </a:spcAft>
        <a:defRPr sz="5306">
          <a:solidFill>
            <a:schemeClr val="tx1"/>
          </a:solidFill>
          <a:latin typeface="Source Sans Pro" pitchFamily="34" charset="0"/>
        </a:defRPr>
      </a:lvl2pPr>
      <a:lvl3pPr algn="ctr" defTabSz="1087672" rtl="0" eaLnBrk="1" fontAlgn="base" hangingPunct="1">
        <a:spcBef>
          <a:spcPct val="0"/>
        </a:spcBef>
        <a:spcAft>
          <a:spcPct val="0"/>
        </a:spcAft>
        <a:defRPr sz="5306">
          <a:solidFill>
            <a:schemeClr val="tx1"/>
          </a:solidFill>
          <a:latin typeface="Source Sans Pro" pitchFamily="34" charset="0"/>
        </a:defRPr>
      </a:lvl3pPr>
      <a:lvl4pPr algn="ctr" defTabSz="1087672" rtl="0" eaLnBrk="1" fontAlgn="base" hangingPunct="1">
        <a:spcBef>
          <a:spcPct val="0"/>
        </a:spcBef>
        <a:spcAft>
          <a:spcPct val="0"/>
        </a:spcAft>
        <a:defRPr sz="5306">
          <a:solidFill>
            <a:schemeClr val="tx1"/>
          </a:solidFill>
          <a:latin typeface="Source Sans Pro" pitchFamily="34" charset="0"/>
        </a:defRPr>
      </a:lvl4pPr>
      <a:lvl5pPr algn="ctr" defTabSz="1087672" rtl="0" eaLnBrk="1" fontAlgn="base" hangingPunct="1">
        <a:spcBef>
          <a:spcPct val="0"/>
        </a:spcBef>
        <a:spcAft>
          <a:spcPct val="0"/>
        </a:spcAft>
        <a:defRPr sz="5306">
          <a:solidFill>
            <a:schemeClr val="tx1"/>
          </a:solidFill>
          <a:latin typeface="Source Sans Pro" pitchFamily="34" charset="0"/>
        </a:defRPr>
      </a:lvl5pPr>
      <a:lvl6pPr marL="713552" algn="ctr" defTabSz="1087672" rtl="0" eaLnBrk="1" fontAlgn="base" hangingPunct="1">
        <a:spcBef>
          <a:spcPct val="0"/>
        </a:spcBef>
        <a:spcAft>
          <a:spcPct val="0"/>
        </a:spcAft>
        <a:defRPr sz="5306">
          <a:solidFill>
            <a:schemeClr val="tx1"/>
          </a:solidFill>
          <a:latin typeface="Calibri" pitchFamily="34" charset="0"/>
        </a:defRPr>
      </a:lvl6pPr>
      <a:lvl7pPr marL="1427104" algn="ctr" defTabSz="1087672" rtl="0" eaLnBrk="1" fontAlgn="base" hangingPunct="1">
        <a:spcBef>
          <a:spcPct val="0"/>
        </a:spcBef>
        <a:spcAft>
          <a:spcPct val="0"/>
        </a:spcAft>
        <a:defRPr sz="5306">
          <a:solidFill>
            <a:schemeClr val="tx1"/>
          </a:solidFill>
          <a:latin typeface="Calibri" pitchFamily="34" charset="0"/>
        </a:defRPr>
      </a:lvl7pPr>
      <a:lvl8pPr marL="2140656" algn="ctr" defTabSz="1087672" rtl="0" eaLnBrk="1" fontAlgn="base" hangingPunct="1">
        <a:spcBef>
          <a:spcPct val="0"/>
        </a:spcBef>
        <a:spcAft>
          <a:spcPct val="0"/>
        </a:spcAft>
        <a:defRPr sz="5306">
          <a:solidFill>
            <a:schemeClr val="tx1"/>
          </a:solidFill>
          <a:latin typeface="Calibri" pitchFamily="34" charset="0"/>
        </a:defRPr>
      </a:lvl8pPr>
      <a:lvl9pPr marL="2854208" algn="ctr" defTabSz="1087672" rtl="0" eaLnBrk="1" fontAlgn="base" hangingPunct="1">
        <a:spcBef>
          <a:spcPct val="0"/>
        </a:spcBef>
        <a:spcAft>
          <a:spcPct val="0"/>
        </a:spcAft>
        <a:defRPr sz="5306">
          <a:solidFill>
            <a:schemeClr val="tx1"/>
          </a:solidFill>
          <a:latin typeface="Calibri" pitchFamily="34" charset="0"/>
        </a:defRPr>
      </a:lvl9pPr>
    </p:titleStyle>
    <p:bodyStyle>
      <a:lvl1pPr marL="406328" indent="-406328" algn="l" defTabSz="1087672" rtl="0" eaLnBrk="1" fontAlgn="base" hangingPunct="1">
        <a:spcBef>
          <a:spcPct val="20000"/>
        </a:spcBef>
        <a:spcAft>
          <a:spcPct val="0"/>
        </a:spcAft>
        <a:buFont typeface="Arial" charset="0"/>
        <a:buChar char="•"/>
        <a:defRPr sz="3746" kern="1200">
          <a:solidFill>
            <a:schemeClr val="tx1"/>
          </a:solidFill>
          <a:latin typeface="+mn-lt"/>
          <a:ea typeface="+mn-ea"/>
          <a:cs typeface="+mn-cs"/>
        </a:defRPr>
      </a:lvl1pPr>
      <a:lvl2pPr marL="882030" indent="-339434" algn="l" defTabSz="1087672" rtl="0" eaLnBrk="1" fontAlgn="base" hangingPunct="1">
        <a:spcBef>
          <a:spcPct val="20000"/>
        </a:spcBef>
        <a:spcAft>
          <a:spcPct val="0"/>
        </a:spcAft>
        <a:buFont typeface="Arial" charset="0"/>
        <a:buChar char="–"/>
        <a:defRPr sz="3277" kern="1200">
          <a:solidFill>
            <a:schemeClr val="tx1"/>
          </a:solidFill>
          <a:latin typeface="+mn-lt"/>
          <a:ea typeface="+mn-ea"/>
          <a:cs typeface="+mn-cs"/>
        </a:defRPr>
      </a:lvl2pPr>
      <a:lvl3pPr marL="1360209" indent="-270060" algn="l" defTabSz="1087672"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902805"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4pPr>
      <a:lvl5pPr marL="2447880"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5pPr>
      <a:lvl6pPr marL="2992851"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6pPr>
      <a:lvl7pPr marL="3537007"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7pPr>
      <a:lvl8pPr marL="4081160"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8pPr>
      <a:lvl9pPr marL="4625315"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9pPr>
    </p:bodyStyle>
    <p:otherStyle>
      <a:defPPr>
        <a:defRPr lang="fr-FR"/>
      </a:defPPr>
      <a:lvl1pPr marL="0" algn="l" defTabSz="1088309" rtl="0" eaLnBrk="1" latinLnBrk="0" hangingPunct="1">
        <a:defRPr sz="2185" kern="1200">
          <a:solidFill>
            <a:schemeClr val="tx1"/>
          </a:solidFill>
          <a:latin typeface="+mn-lt"/>
          <a:ea typeface="+mn-ea"/>
          <a:cs typeface="+mn-cs"/>
        </a:defRPr>
      </a:lvl1pPr>
      <a:lvl2pPr marL="544155" algn="l" defTabSz="1088309" rtl="0" eaLnBrk="1" latinLnBrk="0" hangingPunct="1">
        <a:defRPr sz="2185" kern="1200">
          <a:solidFill>
            <a:schemeClr val="tx1"/>
          </a:solidFill>
          <a:latin typeface="+mn-lt"/>
          <a:ea typeface="+mn-ea"/>
          <a:cs typeface="+mn-cs"/>
        </a:defRPr>
      </a:lvl2pPr>
      <a:lvl3pPr marL="1088309" algn="l" defTabSz="1088309" rtl="0" eaLnBrk="1" latinLnBrk="0" hangingPunct="1">
        <a:defRPr sz="2185" kern="1200">
          <a:solidFill>
            <a:schemeClr val="tx1"/>
          </a:solidFill>
          <a:latin typeface="+mn-lt"/>
          <a:ea typeface="+mn-ea"/>
          <a:cs typeface="+mn-cs"/>
        </a:defRPr>
      </a:lvl3pPr>
      <a:lvl4pPr marL="1632464" algn="l" defTabSz="1088309" rtl="0" eaLnBrk="1" latinLnBrk="0" hangingPunct="1">
        <a:defRPr sz="2185" kern="1200">
          <a:solidFill>
            <a:schemeClr val="tx1"/>
          </a:solidFill>
          <a:latin typeface="+mn-lt"/>
          <a:ea typeface="+mn-ea"/>
          <a:cs typeface="+mn-cs"/>
        </a:defRPr>
      </a:lvl4pPr>
      <a:lvl5pPr marL="2176619" algn="l" defTabSz="1088309" rtl="0" eaLnBrk="1" latinLnBrk="0" hangingPunct="1">
        <a:defRPr sz="2185" kern="1200">
          <a:solidFill>
            <a:schemeClr val="tx1"/>
          </a:solidFill>
          <a:latin typeface="+mn-lt"/>
          <a:ea typeface="+mn-ea"/>
          <a:cs typeface="+mn-cs"/>
        </a:defRPr>
      </a:lvl5pPr>
      <a:lvl6pPr marL="2720775" algn="l" defTabSz="1088309" rtl="0" eaLnBrk="1" latinLnBrk="0" hangingPunct="1">
        <a:defRPr sz="2185" kern="1200">
          <a:solidFill>
            <a:schemeClr val="tx1"/>
          </a:solidFill>
          <a:latin typeface="+mn-lt"/>
          <a:ea typeface="+mn-ea"/>
          <a:cs typeface="+mn-cs"/>
        </a:defRPr>
      </a:lvl6pPr>
      <a:lvl7pPr marL="3264928" algn="l" defTabSz="1088309" rtl="0" eaLnBrk="1" latinLnBrk="0" hangingPunct="1">
        <a:defRPr sz="2185" kern="1200">
          <a:solidFill>
            <a:schemeClr val="tx1"/>
          </a:solidFill>
          <a:latin typeface="+mn-lt"/>
          <a:ea typeface="+mn-ea"/>
          <a:cs typeface="+mn-cs"/>
        </a:defRPr>
      </a:lvl7pPr>
      <a:lvl8pPr marL="3809083" algn="l" defTabSz="1088309" rtl="0" eaLnBrk="1" latinLnBrk="0" hangingPunct="1">
        <a:defRPr sz="2185" kern="1200">
          <a:solidFill>
            <a:schemeClr val="tx1"/>
          </a:solidFill>
          <a:latin typeface="+mn-lt"/>
          <a:ea typeface="+mn-ea"/>
          <a:cs typeface="+mn-cs"/>
        </a:defRPr>
      </a:lvl8pPr>
      <a:lvl9pPr marL="4353239" algn="l" defTabSz="1088309" rtl="0" eaLnBrk="1" latinLnBrk="0" hangingPunct="1">
        <a:defRPr sz="21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Title of the presentation l Date</a:t>
            </a:r>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fr-FR"/>
              <a:t>CONFIDENTIAL</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4D0077-BF62-4615-B421-B126B085B149}" type="slidenum">
              <a:rPr lang="en-GB" noProof="0" smtClean="0"/>
              <a:pPr/>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57331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chart" Target="../charts/chart2.xml"/><Relationship Id="rId3" Type="http://schemas.openxmlformats.org/officeDocument/2006/relationships/chart" Target="../charts/chart1.xml"/><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chart" Target="../charts/chart6.xml"/><Relationship Id="rId3" Type="http://schemas.openxmlformats.org/officeDocument/2006/relationships/chart" Target="../charts/chart5.xml"/><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chart" Target="../charts/chart7.xml"/><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8.xml"/><Relationship Id="rId16" Type="http://schemas.openxmlformats.org/officeDocument/2006/relationships/chart" Target="../charts/chart8.xml"/><Relationship Id="rId1" Type="http://schemas.openxmlformats.org/officeDocument/2006/relationships/slideLayout" Target="../slideLayouts/slideLayout5.xml"/><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image" Target="../media/image9.svg"/><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chart" Target="../charts/chart9.xml"/><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9.xml"/><Relationship Id="rId16" Type="http://schemas.openxmlformats.org/officeDocument/2006/relationships/chart" Target="../charts/chart10.xml"/><Relationship Id="rId1" Type="http://schemas.openxmlformats.org/officeDocument/2006/relationships/slideLayout" Target="../slideLayouts/slideLayout5.xml"/><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image" Target="../media/image9.sv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4662" y="2488565"/>
            <a:ext cx="11242675" cy="1143000"/>
          </a:xfrm>
        </p:spPr>
        <p:txBody>
          <a:bodyPr vert="horz" lIns="0" tIns="0" rIns="0" bIns="0" anchor="b" anchorCtr="0">
            <a:normAutofit/>
          </a:bodyPr>
          <a:lstStyle/>
          <a:p>
            <a:pPr algn="ctr">
              <a:lnSpc>
                <a:spcPct val="90000"/>
              </a:lnSpc>
            </a:pPr>
            <a:r>
              <a:rPr lang="fr-FR" b="1" kern="1200" cap="all" dirty="0">
                <a:effectLst>
                  <a:outerShdw blurRad="38100" dist="38100" dir="2700000" algn="tl">
                    <a:srgbClr val="000000">
                      <a:alpha val="43137"/>
                    </a:srgbClr>
                  </a:outerShdw>
                </a:effectLst>
                <a:latin typeface="Century Gothic"/>
                <a:ea typeface="+mj-ea"/>
                <a:cs typeface="Century Gothic"/>
              </a:rPr>
              <a:t>Customer 360</a:t>
            </a:r>
            <a:br>
              <a:rPr lang="fr-FR" b="1" kern="1200" cap="all" dirty="0">
                <a:effectLst>
                  <a:outerShdw blurRad="38100" dist="38100" dir="2700000" algn="tl">
                    <a:srgbClr val="000000">
                      <a:alpha val="43137"/>
                    </a:srgbClr>
                  </a:outerShdw>
                </a:effectLst>
                <a:latin typeface="Century Gothic"/>
                <a:ea typeface="+mj-ea"/>
                <a:cs typeface="Century Gothic"/>
              </a:rPr>
            </a:br>
            <a:r>
              <a:rPr lang="fr-FR" b="1" kern="1200" cap="all" dirty="0">
                <a:effectLst>
                  <a:outerShdw blurRad="38100" dist="38100" dir="2700000" algn="tl">
                    <a:srgbClr val="000000">
                      <a:alpha val="43137"/>
                    </a:srgbClr>
                  </a:outerShdw>
                </a:effectLst>
                <a:latin typeface="Century Gothic"/>
                <a:ea typeface="+mj-ea"/>
                <a:cs typeface="Century Gothic"/>
              </a:rPr>
              <a:t>Customer </a:t>
            </a:r>
            <a:r>
              <a:rPr lang="fr-FR" b="1" kern="1200" cap="all" dirty="0" err="1">
                <a:effectLst>
                  <a:outerShdw blurRad="38100" dist="38100" dir="2700000" algn="tl">
                    <a:srgbClr val="000000">
                      <a:alpha val="43137"/>
                    </a:srgbClr>
                  </a:outerShdw>
                </a:effectLst>
                <a:latin typeface="Century Gothic"/>
                <a:ea typeface="+mj-ea"/>
                <a:cs typeface="Century Gothic"/>
              </a:rPr>
              <a:t>Infographic</a:t>
            </a:r>
            <a:endParaRPr lang="fr-FR" kern="1200" cap="all" dirty="0">
              <a:latin typeface="Century Gothic"/>
              <a:ea typeface="+mj-ea"/>
              <a:cs typeface="Century Gothic"/>
            </a:endParaRPr>
          </a:p>
        </p:txBody>
      </p:sp>
    </p:spTree>
    <p:extLst>
      <p:ext uri="{BB962C8B-B14F-4D97-AF65-F5344CB8AC3E}">
        <p14:creationId xmlns:p14="http://schemas.microsoft.com/office/powerpoint/2010/main" val="293057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nvSpPr>
        <p:spPr>
          <a:xfrm>
            <a:off x="172540" y="3066716"/>
            <a:ext cx="12187322" cy="768544"/>
          </a:xfrm>
          <a:prstGeom prst="rect">
            <a:avLst/>
          </a:prstGeom>
        </p:spPr>
        <p:txBody>
          <a:bodyPr lIns="0" tIns="0" rIns="0" bIns="0">
            <a:spAutoFit/>
          </a:bodyPr>
          <a:lstStyle/>
          <a:p>
            <a:pPr algn="ctr"/>
            <a:r>
              <a:rPr lang="en-US" sz="4994">
                <a:solidFill>
                  <a:schemeClr val="bg1"/>
                </a:solidFill>
              </a:rPr>
              <a:t>Appendix</a:t>
            </a:r>
            <a:endParaRPr lang="en-US" sz="4994" dirty="0">
              <a:solidFill>
                <a:schemeClr val="bg1"/>
              </a:solidFill>
            </a:endParaRPr>
          </a:p>
        </p:txBody>
      </p:sp>
      <p:sp>
        <p:nvSpPr>
          <p:cNvPr id="2" name="TextBox 1">
            <a:extLst>
              <a:ext uri="{FF2B5EF4-FFF2-40B4-BE49-F238E27FC236}">
                <a16:creationId xmlns:a16="http://schemas.microsoft.com/office/drawing/2014/main" id="{F3831002-F996-4104-B74F-F9AA264BB288}"/>
              </a:ext>
            </a:extLst>
          </p:cNvPr>
          <p:cNvSpPr txBox="1"/>
          <p:nvPr/>
        </p:nvSpPr>
        <p:spPr>
          <a:xfrm>
            <a:off x="1778334" y="2183803"/>
            <a:ext cx="9985829" cy="2215991"/>
          </a:xfrm>
          <a:prstGeom prst="rect">
            <a:avLst/>
          </a:prstGeom>
          <a:noFill/>
        </p:spPr>
        <p:txBody>
          <a:bodyPr wrap="square" rtlCol="0">
            <a:spAutoFit/>
          </a:bodyPr>
          <a:lstStyle/>
          <a:p>
            <a:pPr algn="l" defTabSz="1087672" eaLnBrk="0" fontAlgn="base" hangingPunct="0">
              <a:spcBef>
                <a:spcPct val="0"/>
              </a:spcBef>
              <a:spcAft>
                <a:spcPct val="0"/>
              </a:spcAft>
            </a:pPr>
            <a:r>
              <a:rPr lang="en-US" sz="13800" dirty="0">
                <a:solidFill>
                  <a:schemeClr val="accent3">
                    <a:lumMod val="50000"/>
                  </a:schemeClr>
                </a:solidFill>
                <a:latin typeface="Segoe UI" panose="020B0502040204020203" pitchFamily="34" charset="0"/>
                <a:cs typeface="Segoe UI" panose="020B0502040204020203" pitchFamily="34" charset="0"/>
              </a:rPr>
              <a:t>APPENDIX</a:t>
            </a:r>
          </a:p>
        </p:txBody>
      </p:sp>
    </p:spTree>
    <p:extLst>
      <p:ext uri="{BB962C8B-B14F-4D97-AF65-F5344CB8AC3E}">
        <p14:creationId xmlns:p14="http://schemas.microsoft.com/office/powerpoint/2010/main" val="146783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8C6C8-AC3B-4E54-9779-19A2ED9B8485}"/>
              </a:ext>
            </a:extLst>
          </p:cNvPr>
          <p:cNvSpPr>
            <a:spLocks noGrp="1"/>
          </p:cNvSpPr>
          <p:nvPr>
            <p:ph type="sldNum" sz="quarter" idx="12"/>
          </p:nvPr>
        </p:nvSpPr>
        <p:spPr/>
        <p:txBody>
          <a:bodyPr/>
          <a:lstStyle/>
          <a:p>
            <a:fld id="{438FEFB8-6B6E-4DC1-A5E4-A1258711B442}" type="slidenum">
              <a:rPr lang="en-GB" noProof="0" smtClean="0"/>
              <a:pPr/>
              <a:t>11</a:t>
            </a:fld>
            <a:endParaRPr lang="en-GB" noProof="0"/>
          </a:p>
        </p:txBody>
      </p:sp>
      <p:sp>
        <p:nvSpPr>
          <p:cNvPr id="2" name="Title 1">
            <a:extLst>
              <a:ext uri="{FF2B5EF4-FFF2-40B4-BE49-F238E27FC236}">
                <a16:creationId xmlns:a16="http://schemas.microsoft.com/office/drawing/2014/main" id="{1E1BA534-C4E5-43B6-B062-825AD822A3E4}"/>
              </a:ext>
            </a:extLst>
          </p:cNvPr>
          <p:cNvSpPr>
            <a:spLocks noGrp="1"/>
          </p:cNvSpPr>
          <p:nvPr>
            <p:ph type="title" idx="4294967295"/>
          </p:nvPr>
        </p:nvSpPr>
        <p:spPr>
          <a:xfrm>
            <a:off x="0" y="258763"/>
            <a:ext cx="11461750" cy="450850"/>
          </a:xfrm>
          <a:prstGeom prst="rect">
            <a:avLst/>
          </a:prstGeom>
        </p:spPr>
        <p:txBody>
          <a:bodyPr/>
          <a:lstStyle/>
          <a:p>
            <a:r>
              <a:rPr lang="en-US" sz="2800" dirty="0"/>
              <a:t>Appendix</a:t>
            </a:r>
            <a:endParaRPr lang="en-US" dirty="0"/>
          </a:p>
        </p:txBody>
      </p:sp>
      <p:graphicFrame>
        <p:nvGraphicFramePr>
          <p:cNvPr id="7" name="Table 6">
            <a:extLst>
              <a:ext uri="{FF2B5EF4-FFF2-40B4-BE49-F238E27FC236}">
                <a16:creationId xmlns:a16="http://schemas.microsoft.com/office/drawing/2014/main" id="{FB9C2282-861E-4054-BF23-59D134BD65E2}"/>
              </a:ext>
            </a:extLst>
          </p:cNvPr>
          <p:cNvGraphicFramePr>
            <a:graphicFrameLocks noGrp="1"/>
          </p:cNvGraphicFramePr>
          <p:nvPr>
            <p:extLst>
              <p:ext uri="{D42A27DB-BD31-4B8C-83A1-F6EECF244321}">
                <p14:modId xmlns:p14="http://schemas.microsoft.com/office/powerpoint/2010/main" val="2862586948"/>
              </p:ext>
            </p:extLst>
          </p:nvPr>
        </p:nvGraphicFramePr>
        <p:xfrm>
          <a:off x="701146" y="962183"/>
          <a:ext cx="10830651" cy="5048092"/>
        </p:xfrm>
        <a:graphic>
          <a:graphicData uri="http://schemas.openxmlformats.org/drawingml/2006/table">
            <a:tbl>
              <a:tblPr firstRow="1" bandRow="1">
                <a:tableStyleId>{9D7B26C5-4107-4FEC-AEDC-1716B250A1EF}</a:tableStyleId>
              </a:tblPr>
              <a:tblGrid>
                <a:gridCol w="932106">
                  <a:extLst>
                    <a:ext uri="{9D8B030D-6E8A-4147-A177-3AD203B41FA5}">
                      <a16:colId xmlns:a16="http://schemas.microsoft.com/office/drawing/2014/main" val="904657601"/>
                    </a:ext>
                  </a:extLst>
                </a:gridCol>
                <a:gridCol w="1529048">
                  <a:extLst>
                    <a:ext uri="{9D8B030D-6E8A-4147-A177-3AD203B41FA5}">
                      <a16:colId xmlns:a16="http://schemas.microsoft.com/office/drawing/2014/main" val="6975192"/>
                    </a:ext>
                  </a:extLst>
                </a:gridCol>
                <a:gridCol w="4264965">
                  <a:extLst>
                    <a:ext uri="{9D8B030D-6E8A-4147-A177-3AD203B41FA5}">
                      <a16:colId xmlns:a16="http://schemas.microsoft.com/office/drawing/2014/main" val="1295822862"/>
                    </a:ext>
                  </a:extLst>
                </a:gridCol>
                <a:gridCol w="4104532">
                  <a:extLst>
                    <a:ext uri="{9D8B030D-6E8A-4147-A177-3AD203B41FA5}">
                      <a16:colId xmlns:a16="http://schemas.microsoft.com/office/drawing/2014/main" val="1974892067"/>
                    </a:ext>
                  </a:extLst>
                </a:gridCol>
              </a:tblGrid>
              <a:tr h="0">
                <a:tc gridSpan="2">
                  <a:txBody>
                    <a:bodyPr/>
                    <a:lstStyle/>
                    <a:p>
                      <a:pPr algn="ctr"/>
                      <a:r>
                        <a:rPr lang="en-US" sz="1600" dirty="0"/>
                        <a:t>Section/subsection</a:t>
                      </a:r>
                    </a:p>
                  </a:txBody>
                  <a:tcPr anchor="ctr"/>
                </a:tc>
                <a:tc hMerge="1">
                  <a:txBody>
                    <a:bodyPr/>
                    <a:lstStyle/>
                    <a:p>
                      <a:endParaRPr lang="en-US" sz="1400"/>
                    </a:p>
                  </a:txBody>
                  <a:tcPr/>
                </a:tc>
                <a:tc>
                  <a:txBody>
                    <a:bodyPr/>
                    <a:lstStyle/>
                    <a:p>
                      <a:pPr algn="ctr"/>
                      <a:r>
                        <a:rPr lang="en-US" sz="1600" dirty="0"/>
                        <a:t>Description</a:t>
                      </a:r>
                    </a:p>
                  </a:txBody>
                  <a:tcPr anchor="ctr"/>
                </a:tc>
                <a:tc>
                  <a:txBody>
                    <a:bodyPr/>
                    <a:lstStyle/>
                    <a:p>
                      <a:pPr algn="ctr"/>
                      <a:r>
                        <a:rPr lang="en-US" sz="1600" dirty="0"/>
                        <a:t>Notes</a:t>
                      </a:r>
                    </a:p>
                  </a:txBody>
                  <a:tcPr anchor="ctr"/>
                </a:tc>
                <a:extLst>
                  <a:ext uri="{0D108BD9-81ED-4DB2-BD59-A6C34878D82A}">
                    <a16:rowId xmlns:a16="http://schemas.microsoft.com/office/drawing/2014/main" val="3477550725"/>
                  </a:ext>
                </a:extLst>
              </a:tr>
              <a:tr h="546577">
                <a:tc>
                  <a:txBody>
                    <a:bodyPr/>
                    <a:lstStyle/>
                    <a:p>
                      <a:endParaRPr lang="en-US" sz="1600" dirty="0"/>
                    </a:p>
                  </a:txBody>
                  <a:tcPr/>
                </a:tc>
                <a:tc>
                  <a:txBody>
                    <a:bodyPr/>
                    <a:lstStyle/>
                    <a:p>
                      <a:r>
                        <a:rPr lang="en-US" sz="1200" b="1" dirty="0"/>
                        <a:t>Total Customer</a:t>
                      </a:r>
                    </a:p>
                  </a:txBody>
                  <a:tcPr/>
                </a:tc>
                <a:tc>
                  <a:txBody>
                    <a:bodyPr/>
                    <a:lstStyle/>
                    <a:p>
                      <a:r>
                        <a:rPr lang="en-US" sz="800" dirty="0"/>
                        <a:t>Total number of policy owner (based on MDM_ID)</a:t>
                      </a:r>
                    </a:p>
                  </a:txBody>
                  <a:tcPr/>
                </a:tc>
                <a:tc>
                  <a:txBody>
                    <a:bodyPr/>
                    <a:lstStyle/>
                    <a:p>
                      <a:r>
                        <a:rPr lang="en-US" sz="800" dirty="0"/>
                        <a:t>Total unique MDM ID which still have at least one policy with status In-Force</a:t>
                      </a:r>
                    </a:p>
                  </a:txBody>
                  <a:tcPr/>
                </a:tc>
                <a:extLst>
                  <a:ext uri="{0D108BD9-81ED-4DB2-BD59-A6C34878D82A}">
                    <a16:rowId xmlns:a16="http://schemas.microsoft.com/office/drawing/2014/main" val="2102749121"/>
                  </a:ext>
                </a:extLst>
              </a:tr>
              <a:tr h="739311">
                <a:tc>
                  <a:txBody>
                    <a:bodyPr/>
                    <a:lstStyle/>
                    <a:p>
                      <a:endParaRPr lang="en-US" sz="1600" dirty="0"/>
                    </a:p>
                  </a:txBody>
                  <a:tcPr/>
                </a:tc>
                <a:tc>
                  <a:txBody>
                    <a:bodyPr/>
                    <a:lstStyle/>
                    <a:p>
                      <a:r>
                        <a:rPr lang="en-US" sz="1200" b="1" dirty="0"/>
                        <a:t>Age</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There are two information about age respectively, which is the age of the policy owner and the age of the policy insured</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The age number is calculated by using owner DOB and insured DOB (date of birth)</a:t>
                      </a:r>
                    </a:p>
                  </a:txBody>
                  <a:tcPr/>
                </a:tc>
                <a:extLst>
                  <a:ext uri="{0D108BD9-81ED-4DB2-BD59-A6C34878D82A}">
                    <a16:rowId xmlns:a16="http://schemas.microsoft.com/office/drawing/2014/main" val="2737589537"/>
                  </a:ext>
                </a:extLst>
              </a:tr>
              <a:tr h="673151">
                <a:tc>
                  <a:txBody>
                    <a:bodyPr/>
                    <a:lstStyle/>
                    <a:p>
                      <a:endParaRPr lang="en-US" sz="1600" dirty="0"/>
                    </a:p>
                  </a:txBody>
                  <a:tcPr/>
                </a:tc>
                <a:tc>
                  <a:txBody>
                    <a:bodyPr/>
                    <a:lstStyle/>
                    <a:p>
                      <a:r>
                        <a:rPr lang="en-US" sz="1200" b="1" dirty="0"/>
                        <a:t>Family</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Family information, which indicating marital status and average owned kid</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Due to the in-branch data contain only marital status for insured, then we only identify marital status if police owner is insured. Also in beneficiary have information such as spouse and kid, if one customers have spouse and kid in beneficiary then we classify it as Married. Otherwise it will be classified as unknown.</a:t>
                      </a:r>
                    </a:p>
                  </a:txBody>
                  <a:tcPr/>
                </a:tc>
                <a:extLst>
                  <a:ext uri="{0D108BD9-81ED-4DB2-BD59-A6C34878D82A}">
                    <a16:rowId xmlns:a16="http://schemas.microsoft.com/office/drawing/2014/main" val="216400198"/>
                  </a:ext>
                </a:extLst>
              </a:tr>
              <a:tr h="685971">
                <a:tc>
                  <a:txBody>
                    <a:bodyPr/>
                    <a:lstStyle/>
                    <a:p>
                      <a:endParaRPr lang="en-US" sz="1600" dirty="0"/>
                    </a:p>
                  </a:txBody>
                  <a:tcPr/>
                </a:tc>
                <a:tc>
                  <a:txBody>
                    <a:bodyPr/>
                    <a:lstStyle/>
                    <a:p>
                      <a:r>
                        <a:rPr lang="en-US" sz="1200" b="1" dirty="0"/>
                        <a:t>Religion</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Percent share religion of our customer </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Religion data is based on the estimation using customer data who opened the policy in in-branch channel.</a:t>
                      </a:r>
                    </a:p>
                  </a:txBody>
                  <a:tcPr/>
                </a:tc>
                <a:extLst>
                  <a:ext uri="{0D108BD9-81ED-4DB2-BD59-A6C34878D82A}">
                    <a16:rowId xmlns:a16="http://schemas.microsoft.com/office/drawing/2014/main" val="2773588727"/>
                  </a:ext>
                </a:extLst>
              </a:tr>
              <a:tr h="766858">
                <a:tc>
                  <a:txBody>
                    <a:bodyPr/>
                    <a:lstStyle/>
                    <a:p>
                      <a:endParaRPr lang="en-US" sz="1600" dirty="0"/>
                    </a:p>
                  </a:txBody>
                  <a:tcPr/>
                </a:tc>
                <a:tc>
                  <a:txBody>
                    <a:bodyPr/>
                    <a:lstStyle/>
                    <a:p>
                      <a:r>
                        <a:rPr lang="en-US" sz="1200" b="1" dirty="0"/>
                        <a:t>Income </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Income estimation of our customer using historical analysis from the customers bank account transactions</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Monthly income is estimated by using the median value of maximum credit transaction amount over the last 12 months in customers bank </a:t>
                      </a:r>
                      <a:r>
                        <a:rPr lang="en-US" sz="800" dirty="0" err="1"/>
                        <a:t>mandiri</a:t>
                      </a:r>
                      <a:r>
                        <a:rPr lang="en-US" sz="800" dirty="0"/>
                        <a:t> saving accounts. The income can be expected to be under-estimated for customers who don’t have stable monthly credits history (approx. 36%) in their </a:t>
                      </a:r>
                      <a:r>
                        <a:rPr lang="en-US" sz="800" dirty="0" err="1"/>
                        <a:t>mandiri</a:t>
                      </a:r>
                      <a:r>
                        <a:rPr lang="en-US" sz="800" dirty="0"/>
                        <a:t> saving account</a:t>
                      </a:r>
                    </a:p>
                  </a:txBody>
                  <a:tcPr/>
                </a:tc>
                <a:extLst>
                  <a:ext uri="{0D108BD9-81ED-4DB2-BD59-A6C34878D82A}">
                    <a16:rowId xmlns:a16="http://schemas.microsoft.com/office/drawing/2014/main" val="4139376045"/>
                  </a:ext>
                </a:extLst>
              </a:tr>
              <a:tr h="640251">
                <a:tc>
                  <a:txBody>
                    <a:bodyPr/>
                    <a:lstStyle/>
                    <a:p>
                      <a:endParaRPr lang="en-US" sz="1400" b="1" dirty="0"/>
                    </a:p>
                  </a:txBody>
                  <a:tcPr/>
                </a:tc>
                <a:tc>
                  <a:txBody>
                    <a:bodyPr/>
                    <a:lstStyle/>
                    <a:p>
                      <a:r>
                        <a:rPr lang="en-US" sz="1200" b="1" dirty="0"/>
                        <a:t>Occupation</a:t>
                      </a:r>
                    </a:p>
                  </a:txBody>
                  <a:tcPr/>
                </a:tc>
                <a:tc>
                  <a:txBody>
                    <a:bodyPr/>
                    <a:lstStyle/>
                    <a:p>
                      <a:r>
                        <a:rPr lang="en-US" sz="800" dirty="0"/>
                        <a:t>Percentage recorded occupation is obtained from in-branch policy data.  </a:t>
                      </a:r>
                    </a:p>
                  </a:txBody>
                  <a:tcPr/>
                </a:tc>
                <a:tc>
                  <a:txBody>
                    <a:bodyPr/>
                    <a:lstStyle/>
                    <a:p>
                      <a:r>
                        <a:rPr lang="en-US" sz="800" dirty="0"/>
                        <a:t>We only took the latest information of occupation from policy data. </a:t>
                      </a:r>
                    </a:p>
                  </a:txBody>
                  <a:tcPr/>
                </a:tc>
                <a:extLst>
                  <a:ext uri="{0D108BD9-81ED-4DB2-BD59-A6C34878D82A}">
                    <a16:rowId xmlns:a16="http://schemas.microsoft.com/office/drawing/2014/main" val="470697376"/>
                  </a:ext>
                </a:extLst>
              </a:tr>
              <a:tr h="660693">
                <a:tc>
                  <a:txBody>
                    <a:bodyPr/>
                    <a:lstStyle/>
                    <a:p>
                      <a:endParaRPr lang="en-US" sz="2000" dirty="0"/>
                    </a:p>
                  </a:txBody>
                  <a:tcPr/>
                </a:tc>
                <a:tc>
                  <a:txBody>
                    <a:bodyPr/>
                    <a:lstStyle/>
                    <a:p>
                      <a:r>
                        <a:rPr lang="en-US" sz="1200" b="1" dirty="0"/>
                        <a:t>Region</a:t>
                      </a:r>
                    </a:p>
                  </a:txBody>
                  <a:tcPr/>
                </a:tc>
                <a:tc>
                  <a:txBody>
                    <a:bodyPr/>
                    <a:lstStyle/>
                    <a:p>
                      <a:r>
                        <a:rPr lang="en-US" sz="800" dirty="0"/>
                        <a:t>Percent share of region of the customers when created a policy (for TM is estimated using their address)</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The percentage defined as number of customer in certain region divided by all customer in the same channel.</a:t>
                      </a:r>
                    </a:p>
                  </a:txBody>
                  <a:tcPr/>
                </a:tc>
                <a:extLst>
                  <a:ext uri="{0D108BD9-81ED-4DB2-BD59-A6C34878D82A}">
                    <a16:rowId xmlns:a16="http://schemas.microsoft.com/office/drawing/2014/main" val="3339512663"/>
                  </a:ext>
                </a:extLst>
              </a:tr>
            </a:tbl>
          </a:graphicData>
        </a:graphic>
      </p:graphicFrame>
      <p:pic>
        <p:nvPicPr>
          <p:cNvPr id="12" name="Picture 11">
            <a:extLst>
              <a:ext uri="{FF2B5EF4-FFF2-40B4-BE49-F238E27FC236}">
                <a16:creationId xmlns:a16="http://schemas.microsoft.com/office/drawing/2014/main" id="{3F426DB2-4809-4994-BE35-FF86E265FB7C}"/>
              </a:ext>
            </a:extLst>
          </p:cNvPr>
          <p:cNvPicPr>
            <a:picLocks noChangeAspect="1"/>
          </p:cNvPicPr>
          <p:nvPr/>
        </p:nvPicPr>
        <p:blipFill>
          <a:blip r:embed="rId3"/>
          <a:stretch>
            <a:fillRect/>
          </a:stretch>
        </p:blipFill>
        <p:spPr>
          <a:xfrm>
            <a:off x="848942" y="1315866"/>
            <a:ext cx="517177" cy="512056"/>
          </a:xfrm>
          <a:prstGeom prst="rect">
            <a:avLst/>
          </a:prstGeom>
        </p:spPr>
      </p:pic>
      <p:pic>
        <p:nvPicPr>
          <p:cNvPr id="13" name="Picture 12">
            <a:extLst>
              <a:ext uri="{FF2B5EF4-FFF2-40B4-BE49-F238E27FC236}">
                <a16:creationId xmlns:a16="http://schemas.microsoft.com/office/drawing/2014/main" id="{17915721-89BE-40AA-A39B-6E1CF740C020}"/>
              </a:ext>
            </a:extLst>
          </p:cNvPr>
          <p:cNvPicPr>
            <a:picLocks noChangeAspect="1"/>
          </p:cNvPicPr>
          <p:nvPr/>
        </p:nvPicPr>
        <p:blipFill>
          <a:blip r:embed="rId4"/>
          <a:stretch>
            <a:fillRect/>
          </a:stretch>
        </p:blipFill>
        <p:spPr>
          <a:xfrm>
            <a:off x="769541" y="1961146"/>
            <a:ext cx="824441" cy="570483"/>
          </a:xfrm>
          <a:prstGeom prst="rect">
            <a:avLst/>
          </a:prstGeom>
        </p:spPr>
      </p:pic>
      <p:pic>
        <p:nvPicPr>
          <p:cNvPr id="22" name="Picture 21">
            <a:extLst>
              <a:ext uri="{FF2B5EF4-FFF2-40B4-BE49-F238E27FC236}">
                <a16:creationId xmlns:a16="http://schemas.microsoft.com/office/drawing/2014/main" id="{6C1177A2-CD83-442E-91FF-FC5A98AADC78}"/>
              </a:ext>
            </a:extLst>
          </p:cNvPr>
          <p:cNvPicPr>
            <a:picLocks noChangeAspect="1"/>
          </p:cNvPicPr>
          <p:nvPr/>
        </p:nvPicPr>
        <p:blipFill>
          <a:blip r:embed="rId5"/>
          <a:stretch>
            <a:fillRect/>
          </a:stretch>
        </p:blipFill>
        <p:spPr>
          <a:xfrm>
            <a:off x="780287" y="2623801"/>
            <a:ext cx="734952" cy="613554"/>
          </a:xfrm>
          <a:prstGeom prst="rect">
            <a:avLst/>
          </a:prstGeom>
        </p:spPr>
      </p:pic>
      <p:pic>
        <p:nvPicPr>
          <p:cNvPr id="23" name="Picture 22">
            <a:extLst>
              <a:ext uri="{FF2B5EF4-FFF2-40B4-BE49-F238E27FC236}">
                <a16:creationId xmlns:a16="http://schemas.microsoft.com/office/drawing/2014/main" id="{E560195C-F810-47BE-AEC1-559844F490CF}"/>
              </a:ext>
            </a:extLst>
          </p:cNvPr>
          <p:cNvPicPr>
            <a:picLocks noChangeAspect="1"/>
          </p:cNvPicPr>
          <p:nvPr/>
        </p:nvPicPr>
        <p:blipFill>
          <a:blip r:embed="rId6"/>
          <a:stretch>
            <a:fillRect/>
          </a:stretch>
        </p:blipFill>
        <p:spPr>
          <a:xfrm>
            <a:off x="769541" y="3317017"/>
            <a:ext cx="695004" cy="655377"/>
          </a:xfrm>
          <a:prstGeom prst="rect">
            <a:avLst/>
          </a:prstGeom>
        </p:spPr>
      </p:pic>
      <p:pic>
        <p:nvPicPr>
          <p:cNvPr id="24" name="Picture 23">
            <a:extLst>
              <a:ext uri="{FF2B5EF4-FFF2-40B4-BE49-F238E27FC236}">
                <a16:creationId xmlns:a16="http://schemas.microsoft.com/office/drawing/2014/main" id="{65EFD1D8-4658-4741-B8E6-A24C06856C80}"/>
              </a:ext>
            </a:extLst>
          </p:cNvPr>
          <p:cNvPicPr>
            <a:picLocks noChangeAspect="1"/>
          </p:cNvPicPr>
          <p:nvPr/>
        </p:nvPicPr>
        <p:blipFill>
          <a:blip r:embed="rId7"/>
          <a:stretch>
            <a:fillRect/>
          </a:stretch>
        </p:blipFill>
        <p:spPr>
          <a:xfrm>
            <a:off x="776891" y="4008269"/>
            <a:ext cx="636101" cy="655377"/>
          </a:xfrm>
          <a:prstGeom prst="rect">
            <a:avLst/>
          </a:prstGeom>
        </p:spPr>
      </p:pic>
      <p:pic>
        <p:nvPicPr>
          <p:cNvPr id="25" name="Picture 24">
            <a:extLst>
              <a:ext uri="{FF2B5EF4-FFF2-40B4-BE49-F238E27FC236}">
                <a16:creationId xmlns:a16="http://schemas.microsoft.com/office/drawing/2014/main" id="{B0DD10F4-47C0-4746-B6C2-CAE058A29D4E}"/>
              </a:ext>
            </a:extLst>
          </p:cNvPr>
          <p:cNvPicPr>
            <a:picLocks noChangeAspect="1"/>
          </p:cNvPicPr>
          <p:nvPr/>
        </p:nvPicPr>
        <p:blipFill>
          <a:blip r:embed="rId8"/>
          <a:stretch>
            <a:fillRect/>
          </a:stretch>
        </p:blipFill>
        <p:spPr>
          <a:xfrm>
            <a:off x="715584" y="4757782"/>
            <a:ext cx="695005" cy="608129"/>
          </a:xfrm>
          <a:prstGeom prst="rect">
            <a:avLst/>
          </a:prstGeom>
        </p:spPr>
      </p:pic>
      <p:pic>
        <p:nvPicPr>
          <p:cNvPr id="26" name="Picture 25">
            <a:extLst>
              <a:ext uri="{FF2B5EF4-FFF2-40B4-BE49-F238E27FC236}">
                <a16:creationId xmlns:a16="http://schemas.microsoft.com/office/drawing/2014/main" id="{76965E9E-7276-41CE-9165-03BA33E75819}"/>
              </a:ext>
            </a:extLst>
          </p:cNvPr>
          <p:cNvPicPr>
            <a:picLocks noChangeAspect="1"/>
          </p:cNvPicPr>
          <p:nvPr/>
        </p:nvPicPr>
        <p:blipFill>
          <a:blip r:embed="rId9"/>
          <a:stretch>
            <a:fillRect/>
          </a:stretch>
        </p:blipFill>
        <p:spPr>
          <a:xfrm>
            <a:off x="769541" y="5443417"/>
            <a:ext cx="667430" cy="547410"/>
          </a:xfrm>
          <a:prstGeom prst="rect">
            <a:avLst/>
          </a:prstGeom>
        </p:spPr>
      </p:pic>
    </p:spTree>
    <p:extLst>
      <p:ext uri="{BB962C8B-B14F-4D97-AF65-F5344CB8AC3E}">
        <p14:creationId xmlns:p14="http://schemas.microsoft.com/office/powerpoint/2010/main" val="14784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8C6C8-AC3B-4E54-9779-19A2ED9B8485}"/>
              </a:ext>
            </a:extLst>
          </p:cNvPr>
          <p:cNvSpPr>
            <a:spLocks noGrp="1"/>
          </p:cNvSpPr>
          <p:nvPr>
            <p:ph type="sldNum" sz="quarter" idx="12"/>
          </p:nvPr>
        </p:nvSpPr>
        <p:spPr/>
        <p:txBody>
          <a:bodyPr/>
          <a:lstStyle/>
          <a:p>
            <a:fld id="{438FEFB8-6B6E-4DC1-A5E4-A1258711B442}" type="slidenum">
              <a:rPr lang="en-GB" noProof="0" smtClean="0"/>
              <a:pPr/>
              <a:t>12</a:t>
            </a:fld>
            <a:endParaRPr lang="en-GB" noProof="0"/>
          </a:p>
        </p:txBody>
      </p:sp>
      <p:sp>
        <p:nvSpPr>
          <p:cNvPr id="2" name="Title 1">
            <a:extLst>
              <a:ext uri="{FF2B5EF4-FFF2-40B4-BE49-F238E27FC236}">
                <a16:creationId xmlns:a16="http://schemas.microsoft.com/office/drawing/2014/main" id="{1E1BA534-C4E5-43B6-B062-825AD822A3E4}"/>
              </a:ext>
            </a:extLst>
          </p:cNvPr>
          <p:cNvSpPr>
            <a:spLocks noGrp="1"/>
          </p:cNvSpPr>
          <p:nvPr>
            <p:ph type="title" idx="4294967295"/>
          </p:nvPr>
        </p:nvSpPr>
        <p:spPr>
          <a:xfrm>
            <a:off x="0" y="168275"/>
            <a:ext cx="11461750" cy="449263"/>
          </a:xfrm>
          <a:prstGeom prst="rect">
            <a:avLst/>
          </a:prstGeom>
        </p:spPr>
        <p:txBody>
          <a:bodyPr/>
          <a:lstStyle/>
          <a:p>
            <a:r>
              <a:rPr lang="en-US" sz="2800" dirty="0"/>
              <a:t>Appendix</a:t>
            </a:r>
          </a:p>
        </p:txBody>
      </p:sp>
      <p:graphicFrame>
        <p:nvGraphicFramePr>
          <p:cNvPr id="7" name="Table 6">
            <a:extLst>
              <a:ext uri="{FF2B5EF4-FFF2-40B4-BE49-F238E27FC236}">
                <a16:creationId xmlns:a16="http://schemas.microsoft.com/office/drawing/2014/main" id="{FB9C2282-861E-4054-BF23-59D134BD65E2}"/>
              </a:ext>
            </a:extLst>
          </p:cNvPr>
          <p:cNvGraphicFramePr>
            <a:graphicFrameLocks noGrp="1"/>
          </p:cNvGraphicFramePr>
          <p:nvPr>
            <p:extLst>
              <p:ext uri="{D42A27DB-BD31-4B8C-83A1-F6EECF244321}">
                <p14:modId xmlns:p14="http://schemas.microsoft.com/office/powerpoint/2010/main" val="1195672149"/>
              </p:ext>
            </p:extLst>
          </p:nvPr>
        </p:nvGraphicFramePr>
        <p:xfrm>
          <a:off x="532673" y="849467"/>
          <a:ext cx="11461611" cy="5067700"/>
        </p:xfrm>
        <a:graphic>
          <a:graphicData uri="http://schemas.openxmlformats.org/drawingml/2006/table">
            <a:tbl>
              <a:tblPr firstRow="1" bandRow="1">
                <a:tableStyleId>{9D7B26C5-4107-4FEC-AEDC-1716B250A1EF}</a:tableStyleId>
              </a:tblPr>
              <a:tblGrid>
                <a:gridCol w="1270727">
                  <a:extLst>
                    <a:ext uri="{9D8B030D-6E8A-4147-A177-3AD203B41FA5}">
                      <a16:colId xmlns:a16="http://schemas.microsoft.com/office/drawing/2014/main" val="904657601"/>
                    </a:ext>
                  </a:extLst>
                </a:gridCol>
                <a:gridCol w="1226287">
                  <a:extLst>
                    <a:ext uri="{9D8B030D-6E8A-4147-A177-3AD203B41FA5}">
                      <a16:colId xmlns:a16="http://schemas.microsoft.com/office/drawing/2014/main" val="6975192"/>
                    </a:ext>
                  </a:extLst>
                </a:gridCol>
                <a:gridCol w="4620948">
                  <a:extLst>
                    <a:ext uri="{9D8B030D-6E8A-4147-A177-3AD203B41FA5}">
                      <a16:colId xmlns:a16="http://schemas.microsoft.com/office/drawing/2014/main" val="1295822862"/>
                    </a:ext>
                  </a:extLst>
                </a:gridCol>
                <a:gridCol w="4343649">
                  <a:extLst>
                    <a:ext uri="{9D8B030D-6E8A-4147-A177-3AD203B41FA5}">
                      <a16:colId xmlns:a16="http://schemas.microsoft.com/office/drawing/2014/main" val="1974892067"/>
                    </a:ext>
                  </a:extLst>
                </a:gridCol>
              </a:tblGrid>
              <a:tr h="0">
                <a:tc gridSpan="2">
                  <a:txBody>
                    <a:bodyPr/>
                    <a:lstStyle/>
                    <a:p>
                      <a:pPr algn="ctr"/>
                      <a:r>
                        <a:rPr lang="en-US" sz="1600" dirty="0"/>
                        <a:t>Section/subsection</a:t>
                      </a:r>
                    </a:p>
                  </a:txBody>
                  <a:tcPr anchor="ctr"/>
                </a:tc>
                <a:tc hMerge="1">
                  <a:txBody>
                    <a:bodyPr/>
                    <a:lstStyle/>
                    <a:p>
                      <a:endParaRPr lang="en-US" sz="1400"/>
                    </a:p>
                  </a:txBody>
                  <a:tcPr/>
                </a:tc>
                <a:tc>
                  <a:txBody>
                    <a:bodyPr/>
                    <a:lstStyle/>
                    <a:p>
                      <a:pPr algn="ctr"/>
                      <a:r>
                        <a:rPr lang="en-US" sz="1600" dirty="0"/>
                        <a:t>Description</a:t>
                      </a:r>
                    </a:p>
                  </a:txBody>
                  <a:tcPr anchor="ctr"/>
                </a:tc>
                <a:tc>
                  <a:txBody>
                    <a:bodyPr/>
                    <a:lstStyle/>
                    <a:p>
                      <a:pPr algn="ctr"/>
                      <a:r>
                        <a:rPr lang="en-US" sz="1600" dirty="0"/>
                        <a:t>Notes</a:t>
                      </a:r>
                    </a:p>
                  </a:txBody>
                  <a:tcPr anchor="ctr"/>
                </a:tc>
                <a:extLst>
                  <a:ext uri="{0D108BD9-81ED-4DB2-BD59-A6C34878D82A}">
                    <a16:rowId xmlns:a16="http://schemas.microsoft.com/office/drawing/2014/main" val="3477550725"/>
                  </a:ext>
                </a:extLst>
              </a:tr>
              <a:tr h="1166260">
                <a:tc>
                  <a:txBody>
                    <a:bodyPr/>
                    <a:lstStyle/>
                    <a:p>
                      <a:endParaRPr lang="en-US" sz="1600" dirty="0"/>
                    </a:p>
                  </a:txBody>
                  <a:tcPr/>
                </a:tc>
                <a:tc>
                  <a:txBody>
                    <a:bodyPr/>
                    <a:lstStyle/>
                    <a:p>
                      <a:r>
                        <a:rPr lang="en-US" sz="1200" b="1" dirty="0"/>
                        <a:t>Product holding</a:t>
                      </a:r>
                    </a:p>
                  </a:txBody>
                  <a:tcPr/>
                </a:tc>
                <a:tc>
                  <a:txBody>
                    <a:bodyPr/>
                    <a:lstStyle/>
                    <a:p>
                      <a:pPr marL="0" indent="0">
                        <a:buNone/>
                      </a:pPr>
                      <a:r>
                        <a:rPr lang="en-US" sz="800" b="1" dirty="0"/>
                        <a:t>a. Product holding : </a:t>
                      </a:r>
                    </a:p>
                    <a:p>
                      <a:pPr marL="0" indent="0">
                        <a:buNone/>
                      </a:pPr>
                      <a:r>
                        <a:rPr lang="en-US" sz="800" dirty="0"/>
                        <a:t>Percentage of customer based on  product type.</a:t>
                      </a:r>
                    </a:p>
                    <a:p>
                      <a:pPr marL="0" indent="0">
                        <a:buNone/>
                      </a:pPr>
                      <a:r>
                        <a:rPr lang="en-US" sz="800" dirty="0"/>
                        <a:t>Numerator : Total unique in-force customer by product type </a:t>
                      </a:r>
                    </a:p>
                    <a:p>
                      <a:pPr marL="0" indent="0">
                        <a:buNone/>
                      </a:pPr>
                      <a:r>
                        <a:rPr lang="en-US" sz="800" dirty="0"/>
                        <a:t>Denominator : Total unique in-force customer</a:t>
                      </a:r>
                    </a:p>
                    <a:p>
                      <a:pPr marL="0" indent="0">
                        <a:buNone/>
                      </a:pPr>
                      <a:r>
                        <a:rPr lang="en-US" sz="800" b="1" dirty="0"/>
                        <a:t>c. Policy per customer</a:t>
                      </a:r>
                    </a:p>
                    <a:p>
                      <a:pPr marL="0" indent="0">
                        <a:buNone/>
                      </a:pPr>
                      <a:r>
                        <a:rPr lang="en-US" sz="800" dirty="0"/>
                        <a:t>Total number of in-force policy per customer</a:t>
                      </a:r>
                    </a:p>
                    <a:p>
                      <a:pPr marL="0" indent="0">
                        <a:buNone/>
                      </a:pPr>
                      <a:r>
                        <a:rPr lang="en-US" sz="800" b="1" dirty="0"/>
                        <a:t>d. Cust having &gt;1 policy</a:t>
                      </a:r>
                    </a:p>
                    <a:p>
                      <a:pPr marL="0" indent="0">
                        <a:buNone/>
                      </a:pPr>
                      <a:r>
                        <a:rPr lang="en-US" sz="800" dirty="0"/>
                        <a:t>Percentage of in-force customer that having more than one policy in all status.</a:t>
                      </a:r>
                    </a:p>
                  </a:txBody>
                  <a:tcPr/>
                </a:tc>
                <a:tc>
                  <a:txBody>
                    <a:bodyPr/>
                    <a:lstStyle/>
                    <a:p>
                      <a:r>
                        <a:rPr lang="en-US" sz="800" dirty="0"/>
                        <a:t>This section provided information regarding to percentage of the customer that holding the product, and also the average of total policy that customer have.</a:t>
                      </a:r>
                    </a:p>
                  </a:txBody>
                  <a:tcPr/>
                </a:tc>
                <a:extLst>
                  <a:ext uri="{0D108BD9-81ED-4DB2-BD59-A6C34878D82A}">
                    <a16:rowId xmlns:a16="http://schemas.microsoft.com/office/drawing/2014/main" val="1154756543"/>
                  </a:ext>
                </a:extLst>
              </a:tr>
              <a:tr h="1166260">
                <a:tc>
                  <a:txBody>
                    <a:bodyPr/>
                    <a:lstStyle/>
                    <a:p>
                      <a:endParaRPr lang="en-US" sz="1600" dirty="0"/>
                    </a:p>
                  </a:txBody>
                  <a:tcPr/>
                </a:tc>
                <a:tc>
                  <a:txBody>
                    <a:bodyPr/>
                    <a:lstStyle/>
                    <a:p>
                      <a:r>
                        <a:rPr lang="en-US" sz="1200" b="1" dirty="0"/>
                        <a:t>Policy Value</a:t>
                      </a:r>
                    </a:p>
                  </a:txBody>
                  <a:tcPr/>
                </a:tc>
                <a:tc>
                  <a:txBody>
                    <a:bodyPr/>
                    <a:lstStyle/>
                    <a:p>
                      <a:pPr marL="0" indent="0">
                        <a:buNone/>
                      </a:pPr>
                      <a:r>
                        <a:rPr lang="en-US" sz="800" b="1" dirty="0"/>
                        <a:t>a. Average total account balance: </a:t>
                      </a:r>
                    </a:p>
                    <a:p>
                      <a:pPr marL="0" indent="0">
                        <a:buNone/>
                      </a:pPr>
                      <a:r>
                        <a:rPr lang="en-US" sz="800" dirty="0"/>
                        <a:t>Average of total account balance of each customers</a:t>
                      </a:r>
                    </a:p>
                    <a:p>
                      <a:pPr marL="0" indent="0">
                        <a:buNone/>
                      </a:pPr>
                      <a:r>
                        <a:rPr lang="en-US" sz="800" b="1" dirty="0"/>
                        <a:t>b. Customer in gain/loss: </a:t>
                      </a:r>
                    </a:p>
                    <a:p>
                      <a:pPr marL="0" indent="0">
                        <a:buNone/>
                      </a:pPr>
                      <a:r>
                        <a:rPr lang="en-US" sz="800" b="0" dirty="0"/>
                        <a:t>Current status of fund that collected from each customer, if the values are higher than total collected premium then it classified as gain, otherwise it loss. </a:t>
                      </a:r>
                      <a:endParaRPr lang="en-US" sz="800" kern="1200" dirty="0">
                        <a:solidFill>
                          <a:schemeClr val="tx1"/>
                        </a:solidFill>
                        <a:effectLst/>
                        <a:latin typeface="+mn-lt"/>
                        <a:ea typeface="+mn-ea"/>
                        <a:cs typeface="+mn-cs"/>
                      </a:endParaRPr>
                    </a:p>
                    <a:p>
                      <a:pPr marL="0" indent="0">
                        <a:buNone/>
                      </a:pPr>
                      <a:r>
                        <a:rPr lang="en-US" sz="800" b="1" dirty="0"/>
                        <a:t>c. Average total APE</a:t>
                      </a:r>
                    </a:p>
                    <a:p>
                      <a:pPr marL="0" indent="0">
                        <a:buNone/>
                      </a:pPr>
                      <a:r>
                        <a:rPr lang="en-US" sz="800" dirty="0"/>
                        <a:t>Average of total APE of each customers</a:t>
                      </a:r>
                    </a:p>
                    <a:p>
                      <a:pPr marL="0" indent="0">
                        <a:buNone/>
                      </a:pPr>
                      <a:r>
                        <a:rPr lang="en-US" sz="800" b="1" dirty="0"/>
                        <a:t>d. Average policy age</a:t>
                      </a:r>
                    </a:p>
                    <a:p>
                      <a:pPr marL="0" indent="0">
                        <a:buNone/>
                      </a:pPr>
                      <a:r>
                        <a:rPr lang="en-US" sz="800" dirty="0"/>
                        <a:t>Average of total maximum </a:t>
                      </a:r>
                      <a:r>
                        <a:rPr lang="en-US" sz="800" b="1" dirty="0"/>
                        <a:t>policy age</a:t>
                      </a:r>
                      <a:r>
                        <a:rPr lang="en-US" sz="800" dirty="0"/>
                        <a:t> of each customers</a:t>
                      </a:r>
                    </a:p>
                  </a:txBody>
                  <a:tcPr/>
                </a:tc>
                <a:tc>
                  <a:txBody>
                    <a:bodyPr/>
                    <a:lstStyle/>
                    <a:p>
                      <a:r>
                        <a:rPr lang="en-US" sz="800" dirty="0"/>
                        <a:t>Gain/loss is calculated by adding total withdrawal amount, total redeem amount, last account balance, and divided by total collected premium (modal premium, top up premium, initial lump sum premium and deduct cost of insurance)</a:t>
                      </a:r>
                    </a:p>
                    <a:p>
                      <a:r>
                        <a:rPr lang="en-US" sz="800" i="1" kern="1200" dirty="0">
                          <a:solidFill>
                            <a:schemeClr val="tx1"/>
                          </a:solidFill>
                          <a:effectLst/>
                          <a:latin typeface="+mn-lt"/>
                          <a:ea typeface="+mn-ea"/>
                          <a:cs typeface="+mn-cs"/>
                        </a:rPr>
                        <a:t>(AUM + Redemption + Partial Withdrawal ) / (Premium – COI)</a:t>
                      </a:r>
                      <a:r>
                        <a:rPr lang="en-US" sz="800" dirty="0"/>
                        <a:t> </a:t>
                      </a:r>
                    </a:p>
                  </a:txBody>
                  <a:tcPr/>
                </a:tc>
                <a:extLst>
                  <a:ext uri="{0D108BD9-81ED-4DB2-BD59-A6C34878D82A}">
                    <a16:rowId xmlns:a16="http://schemas.microsoft.com/office/drawing/2014/main" val="1453649563"/>
                  </a:ext>
                </a:extLst>
              </a:tr>
              <a:tr h="971787">
                <a:tc>
                  <a:txBody>
                    <a:bodyPr/>
                    <a:lstStyle/>
                    <a:p>
                      <a:endParaRPr lang="en-US" sz="1600" dirty="0"/>
                    </a:p>
                  </a:txBody>
                  <a:tcPr/>
                </a:tc>
                <a:tc>
                  <a:txBody>
                    <a:bodyPr/>
                    <a:lstStyle/>
                    <a:p>
                      <a:r>
                        <a:rPr lang="en-US" sz="1200" b="1" dirty="0"/>
                        <a:t>Premium Collection</a:t>
                      </a:r>
                    </a:p>
                  </a:txBody>
                  <a:tcPr/>
                </a:tc>
                <a:tc>
                  <a:txBody>
                    <a:bodyPr/>
                    <a:lstStyle/>
                    <a:p>
                      <a:pPr marL="0" indent="0">
                        <a:buNone/>
                      </a:pPr>
                      <a:r>
                        <a:rPr lang="en-US" sz="800" b="0" i="1" u="sng" dirty="0"/>
                        <a:t>This section is calculated in YTD</a:t>
                      </a:r>
                    </a:p>
                    <a:p>
                      <a:pPr marL="0" indent="0">
                        <a:buNone/>
                      </a:pPr>
                      <a:r>
                        <a:rPr lang="en-US" sz="800" b="1" dirty="0"/>
                        <a:t>a. Grace period</a:t>
                      </a:r>
                    </a:p>
                    <a:p>
                      <a:pPr marL="0" indent="0">
                        <a:buNone/>
                      </a:pPr>
                      <a:r>
                        <a:rPr lang="en-US" sz="800" b="0" dirty="0"/>
                        <a:t>Grace period is 45 calendar days after pay to date.</a:t>
                      </a:r>
                    </a:p>
                    <a:p>
                      <a:pPr marL="0" indent="0">
                        <a:buNone/>
                      </a:pPr>
                      <a:r>
                        <a:rPr lang="en-US" sz="800" b="1" dirty="0"/>
                        <a:t>b. Retention period</a:t>
                      </a:r>
                    </a:p>
                    <a:p>
                      <a:pPr marL="0" indent="0">
                        <a:buNone/>
                      </a:pPr>
                      <a:r>
                        <a:rPr lang="en-US" sz="800" b="0" dirty="0"/>
                        <a:t>Retention period is within 6 months after the grace period</a:t>
                      </a:r>
                    </a:p>
                    <a:p>
                      <a:pPr marL="0" indent="0">
                        <a:buNone/>
                      </a:pPr>
                      <a:r>
                        <a:rPr lang="en-US" sz="800" b="1" dirty="0"/>
                        <a:t>b. Premium Holiday</a:t>
                      </a:r>
                    </a:p>
                    <a:p>
                      <a:pPr marL="0" indent="0">
                        <a:buNone/>
                      </a:pPr>
                      <a:r>
                        <a:rPr lang="en-US" sz="800" b="0" dirty="0"/>
                        <a:t>Premium that paid by account balance if the customer not paying the regular premium and passing the PH criteria. (only for unit link product). Customer who have premium holiday, their payment will treated as on time in this section </a:t>
                      </a:r>
                    </a:p>
                  </a:txBody>
                  <a:tcPr/>
                </a:tc>
                <a:tc>
                  <a:txBody>
                    <a:bodyPr/>
                    <a:lstStyle/>
                    <a:p>
                      <a:r>
                        <a:rPr lang="en-US" sz="800" dirty="0"/>
                        <a:t>Show percentage share of customer who paid their premium.</a:t>
                      </a:r>
                    </a:p>
                    <a:p>
                      <a:r>
                        <a:rPr lang="en-US" sz="800" dirty="0"/>
                        <a:t>This premium collection only calculated the premium which policy still in in-force status at the reporting date</a:t>
                      </a:r>
                    </a:p>
                    <a:p>
                      <a:r>
                        <a:rPr lang="en-US" sz="800" dirty="0"/>
                        <a:t>Premium holiday is estimated by using other transaction with zero amount. (Also be noted that only product with unit link that can use the premium holiday)</a:t>
                      </a:r>
                    </a:p>
                    <a:p>
                      <a:r>
                        <a:rPr lang="en-US" sz="800" dirty="0"/>
                        <a:t>Grace period for UL product is 45 calendar days, whilst the pure Health product is 90 calendar days, we took the shortest one for the threshold.</a:t>
                      </a:r>
                    </a:p>
                    <a:p>
                      <a:r>
                        <a:rPr lang="en-US" sz="800" dirty="0"/>
                        <a:t>Retention period for UL product is 1 years, whilst the pure Health product is 6 months, we took the shortest one for the threshold.</a:t>
                      </a:r>
                    </a:p>
                  </a:txBody>
                  <a:tcPr/>
                </a:tc>
                <a:extLst>
                  <a:ext uri="{0D108BD9-81ED-4DB2-BD59-A6C34878D82A}">
                    <a16:rowId xmlns:a16="http://schemas.microsoft.com/office/drawing/2014/main" val="2102749121"/>
                  </a:ext>
                </a:extLst>
              </a:tr>
              <a:tr h="1101253">
                <a:tc>
                  <a:txBody>
                    <a:bodyPr/>
                    <a:lstStyle/>
                    <a:p>
                      <a:endParaRPr lang="en-US" sz="1400" dirty="0"/>
                    </a:p>
                  </a:txBody>
                  <a:tcPr/>
                </a:tc>
                <a:tc>
                  <a:txBody>
                    <a:bodyPr/>
                    <a:lstStyle/>
                    <a:p>
                      <a:r>
                        <a:rPr lang="en-US" sz="1200" b="1" dirty="0"/>
                        <a:t>Customer Financial Behavior</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b="0" i="1" u="sng" dirty="0"/>
                        <a:t>This section is calculated in YTD</a:t>
                      </a:r>
                    </a:p>
                    <a:p>
                      <a:pPr marL="0" indent="0">
                        <a:buFont typeface="+mj-lt"/>
                        <a:buNone/>
                      </a:pPr>
                      <a:r>
                        <a:rPr lang="en-US" sz="800" b="1" dirty="0"/>
                        <a:t>a. Withdrawal</a:t>
                      </a:r>
                    </a:p>
                    <a:p>
                      <a:pPr marL="0" indent="0">
                        <a:buNone/>
                      </a:pPr>
                      <a:r>
                        <a:rPr lang="en-US" sz="800" b="0" dirty="0"/>
                        <a:t>Total customer who did policy withdrawal, and the total of withdrawal value along the year until the reporting date, also inform the average and the most repeated value of withdrawal (median)</a:t>
                      </a:r>
                    </a:p>
                    <a:p>
                      <a:pPr marL="0" indent="0">
                        <a:buNone/>
                      </a:pPr>
                      <a:r>
                        <a:rPr lang="en-US" sz="800" b="1" dirty="0"/>
                        <a:t>b. Reinstatement</a:t>
                      </a:r>
                    </a:p>
                    <a:p>
                      <a:pPr marL="0" indent="0">
                        <a:buNone/>
                      </a:pPr>
                      <a:r>
                        <a:rPr lang="en-US" sz="800" b="0" dirty="0"/>
                        <a:t>Total customer who did reinstatement within the year</a:t>
                      </a:r>
                    </a:p>
                    <a:p>
                      <a:pPr marL="0" indent="0">
                        <a:buNone/>
                      </a:pPr>
                      <a:r>
                        <a:rPr lang="en-US" sz="800" b="1" dirty="0"/>
                        <a:t>c. Lump Sum</a:t>
                      </a:r>
                    </a:p>
                    <a:p>
                      <a:pPr marL="0" indent="0">
                        <a:buNone/>
                      </a:pPr>
                      <a:r>
                        <a:rPr lang="en-US" sz="800" b="0" dirty="0"/>
                        <a:t>Total customer who did lump sum top up, and the total of lump sum top up value along the year until the reporting date, also inform the average and the most repeated value of top up (median)</a:t>
                      </a:r>
                    </a:p>
                  </a:txBody>
                  <a:tcPr/>
                </a:tc>
                <a:tc>
                  <a:txBody>
                    <a:bodyPr/>
                    <a:lstStyle/>
                    <a:p>
                      <a:r>
                        <a:rPr lang="en-US" sz="800" b="1" dirty="0"/>
                        <a:t>Numerator :</a:t>
                      </a:r>
                      <a:r>
                        <a:rPr lang="en-US" sz="800" dirty="0"/>
                        <a:t> Number of customer who did that action in the reporting year</a:t>
                      </a:r>
                    </a:p>
                    <a:p>
                      <a:r>
                        <a:rPr lang="en-US" sz="800" b="1" dirty="0"/>
                        <a:t>Denominator : </a:t>
                      </a:r>
                      <a:r>
                        <a:rPr lang="en-US" sz="800" b="0" dirty="0"/>
                        <a:t>T</a:t>
                      </a:r>
                      <a:r>
                        <a:rPr lang="en-US" sz="800" dirty="0"/>
                        <a:t>otal in-force customers</a:t>
                      </a:r>
                    </a:p>
                    <a:p>
                      <a:r>
                        <a:rPr lang="en-US" sz="800" b="1" dirty="0"/>
                        <a:t>Regular withdrawals </a:t>
                      </a:r>
                      <a:r>
                        <a:rPr lang="en-US" sz="800" dirty="0"/>
                        <a:t>pattern as the policyholders who do more than 1 withdrawal per year or take less than 180 days on an average between two consecutive withdrawals.</a:t>
                      </a:r>
                    </a:p>
                    <a:p>
                      <a:r>
                        <a:rPr lang="en-US" sz="800" b="1" dirty="0"/>
                        <a:t>Regular – Non Regular Formula</a:t>
                      </a:r>
                      <a:r>
                        <a:rPr lang="en-US" sz="800" dirty="0"/>
                        <a:t>: </a:t>
                      </a:r>
                    </a:p>
                    <a:p>
                      <a:r>
                        <a:rPr lang="en-US" sz="800" dirty="0"/>
                        <a:t>1. Total number of withdrawal / Policy Age  =&gt;</a:t>
                      </a:r>
                    </a:p>
                    <a:p>
                      <a:r>
                        <a:rPr lang="en-US" sz="800" dirty="0"/>
                        <a:t>&gt; = 1  (Regular) ,  &lt; 1  (Non Regular)</a:t>
                      </a:r>
                    </a:p>
                    <a:p>
                      <a:r>
                        <a:rPr lang="en-US" sz="800" dirty="0"/>
                        <a:t>2. Duration in days from first withdrawal to last withdrawal/ number of withdrawals =&gt;</a:t>
                      </a:r>
                    </a:p>
                    <a:p>
                      <a:r>
                        <a:rPr lang="en-US" sz="800" dirty="0"/>
                        <a:t>&lt; 180 (Regular), &gt;= 180 (Non Regular)</a:t>
                      </a:r>
                    </a:p>
                  </a:txBody>
                  <a:tcPr/>
                </a:tc>
                <a:extLst>
                  <a:ext uri="{0D108BD9-81ED-4DB2-BD59-A6C34878D82A}">
                    <a16:rowId xmlns:a16="http://schemas.microsoft.com/office/drawing/2014/main" val="470697376"/>
                  </a:ext>
                </a:extLst>
              </a:tr>
            </a:tbl>
          </a:graphicData>
        </a:graphic>
      </p:graphicFrame>
      <p:pic>
        <p:nvPicPr>
          <p:cNvPr id="14" name="Picture 13">
            <a:extLst>
              <a:ext uri="{FF2B5EF4-FFF2-40B4-BE49-F238E27FC236}">
                <a16:creationId xmlns:a16="http://schemas.microsoft.com/office/drawing/2014/main" id="{2F964098-ABA5-49F9-BA5F-BAD3B328988B}"/>
              </a:ext>
            </a:extLst>
          </p:cNvPr>
          <p:cNvPicPr>
            <a:picLocks noChangeAspect="1"/>
          </p:cNvPicPr>
          <p:nvPr/>
        </p:nvPicPr>
        <p:blipFill rotWithShape="1">
          <a:blip r:embed="rId3"/>
          <a:srcRect r="7337" b="37748"/>
          <a:stretch/>
        </p:blipFill>
        <p:spPr>
          <a:xfrm>
            <a:off x="637103" y="3587215"/>
            <a:ext cx="856417" cy="1124330"/>
          </a:xfrm>
          <a:prstGeom prst="rect">
            <a:avLst/>
          </a:prstGeom>
        </p:spPr>
      </p:pic>
      <p:pic>
        <p:nvPicPr>
          <p:cNvPr id="15" name="Picture 14">
            <a:extLst>
              <a:ext uri="{FF2B5EF4-FFF2-40B4-BE49-F238E27FC236}">
                <a16:creationId xmlns:a16="http://schemas.microsoft.com/office/drawing/2014/main" id="{DC6DEB62-33B1-400F-A55A-A982C1C2C8B2}"/>
              </a:ext>
            </a:extLst>
          </p:cNvPr>
          <p:cNvPicPr>
            <a:picLocks noChangeAspect="1"/>
          </p:cNvPicPr>
          <p:nvPr/>
        </p:nvPicPr>
        <p:blipFill>
          <a:blip r:embed="rId4"/>
          <a:stretch>
            <a:fillRect/>
          </a:stretch>
        </p:blipFill>
        <p:spPr>
          <a:xfrm>
            <a:off x="637103" y="4804004"/>
            <a:ext cx="920460" cy="1020704"/>
          </a:xfrm>
          <a:prstGeom prst="rect">
            <a:avLst/>
          </a:prstGeom>
        </p:spPr>
      </p:pic>
      <p:pic>
        <p:nvPicPr>
          <p:cNvPr id="3" name="Picture 2">
            <a:extLst>
              <a:ext uri="{FF2B5EF4-FFF2-40B4-BE49-F238E27FC236}">
                <a16:creationId xmlns:a16="http://schemas.microsoft.com/office/drawing/2014/main" id="{4711C2E7-7D20-4A66-89DD-5A85CA09BF9C}"/>
              </a:ext>
            </a:extLst>
          </p:cNvPr>
          <p:cNvPicPr>
            <a:picLocks noChangeAspect="1"/>
          </p:cNvPicPr>
          <p:nvPr/>
        </p:nvPicPr>
        <p:blipFill>
          <a:blip r:embed="rId5"/>
          <a:stretch>
            <a:fillRect/>
          </a:stretch>
        </p:blipFill>
        <p:spPr>
          <a:xfrm>
            <a:off x="637103" y="1237003"/>
            <a:ext cx="856416" cy="1081088"/>
          </a:xfrm>
          <a:prstGeom prst="rect">
            <a:avLst/>
          </a:prstGeom>
        </p:spPr>
      </p:pic>
      <p:pic>
        <p:nvPicPr>
          <p:cNvPr id="6" name="Picture 5">
            <a:extLst>
              <a:ext uri="{FF2B5EF4-FFF2-40B4-BE49-F238E27FC236}">
                <a16:creationId xmlns:a16="http://schemas.microsoft.com/office/drawing/2014/main" id="{1CCC1B7F-DAFD-4F72-A3AE-235C93EC3AA0}"/>
              </a:ext>
            </a:extLst>
          </p:cNvPr>
          <p:cNvPicPr>
            <a:picLocks noChangeAspect="1"/>
          </p:cNvPicPr>
          <p:nvPr/>
        </p:nvPicPr>
        <p:blipFill>
          <a:blip r:embed="rId6"/>
          <a:stretch>
            <a:fillRect/>
          </a:stretch>
        </p:blipFill>
        <p:spPr>
          <a:xfrm>
            <a:off x="637102" y="2410551"/>
            <a:ext cx="856415" cy="1081088"/>
          </a:xfrm>
          <a:prstGeom prst="rect">
            <a:avLst/>
          </a:prstGeom>
        </p:spPr>
      </p:pic>
    </p:spTree>
    <p:extLst>
      <p:ext uri="{BB962C8B-B14F-4D97-AF65-F5344CB8AC3E}">
        <p14:creationId xmlns:p14="http://schemas.microsoft.com/office/powerpoint/2010/main" val="171892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8C6C8-AC3B-4E54-9779-19A2ED9B8485}"/>
              </a:ext>
            </a:extLst>
          </p:cNvPr>
          <p:cNvSpPr>
            <a:spLocks noGrp="1"/>
          </p:cNvSpPr>
          <p:nvPr>
            <p:ph type="sldNum" sz="quarter" idx="12"/>
          </p:nvPr>
        </p:nvSpPr>
        <p:spPr/>
        <p:txBody>
          <a:bodyPr/>
          <a:lstStyle/>
          <a:p>
            <a:fld id="{438FEFB8-6B6E-4DC1-A5E4-A1258711B442}" type="slidenum">
              <a:rPr lang="en-GB" noProof="0" smtClean="0"/>
              <a:pPr/>
              <a:t>13</a:t>
            </a:fld>
            <a:endParaRPr lang="en-GB" noProof="0"/>
          </a:p>
        </p:txBody>
      </p:sp>
      <p:sp>
        <p:nvSpPr>
          <p:cNvPr id="2" name="Title 1">
            <a:extLst>
              <a:ext uri="{FF2B5EF4-FFF2-40B4-BE49-F238E27FC236}">
                <a16:creationId xmlns:a16="http://schemas.microsoft.com/office/drawing/2014/main" id="{1E1BA534-C4E5-43B6-B062-825AD822A3E4}"/>
              </a:ext>
            </a:extLst>
          </p:cNvPr>
          <p:cNvSpPr>
            <a:spLocks noGrp="1"/>
          </p:cNvSpPr>
          <p:nvPr>
            <p:ph type="title" idx="4294967295"/>
          </p:nvPr>
        </p:nvSpPr>
        <p:spPr>
          <a:xfrm>
            <a:off x="0" y="168275"/>
            <a:ext cx="11461750" cy="449263"/>
          </a:xfrm>
          <a:prstGeom prst="rect">
            <a:avLst/>
          </a:prstGeom>
        </p:spPr>
        <p:txBody>
          <a:bodyPr/>
          <a:lstStyle/>
          <a:p>
            <a:r>
              <a:rPr lang="en-US" sz="3200" dirty="0"/>
              <a:t>Appendix</a:t>
            </a:r>
            <a:endParaRPr lang="en-US" dirty="0"/>
          </a:p>
        </p:txBody>
      </p:sp>
      <p:graphicFrame>
        <p:nvGraphicFramePr>
          <p:cNvPr id="7" name="Table 6">
            <a:extLst>
              <a:ext uri="{FF2B5EF4-FFF2-40B4-BE49-F238E27FC236}">
                <a16:creationId xmlns:a16="http://schemas.microsoft.com/office/drawing/2014/main" id="{FB9C2282-861E-4054-BF23-59D134BD65E2}"/>
              </a:ext>
            </a:extLst>
          </p:cNvPr>
          <p:cNvGraphicFramePr>
            <a:graphicFrameLocks noGrp="1"/>
          </p:cNvGraphicFramePr>
          <p:nvPr>
            <p:extLst>
              <p:ext uri="{D42A27DB-BD31-4B8C-83A1-F6EECF244321}">
                <p14:modId xmlns:p14="http://schemas.microsoft.com/office/powerpoint/2010/main" val="2202022681"/>
              </p:ext>
            </p:extLst>
          </p:nvPr>
        </p:nvGraphicFramePr>
        <p:xfrm>
          <a:off x="532673" y="849467"/>
          <a:ext cx="11461611" cy="4564706"/>
        </p:xfrm>
        <a:graphic>
          <a:graphicData uri="http://schemas.openxmlformats.org/drawingml/2006/table">
            <a:tbl>
              <a:tblPr firstRow="1" bandRow="1">
                <a:tableStyleId>{9D7B26C5-4107-4FEC-AEDC-1716B250A1EF}</a:tableStyleId>
              </a:tblPr>
              <a:tblGrid>
                <a:gridCol w="1270727">
                  <a:extLst>
                    <a:ext uri="{9D8B030D-6E8A-4147-A177-3AD203B41FA5}">
                      <a16:colId xmlns:a16="http://schemas.microsoft.com/office/drawing/2014/main" val="904657601"/>
                    </a:ext>
                  </a:extLst>
                </a:gridCol>
                <a:gridCol w="1226287">
                  <a:extLst>
                    <a:ext uri="{9D8B030D-6E8A-4147-A177-3AD203B41FA5}">
                      <a16:colId xmlns:a16="http://schemas.microsoft.com/office/drawing/2014/main" val="6975192"/>
                    </a:ext>
                  </a:extLst>
                </a:gridCol>
                <a:gridCol w="4620948">
                  <a:extLst>
                    <a:ext uri="{9D8B030D-6E8A-4147-A177-3AD203B41FA5}">
                      <a16:colId xmlns:a16="http://schemas.microsoft.com/office/drawing/2014/main" val="1295822862"/>
                    </a:ext>
                  </a:extLst>
                </a:gridCol>
                <a:gridCol w="4343649">
                  <a:extLst>
                    <a:ext uri="{9D8B030D-6E8A-4147-A177-3AD203B41FA5}">
                      <a16:colId xmlns:a16="http://schemas.microsoft.com/office/drawing/2014/main" val="1974892067"/>
                    </a:ext>
                  </a:extLst>
                </a:gridCol>
              </a:tblGrid>
              <a:tr h="0">
                <a:tc gridSpan="2">
                  <a:txBody>
                    <a:bodyPr/>
                    <a:lstStyle/>
                    <a:p>
                      <a:pPr algn="ctr"/>
                      <a:r>
                        <a:rPr lang="en-US" sz="1600" dirty="0"/>
                        <a:t>Section/subsection</a:t>
                      </a:r>
                    </a:p>
                  </a:txBody>
                  <a:tcPr anchor="ctr"/>
                </a:tc>
                <a:tc hMerge="1">
                  <a:txBody>
                    <a:bodyPr/>
                    <a:lstStyle/>
                    <a:p>
                      <a:endParaRPr lang="en-US" sz="1400"/>
                    </a:p>
                  </a:txBody>
                  <a:tcPr/>
                </a:tc>
                <a:tc>
                  <a:txBody>
                    <a:bodyPr/>
                    <a:lstStyle/>
                    <a:p>
                      <a:pPr algn="ctr"/>
                      <a:r>
                        <a:rPr lang="en-US" sz="1600" dirty="0"/>
                        <a:t>Description</a:t>
                      </a:r>
                    </a:p>
                  </a:txBody>
                  <a:tcPr anchor="ctr"/>
                </a:tc>
                <a:tc>
                  <a:txBody>
                    <a:bodyPr/>
                    <a:lstStyle/>
                    <a:p>
                      <a:pPr algn="ctr"/>
                      <a:r>
                        <a:rPr lang="en-US" sz="1600" dirty="0"/>
                        <a:t>Notes</a:t>
                      </a:r>
                    </a:p>
                  </a:txBody>
                  <a:tcPr anchor="ctr"/>
                </a:tc>
                <a:extLst>
                  <a:ext uri="{0D108BD9-81ED-4DB2-BD59-A6C34878D82A}">
                    <a16:rowId xmlns:a16="http://schemas.microsoft.com/office/drawing/2014/main" val="3477550725"/>
                  </a:ext>
                </a:extLst>
              </a:tr>
              <a:tr h="773593">
                <a:tc>
                  <a:txBody>
                    <a:bodyPr/>
                    <a:lstStyle/>
                    <a:p>
                      <a:endParaRPr lang="en-US" sz="2000" dirty="0"/>
                    </a:p>
                  </a:txBody>
                  <a:tcPr/>
                </a:tc>
                <a:tc>
                  <a:txBody>
                    <a:bodyPr/>
                    <a:lstStyle/>
                    <a:p>
                      <a:r>
                        <a:rPr lang="en-US" sz="1200" b="1" dirty="0"/>
                        <a:t>Customer Segmentation</a:t>
                      </a:r>
                    </a:p>
                  </a:txBody>
                  <a:tcPr/>
                </a:tc>
                <a:tc>
                  <a:txBody>
                    <a:bodyPr/>
                    <a:lstStyle/>
                    <a:p>
                      <a:r>
                        <a:rPr lang="en-US" sz="800" dirty="0"/>
                        <a:t>Customer segmentation mainly based on data from bank </a:t>
                      </a:r>
                      <a:r>
                        <a:rPr lang="en-US" sz="800" dirty="0" err="1"/>
                        <a:t>mandiri</a:t>
                      </a:r>
                      <a:endParaRPr lang="en-US" sz="800" dirty="0"/>
                    </a:p>
                    <a:p>
                      <a:endParaRPr lang="en-US" sz="800" dirty="0"/>
                    </a:p>
                    <a:p>
                      <a:pPr marL="0" marR="0" lvl="0" indent="0" algn="l" defTabSz="1088309" rtl="0" eaLnBrk="1" fontAlgn="auto" latinLnBrk="0" hangingPunct="1">
                        <a:lnSpc>
                          <a:spcPct val="100000"/>
                        </a:lnSpc>
                        <a:spcBef>
                          <a:spcPts val="0"/>
                        </a:spcBef>
                        <a:spcAft>
                          <a:spcPts val="0"/>
                        </a:spcAft>
                        <a:buClrTx/>
                        <a:buSzTx/>
                        <a:buFontTx/>
                        <a:buNone/>
                        <a:tabLst/>
                        <a:defRPr/>
                      </a:pPr>
                      <a:r>
                        <a:rPr lang="en-US" sz="800" b="1" dirty="0"/>
                        <a:t>HNWI : </a:t>
                      </a:r>
                      <a:r>
                        <a:rPr lang="en-US" sz="800" dirty="0"/>
                        <a:t>Bank </a:t>
                      </a:r>
                      <a:r>
                        <a:rPr lang="en-US" sz="800" dirty="0" err="1"/>
                        <a:t>Mandiri</a:t>
                      </a:r>
                      <a:r>
                        <a:rPr lang="en-US" sz="800" dirty="0"/>
                        <a:t> Private and Priority customer having AMFS In Branch Policy and Owner of Policy produced in Priority Branch.</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Bank </a:t>
                      </a:r>
                      <a:r>
                        <a:rPr lang="en-US" sz="800" dirty="0" err="1"/>
                        <a:t>Mandiri</a:t>
                      </a:r>
                      <a:r>
                        <a:rPr lang="en-US" sz="800" dirty="0"/>
                        <a:t> data updated to June 2019</a:t>
                      </a:r>
                    </a:p>
                  </a:txBody>
                  <a:tcPr/>
                </a:tc>
                <a:extLst>
                  <a:ext uri="{0D108BD9-81ED-4DB2-BD59-A6C34878D82A}">
                    <a16:rowId xmlns:a16="http://schemas.microsoft.com/office/drawing/2014/main" val="1014791907"/>
                  </a:ext>
                </a:extLst>
              </a:tr>
              <a:tr h="773593">
                <a:tc>
                  <a:txBody>
                    <a:bodyPr/>
                    <a:lstStyle/>
                    <a:p>
                      <a:endParaRPr lang="en-US" sz="2000" dirty="0"/>
                    </a:p>
                  </a:txBody>
                  <a:tcPr/>
                </a:tc>
                <a:tc>
                  <a:txBody>
                    <a:bodyPr/>
                    <a:lstStyle/>
                    <a:p>
                      <a:r>
                        <a:rPr lang="en-US" sz="1200" b="1" dirty="0"/>
                        <a:t>Orphan Policy</a:t>
                      </a:r>
                    </a:p>
                  </a:txBody>
                  <a:tcPr/>
                </a:tc>
                <a:tc>
                  <a:txBody>
                    <a:bodyPr/>
                    <a:lstStyle/>
                    <a:p>
                      <a:r>
                        <a:rPr lang="en-US" sz="800" dirty="0"/>
                        <a:t>Total number of customer which having a policy without FA who can handle the issue (FA already resign, moved or promote without policy handling replacement), also inform the age of the orphan policy.</a:t>
                      </a:r>
                    </a:p>
                    <a:p>
                      <a:endParaRPr lang="en-US" sz="800" dirty="0"/>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Orphan aging percentage is shared of total orphan  customer number</a:t>
                      </a:r>
                    </a:p>
                  </a:txBody>
                  <a:tcPr/>
                </a:tc>
                <a:extLst>
                  <a:ext uri="{0D108BD9-81ED-4DB2-BD59-A6C34878D82A}">
                    <a16:rowId xmlns:a16="http://schemas.microsoft.com/office/drawing/2014/main" val="3339512663"/>
                  </a:ext>
                </a:extLst>
              </a:tr>
              <a:tr h="800100">
                <a:tc>
                  <a:txBody>
                    <a:bodyPr/>
                    <a:lstStyle/>
                    <a:p>
                      <a:endParaRPr lang="en-US" sz="1600" dirty="0"/>
                    </a:p>
                  </a:txBody>
                  <a:tcPr/>
                </a:tc>
                <a:tc>
                  <a:txBody>
                    <a:bodyPr/>
                    <a:lstStyle/>
                    <a:p>
                      <a:r>
                        <a:rPr lang="en-US" sz="1200" b="1" dirty="0"/>
                        <a:t>Contact Point</a:t>
                      </a:r>
                    </a:p>
                  </a:txBody>
                  <a:tcPr/>
                </a:tc>
                <a:tc>
                  <a:txBody>
                    <a:bodyPr/>
                    <a:lstStyle/>
                    <a:p>
                      <a:r>
                        <a:rPr lang="en-US" sz="800" dirty="0"/>
                        <a:t>Percent share of customers contact point </a:t>
                      </a:r>
                    </a:p>
                  </a:txBody>
                  <a:tcPr/>
                </a:tc>
                <a:tc>
                  <a:txBody>
                    <a:bodyPr/>
                    <a:lstStyle/>
                    <a:p>
                      <a:r>
                        <a:rPr lang="en-US" sz="800" dirty="0"/>
                        <a:t>Total number of communication channel that customer have, this number is produced after we do some data cleansing by using the email or phone number patterns (contacted phone number)</a:t>
                      </a:r>
                    </a:p>
                  </a:txBody>
                  <a:tcPr/>
                </a:tc>
                <a:extLst>
                  <a:ext uri="{0D108BD9-81ED-4DB2-BD59-A6C34878D82A}">
                    <a16:rowId xmlns:a16="http://schemas.microsoft.com/office/drawing/2014/main" val="1041708114"/>
                  </a:ext>
                </a:extLst>
              </a:tr>
              <a:tr h="845820">
                <a:tc>
                  <a:txBody>
                    <a:bodyPr/>
                    <a:lstStyle/>
                    <a:p>
                      <a:endParaRPr lang="en-US" sz="1600" dirty="0"/>
                    </a:p>
                  </a:txBody>
                  <a:tcPr/>
                </a:tc>
                <a:tc>
                  <a:txBody>
                    <a:bodyPr/>
                    <a:lstStyle/>
                    <a:p>
                      <a:r>
                        <a:rPr lang="en-US" sz="1200" b="1" dirty="0"/>
                        <a:t>Customer Vintage</a:t>
                      </a:r>
                    </a:p>
                  </a:txBody>
                  <a:tcPr/>
                </a:tc>
                <a:tc>
                  <a:txBody>
                    <a:bodyPr/>
                    <a:lstStyle/>
                    <a:p>
                      <a:r>
                        <a:rPr lang="en-US" sz="800" dirty="0"/>
                        <a:t>Percent share of how long the customer have the relationship with us</a:t>
                      </a:r>
                    </a:p>
                  </a:txBody>
                  <a:tcPr/>
                </a:tc>
                <a:tc>
                  <a:txBody>
                    <a:bodyPr/>
                    <a:lstStyle/>
                    <a:p>
                      <a:r>
                        <a:rPr lang="en-US" sz="800" dirty="0"/>
                        <a:t>The number of year represent from the first time of customer have an active policy with us </a:t>
                      </a:r>
                    </a:p>
                  </a:txBody>
                  <a:tcPr/>
                </a:tc>
                <a:extLst>
                  <a:ext uri="{0D108BD9-81ED-4DB2-BD59-A6C34878D82A}">
                    <a16:rowId xmlns:a16="http://schemas.microsoft.com/office/drawing/2014/main" val="241669782"/>
                  </a:ext>
                </a:extLst>
              </a:tr>
              <a:tr h="1036320">
                <a:tc>
                  <a:txBody>
                    <a:bodyPr/>
                    <a:lstStyle/>
                    <a:p>
                      <a:endParaRPr lang="en-US" sz="1600" dirty="0"/>
                    </a:p>
                  </a:txBody>
                  <a:tcPr/>
                </a:tc>
                <a:tc>
                  <a:txBody>
                    <a:bodyPr/>
                    <a:lstStyle/>
                    <a:p>
                      <a:r>
                        <a:rPr lang="en-US" sz="1200" b="1" dirty="0"/>
                        <a:t>Contact Recency</a:t>
                      </a:r>
                    </a:p>
                  </a:txBody>
                  <a:tcPr/>
                </a:tc>
                <a:tc>
                  <a:txBody>
                    <a:bodyPr/>
                    <a:lstStyle/>
                    <a:p>
                      <a:r>
                        <a:rPr lang="en-US" sz="800" dirty="0"/>
                        <a:t>How recent the customers are contacted</a:t>
                      </a:r>
                    </a:p>
                  </a:txBody>
                  <a:tcPr/>
                </a:tc>
                <a:tc>
                  <a:txBody>
                    <a:bodyPr/>
                    <a:lstStyle/>
                    <a:p>
                      <a:r>
                        <a:rPr lang="en-US" sz="800" dirty="0"/>
                        <a:t>Last contacted that are acquired from latest lumpsum date, withdrawal date, redeem date, claim date, retention date, complaint date, inquiry date.</a:t>
                      </a:r>
                    </a:p>
                  </a:txBody>
                  <a:tcPr/>
                </a:tc>
                <a:extLst>
                  <a:ext uri="{0D108BD9-81ED-4DB2-BD59-A6C34878D82A}">
                    <a16:rowId xmlns:a16="http://schemas.microsoft.com/office/drawing/2014/main" val="2520434163"/>
                  </a:ext>
                </a:extLst>
              </a:tr>
            </a:tbl>
          </a:graphicData>
        </a:graphic>
      </p:graphicFrame>
      <p:pic>
        <p:nvPicPr>
          <p:cNvPr id="8" name="Picture 7">
            <a:extLst>
              <a:ext uri="{FF2B5EF4-FFF2-40B4-BE49-F238E27FC236}">
                <a16:creationId xmlns:a16="http://schemas.microsoft.com/office/drawing/2014/main" id="{EA6650E5-E891-4E60-99E2-680C14F3B58D}"/>
              </a:ext>
            </a:extLst>
          </p:cNvPr>
          <p:cNvPicPr>
            <a:picLocks noChangeAspect="1"/>
          </p:cNvPicPr>
          <p:nvPr/>
        </p:nvPicPr>
        <p:blipFill>
          <a:blip r:embed="rId3"/>
          <a:stretch>
            <a:fillRect/>
          </a:stretch>
        </p:blipFill>
        <p:spPr>
          <a:xfrm>
            <a:off x="576683" y="2025987"/>
            <a:ext cx="1086998" cy="628300"/>
          </a:xfrm>
          <a:prstGeom prst="rect">
            <a:avLst/>
          </a:prstGeom>
        </p:spPr>
      </p:pic>
      <p:pic>
        <p:nvPicPr>
          <p:cNvPr id="9" name="Picture 8">
            <a:extLst>
              <a:ext uri="{FF2B5EF4-FFF2-40B4-BE49-F238E27FC236}">
                <a16:creationId xmlns:a16="http://schemas.microsoft.com/office/drawing/2014/main" id="{A7B07E69-34C3-4E90-B5B2-A12BB7CA006A}"/>
              </a:ext>
            </a:extLst>
          </p:cNvPr>
          <p:cNvPicPr>
            <a:picLocks noChangeAspect="1"/>
          </p:cNvPicPr>
          <p:nvPr/>
        </p:nvPicPr>
        <p:blipFill rotWithShape="1">
          <a:blip r:embed="rId4"/>
          <a:srcRect b="5976"/>
          <a:stretch/>
        </p:blipFill>
        <p:spPr>
          <a:xfrm>
            <a:off x="608581" y="2772265"/>
            <a:ext cx="1086998" cy="689500"/>
          </a:xfrm>
          <a:prstGeom prst="rect">
            <a:avLst/>
          </a:prstGeom>
        </p:spPr>
      </p:pic>
      <p:pic>
        <p:nvPicPr>
          <p:cNvPr id="10" name="Picture 9">
            <a:extLst>
              <a:ext uri="{FF2B5EF4-FFF2-40B4-BE49-F238E27FC236}">
                <a16:creationId xmlns:a16="http://schemas.microsoft.com/office/drawing/2014/main" id="{DAA9FD17-7E66-42C6-AD35-6C5308869C34}"/>
              </a:ext>
            </a:extLst>
          </p:cNvPr>
          <p:cNvPicPr>
            <a:picLocks noChangeAspect="1"/>
          </p:cNvPicPr>
          <p:nvPr/>
        </p:nvPicPr>
        <p:blipFill>
          <a:blip r:embed="rId5"/>
          <a:stretch>
            <a:fillRect/>
          </a:stretch>
        </p:blipFill>
        <p:spPr>
          <a:xfrm>
            <a:off x="608582" y="3601665"/>
            <a:ext cx="1076325" cy="700863"/>
          </a:xfrm>
          <a:prstGeom prst="rect">
            <a:avLst/>
          </a:prstGeom>
        </p:spPr>
      </p:pic>
      <p:pic>
        <p:nvPicPr>
          <p:cNvPr id="11" name="Picture 10">
            <a:extLst>
              <a:ext uri="{FF2B5EF4-FFF2-40B4-BE49-F238E27FC236}">
                <a16:creationId xmlns:a16="http://schemas.microsoft.com/office/drawing/2014/main" id="{DB858A74-C71F-42BB-AD17-9218B9B9567D}"/>
              </a:ext>
            </a:extLst>
          </p:cNvPr>
          <p:cNvPicPr>
            <a:picLocks noChangeAspect="1"/>
          </p:cNvPicPr>
          <p:nvPr/>
        </p:nvPicPr>
        <p:blipFill>
          <a:blip r:embed="rId6"/>
          <a:stretch>
            <a:fillRect/>
          </a:stretch>
        </p:blipFill>
        <p:spPr>
          <a:xfrm>
            <a:off x="584262" y="4459262"/>
            <a:ext cx="1127915" cy="853698"/>
          </a:xfrm>
          <a:prstGeom prst="rect">
            <a:avLst/>
          </a:prstGeom>
        </p:spPr>
      </p:pic>
      <p:pic>
        <p:nvPicPr>
          <p:cNvPr id="13" name="Picture 12">
            <a:extLst>
              <a:ext uri="{FF2B5EF4-FFF2-40B4-BE49-F238E27FC236}">
                <a16:creationId xmlns:a16="http://schemas.microsoft.com/office/drawing/2014/main" id="{A77173C7-4831-432A-9D19-DAFB4FC1816D}"/>
              </a:ext>
            </a:extLst>
          </p:cNvPr>
          <p:cNvPicPr>
            <a:picLocks noChangeAspect="1"/>
          </p:cNvPicPr>
          <p:nvPr/>
        </p:nvPicPr>
        <p:blipFill>
          <a:blip r:embed="rId7"/>
          <a:stretch>
            <a:fillRect/>
          </a:stretch>
        </p:blipFill>
        <p:spPr>
          <a:xfrm>
            <a:off x="581901" y="1226528"/>
            <a:ext cx="994379" cy="637024"/>
          </a:xfrm>
          <a:prstGeom prst="rect">
            <a:avLst/>
          </a:prstGeom>
        </p:spPr>
      </p:pic>
    </p:spTree>
    <p:extLst>
      <p:ext uri="{BB962C8B-B14F-4D97-AF65-F5344CB8AC3E}">
        <p14:creationId xmlns:p14="http://schemas.microsoft.com/office/powerpoint/2010/main" val="79783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8C6C8-AC3B-4E54-9779-19A2ED9B8485}"/>
              </a:ext>
            </a:extLst>
          </p:cNvPr>
          <p:cNvSpPr>
            <a:spLocks noGrp="1"/>
          </p:cNvSpPr>
          <p:nvPr>
            <p:ph type="sldNum" sz="quarter" idx="12"/>
          </p:nvPr>
        </p:nvSpPr>
        <p:spPr/>
        <p:txBody>
          <a:bodyPr/>
          <a:lstStyle/>
          <a:p>
            <a:fld id="{438FEFB8-6B6E-4DC1-A5E4-A1258711B442}" type="slidenum">
              <a:rPr lang="en-GB" noProof="0" smtClean="0"/>
              <a:pPr/>
              <a:t>14</a:t>
            </a:fld>
            <a:endParaRPr lang="en-GB" noProof="0"/>
          </a:p>
        </p:txBody>
      </p:sp>
      <p:sp>
        <p:nvSpPr>
          <p:cNvPr id="2" name="Title 1">
            <a:extLst>
              <a:ext uri="{FF2B5EF4-FFF2-40B4-BE49-F238E27FC236}">
                <a16:creationId xmlns:a16="http://schemas.microsoft.com/office/drawing/2014/main" id="{1E1BA534-C4E5-43B6-B062-825AD822A3E4}"/>
              </a:ext>
            </a:extLst>
          </p:cNvPr>
          <p:cNvSpPr>
            <a:spLocks noGrp="1"/>
          </p:cNvSpPr>
          <p:nvPr>
            <p:ph type="title" idx="4294967295"/>
          </p:nvPr>
        </p:nvSpPr>
        <p:spPr>
          <a:xfrm>
            <a:off x="0" y="168275"/>
            <a:ext cx="11461750" cy="449263"/>
          </a:xfrm>
          <a:prstGeom prst="rect">
            <a:avLst/>
          </a:prstGeom>
        </p:spPr>
        <p:txBody>
          <a:bodyPr/>
          <a:lstStyle/>
          <a:p>
            <a:r>
              <a:rPr lang="en-US" sz="3200" dirty="0"/>
              <a:t>Appendix</a:t>
            </a:r>
            <a:endParaRPr lang="en-US" dirty="0"/>
          </a:p>
        </p:txBody>
      </p:sp>
      <p:graphicFrame>
        <p:nvGraphicFramePr>
          <p:cNvPr id="7" name="Table 6">
            <a:extLst>
              <a:ext uri="{FF2B5EF4-FFF2-40B4-BE49-F238E27FC236}">
                <a16:creationId xmlns:a16="http://schemas.microsoft.com/office/drawing/2014/main" id="{FB9C2282-861E-4054-BF23-59D134BD65E2}"/>
              </a:ext>
            </a:extLst>
          </p:cNvPr>
          <p:cNvGraphicFramePr>
            <a:graphicFrameLocks noGrp="1"/>
          </p:cNvGraphicFramePr>
          <p:nvPr>
            <p:extLst>
              <p:ext uri="{D42A27DB-BD31-4B8C-83A1-F6EECF244321}">
                <p14:modId xmlns:p14="http://schemas.microsoft.com/office/powerpoint/2010/main" val="1683952453"/>
              </p:ext>
            </p:extLst>
          </p:nvPr>
        </p:nvGraphicFramePr>
        <p:xfrm>
          <a:off x="532673" y="849467"/>
          <a:ext cx="11461611" cy="4198946"/>
        </p:xfrm>
        <a:graphic>
          <a:graphicData uri="http://schemas.openxmlformats.org/drawingml/2006/table">
            <a:tbl>
              <a:tblPr firstRow="1" bandRow="1">
                <a:tableStyleId>{9D7B26C5-4107-4FEC-AEDC-1716B250A1EF}</a:tableStyleId>
              </a:tblPr>
              <a:tblGrid>
                <a:gridCol w="1270727">
                  <a:extLst>
                    <a:ext uri="{9D8B030D-6E8A-4147-A177-3AD203B41FA5}">
                      <a16:colId xmlns:a16="http://schemas.microsoft.com/office/drawing/2014/main" val="904657601"/>
                    </a:ext>
                  </a:extLst>
                </a:gridCol>
                <a:gridCol w="1226287">
                  <a:extLst>
                    <a:ext uri="{9D8B030D-6E8A-4147-A177-3AD203B41FA5}">
                      <a16:colId xmlns:a16="http://schemas.microsoft.com/office/drawing/2014/main" val="6975192"/>
                    </a:ext>
                  </a:extLst>
                </a:gridCol>
                <a:gridCol w="4620948">
                  <a:extLst>
                    <a:ext uri="{9D8B030D-6E8A-4147-A177-3AD203B41FA5}">
                      <a16:colId xmlns:a16="http://schemas.microsoft.com/office/drawing/2014/main" val="1295822862"/>
                    </a:ext>
                  </a:extLst>
                </a:gridCol>
                <a:gridCol w="4343649">
                  <a:extLst>
                    <a:ext uri="{9D8B030D-6E8A-4147-A177-3AD203B41FA5}">
                      <a16:colId xmlns:a16="http://schemas.microsoft.com/office/drawing/2014/main" val="1974892067"/>
                    </a:ext>
                  </a:extLst>
                </a:gridCol>
              </a:tblGrid>
              <a:tr h="0">
                <a:tc gridSpan="2">
                  <a:txBody>
                    <a:bodyPr/>
                    <a:lstStyle/>
                    <a:p>
                      <a:pPr algn="ctr"/>
                      <a:r>
                        <a:rPr lang="en-US" sz="1600" dirty="0"/>
                        <a:t>Section/subsection</a:t>
                      </a:r>
                    </a:p>
                  </a:txBody>
                  <a:tcPr anchor="ctr"/>
                </a:tc>
                <a:tc hMerge="1">
                  <a:txBody>
                    <a:bodyPr/>
                    <a:lstStyle/>
                    <a:p>
                      <a:endParaRPr lang="en-US" sz="1400"/>
                    </a:p>
                  </a:txBody>
                  <a:tcPr/>
                </a:tc>
                <a:tc>
                  <a:txBody>
                    <a:bodyPr/>
                    <a:lstStyle/>
                    <a:p>
                      <a:pPr algn="ctr"/>
                      <a:r>
                        <a:rPr lang="en-US" sz="1600" dirty="0"/>
                        <a:t>Description</a:t>
                      </a:r>
                    </a:p>
                  </a:txBody>
                  <a:tcPr anchor="ctr"/>
                </a:tc>
                <a:tc>
                  <a:txBody>
                    <a:bodyPr/>
                    <a:lstStyle/>
                    <a:p>
                      <a:pPr algn="ctr"/>
                      <a:r>
                        <a:rPr lang="en-US" sz="1600" dirty="0"/>
                        <a:t>Notes</a:t>
                      </a:r>
                    </a:p>
                  </a:txBody>
                  <a:tcPr anchor="ctr"/>
                </a:tc>
                <a:extLst>
                  <a:ext uri="{0D108BD9-81ED-4DB2-BD59-A6C34878D82A}">
                    <a16:rowId xmlns:a16="http://schemas.microsoft.com/office/drawing/2014/main" val="3477550725"/>
                  </a:ext>
                </a:extLst>
              </a:tr>
              <a:tr h="1459393">
                <a:tc>
                  <a:txBody>
                    <a:bodyPr/>
                    <a:lstStyle/>
                    <a:p>
                      <a:endParaRPr lang="en-US" sz="2000" dirty="0"/>
                    </a:p>
                  </a:txBody>
                  <a:tcPr/>
                </a:tc>
                <a:tc>
                  <a:txBody>
                    <a:bodyPr/>
                    <a:lstStyle/>
                    <a:p>
                      <a:r>
                        <a:rPr lang="en-US" sz="1200" b="1" dirty="0"/>
                        <a:t>Non Financial Behavior</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b="0" i="1" u="sng" dirty="0"/>
                        <a:t>This section is calculated in YTD</a:t>
                      </a:r>
                    </a:p>
                    <a:p>
                      <a:pPr marL="228600" marR="0" lvl="0" indent="-228600" algn="l" defTabSz="1088309" rtl="0" eaLnBrk="1" fontAlgn="auto" latinLnBrk="0" hangingPunct="1">
                        <a:lnSpc>
                          <a:spcPct val="100000"/>
                        </a:lnSpc>
                        <a:spcBef>
                          <a:spcPts val="0"/>
                        </a:spcBef>
                        <a:spcAft>
                          <a:spcPts val="0"/>
                        </a:spcAft>
                        <a:buClrTx/>
                        <a:buSzTx/>
                        <a:buFontTx/>
                        <a:buAutoNum type="alphaLcPeriod"/>
                        <a:tabLst/>
                        <a:defRPr/>
                      </a:pPr>
                      <a:r>
                        <a:rPr lang="en-US" sz="800" b="1" i="0" u="none" dirty="0"/>
                        <a:t>Retention Call : </a:t>
                      </a:r>
                      <a:r>
                        <a:rPr lang="en-US" sz="800" b="0" i="0" u="none" dirty="0"/>
                        <a:t>Total number of customer (all policy status) which called by the customer retention team within the year, and the percentage of successful contacted customer, also the percentage of customer that successfully retained to keep their policy in-force</a:t>
                      </a:r>
                    </a:p>
                    <a:p>
                      <a:pPr marL="228600" marR="0" lvl="0" indent="-228600" algn="l" defTabSz="1088309" rtl="0" eaLnBrk="1" fontAlgn="auto" latinLnBrk="0" hangingPunct="1">
                        <a:lnSpc>
                          <a:spcPct val="100000"/>
                        </a:lnSpc>
                        <a:spcBef>
                          <a:spcPts val="0"/>
                        </a:spcBef>
                        <a:spcAft>
                          <a:spcPts val="0"/>
                        </a:spcAft>
                        <a:buClrTx/>
                        <a:buSzTx/>
                        <a:buFontTx/>
                        <a:buAutoNum type="alphaLcPeriod"/>
                        <a:tabLst/>
                        <a:defRPr/>
                      </a:pPr>
                      <a:r>
                        <a:rPr lang="en-US" sz="800" b="1" i="0" u="none" dirty="0"/>
                        <a:t>Complaint : </a:t>
                      </a:r>
                      <a:r>
                        <a:rPr lang="en-US" sz="800" b="0" i="0" u="none" dirty="0"/>
                        <a:t>number of customer who raised complain within the year, the percentage is total customer complain divided by total in-force customer</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Shows the number of customer who get the  retention call or request some action regarding to their policy within the year.</a:t>
                      </a:r>
                    </a:p>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The retention calls include: surrender conservation, withdrawal conservation, Premium Holiday conservation, lapse conservation and renewal reminder. </a:t>
                      </a:r>
                    </a:p>
                    <a:p>
                      <a:pPr marL="0" marR="0" lvl="0" indent="0" algn="l" defTabSz="1088309" rtl="0" eaLnBrk="1" fontAlgn="auto" latinLnBrk="0" hangingPunct="1">
                        <a:lnSpc>
                          <a:spcPct val="100000"/>
                        </a:lnSpc>
                        <a:spcBef>
                          <a:spcPts val="0"/>
                        </a:spcBef>
                        <a:spcAft>
                          <a:spcPts val="0"/>
                        </a:spcAft>
                        <a:buClrTx/>
                        <a:buSzTx/>
                        <a:buFontTx/>
                        <a:buNone/>
                        <a:tabLst/>
                        <a:defRPr/>
                      </a:pPr>
                      <a:endParaRPr lang="en-US" sz="800" dirty="0"/>
                    </a:p>
                  </a:txBody>
                  <a:tcPr/>
                </a:tc>
                <a:extLst>
                  <a:ext uri="{0D108BD9-81ED-4DB2-BD59-A6C34878D82A}">
                    <a16:rowId xmlns:a16="http://schemas.microsoft.com/office/drawing/2014/main" val="3974977235"/>
                  </a:ext>
                </a:extLst>
              </a:tr>
              <a:tr h="1459393">
                <a:tc>
                  <a:txBody>
                    <a:bodyPr/>
                    <a:lstStyle/>
                    <a:p>
                      <a:endParaRPr lang="en-US" sz="2000" dirty="0"/>
                    </a:p>
                  </a:txBody>
                  <a:tcPr/>
                </a:tc>
                <a:tc>
                  <a:txBody>
                    <a:bodyPr/>
                    <a:lstStyle/>
                    <a:p>
                      <a:r>
                        <a:rPr lang="en-US" sz="1200" b="1" dirty="0"/>
                        <a:t>Health Claim</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b="0" i="1" u="sng" dirty="0"/>
                        <a:t>This section is calculated in YTD</a:t>
                      </a:r>
                    </a:p>
                    <a:p>
                      <a:pPr marL="228600" marR="0" lvl="0" indent="-228600" algn="l" defTabSz="1088309" rtl="0" eaLnBrk="1" fontAlgn="auto" latinLnBrk="0" hangingPunct="1">
                        <a:lnSpc>
                          <a:spcPct val="100000"/>
                        </a:lnSpc>
                        <a:spcBef>
                          <a:spcPts val="0"/>
                        </a:spcBef>
                        <a:spcAft>
                          <a:spcPts val="0"/>
                        </a:spcAft>
                        <a:buClrTx/>
                        <a:buSzTx/>
                        <a:buFontTx/>
                        <a:buAutoNum type="alphaLcPeriod"/>
                        <a:tabLst/>
                        <a:defRPr/>
                      </a:pPr>
                      <a:r>
                        <a:rPr lang="en-US" sz="800" b="1" i="0" u="none" dirty="0"/>
                        <a:t>Total health customers : </a:t>
                      </a:r>
                      <a:r>
                        <a:rPr lang="en-US" sz="800" b="0" i="0" u="none" dirty="0"/>
                        <a:t>number of customers that have an in-force health policy or an in-force policy with health rider from whole time period</a:t>
                      </a:r>
                    </a:p>
                    <a:p>
                      <a:pPr marL="228600" marR="0" lvl="0" indent="-228600" algn="l" defTabSz="1088309" rtl="0" eaLnBrk="1" fontAlgn="auto" latinLnBrk="0" hangingPunct="1">
                        <a:lnSpc>
                          <a:spcPct val="100000"/>
                        </a:lnSpc>
                        <a:spcBef>
                          <a:spcPts val="0"/>
                        </a:spcBef>
                        <a:spcAft>
                          <a:spcPts val="0"/>
                        </a:spcAft>
                        <a:buClrTx/>
                        <a:buSzTx/>
                        <a:buFontTx/>
                        <a:buAutoNum type="alphaLcPeriod"/>
                        <a:tabLst/>
                        <a:defRPr/>
                      </a:pPr>
                      <a:r>
                        <a:rPr lang="en-US" sz="800" b="1" i="0" u="none" dirty="0"/>
                        <a:t>Health claims : </a:t>
                      </a:r>
                      <a:r>
                        <a:rPr lang="en-US" sz="800" b="0" i="0" u="none" dirty="0"/>
                        <a:t>number of claim along the year (YTD) from customer that still have in-force policy on the reporting cut of time.</a:t>
                      </a:r>
                    </a:p>
                    <a:p>
                      <a:pPr marL="228600" marR="0" lvl="0" indent="-228600" algn="l" defTabSz="1088309" rtl="0" eaLnBrk="1" fontAlgn="auto" latinLnBrk="0" hangingPunct="1">
                        <a:lnSpc>
                          <a:spcPct val="100000"/>
                        </a:lnSpc>
                        <a:spcBef>
                          <a:spcPts val="0"/>
                        </a:spcBef>
                        <a:spcAft>
                          <a:spcPts val="0"/>
                        </a:spcAft>
                        <a:buClrTx/>
                        <a:buSzTx/>
                        <a:buFontTx/>
                        <a:buAutoNum type="alphaLcPeriod"/>
                        <a:tabLst/>
                        <a:defRPr/>
                      </a:pPr>
                      <a:r>
                        <a:rPr lang="en-US" sz="800" b="1" i="0" u="none" dirty="0"/>
                        <a:t>Claiming frequency : </a:t>
                      </a:r>
                      <a:r>
                        <a:rPr lang="en-US" sz="800" b="0" i="0" u="none" dirty="0"/>
                        <a:t>percent share of claim frequency per customer along the year (YTD) sliced by frequency group</a:t>
                      </a:r>
                    </a:p>
                    <a:p>
                      <a:endParaRPr lang="en-US" sz="800" dirty="0"/>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dirty="0"/>
                        <a:t>Shows the number of customers which did health claims within the reporting year (YTD)</a:t>
                      </a:r>
                    </a:p>
                    <a:p>
                      <a:pPr marL="0" marR="0" lvl="0" indent="0" algn="l" defTabSz="1088309" rtl="0" eaLnBrk="1" fontAlgn="auto" latinLnBrk="0" hangingPunct="1">
                        <a:lnSpc>
                          <a:spcPct val="100000"/>
                        </a:lnSpc>
                        <a:spcBef>
                          <a:spcPts val="0"/>
                        </a:spcBef>
                        <a:spcAft>
                          <a:spcPts val="0"/>
                        </a:spcAft>
                        <a:buClrTx/>
                        <a:buSzTx/>
                        <a:buFontTx/>
                        <a:buNone/>
                        <a:tabLst/>
                        <a:defRPr/>
                      </a:pPr>
                      <a:endParaRPr lang="en-US" sz="800" dirty="0"/>
                    </a:p>
                  </a:txBody>
                  <a:tcPr/>
                </a:tc>
                <a:extLst>
                  <a:ext uri="{0D108BD9-81ED-4DB2-BD59-A6C34878D82A}">
                    <a16:rowId xmlns:a16="http://schemas.microsoft.com/office/drawing/2014/main" val="3339512663"/>
                  </a:ext>
                </a:extLst>
              </a:tr>
              <a:tr h="800100">
                <a:tc>
                  <a:txBody>
                    <a:bodyPr/>
                    <a:lstStyle/>
                    <a:p>
                      <a:endParaRPr lang="en-US" sz="1600" dirty="0"/>
                    </a:p>
                  </a:txBody>
                  <a:tcPr/>
                </a:tc>
                <a:tc>
                  <a:txBody>
                    <a:bodyPr/>
                    <a:lstStyle/>
                    <a:p>
                      <a:r>
                        <a:rPr lang="en-US" sz="1200" b="1" dirty="0"/>
                        <a:t>Customer Loss Ratio</a:t>
                      </a:r>
                    </a:p>
                  </a:txBody>
                  <a:tcPr/>
                </a:tc>
                <a:tc>
                  <a:txBody>
                    <a:bodyPr/>
                    <a:lstStyle/>
                    <a:p>
                      <a:pPr marL="0" marR="0" lvl="0" indent="0" algn="l" defTabSz="1088309" rtl="0" eaLnBrk="1" fontAlgn="auto" latinLnBrk="0" hangingPunct="1">
                        <a:lnSpc>
                          <a:spcPct val="100000"/>
                        </a:lnSpc>
                        <a:spcBef>
                          <a:spcPts val="0"/>
                        </a:spcBef>
                        <a:spcAft>
                          <a:spcPts val="0"/>
                        </a:spcAft>
                        <a:buClrTx/>
                        <a:buSzTx/>
                        <a:buFontTx/>
                        <a:buNone/>
                        <a:tabLst/>
                        <a:defRPr/>
                      </a:pPr>
                      <a:r>
                        <a:rPr lang="en-US" sz="800" b="0" i="1" u="sng" dirty="0"/>
                        <a:t>This section is calculated in YTD</a:t>
                      </a:r>
                    </a:p>
                    <a:p>
                      <a:pPr marL="228600" indent="-228600">
                        <a:buAutoNum type="alphaLcPeriod"/>
                      </a:pPr>
                      <a:r>
                        <a:rPr lang="en-US" sz="800" b="1" dirty="0"/>
                        <a:t>New customer with issued the policy : </a:t>
                      </a:r>
                      <a:r>
                        <a:rPr lang="en-US" sz="800" dirty="0"/>
                        <a:t>number of health customer (excl UL w/ health riders) who issued the policy within the year</a:t>
                      </a:r>
                    </a:p>
                    <a:p>
                      <a:pPr marL="228600" indent="-228600">
                        <a:buAutoNum type="alphaLcPeriod"/>
                      </a:pPr>
                      <a:r>
                        <a:rPr lang="en-US" sz="800" b="1" dirty="0"/>
                        <a:t>Customer with loss ratio : </a:t>
                      </a:r>
                      <a:r>
                        <a:rPr lang="en-US" sz="800" dirty="0"/>
                        <a:t>Total claim amount / total collected premium from customer who issued the policy in the reporting year</a:t>
                      </a:r>
                    </a:p>
                    <a:p>
                      <a:pPr marL="228600" indent="-228600">
                        <a:buAutoNum type="alphaLcPeriod"/>
                      </a:pPr>
                      <a:r>
                        <a:rPr lang="en-US" sz="800" b="1" dirty="0"/>
                        <a:t>Avg years to loss ratio  : </a:t>
                      </a:r>
                      <a:r>
                        <a:rPr lang="en-US" sz="800" dirty="0"/>
                        <a:t>average years of customer to become in the situation of loss ratio &gt; 1</a:t>
                      </a:r>
                    </a:p>
                    <a:p>
                      <a:pPr marL="228600" indent="-228600">
                        <a:buAutoNum type="alphaLcPeriod"/>
                      </a:pPr>
                      <a:endParaRPr lang="en-US" sz="800" dirty="0"/>
                    </a:p>
                  </a:txBody>
                  <a:tcPr/>
                </a:tc>
                <a:tc>
                  <a:txBody>
                    <a:bodyPr/>
                    <a:lstStyle/>
                    <a:p>
                      <a:r>
                        <a:rPr lang="en-US" sz="800" dirty="0"/>
                        <a:t>Calculation of customer loss ratio from the customers who have new policy within the reporting year (YTD)</a:t>
                      </a:r>
                    </a:p>
                  </a:txBody>
                  <a:tcPr/>
                </a:tc>
                <a:extLst>
                  <a:ext uri="{0D108BD9-81ED-4DB2-BD59-A6C34878D82A}">
                    <a16:rowId xmlns:a16="http://schemas.microsoft.com/office/drawing/2014/main" val="1041708114"/>
                  </a:ext>
                </a:extLst>
              </a:tr>
            </a:tbl>
          </a:graphicData>
        </a:graphic>
      </p:graphicFrame>
      <p:pic>
        <p:nvPicPr>
          <p:cNvPr id="6" name="Picture 5">
            <a:extLst>
              <a:ext uri="{FF2B5EF4-FFF2-40B4-BE49-F238E27FC236}">
                <a16:creationId xmlns:a16="http://schemas.microsoft.com/office/drawing/2014/main" id="{8E00EC98-1CC2-476F-91A5-E1D50253181C}"/>
              </a:ext>
            </a:extLst>
          </p:cNvPr>
          <p:cNvPicPr>
            <a:picLocks noChangeAspect="1"/>
          </p:cNvPicPr>
          <p:nvPr/>
        </p:nvPicPr>
        <p:blipFill rotWithShape="1">
          <a:blip r:embed="rId3"/>
          <a:srcRect l="3674" r="37921"/>
          <a:stretch/>
        </p:blipFill>
        <p:spPr>
          <a:xfrm>
            <a:off x="617009" y="4174766"/>
            <a:ext cx="1064610" cy="502574"/>
          </a:xfrm>
          <a:prstGeom prst="rect">
            <a:avLst/>
          </a:prstGeom>
        </p:spPr>
      </p:pic>
      <p:pic>
        <p:nvPicPr>
          <p:cNvPr id="10" name="Picture 9">
            <a:extLst>
              <a:ext uri="{FF2B5EF4-FFF2-40B4-BE49-F238E27FC236}">
                <a16:creationId xmlns:a16="http://schemas.microsoft.com/office/drawing/2014/main" id="{D5F94346-64E4-4386-9A83-5388BD554F97}"/>
              </a:ext>
            </a:extLst>
          </p:cNvPr>
          <p:cNvPicPr>
            <a:picLocks noChangeAspect="1"/>
          </p:cNvPicPr>
          <p:nvPr/>
        </p:nvPicPr>
        <p:blipFill>
          <a:blip r:embed="rId4"/>
          <a:stretch>
            <a:fillRect/>
          </a:stretch>
        </p:blipFill>
        <p:spPr>
          <a:xfrm>
            <a:off x="617009" y="1256306"/>
            <a:ext cx="1029841" cy="1338816"/>
          </a:xfrm>
          <a:prstGeom prst="rect">
            <a:avLst/>
          </a:prstGeom>
        </p:spPr>
      </p:pic>
      <p:pic>
        <p:nvPicPr>
          <p:cNvPr id="12" name="Picture 11">
            <a:extLst>
              <a:ext uri="{FF2B5EF4-FFF2-40B4-BE49-F238E27FC236}">
                <a16:creationId xmlns:a16="http://schemas.microsoft.com/office/drawing/2014/main" id="{4FBC3FD5-FF7A-4FFE-A1AB-FA55140E2F39}"/>
              </a:ext>
            </a:extLst>
          </p:cNvPr>
          <p:cNvPicPr>
            <a:picLocks noChangeAspect="1"/>
          </p:cNvPicPr>
          <p:nvPr/>
        </p:nvPicPr>
        <p:blipFill>
          <a:blip r:embed="rId5"/>
          <a:stretch>
            <a:fillRect/>
          </a:stretch>
        </p:blipFill>
        <p:spPr>
          <a:xfrm>
            <a:off x="601107" y="2733476"/>
            <a:ext cx="1064610" cy="1255229"/>
          </a:xfrm>
          <a:prstGeom prst="rect">
            <a:avLst/>
          </a:prstGeom>
        </p:spPr>
      </p:pic>
    </p:spTree>
    <p:extLst>
      <p:ext uri="{BB962C8B-B14F-4D97-AF65-F5344CB8AC3E}">
        <p14:creationId xmlns:p14="http://schemas.microsoft.com/office/powerpoint/2010/main" val="161163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BD95FD8-87F8-41EA-BD1D-38A68607269B}"/>
              </a:ext>
            </a:extLst>
          </p:cNvPr>
          <p:cNvSpPr>
            <a:spLocks noGrp="1"/>
          </p:cNvSpPr>
          <p:nvPr>
            <p:ph type="ftr" sz="quarter" idx="11"/>
          </p:nvPr>
        </p:nvSpPr>
        <p:spPr/>
        <p:txBody>
          <a:bodyPr/>
          <a:lstStyle/>
          <a:p>
            <a:r>
              <a:rPr lang="fr-FR"/>
              <a:t>CONFIDENTIAL</a:t>
            </a:r>
          </a:p>
        </p:txBody>
      </p:sp>
      <p:sp>
        <p:nvSpPr>
          <p:cNvPr id="4" name="Slide Number Placeholder 3">
            <a:extLst>
              <a:ext uri="{FF2B5EF4-FFF2-40B4-BE49-F238E27FC236}">
                <a16:creationId xmlns:a16="http://schemas.microsoft.com/office/drawing/2014/main" id="{57817247-9854-4474-8152-BB3D764884A0}"/>
              </a:ext>
            </a:extLst>
          </p:cNvPr>
          <p:cNvSpPr>
            <a:spLocks noGrp="1"/>
          </p:cNvSpPr>
          <p:nvPr>
            <p:ph type="sldNum" sz="quarter" idx="12"/>
          </p:nvPr>
        </p:nvSpPr>
        <p:spPr/>
        <p:txBody>
          <a:bodyPr/>
          <a:lstStyle/>
          <a:p>
            <a:fld id="{438FEFB8-6B6E-4DC1-A5E4-A1258711B442}" type="slidenum">
              <a:rPr lang="en-GB" noProof="0" smtClean="0"/>
              <a:pPr/>
              <a:t>15</a:t>
            </a:fld>
            <a:endParaRPr lang="en-GB" noProof="0"/>
          </a:p>
        </p:txBody>
      </p:sp>
      <p:sp>
        <p:nvSpPr>
          <p:cNvPr id="3" name="Text Placeholder 2">
            <a:extLst>
              <a:ext uri="{FF2B5EF4-FFF2-40B4-BE49-F238E27FC236}">
                <a16:creationId xmlns:a16="http://schemas.microsoft.com/office/drawing/2014/main" id="{05C08FAA-0FB6-49F8-9714-EBC233909054}"/>
              </a:ext>
            </a:extLst>
          </p:cNvPr>
          <p:cNvSpPr>
            <a:spLocks noGrp="1"/>
          </p:cNvSpPr>
          <p:nvPr>
            <p:ph type="body" sz="quarter" idx="4294967295"/>
          </p:nvPr>
        </p:nvSpPr>
        <p:spPr>
          <a:xfrm>
            <a:off x="0" y="898525"/>
            <a:ext cx="11461750" cy="338138"/>
          </a:xfrm>
          <a:prstGeom prst="rect">
            <a:avLst/>
          </a:prstGeom>
        </p:spPr>
        <p:txBody>
          <a:bodyPr/>
          <a:lstStyle/>
          <a:p>
            <a:r>
              <a:rPr lang="en-US" sz="2000" dirty="0"/>
              <a:t>Product Grouping</a:t>
            </a:r>
          </a:p>
        </p:txBody>
      </p:sp>
      <p:sp>
        <p:nvSpPr>
          <p:cNvPr id="2" name="Title 1">
            <a:extLst>
              <a:ext uri="{FF2B5EF4-FFF2-40B4-BE49-F238E27FC236}">
                <a16:creationId xmlns:a16="http://schemas.microsoft.com/office/drawing/2014/main" id="{C2B5212E-C8A5-4F28-8F4A-ED579AC0C0D7}"/>
              </a:ext>
            </a:extLst>
          </p:cNvPr>
          <p:cNvSpPr>
            <a:spLocks noGrp="1"/>
          </p:cNvSpPr>
          <p:nvPr>
            <p:ph type="title" idx="4294967295"/>
          </p:nvPr>
        </p:nvSpPr>
        <p:spPr>
          <a:xfrm>
            <a:off x="0" y="428625"/>
            <a:ext cx="11461750" cy="449263"/>
          </a:xfrm>
          <a:prstGeom prst="rect">
            <a:avLst/>
          </a:prstGeom>
        </p:spPr>
        <p:txBody>
          <a:bodyPr/>
          <a:lstStyle/>
          <a:p>
            <a:r>
              <a:rPr lang="en-US" sz="3600" dirty="0"/>
              <a:t>Appendix</a:t>
            </a:r>
            <a:endParaRPr lang="en-US" dirty="0"/>
          </a:p>
        </p:txBody>
      </p:sp>
      <p:pic>
        <p:nvPicPr>
          <p:cNvPr id="7" name="Picture 6">
            <a:extLst>
              <a:ext uri="{FF2B5EF4-FFF2-40B4-BE49-F238E27FC236}">
                <a16:creationId xmlns:a16="http://schemas.microsoft.com/office/drawing/2014/main" id="{C72669B6-D8B1-4E3C-BAFC-7EFAF3F10947}"/>
              </a:ext>
            </a:extLst>
          </p:cNvPr>
          <p:cNvPicPr>
            <a:picLocks noChangeAspect="1"/>
          </p:cNvPicPr>
          <p:nvPr/>
        </p:nvPicPr>
        <p:blipFill>
          <a:blip r:embed="rId2"/>
          <a:stretch>
            <a:fillRect/>
          </a:stretch>
        </p:blipFill>
        <p:spPr>
          <a:xfrm>
            <a:off x="273674" y="1372563"/>
            <a:ext cx="5822257" cy="4112873"/>
          </a:xfrm>
          <a:prstGeom prst="rect">
            <a:avLst/>
          </a:prstGeom>
        </p:spPr>
      </p:pic>
      <p:pic>
        <p:nvPicPr>
          <p:cNvPr id="9" name="Picture 8">
            <a:extLst>
              <a:ext uri="{FF2B5EF4-FFF2-40B4-BE49-F238E27FC236}">
                <a16:creationId xmlns:a16="http://schemas.microsoft.com/office/drawing/2014/main" id="{529766D2-5944-4F4A-9C16-E37796BE813F}"/>
              </a:ext>
            </a:extLst>
          </p:cNvPr>
          <p:cNvPicPr>
            <a:picLocks noChangeAspect="1"/>
          </p:cNvPicPr>
          <p:nvPr/>
        </p:nvPicPr>
        <p:blipFill>
          <a:blip r:embed="rId3"/>
          <a:stretch>
            <a:fillRect/>
          </a:stretch>
        </p:blipFill>
        <p:spPr>
          <a:xfrm>
            <a:off x="6095930" y="1372564"/>
            <a:ext cx="5824728" cy="3924567"/>
          </a:xfrm>
          <a:prstGeom prst="rect">
            <a:avLst/>
          </a:prstGeom>
        </p:spPr>
      </p:pic>
    </p:spTree>
    <p:extLst>
      <p:ext uri="{BB962C8B-B14F-4D97-AF65-F5344CB8AC3E}">
        <p14:creationId xmlns:p14="http://schemas.microsoft.com/office/powerpoint/2010/main" val="399188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F598FD-2057-4841-B852-A0B87ED63076}"/>
              </a:ext>
            </a:extLst>
          </p:cNvPr>
          <p:cNvSpPr>
            <a:spLocks noGrp="1"/>
          </p:cNvSpPr>
          <p:nvPr>
            <p:ph type="sldNum" sz="quarter" idx="12"/>
          </p:nvPr>
        </p:nvSpPr>
        <p:spPr/>
        <p:txBody>
          <a:bodyPr/>
          <a:lstStyle/>
          <a:p>
            <a:fld id="{438FEFB8-6B6E-4DC1-A5E4-A1258711B442}" type="slidenum">
              <a:rPr lang="en-GB" noProof="0" smtClean="0"/>
              <a:pPr/>
              <a:t>16</a:t>
            </a:fld>
            <a:endParaRPr lang="en-GB" noProof="0"/>
          </a:p>
        </p:txBody>
      </p:sp>
      <p:sp>
        <p:nvSpPr>
          <p:cNvPr id="3" name="Text Placeholder 2">
            <a:extLst>
              <a:ext uri="{FF2B5EF4-FFF2-40B4-BE49-F238E27FC236}">
                <a16:creationId xmlns:a16="http://schemas.microsoft.com/office/drawing/2014/main" id="{549A6F4C-36D9-42D3-B1FE-8BB3922F1A17}"/>
              </a:ext>
            </a:extLst>
          </p:cNvPr>
          <p:cNvSpPr>
            <a:spLocks noGrp="1"/>
          </p:cNvSpPr>
          <p:nvPr>
            <p:ph type="body" sz="quarter" idx="4294967295"/>
          </p:nvPr>
        </p:nvSpPr>
        <p:spPr>
          <a:xfrm>
            <a:off x="0" y="898525"/>
            <a:ext cx="11461750" cy="338138"/>
          </a:xfrm>
          <a:prstGeom prst="rect">
            <a:avLst/>
          </a:prstGeom>
        </p:spPr>
        <p:txBody>
          <a:bodyPr/>
          <a:lstStyle/>
          <a:p>
            <a:r>
              <a:rPr lang="en-US" sz="2000" dirty="0"/>
              <a:t>Product Grouping</a:t>
            </a:r>
          </a:p>
          <a:p>
            <a:endParaRPr lang="en-US" sz="2000" dirty="0"/>
          </a:p>
        </p:txBody>
      </p:sp>
      <p:sp>
        <p:nvSpPr>
          <p:cNvPr id="2" name="Title 1">
            <a:extLst>
              <a:ext uri="{FF2B5EF4-FFF2-40B4-BE49-F238E27FC236}">
                <a16:creationId xmlns:a16="http://schemas.microsoft.com/office/drawing/2014/main" id="{AB7A1AC0-D67E-4F1E-8414-5C82409B30B8}"/>
              </a:ext>
            </a:extLst>
          </p:cNvPr>
          <p:cNvSpPr>
            <a:spLocks noGrp="1"/>
          </p:cNvSpPr>
          <p:nvPr>
            <p:ph type="title" idx="4294967295"/>
          </p:nvPr>
        </p:nvSpPr>
        <p:spPr>
          <a:xfrm>
            <a:off x="0" y="428625"/>
            <a:ext cx="11461750" cy="449263"/>
          </a:xfrm>
          <a:prstGeom prst="rect">
            <a:avLst/>
          </a:prstGeom>
        </p:spPr>
        <p:txBody>
          <a:bodyPr/>
          <a:lstStyle/>
          <a:p>
            <a:r>
              <a:rPr lang="en-US" sz="3200" dirty="0"/>
              <a:t>Appendix</a:t>
            </a:r>
            <a:endParaRPr lang="en-US" dirty="0"/>
          </a:p>
        </p:txBody>
      </p:sp>
      <p:pic>
        <p:nvPicPr>
          <p:cNvPr id="6" name="Picture 5">
            <a:extLst>
              <a:ext uri="{FF2B5EF4-FFF2-40B4-BE49-F238E27FC236}">
                <a16:creationId xmlns:a16="http://schemas.microsoft.com/office/drawing/2014/main" id="{22B5E824-EA38-420A-9BFE-04E0EF68A4F0}"/>
              </a:ext>
            </a:extLst>
          </p:cNvPr>
          <p:cNvPicPr>
            <a:picLocks noChangeAspect="1"/>
          </p:cNvPicPr>
          <p:nvPr/>
        </p:nvPicPr>
        <p:blipFill>
          <a:blip r:embed="rId2"/>
          <a:stretch>
            <a:fillRect/>
          </a:stretch>
        </p:blipFill>
        <p:spPr>
          <a:xfrm>
            <a:off x="3008927" y="1257376"/>
            <a:ext cx="5824728" cy="4114618"/>
          </a:xfrm>
          <a:prstGeom prst="rect">
            <a:avLst/>
          </a:prstGeom>
        </p:spPr>
      </p:pic>
    </p:spTree>
    <p:extLst>
      <p:ext uri="{BB962C8B-B14F-4D97-AF65-F5344CB8AC3E}">
        <p14:creationId xmlns:p14="http://schemas.microsoft.com/office/powerpoint/2010/main" val="123483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B27AB-00FF-455B-B3BD-C943E7C71ED6}"/>
              </a:ext>
            </a:extLst>
          </p:cNvPr>
          <p:cNvSpPr>
            <a:spLocks noGrp="1"/>
          </p:cNvSpPr>
          <p:nvPr>
            <p:ph type="sldNum" sz="quarter" idx="12"/>
          </p:nvPr>
        </p:nvSpPr>
        <p:spPr/>
        <p:txBody>
          <a:bodyPr/>
          <a:lstStyle/>
          <a:p>
            <a:fld id="{438FEFB8-6B6E-4DC1-A5E4-A1258711B442}" type="slidenum">
              <a:rPr lang="en-GB" noProof="0" smtClean="0"/>
              <a:pPr/>
              <a:t>2</a:t>
            </a:fld>
            <a:endParaRPr lang="en-GB" noProof="0"/>
          </a:p>
        </p:txBody>
      </p:sp>
      <p:sp>
        <p:nvSpPr>
          <p:cNvPr id="2" name="Title 1">
            <a:extLst>
              <a:ext uri="{FF2B5EF4-FFF2-40B4-BE49-F238E27FC236}">
                <a16:creationId xmlns:a16="http://schemas.microsoft.com/office/drawing/2014/main" id="{0BBCEDB2-7864-427C-8D09-B4338BCF3868}"/>
              </a:ext>
            </a:extLst>
          </p:cNvPr>
          <p:cNvSpPr>
            <a:spLocks noGrp="1"/>
          </p:cNvSpPr>
          <p:nvPr>
            <p:ph type="title" idx="4294967295"/>
          </p:nvPr>
        </p:nvSpPr>
        <p:spPr>
          <a:xfrm>
            <a:off x="0" y="33338"/>
            <a:ext cx="11461750" cy="718446"/>
          </a:xfrm>
          <a:prstGeom prst="rect">
            <a:avLst/>
          </a:prstGeom>
        </p:spPr>
        <p:txBody>
          <a:bodyPr/>
          <a:lstStyle/>
          <a:p>
            <a:r>
              <a:rPr lang="en-US" sz="2400" dirty="0"/>
              <a:t>Executive Summary</a:t>
            </a:r>
          </a:p>
        </p:txBody>
      </p:sp>
      <p:sp>
        <p:nvSpPr>
          <p:cNvPr id="8" name="Text Placeholder 2">
            <a:extLst>
              <a:ext uri="{FF2B5EF4-FFF2-40B4-BE49-F238E27FC236}">
                <a16:creationId xmlns:a16="http://schemas.microsoft.com/office/drawing/2014/main" id="{6244AA90-B038-4CAC-81E2-DA061A9A3B7F}"/>
              </a:ext>
            </a:extLst>
          </p:cNvPr>
          <p:cNvSpPr>
            <a:spLocks noGrp="1"/>
          </p:cNvSpPr>
          <p:nvPr>
            <p:ph type="body" sz="quarter" idx="4294967295"/>
          </p:nvPr>
        </p:nvSpPr>
        <p:spPr>
          <a:xfrm>
            <a:off x="0" y="604838"/>
            <a:ext cx="3305175" cy="296862"/>
          </a:xfrm>
          <a:prstGeom prst="rect">
            <a:avLst/>
          </a:prstGeom>
        </p:spPr>
        <p:txBody>
          <a:bodyPr/>
          <a:lstStyle/>
          <a:p>
            <a:pPr algn="ctr"/>
            <a:r>
              <a:rPr lang="en-US" sz="1600" b="1" dirty="0"/>
              <a:t>Overall In-force Portfolio</a:t>
            </a:r>
          </a:p>
        </p:txBody>
      </p:sp>
      <p:sp>
        <p:nvSpPr>
          <p:cNvPr id="6" name="Text Placeholder 3">
            <a:extLst>
              <a:ext uri="{FF2B5EF4-FFF2-40B4-BE49-F238E27FC236}">
                <a16:creationId xmlns:a16="http://schemas.microsoft.com/office/drawing/2014/main" id="{19407137-B342-4414-BF5B-434907AD3607}"/>
              </a:ext>
            </a:extLst>
          </p:cNvPr>
          <p:cNvSpPr txBox="1">
            <a:spLocks/>
          </p:cNvSpPr>
          <p:nvPr/>
        </p:nvSpPr>
        <p:spPr>
          <a:xfrm>
            <a:off x="7571964" y="5774093"/>
            <a:ext cx="10382046" cy="4271210"/>
          </a:xfrm>
          <a:prstGeom prst="rect">
            <a:avLst/>
          </a:prstGeom>
        </p:spPr>
        <p:txBody>
          <a:bodyPr/>
          <a:lstStyle>
            <a:lvl1pPr marL="260350" indent="-260350" algn="l" defTabSz="696913"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65150" indent="-217488" algn="l" defTabSz="696913"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Wingdings" panose="05000000000000000000" pitchFamily="2" charset="2"/>
              <a:buChar char="§"/>
            </a:pPr>
            <a:endParaRPr lang="en-US" sz="1800" b="1" dirty="0">
              <a:solidFill>
                <a:schemeClr val="accent5">
                  <a:lumMod val="50000"/>
                </a:schemeClr>
              </a:solidFill>
            </a:endParaRPr>
          </a:p>
          <a:p>
            <a:pPr marL="347662" lvl="1" indent="0">
              <a:buNone/>
            </a:pPr>
            <a:endParaRPr lang="en-US" sz="1200" dirty="0">
              <a:solidFill>
                <a:schemeClr val="accent5">
                  <a:lumMod val="50000"/>
                </a:schemeClr>
              </a:solidFill>
            </a:endParaRPr>
          </a:p>
          <a:p>
            <a:pPr marL="347662" lvl="1" indent="0">
              <a:buNone/>
            </a:pPr>
            <a:endParaRPr lang="en-US" sz="1200" dirty="0">
              <a:solidFill>
                <a:schemeClr val="accent5">
                  <a:lumMod val="50000"/>
                </a:schemeClr>
              </a:solidFill>
            </a:endParaRPr>
          </a:p>
          <a:p>
            <a:pPr marL="347662" lvl="1" indent="0">
              <a:buNone/>
            </a:pPr>
            <a:endParaRPr lang="en-US" sz="1200" dirty="0">
              <a:solidFill>
                <a:schemeClr val="accent5">
                  <a:lumMod val="50000"/>
                </a:schemeClr>
              </a:solidFill>
            </a:endParaRPr>
          </a:p>
          <a:p>
            <a:pPr marL="347662" lvl="1" indent="0">
              <a:buNone/>
            </a:pPr>
            <a:endParaRPr lang="en-US" sz="1200" dirty="0">
              <a:solidFill>
                <a:schemeClr val="accent5">
                  <a:lumMod val="50000"/>
                </a:schemeClr>
              </a:solidFill>
            </a:endParaRPr>
          </a:p>
          <a:p>
            <a:pPr marL="347662" lvl="1" indent="0">
              <a:buNone/>
            </a:pPr>
            <a:endParaRPr lang="en-US" sz="1200" dirty="0">
              <a:solidFill>
                <a:schemeClr val="accent5">
                  <a:lumMod val="50000"/>
                </a:schemeClr>
              </a:solidFill>
            </a:endParaRPr>
          </a:p>
          <a:p>
            <a:pPr marL="347662" lvl="1" indent="0">
              <a:buNone/>
            </a:pPr>
            <a:endParaRPr lang="en-US" sz="1200" dirty="0">
              <a:solidFill>
                <a:schemeClr val="accent5">
                  <a:lumMod val="50000"/>
                </a:schemeClr>
              </a:solidFill>
            </a:endParaRPr>
          </a:p>
          <a:p>
            <a:pPr>
              <a:buFont typeface="Wingdings" panose="05000000000000000000" pitchFamily="2" charset="2"/>
              <a:buChar char="§"/>
            </a:pPr>
            <a:endParaRPr lang="en-US" sz="1800" b="1" dirty="0">
              <a:solidFill>
                <a:schemeClr val="accent5">
                  <a:lumMod val="50000"/>
                </a:schemeClr>
              </a:solidFill>
            </a:endParaRPr>
          </a:p>
          <a:p>
            <a:pPr lvl="1">
              <a:buFont typeface="Wingdings" panose="05000000000000000000" pitchFamily="2" charset="2"/>
              <a:buChar char="§"/>
            </a:pPr>
            <a:endParaRPr lang="en-US" sz="1200" dirty="0">
              <a:solidFill>
                <a:schemeClr val="accent5">
                  <a:lumMod val="50000"/>
                </a:schemeClr>
              </a:solidFill>
            </a:endParaRPr>
          </a:p>
          <a:p>
            <a:pPr lvl="1">
              <a:buFont typeface="Wingdings" panose="05000000000000000000" pitchFamily="2" charset="2"/>
              <a:buChar char="§"/>
            </a:pPr>
            <a:endParaRPr lang="en-US" sz="1200" dirty="0">
              <a:solidFill>
                <a:schemeClr val="accent5">
                  <a:lumMod val="50000"/>
                </a:schemeClr>
              </a:solidFill>
            </a:endParaRPr>
          </a:p>
        </p:txBody>
      </p:sp>
      <p:sp>
        <p:nvSpPr>
          <p:cNvPr id="10" name="Text Placeholder 7">
            <a:extLst>
              <a:ext uri="{FF2B5EF4-FFF2-40B4-BE49-F238E27FC236}">
                <a16:creationId xmlns:a16="http://schemas.microsoft.com/office/drawing/2014/main" id="{1DF9FB93-911A-4EEC-9CD7-8A65D870217C}"/>
              </a:ext>
            </a:extLst>
          </p:cNvPr>
          <p:cNvSpPr txBox="1">
            <a:spLocks/>
          </p:cNvSpPr>
          <p:nvPr/>
        </p:nvSpPr>
        <p:spPr>
          <a:xfrm>
            <a:off x="-368442" y="953131"/>
            <a:ext cx="7531634" cy="5453781"/>
          </a:xfrm>
          <a:prstGeom prst="rect">
            <a:avLst/>
          </a:prstGeom>
        </p:spPr>
        <p:txBody>
          <a:bodyPr lIns="0" tIns="0" rIns="0" bIns="0" anchor="t"/>
          <a:lstStyle>
            <a:lvl1pPr marL="0" indent="0" algn="l" defTabSz="1087672" rtl="0" eaLnBrk="1" fontAlgn="base" hangingPunct="1">
              <a:spcBef>
                <a:spcPct val="20000"/>
              </a:spcBef>
              <a:spcAft>
                <a:spcPct val="0"/>
              </a:spcAft>
              <a:buFont typeface="Arial" charset="0"/>
              <a:buNone/>
              <a:defRPr sz="2341" kern="1200">
                <a:solidFill>
                  <a:srgbClr val="027180"/>
                </a:solidFill>
                <a:latin typeface="+mj-lt"/>
                <a:ea typeface="+mn-ea"/>
                <a:cs typeface="+mn-cs"/>
              </a:defRPr>
            </a:lvl1pPr>
            <a:lvl2pPr marL="882030" indent="-339434" algn="l" defTabSz="1087672" rtl="0" eaLnBrk="1" fontAlgn="base" hangingPunct="1">
              <a:spcBef>
                <a:spcPct val="20000"/>
              </a:spcBef>
              <a:spcAft>
                <a:spcPct val="0"/>
              </a:spcAft>
              <a:buFont typeface="Arial" charset="0"/>
              <a:buChar char="–"/>
              <a:defRPr sz="3277" kern="1200">
                <a:solidFill>
                  <a:schemeClr val="tx1"/>
                </a:solidFill>
                <a:latin typeface="+mn-lt"/>
                <a:ea typeface="+mn-ea"/>
                <a:cs typeface="+mn-cs"/>
              </a:defRPr>
            </a:lvl2pPr>
            <a:lvl3pPr marL="1360209" indent="-270060" algn="l" defTabSz="1087672"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902805"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4pPr>
            <a:lvl5pPr marL="2447880"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5pPr>
            <a:lvl6pPr marL="2992851"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6pPr>
            <a:lvl7pPr marL="3537007"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7pPr>
            <a:lvl8pPr marL="4081160"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8pPr>
            <a:lvl9pPr marL="4625315"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9pPr>
          </a:lstStyle>
          <a:p>
            <a:pPr marL="1224930" lvl="1" indent="-342900">
              <a:buFont typeface="Wingdings" panose="05000000000000000000" pitchFamily="2" charset="2"/>
              <a:buChar char="§"/>
            </a:pPr>
            <a:r>
              <a:rPr lang="en-US" sz="1100" dirty="0">
                <a:solidFill>
                  <a:schemeClr val="accent5">
                    <a:lumMod val="50000"/>
                  </a:schemeClr>
                </a:solidFill>
              </a:rPr>
              <a:t>Over the ~2.9 </a:t>
            </a:r>
            <a:r>
              <a:rPr lang="en-US" sz="1100" dirty="0" err="1">
                <a:solidFill>
                  <a:schemeClr val="accent5">
                    <a:lumMod val="50000"/>
                  </a:schemeClr>
                </a:solidFill>
              </a:rPr>
              <a:t>mio</a:t>
            </a:r>
            <a:r>
              <a:rPr lang="en-US" sz="1100" dirty="0">
                <a:solidFill>
                  <a:schemeClr val="accent5">
                    <a:lumMod val="50000"/>
                  </a:schemeClr>
                </a:solidFill>
              </a:rPr>
              <a:t> customers that have been with AMFS, only </a:t>
            </a:r>
            <a:r>
              <a:rPr lang="en-US" sz="1100" b="1" dirty="0">
                <a:solidFill>
                  <a:schemeClr val="accent5">
                    <a:lumMod val="50000"/>
                  </a:schemeClr>
                </a:solidFill>
              </a:rPr>
              <a:t>1 </a:t>
            </a:r>
            <a:r>
              <a:rPr lang="en-US" sz="1100" b="1" dirty="0" err="1">
                <a:solidFill>
                  <a:schemeClr val="accent5">
                    <a:lumMod val="50000"/>
                  </a:schemeClr>
                </a:solidFill>
              </a:rPr>
              <a:t>mio</a:t>
            </a:r>
            <a:r>
              <a:rPr lang="en-US" sz="1100" b="1" dirty="0">
                <a:solidFill>
                  <a:schemeClr val="accent5">
                    <a:lumMod val="50000"/>
                  </a:schemeClr>
                </a:solidFill>
              </a:rPr>
              <a:t> (37%) are still in-force</a:t>
            </a:r>
            <a:r>
              <a:rPr lang="en-US" sz="1100" dirty="0">
                <a:solidFill>
                  <a:schemeClr val="accent5">
                    <a:lumMod val="50000"/>
                  </a:schemeClr>
                </a:solidFill>
              </a:rPr>
              <a:t> today, and only </a:t>
            </a:r>
            <a:r>
              <a:rPr lang="en-US" sz="1100" b="1" dirty="0">
                <a:solidFill>
                  <a:schemeClr val="accent5">
                    <a:lumMod val="50000"/>
                  </a:schemeClr>
                </a:solidFill>
              </a:rPr>
              <a:t>5% </a:t>
            </a:r>
            <a:r>
              <a:rPr lang="en-US" sz="1100" dirty="0">
                <a:solidFill>
                  <a:schemeClr val="accent5">
                    <a:lumMod val="50000"/>
                  </a:schemeClr>
                </a:solidFill>
              </a:rPr>
              <a:t>of those in-force customers are </a:t>
            </a:r>
            <a:r>
              <a:rPr lang="en-US" sz="1100" b="1" dirty="0">
                <a:solidFill>
                  <a:schemeClr val="accent5">
                    <a:lumMod val="50000"/>
                  </a:schemeClr>
                </a:solidFill>
              </a:rPr>
              <a:t>multi-channels</a:t>
            </a:r>
            <a:r>
              <a:rPr lang="en-US" sz="1100" dirty="0">
                <a:solidFill>
                  <a:schemeClr val="accent5">
                    <a:lumMod val="50000"/>
                  </a:schemeClr>
                </a:solidFill>
              </a:rPr>
              <a:t>.  </a:t>
            </a:r>
            <a:r>
              <a:rPr lang="en-US" sz="1100" b="1" dirty="0">
                <a:solidFill>
                  <a:schemeClr val="accent5">
                    <a:lumMod val="50000"/>
                  </a:schemeClr>
                </a:solidFill>
              </a:rPr>
              <a:t>HNWI customers </a:t>
            </a:r>
            <a:r>
              <a:rPr lang="en-US" sz="1100" dirty="0">
                <a:solidFill>
                  <a:schemeClr val="accent5">
                    <a:lumMod val="50000"/>
                  </a:schemeClr>
                </a:solidFill>
              </a:rPr>
              <a:t>represent </a:t>
            </a:r>
            <a:r>
              <a:rPr lang="en-US" sz="1100" b="1" dirty="0">
                <a:solidFill>
                  <a:schemeClr val="accent5">
                    <a:lumMod val="50000"/>
                  </a:schemeClr>
                </a:solidFill>
              </a:rPr>
              <a:t>1.5%(14k) </a:t>
            </a:r>
            <a:r>
              <a:rPr lang="en-US" sz="1100" dirty="0">
                <a:solidFill>
                  <a:schemeClr val="accent5">
                    <a:lumMod val="50000"/>
                  </a:schemeClr>
                </a:solidFill>
              </a:rPr>
              <a:t>of total in-force</a:t>
            </a:r>
            <a:r>
              <a:rPr lang="en-US" sz="1100" b="1" dirty="0">
                <a:solidFill>
                  <a:schemeClr val="accent5">
                    <a:lumMod val="50000"/>
                  </a:schemeClr>
                </a:solidFill>
              </a:rPr>
              <a:t> </a:t>
            </a:r>
            <a:r>
              <a:rPr lang="en-US" sz="1100" dirty="0">
                <a:solidFill>
                  <a:schemeClr val="accent5">
                    <a:lumMod val="50000"/>
                  </a:schemeClr>
                </a:solidFill>
              </a:rPr>
              <a:t>customers, with </a:t>
            </a:r>
            <a:r>
              <a:rPr lang="en-US" sz="1100" b="1" dirty="0">
                <a:solidFill>
                  <a:schemeClr val="accent5">
                    <a:lumMod val="50000"/>
                  </a:schemeClr>
                </a:solidFill>
              </a:rPr>
              <a:t>avg. APE around 189 </a:t>
            </a:r>
            <a:r>
              <a:rPr lang="en-US" sz="1100" b="1" dirty="0" err="1">
                <a:solidFill>
                  <a:schemeClr val="accent5">
                    <a:lumMod val="50000"/>
                  </a:schemeClr>
                </a:solidFill>
              </a:rPr>
              <a:t>mio</a:t>
            </a:r>
            <a:r>
              <a:rPr lang="en-US" sz="1100" dirty="0">
                <a:solidFill>
                  <a:schemeClr val="accent5">
                    <a:lumMod val="50000"/>
                  </a:schemeClr>
                </a:solidFill>
              </a:rPr>
              <a:t>.</a:t>
            </a:r>
          </a:p>
          <a:p>
            <a:pPr marL="1224930" lvl="1" indent="-342900">
              <a:buFont typeface="Wingdings" panose="05000000000000000000" pitchFamily="2" charset="2"/>
              <a:buChar char="§"/>
            </a:pPr>
            <a:r>
              <a:rPr lang="en-US" sz="1200" b="1" dirty="0">
                <a:solidFill>
                  <a:schemeClr val="accent5">
                    <a:lumMod val="50000"/>
                  </a:schemeClr>
                </a:solidFill>
              </a:rPr>
              <a:t>Product &amp; Policy</a:t>
            </a:r>
            <a:r>
              <a:rPr lang="en-US" sz="1400" dirty="0">
                <a:solidFill>
                  <a:schemeClr val="accent5">
                    <a:lumMod val="50000"/>
                  </a:schemeClr>
                </a:solidFill>
              </a:rPr>
              <a:t>:  </a:t>
            </a:r>
          </a:p>
          <a:p>
            <a:pPr marL="1703109" lvl="2" indent="-342900">
              <a:buFont typeface="Wingdings" panose="05000000000000000000" pitchFamily="2" charset="2"/>
              <a:buChar char="§"/>
            </a:pPr>
            <a:r>
              <a:rPr lang="en-US" sz="1100" b="1" dirty="0">
                <a:solidFill>
                  <a:schemeClr val="accent5">
                    <a:lumMod val="50000"/>
                  </a:schemeClr>
                </a:solidFill>
              </a:rPr>
              <a:t>43% </a:t>
            </a:r>
            <a:r>
              <a:rPr lang="en-US" sz="1100" dirty="0">
                <a:solidFill>
                  <a:schemeClr val="accent5">
                    <a:lumMod val="50000"/>
                  </a:schemeClr>
                </a:solidFill>
              </a:rPr>
              <a:t>of in-force customers have </a:t>
            </a:r>
            <a:r>
              <a:rPr lang="en-US" sz="1100" b="1" dirty="0">
                <a:solidFill>
                  <a:schemeClr val="accent5">
                    <a:lumMod val="50000"/>
                  </a:schemeClr>
                </a:solidFill>
              </a:rPr>
              <a:t>Saving product</a:t>
            </a:r>
            <a:r>
              <a:rPr lang="en-US" sz="1100" dirty="0">
                <a:solidFill>
                  <a:schemeClr val="accent5">
                    <a:lumMod val="50000"/>
                  </a:schemeClr>
                </a:solidFill>
              </a:rPr>
              <a:t>,  respectively </a:t>
            </a:r>
            <a:r>
              <a:rPr lang="en-US" sz="1100" b="1" dirty="0">
                <a:solidFill>
                  <a:schemeClr val="accent5">
                    <a:lumMod val="50000"/>
                  </a:schemeClr>
                </a:solidFill>
              </a:rPr>
              <a:t>34%</a:t>
            </a:r>
            <a:r>
              <a:rPr lang="en-US" sz="1100" dirty="0">
                <a:solidFill>
                  <a:schemeClr val="accent5">
                    <a:lumMod val="50000"/>
                  </a:schemeClr>
                </a:solidFill>
              </a:rPr>
              <a:t> for </a:t>
            </a:r>
            <a:r>
              <a:rPr lang="en-US" sz="1100" b="1" dirty="0">
                <a:solidFill>
                  <a:schemeClr val="accent5">
                    <a:lumMod val="50000"/>
                  </a:schemeClr>
                </a:solidFill>
              </a:rPr>
              <a:t>Health product </a:t>
            </a:r>
            <a:r>
              <a:rPr lang="en-US" sz="1100" dirty="0">
                <a:solidFill>
                  <a:schemeClr val="accent5">
                    <a:lumMod val="50000"/>
                  </a:schemeClr>
                </a:solidFill>
              </a:rPr>
              <a:t>(including health rider) and </a:t>
            </a:r>
            <a:r>
              <a:rPr lang="en-US" sz="1100" b="1" dirty="0">
                <a:solidFill>
                  <a:schemeClr val="accent5">
                    <a:lumMod val="50000"/>
                  </a:schemeClr>
                </a:solidFill>
              </a:rPr>
              <a:t>33%</a:t>
            </a:r>
            <a:r>
              <a:rPr lang="en-US" sz="1100" dirty="0">
                <a:solidFill>
                  <a:schemeClr val="accent5">
                    <a:lumMod val="50000"/>
                  </a:schemeClr>
                </a:solidFill>
              </a:rPr>
              <a:t> for </a:t>
            </a:r>
            <a:r>
              <a:rPr lang="en-US" sz="1100" b="1" dirty="0">
                <a:solidFill>
                  <a:schemeClr val="accent5">
                    <a:lumMod val="50000"/>
                  </a:schemeClr>
                </a:solidFill>
              </a:rPr>
              <a:t>Protection product</a:t>
            </a:r>
            <a:r>
              <a:rPr lang="en-US" sz="1100" dirty="0">
                <a:solidFill>
                  <a:schemeClr val="accent5">
                    <a:lumMod val="50000"/>
                  </a:schemeClr>
                </a:solidFill>
              </a:rPr>
              <a:t>.</a:t>
            </a:r>
          </a:p>
          <a:p>
            <a:pPr marL="1703109" lvl="2" indent="-342900">
              <a:buFont typeface="Wingdings" panose="05000000000000000000" pitchFamily="2" charset="2"/>
              <a:buChar char="§"/>
            </a:pPr>
            <a:r>
              <a:rPr lang="en-US" sz="1100" dirty="0">
                <a:solidFill>
                  <a:schemeClr val="accent5">
                    <a:lumMod val="50000"/>
                  </a:schemeClr>
                </a:solidFill>
              </a:rPr>
              <a:t>The </a:t>
            </a:r>
            <a:r>
              <a:rPr lang="en-US" sz="1100" b="1" dirty="0">
                <a:solidFill>
                  <a:schemeClr val="accent5">
                    <a:lumMod val="50000"/>
                  </a:schemeClr>
                </a:solidFill>
              </a:rPr>
              <a:t>avg. in-force policy holding</a:t>
            </a:r>
            <a:r>
              <a:rPr lang="en-US" sz="1100" dirty="0">
                <a:solidFill>
                  <a:schemeClr val="accent5">
                    <a:lumMod val="50000"/>
                  </a:schemeClr>
                </a:solidFill>
              </a:rPr>
              <a:t> per customer is </a:t>
            </a:r>
            <a:r>
              <a:rPr lang="en-US" sz="1100" b="1" dirty="0">
                <a:solidFill>
                  <a:schemeClr val="accent5">
                    <a:lumMod val="50000"/>
                  </a:schemeClr>
                </a:solidFill>
              </a:rPr>
              <a:t>1.3</a:t>
            </a:r>
            <a:r>
              <a:rPr lang="en-US" sz="1100" dirty="0">
                <a:solidFill>
                  <a:schemeClr val="accent5">
                    <a:lumMod val="50000"/>
                  </a:schemeClr>
                </a:solidFill>
              </a:rPr>
              <a:t>, with around 20% of in-force customers having more than 1 policy (all status).</a:t>
            </a:r>
          </a:p>
          <a:p>
            <a:pPr marL="1703109" lvl="2" indent="-342900">
              <a:buFont typeface="Wingdings" panose="05000000000000000000" pitchFamily="2" charset="2"/>
              <a:buChar char="§"/>
            </a:pPr>
            <a:r>
              <a:rPr lang="en-US" sz="1100" dirty="0">
                <a:solidFill>
                  <a:schemeClr val="accent5">
                    <a:lumMod val="50000"/>
                  </a:schemeClr>
                </a:solidFill>
              </a:rPr>
              <a:t>The </a:t>
            </a:r>
            <a:r>
              <a:rPr lang="en-US" sz="1100" b="1" dirty="0">
                <a:solidFill>
                  <a:schemeClr val="accent5">
                    <a:lumMod val="50000"/>
                  </a:schemeClr>
                </a:solidFill>
              </a:rPr>
              <a:t>avg. account balance</a:t>
            </a:r>
            <a:r>
              <a:rPr lang="en-US" sz="1100" dirty="0">
                <a:solidFill>
                  <a:schemeClr val="accent5">
                    <a:lumMod val="50000"/>
                  </a:schemeClr>
                </a:solidFill>
              </a:rPr>
              <a:t> per customer is around </a:t>
            </a:r>
            <a:r>
              <a:rPr lang="en-US" sz="1100" b="1" dirty="0">
                <a:solidFill>
                  <a:schemeClr val="accent5">
                    <a:lumMod val="50000"/>
                  </a:schemeClr>
                </a:solidFill>
              </a:rPr>
              <a:t>42.5 </a:t>
            </a:r>
            <a:r>
              <a:rPr lang="en-US" sz="1100" b="1" dirty="0" err="1">
                <a:solidFill>
                  <a:schemeClr val="accent5">
                    <a:lumMod val="50000"/>
                  </a:schemeClr>
                </a:solidFill>
              </a:rPr>
              <a:t>mio</a:t>
            </a:r>
            <a:r>
              <a:rPr lang="en-US" sz="1100" dirty="0">
                <a:solidFill>
                  <a:schemeClr val="accent5">
                    <a:lumMod val="50000"/>
                  </a:schemeClr>
                </a:solidFill>
              </a:rPr>
              <a:t>, while </a:t>
            </a:r>
            <a:r>
              <a:rPr lang="en-US" sz="1100" b="1" dirty="0">
                <a:solidFill>
                  <a:schemeClr val="accent5">
                    <a:lumMod val="50000"/>
                  </a:schemeClr>
                </a:solidFill>
              </a:rPr>
              <a:t>92%</a:t>
            </a:r>
            <a:r>
              <a:rPr lang="en-US" sz="1100" dirty="0">
                <a:solidFill>
                  <a:schemeClr val="accent5">
                    <a:lumMod val="50000"/>
                  </a:schemeClr>
                </a:solidFill>
              </a:rPr>
              <a:t> of in-force customers are in </a:t>
            </a:r>
            <a:r>
              <a:rPr lang="en-US" sz="1100" b="1" dirty="0">
                <a:solidFill>
                  <a:schemeClr val="accent5">
                    <a:lumMod val="50000"/>
                  </a:schemeClr>
                </a:solidFill>
              </a:rPr>
              <a:t>loss position</a:t>
            </a:r>
            <a:r>
              <a:rPr lang="en-US" sz="1100" dirty="0">
                <a:solidFill>
                  <a:schemeClr val="accent5">
                    <a:lumMod val="50000"/>
                  </a:schemeClr>
                </a:solidFill>
              </a:rPr>
              <a:t>. </a:t>
            </a:r>
          </a:p>
          <a:p>
            <a:pPr marL="1703109" lvl="2" indent="-342900">
              <a:buFont typeface="Wingdings" panose="05000000000000000000" pitchFamily="2" charset="2"/>
              <a:buChar char="§"/>
            </a:pPr>
            <a:r>
              <a:rPr lang="en-US" sz="1100" dirty="0">
                <a:solidFill>
                  <a:schemeClr val="accent5">
                    <a:lumMod val="50000"/>
                  </a:schemeClr>
                </a:solidFill>
              </a:rPr>
              <a:t>The </a:t>
            </a:r>
            <a:r>
              <a:rPr lang="en-US" sz="1100" b="1" dirty="0">
                <a:solidFill>
                  <a:schemeClr val="accent5">
                    <a:lumMod val="50000"/>
                  </a:schemeClr>
                </a:solidFill>
              </a:rPr>
              <a:t>avg. APE </a:t>
            </a:r>
            <a:r>
              <a:rPr lang="en-US" sz="1100" dirty="0">
                <a:solidFill>
                  <a:schemeClr val="accent5">
                    <a:lumMod val="50000"/>
                  </a:schemeClr>
                </a:solidFill>
              </a:rPr>
              <a:t>per policy is around </a:t>
            </a:r>
            <a:r>
              <a:rPr lang="en-US" sz="1100" b="1" dirty="0">
                <a:solidFill>
                  <a:schemeClr val="accent5">
                    <a:lumMod val="50000"/>
                  </a:schemeClr>
                </a:solidFill>
              </a:rPr>
              <a:t>12 </a:t>
            </a:r>
            <a:r>
              <a:rPr lang="en-US" sz="1100" b="1" dirty="0" err="1">
                <a:solidFill>
                  <a:schemeClr val="accent5">
                    <a:lumMod val="50000"/>
                  </a:schemeClr>
                </a:solidFill>
              </a:rPr>
              <a:t>mio</a:t>
            </a:r>
            <a:r>
              <a:rPr lang="en-US" sz="1100" b="1" dirty="0">
                <a:solidFill>
                  <a:schemeClr val="accent5">
                    <a:lumMod val="50000"/>
                  </a:schemeClr>
                </a:solidFill>
              </a:rPr>
              <a:t> </a:t>
            </a:r>
            <a:r>
              <a:rPr lang="en-US" sz="1100" dirty="0">
                <a:solidFill>
                  <a:schemeClr val="accent5">
                    <a:lumMod val="50000"/>
                  </a:schemeClr>
                </a:solidFill>
              </a:rPr>
              <a:t>with in avg. </a:t>
            </a:r>
            <a:r>
              <a:rPr lang="en-US" sz="1100" b="1" dirty="0">
                <a:solidFill>
                  <a:schemeClr val="accent5">
                    <a:lumMod val="50000"/>
                  </a:schemeClr>
                </a:solidFill>
              </a:rPr>
              <a:t>5 years of policy age</a:t>
            </a:r>
            <a:r>
              <a:rPr lang="en-US" sz="1100" dirty="0">
                <a:solidFill>
                  <a:schemeClr val="accent5">
                    <a:lumMod val="50000"/>
                  </a:schemeClr>
                </a:solidFill>
              </a:rPr>
              <a:t>. </a:t>
            </a:r>
          </a:p>
          <a:p>
            <a:pPr marL="1224930" lvl="1" indent="-342900">
              <a:buFont typeface="Wingdings" panose="05000000000000000000" pitchFamily="2" charset="2"/>
              <a:buChar char="§"/>
            </a:pPr>
            <a:r>
              <a:rPr lang="en-US" sz="1200" b="1" dirty="0">
                <a:solidFill>
                  <a:schemeClr val="accent5">
                    <a:lumMod val="50000"/>
                  </a:schemeClr>
                </a:solidFill>
              </a:rPr>
              <a:t>Customer relationship</a:t>
            </a:r>
            <a:r>
              <a:rPr lang="en-US" sz="1200" dirty="0">
                <a:solidFill>
                  <a:schemeClr val="accent5">
                    <a:lumMod val="50000"/>
                  </a:schemeClr>
                </a:solidFill>
              </a:rPr>
              <a:t>:</a:t>
            </a:r>
          </a:p>
          <a:p>
            <a:pPr marL="1703109" lvl="2" indent="-342900">
              <a:buFont typeface="Wingdings" panose="05000000000000000000" pitchFamily="2" charset="2"/>
              <a:buChar char="§"/>
            </a:pPr>
            <a:r>
              <a:rPr lang="en-US" sz="1100" b="1" dirty="0">
                <a:solidFill>
                  <a:schemeClr val="accent5">
                    <a:lumMod val="50000"/>
                  </a:schemeClr>
                </a:solidFill>
              </a:rPr>
              <a:t>60%</a:t>
            </a:r>
            <a:r>
              <a:rPr lang="en-US" sz="1100" dirty="0">
                <a:solidFill>
                  <a:schemeClr val="accent5">
                    <a:lumMod val="50000"/>
                  </a:schemeClr>
                </a:solidFill>
              </a:rPr>
              <a:t> of in-branch customers have </a:t>
            </a:r>
            <a:r>
              <a:rPr lang="en-US" sz="1100" b="1" dirty="0">
                <a:solidFill>
                  <a:schemeClr val="accent5">
                    <a:lumMod val="50000"/>
                  </a:schemeClr>
                </a:solidFill>
              </a:rPr>
              <a:t>orphan policies </a:t>
            </a:r>
            <a:r>
              <a:rPr lang="en-US" sz="1100" dirty="0">
                <a:solidFill>
                  <a:schemeClr val="accent5">
                    <a:lumMod val="50000"/>
                  </a:schemeClr>
                </a:solidFill>
              </a:rPr>
              <a:t>(FA non-active). More than 50% of them have orphan age less than 3 years. </a:t>
            </a:r>
          </a:p>
          <a:p>
            <a:pPr marL="1703109" lvl="2" indent="-342900">
              <a:buFont typeface="Wingdings" panose="05000000000000000000" pitchFamily="2" charset="2"/>
              <a:buChar char="§"/>
            </a:pPr>
            <a:r>
              <a:rPr lang="en-US" sz="1100" dirty="0">
                <a:solidFill>
                  <a:schemeClr val="accent5">
                    <a:lumMod val="50000"/>
                  </a:schemeClr>
                </a:solidFill>
              </a:rPr>
              <a:t>The </a:t>
            </a:r>
            <a:r>
              <a:rPr lang="en-US" sz="1100" b="1" dirty="0">
                <a:solidFill>
                  <a:schemeClr val="accent5">
                    <a:lumMod val="50000"/>
                  </a:schemeClr>
                </a:solidFill>
              </a:rPr>
              <a:t>avg. duration of relationship </a:t>
            </a:r>
            <a:r>
              <a:rPr lang="en-US" sz="1100" dirty="0">
                <a:solidFill>
                  <a:schemeClr val="accent5">
                    <a:lumMod val="50000"/>
                  </a:schemeClr>
                </a:solidFill>
              </a:rPr>
              <a:t>with a customer is around </a:t>
            </a:r>
            <a:r>
              <a:rPr lang="en-US" sz="1100" b="1" dirty="0">
                <a:solidFill>
                  <a:schemeClr val="accent5">
                    <a:lumMod val="50000"/>
                  </a:schemeClr>
                </a:solidFill>
              </a:rPr>
              <a:t>5.2 years</a:t>
            </a:r>
            <a:r>
              <a:rPr lang="en-US" sz="1100" dirty="0">
                <a:solidFill>
                  <a:schemeClr val="accent5">
                    <a:lumMod val="50000"/>
                  </a:schemeClr>
                </a:solidFill>
              </a:rPr>
              <a:t>, which is only slightly higher than avg. policy age. </a:t>
            </a:r>
          </a:p>
          <a:p>
            <a:pPr marL="1703109" lvl="2" indent="-342900">
              <a:buFont typeface="Wingdings" panose="05000000000000000000" pitchFamily="2" charset="2"/>
              <a:buChar char="§"/>
            </a:pPr>
            <a:r>
              <a:rPr lang="en-US" sz="1100" b="1" dirty="0">
                <a:solidFill>
                  <a:schemeClr val="accent5">
                    <a:lumMod val="50000"/>
                  </a:schemeClr>
                </a:solidFill>
              </a:rPr>
              <a:t>63% </a:t>
            </a:r>
            <a:r>
              <a:rPr lang="en-US" sz="1100" dirty="0">
                <a:solidFill>
                  <a:schemeClr val="accent5">
                    <a:lumMod val="50000"/>
                  </a:schemeClr>
                </a:solidFill>
              </a:rPr>
              <a:t>of customers </a:t>
            </a:r>
            <a:r>
              <a:rPr lang="en-US" sz="1100" b="1" dirty="0">
                <a:solidFill>
                  <a:schemeClr val="accent5">
                    <a:lumMod val="50000"/>
                  </a:schemeClr>
                </a:solidFill>
              </a:rPr>
              <a:t>never get contacted </a:t>
            </a:r>
            <a:r>
              <a:rPr lang="en-US" sz="1100" dirty="0">
                <a:solidFill>
                  <a:schemeClr val="accent5">
                    <a:lumMod val="50000"/>
                  </a:schemeClr>
                </a:solidFill>
              </a:rPr>
              <a:t>again after sales. </a:t>
            </a:r>
          </a:p>
          <a:p>
            <a:pPr marL="1703109" lvl="2" indent="-342900">
              <a:buFont typeface="Wingdings" panose="05000000000000000000" pitchFamily="2" charset="2"/>
              <a:buChar char="§"/>
            </a:pPr>
            <a:r>
              <a:rPr lang="en-US" sz="1100" b="1" dirty="0">
                <a:solidFill>
                  <a:schemeClr val="accent5">
                    <a:lumMod val="50000"/>
                  </a:schemeClr>
                </a:solidFill>
              </a:rPr>
              <a:t>Phone is the most used contact method</a:t>
            </a:r>
            <a:r>
              <a:rPr lang="en-US" sz="1100" dirty="0">
                <a:solidFill>
                  <a:schemeClr val="accent5">
                    <a:lumMod val="50000"/>
                  </a:schemeClr>
                </a:solidFill>
              </a:rPr>
              <a:t>. </a:t>
            </a:r>
            <a:r>
              <a:rPr lang="en-US" sz="1100" b="1" dirty="0">
                <a:solidFill>
                  <a:schemeClr val="accent5">
                    <a:lumMod val="50000"/>
                  </a:schemeClr>
                </a:solidFill>
              </a:rPr>
              <a:t>98%</a:t>
            </a:r>
            <a:r>
              <a:rPr lang="en-US" sz="1100" dirty="0">
                <a:solidFill>
                  <a:schemeClr val="accent5">
                    <a:lumMod val="50000"/>
                  </a:schemeClr>
                </a:solidFill>
              </a:rPr>
              <a:t> of our customers have </a:t>
            </a:r>
            <a:r>
              <a:rPr lang="en-US" sz="1100" b="1" dirty="0">
                <a:solidFill>
                  <a:schemeClr val="accent5">
                    <a:lumMod val="50000"/>
                  </a:schemeClr>
                </a:solidFill>
              </a:rPr>
              <a:t>phone number </a:t>
            </a:r>
            <a:r>
              <a:rPr lang="en-US" sz="1100" dirty="0">
                <a:solidFill>
                  <a:schemeClr val="accent5">
                    <a:lumMod val="50000"/>
                  </a:schemeClr>
                </a:solidFill>
              </a:rPr>
              <a:t>of valid format vs </a:t>
            </a:r>
            <a:r>
              <a:rPr lang="en-US" sz="1100" b="1" dirty="0">
                <a:solidFill>
                  <a:schemeClr val="accent5">
                    <a:lumMod val="50000"/>
                  </a:schemeClr>
                </a:solidFill>
              </a:rPr>
              <a:t>52% have email address </a:t>
            </a:r>
            <a:r>
              <a:rPr lang="en-US" sz="1100" dirty="0">
                <a:solidFill>
                  <a:schemeClr val="accent5">
                    <a:lumMod val="50000"/>
                  </a:schemeClr>
                </a:solidFill>
              </a:rPr>
              <a:t>of valid format. </a:t>
            </a:r>
          </a:p>
          <a:p>
            <a:pPr marL="1224930" lvl="1" indent="-342900">
              <a:buFont typeface="Wingdings" panose="05000000000000000000" pitchFamily="2" charset="2"/>
              <a:buChar char="§"/>
            </a:pPr>
            <a:r>
              <a:rPr lang="en-US" sz="1200" b="1" dirty="0">
                <a:solidFill>
                  <a:schemeClr val="accent5">
                    <a:lumMod val="50000"/>
                  </a:schemeClr>
                </a:solidFill>
              </a:rPr>
              <a:t>Financial behaviors:</a:t>
            </a:r>
          </a:p>
          <a:p>
            <a:pPr marL="1703109" lvl="2" indent="-342900">
              <a:buFont typeface="Wingdings" panose="05000000000000000000" pitchFamily="2" charset="2"/>
              <a:buChar char="§"/>
            </a:pPr>
            <a:endParaRPr lang="en-US" sz="123" dirty="0">
              <a:solidFill>
                <a:schemeClr val="accent5">
                  <a:lumMod val="50000"/>
                </a:schemeClr>
              </a:solidFill>
            </a:endParaRPr>
          </a:p>
          <a:p>
            <a:pPr marL="1703109" lvl="2" indent="-342900">
              <a:buFont typeface="Wingdings" panose="05000000000000000000" pitchFamily="2" charset="2"/>
              <a:buChar char="§"/>
            </a:pPr>
            <a:r>
              <a:rPr lang="en-US" sz="1100" dirty="0">
                <a:solidFill>
                  <a:schemeClr val="accent5">
                    <a:lumMod val="50000"/>
                  </a:schemeClr>
                </a:solidFill>
              </a:rPr>
              <a:t>Only </a:t>
            </a:r>
            <a:r>
              <a:rPr lang="en-US" sz="1100" b="1" dirty="0">
                <a:solidFill>
                  <a:schemeClr val="accent5">
                    <a:lumMod val="50000"/>
                  </a:schemeClr>
                </a:solidFill>
              </a:rPr>
              <a:t>49%</a:t>
            </a:r>
            <a:r>
              <a:rPr lang="en-US" sz="1100" dirty="0">
                <a:solidFill>
                  <a:schemeClr val="accent5">
                    <a:lumMod val="50000"/>
                  </a:schemeClr>
                </a:solidFill>
              </a:rPr>
              <a:t> of in-force customers </a:t>
            </a:r>
            <a:r>
              <a:rPr lang="en-US" sz="1100" b="1" dirty="0">
                <a:solidFill>
                  <a:schemeClr val="accent5">
                    <a:lumMod val="50000"/>
                  </a:schemeClr>
                </a:solidFill>
              </a:rPr>
              <a:t>paid premium on-time</a:t>
            </a:r>
            <a:r>
              <a:rPr lang="en-US" sz="1100" dirty="0">
                <a:solidFill>
                  <a:schemeClr val="accent5">
                    <a:lumMod val="50000"/>
                  </a:schemeClr>
                </a:solidFill>
              </a:rPr>
              <a:t>, and </a:t>
            </a:r>
            <a:r>
              <a:rPr lang="en-US" sz="1100" b="1" dirty="0">
                <a:solidFill>
                  <a:schemeClr val="accent5">
                    <a:lumMod val="50000"/>
                  </a:schemeClr>
                </a:solidFill>
              </a:rPr>
              <a:t>~18% </a:t>
            </a:r>
            <a:r>
              <a:rPr lang="en-US" sz="1100" dirty="0">
                <a:solidFill>
                  <a:schemeClr val="accent5">
                    <a:lumMod val="50000"/>
                  </a:schemeClr>
                </a:solidFill>
              </a:rPr>
              <a:t>of in-branch in-force customers have ever </a:t>
            </a:r>
            <a:r>
              <a:rPr lang="en-US" sz="1100" b="1" dirty="0">
                <a:solidFill>
                  <a:schemeClr val="accent5">
                    <a:lumMod val="50000"/>
                  </a:schemeClr>
                </a:solidFill>
              </a:rPr>
              <a:t>paid with Premium Holiday</a:t>
            </a:r>
            <a:r>
              <a:rPr lang="en-US" sz="1100" dirty="0">
                <a:solidFill>
                  <a:schemeClr val="accent5">
                    <a:lumMod val="50000"/>
                  </a:schemeClr>
                </a:solidFill>
              </a:rPr>
              <a:t>. </a:t>
            </a:r>
          </a:p>
          <a:p>
            <a:pPr marL="1703109" lvl="2" indent="-342900">
              <a:buFont typeface="Wingdings" panose="05000000000000000000" pitchFamily="2" charset="2"/>
              <a:buChar char="§"/>
            </a:pPr>
            <a:r>
              <a:rPr lang="en-US" sz="1100" b="1" dirty="0">
                <a:solidFill>
                  <a:schemeClr val="accent5">
                    <a:lumMod val="50000"/>
                  </a:schemeClr>
                </a:solidFill>
              </a:rPr>
              <a:t>5%</a:t>
            </a:r>
            <a:r>
              <a:rPr lang="en-US" sz="1100" dirty="0">
                <a:solidFill>
                  <a:schemeClr val="accent5">
                    <a:lumMod val="50000"/>
                  </a:schemeClr>
                </a:solidFill>
              </a:rPr>
              <a:t> of in-force customers have </a:t>
            </a:r>
            <a:r>
              <a:rPr lang="en-US" sz="1100" b="1" dirty="0">
                <a:solidFill>
                  <a:schemeClr val="accent5">
                    <a:lumMod val="50000"/>
                  </a:schemeClr>
                </a:solidFill>
              </a:rPr>
              <a:t>withdrawal history</a:t>
            </a:r>
            <a:r>
              <a:rPr lang="en-US" sz="1100" dirty="0">
                <a:solidFill>
                  <a:schemeClr val="accent5">
                    <a:lumMod val="50000"/>
                  </a:schemeClr>
                </a:solidFill>
              </a:rPr>
              <a:t>, with ~36 </a:t>
            </a:r>
            <a:r>
              <a:rPr lang="en-US" sz="1100" dirty="0" err="1">
                <a:solidFill>
                  <a:schemeClr val="accent5">
                    <a:lumMod val="50000"/>
                  </a:schemeClr>
                </a:solidFill>
              </a:rPr>
              <a:t>mio</a:t>
            </a:r>
            <a:r>
              <a:rPr lang="en-US" sz="1100" dirty="0">
                <a:solidFill>
                  <a:schemeClr val="accent5">
                    <a:lumMod val="50000"/>
                  </a:schemeClr>
                </a:solidFill>
              </a:rPr>
              <a:t> as avg. withdrawal amount. While only </a:t>
            </a:r>
            <a:r>
              <a:rPr lang="en-US" sz="1100" b="1" dirty="0">
                <a:solidFill>
                  <a:schemeClr val="accent5">
                    <a:lumMod val="50000"/>
                  </a:schemeClr>
                </a:solidFill>
              </a:rPr>
              <a:t>1.2%</a:t>
            </a:r>
            <a:r>
              <a:rPr lang="en-US" sz="1100" dirty="0">
                <a:solidFill>
                  <a:schemeClr val="accent5">
                    <a:lumMod val="50000"/>
                  </a:schemeClr>
                </a:solidFill>
              </a:rPr>
              <a:t> customers have </a:t>
            </a:r>
            <a:r>
              <a:rPr lang="en-US" sz="1100" b="1" dirty="0">
                <a:solidFill>
                  <a:schemeClr val="accent5">
                    <a:lumMod val="50000"/>
                  </a:schemeClr>
                </a:solidFill>
              </a:rPr>
              <a:t>lump-sum history </a:t>
            </a:r>
            <a:r>
              <a:rPr lang="en-US" sz="1100" dirty="0">
                <a:solidFill>
                  <a:schemeClr val="accent5">
                    <a:lumMod val="50000"/>
                  </a:schemeClr>
                </a:solidFill>
              </a:rPr>
              <a:t>with in avg. 66 </a:t>
            </a:r>
            <a:r>
              <a:rPr lang="en-US" sz="1100" dirty="0" err="1">
                <a:solidFill>
                  <a:schemeClr val="accent5">
                    <a:lumMod val="50000"/>
                  </a:schemeClr>
                </a:solidFill>
              </a:rPr>
              <a:t>mio</a:t>
            </a:r>
            <a:r>
              <a:rPr lang="en-US" sz="1100" dirty="0">
                <a:solidFill>
                  <a:schemeClr val="accent5">
                    <a:lumMod val="50000"/>
                  </a:schemeClr>
                </a:solidFill>
              </a:rPr>
              <a:t> for top-up. </a:t>
            </a:r>
          </a:p>
          <a:p>
            <a:pPr marL="1224930" lvl="1" indent="-342900">
              <a:buFont typeface="Wingdings" panose="05000000000000000000" pitchFamily="2" charset="2"/>
              <a:buChar char="§"/>
            </a:pPr>
            <a:r>
              <a:rPr lang="en-US" sz="1200" b="1" dirty="0">
                <a:solidFill>
                  <a:schemeClr val="accent5">
                    <a:lumMod val="50000"/>
                  </a:schemeClr>
                </a:solidFill>
              </a:rPr>
              <a:t>Health claims:</a:t>
            </a:r>
          </a:p>
          <a:p>
            <a:pPr marL="1703109" lvl="2" indent="-342900">
              <a:buFont typeface="Wingdings" panose="05000000000000000000" pitchFamily="2" charset="2"/>
              <a:buChar char="§"/>
            </a:pPr>
            <a:r>
              <a:rPr lang="en-US" sz="1100" b="1" dirty="0">
                <a:solidFill>
                  <a:schemeClr val="accent5">
                    <a:lumMod val="50000"/>
                  </a:schemeClr>
                </a:solidFill>
              </a:rPr>
              <a:t>4%</a:t>
            </a:r>
            <a:r>
              <a:rPr lang="en-US" sz="1100" dirty="0">
                <a:solidFill>
                  <a:schemeClr val="accent5">
                    <a:lumMod val="50000"/>
                  </a:schemeClr>
                </a:solidFill>
              </a:rPr>
              <a:t> of total health customers </a:t>
            </a:r>
            <a:r>
              <a:rPr lang="en-US" sz="1100" b="1" dirty="0">
                <a:solidFill>
                  <a:schemeClr val="accent5">
                    <a:lumMod val="50000"/>
                  </a:schemeClr>
                </a:solidFill>
              </a:rPr>
              <a:t>did claims </a:t>
            </a:r>
            <a:r>
              <a:rPr lang="en-US" sz="1100" dirty="0">
                <a:solidFill>
                  <a:schemeClr val="accent5">
                    <a:lumMod val="50000"/>
                  </a:schemeClr>
                </a:solidFill>
              </a:rPr>
              <a:t>from the beginning of year 2019, with in avg. 1.7 approved claims and 8.6 </a:t>
            </a:r>
            <a:r>
              <a:rPr lang="en-US" sz="1100" dirty="0" err="1">
                <a:solidFill>
                  <a:schemeClr val="accent5">
                    <a:lumMod val="50000"/>
                  </a:schemeClr>
                </a:solidFill>
              </a:rPr>
              <a:t>mio</a:t>
            </a:r>
            <a:r>
              <a:rPr lang="en-US" sz="1100" dirty="0">
                <a:solidFill>
                  <a:schemeClr val="accent5">
                    <a:lumMod val="50000"/>
                  </a:schemeClr>
                </a:solidFill>
              </a:rPr>
              <a:t> claimed per case. </a:t>
            </a:r>
          </a:p>
          <a:p>
            <a:pPr marL="1703109" lvl="2" indent="-342900">
              <a:buFont typeface="Wingdings" panose="05000000000000000000" pitchFamily="2" charset="2"/>
              <a:buChar char="§"/>
            </a:pPr>
            <a:r>
              <a:rPr lang="en-US" sz="1100" b="1" dirty="0">
                <a:solidFill>
                  <a:schemeClr val="accent5">
                    <a:lumMod val="50000"/>
                  </a:schemeClr>
                </a:solidFill>
              </a:rPr>
              <a:t>~13% </a:t>
            </a:r>
            <a:r>
              <a:rPr lang="en-US" sz="1100" dirty="0">
                <a:solidFill>
                  <a:schemeClr val="accent5">
                    <a:lumMod val="50000"/>
                  </a:schemeClr>
                </a:solidFill>
              </a:rPr>
              <a:t>of total health customers have </a:t>
            </a:r>
            <a:r>
              <a:rPr lang="en-US" sz="1100" b="1" dirty="0">
                <a:solidFill>
                  <a:schemeClr val="accent5">
                    <a:lumMod val="50000"/>
                  </a:schemeClr>
                </a:solidFill>
              </a:rPr>
              <a:t>history of declined claims </a:t>
            </a:r>
            <a:r>
              <a:rPr lang="en-US" sz="1100" dirty="0">
                <a:solidFill>
                  <a:schemeClr val="accent5">
                    <a:lumMod val="50000"/>
                  </a:schemeClr>
                </a:solidFill>
              </a:rPr>
              <a:t>in 2019. </a:t>
            </a:r>
          </a:p>
        </p:txBody>
      </p:sp>
      <p:sp>
        <p:nvSpPr>
          <p:cNvPr id="7" name="Text Placeholder 7">
            <a:extLst>
              <a:ext uri="{FF2B5EF4-FFF2-40B4-BE49-F238E27FC236}">
                <a16:creationId xmlns:a16="http://schemas.microsoft.com/office/drawing/2014/main" id="{F8252F5C-CECA-4A01-BB41-970C987C690D}"/>
              </a:ext>
            </a:extLst>
          </p:cNvPr>
          <p:cNvSpPr txBox="1">
            <a:spLocks/>
          </p:cNvSpPr>
          <p:nvPr/>
        </p:nvSpPr>
        <p:spPr>
          <a:xfrm>
            <a:off x="6665776" y="615006"/>
            <a:ext cx="5161030" cy="3422112"/>
          </a:xfrm>
          <a:prstGeom prst="rect">
            <a:avLst/>
          </a:prstGeom>
        </p:spPr>
        <p:txBody>
          <a:bodyPr lIns="0" tIns="0" rIns="0" bIns="0" anchor="t"/>
          <a:lstStyle>
            <a:lvl1pPr marL="0" indent="0" algn="l" defTabSz="1087672" rtl="0" eaLnBrk="1" fontAlgn="base" hangingPunct="1">
              <a:spcBef>
                <a:spcPct val="20000"/>
              </a:spcBef>
              <a:spcAft>
                <a:spcPct val="0"/>
              </a:spcAft>
              <a:buFont typeface="Arial" charset="0"/>
              <a:buNone/>
              <a:defRPr sz="2341" kern="1200">
                <a:solidFill>
                  <a:srgbClr val="027180"/>
                </a:solidFill>
                <a:latin typeface="+mj-lt"/>
                <a:ea typeface="+mn-ea"/>
                <a:cs typeface="+mn-cs"/>
              </a:defRPr>
            </a:lvl1pPr>
            <a:lvl2pPr marL="882030" indent="-339434" algn="l" defTabSz="1087672" rtl="0" eaLnBrk="1" fontAlgn="base" hangingPunct="1">
              <a:spcBef>
                <a:spcPct val="20000"/>
              </a:spcBef>
              <a:spcAft>
                <a:spcPct val="0"/>
              </a:spcAft>
              <a:buFont typeface="Arial" charset="0"/>
              <a:buChar char="–"/>
              <a:defRPr sz="3277" kern="1200">
                <a:solidFill>
                  <a:schemeClr val="tx1"/>
                </a:solidFill>
                <a:latin typeface="+mn-lt"/>
                <a:ea typeface="+mn-ea"/>
                <a:cs typeface="+mn-cs"/>
              </a:defRPr>
            </a:lvl2pPr>
            <a:lvl3pPr marL="1360209" indent="-270060" algn="l" defTabSz="1087672"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902805"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4pPr>
            <a:lvl5pPr marL="2447880"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5pPr>
            <a:lvl6pPr marL="2992851"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6pPr>
            <a:lvl7pPr marL="3537007"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7pPr>
            <a:lvl8pPr marL="4081160"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8pPr>
            <a:lvl9pPr marL="4625315"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9pPr>
          </a:lstStyle>
          <a:p>
            <a:pPr>
              <a:lnSpc>
                <a:spcPct val="150000"/>
              </a:lnSpc>
            </a:pPr>
            <a:r>
              <a:rPr lang="en-US" sz="1100" dirty="0">
                <a:solidFill>
                  <a:schemeClr val="accent5">
                    <a:lumMod val="50000"/>
                  </a:schemeClr>
                </a:solidFill>
              </a:rPr>
              <a:t> </a:t>
            </a:r>
          </a:p>
          <a:p>
            <a:pPr marL="1224930" lvl="1" indent="-342900">
              <a:lnSpc>
                <a:spcPct val="150000"/>
              </a:lnSpc>
              <a:buFont typeface="Wingdings" panose="05000000000000000000" pitchFamily="2" charset="2"/>
              <a:buChar char="§"/>
            </a:pPr>
            <a:r>
              <a:rPr lang="en-US" sz="1100" b="1" dirty="0">
                <a:solidFill>
                  <a:schemeClr val="accent5">
                    <a:lumMod val="50000"/>
                  </a:schemeClr>
                </a:solidFill>
              </a:rPr>
              <a:t>Payment behavior of the sharia product customers always left behind than the conventional one</a:t>
            </a:r>
            <a:r>
              <a:rPr lang="en-US" sz="1100" dirty="0">
                <a:solidFill>
                  <a:schemeClr val="accent5">
                    <a:lumMod val="50000"/>
                  </a:schemeClr>
                </a:solidFill>
              </a:rPr>
              <a:t>, both for in-branch and TM channel. Should need to investigate the sharia product sales force.</a:t>
            </a:r>
          </a:p>
          <a:p>
            <a:pPr marL="1224930" lvl="1" indent="-342900">
              <a:lnSpc>
                <a:spcPct val="150000"/>
              </a:lnSpc>
              <a:buFont typeface="Wingdings" panose="05000000000000000000" pitchFamily="2" charset="2"/>
              <a:buChar char="§"/>
            </a:pPr>
            <a:r>
              <a:rPr lang="en-US" sz="1100" b="1" dirty="0">
                <a:solidFill>
                  <a:schemeClr val="accent5">
                    <a:lumMod val="50000"/>
                  </a:schemeClr>
                </a:solidFill>
              </a:rPr>
              <a:t>MAPAN and MRS have</a:t>
            </a:r>
            <a:r>
              <a:rPr lang="en-US" sz="1100" dirty="0">
                <a:solidFill>
                  <a:schemeClr val="accent5">
                    <a:lumMod val="50000"/>
                  </a:schemeClr>
                </a:solidFill>
              </a:rPr>
              <a:t> </a:t>
            </a:r>
            <a:r>
              <a:rPr lang="en-US" sz="1100" b="1" dirty="0">
                <a:solidFill>
                  <a:schemeClr val="accent5">
                    <a:lumMod val="50000"/>
                  </a:schemeClr>
                </a:solidFill>
              </a:rPr>
              <a:t>high proportion of product holding</a:t>
            </a:r>
            <a:r>
              <a:rPr lang="en-US" sz="1100" dirty="0">
                <a:solidFill>
                  <a:schemeClr val="accent5">
                    <a:lumMod val="50000"/>
                  </a:schemeClr>
                </a:solidFill>
              </a:rPr>
              <a:t>, however they also have </a:t>
            </a:r>
            <a:r>
              <a:rPr lang="en-US" sz="1100" b="1" dirty="0">
                <a:solidFill>
                  <a:schemeClr val="accent5">
                    <a:lumMod val="50000"/>
                  </a:schemeClr>
                </a:solidFill>
              </a:rPr>
              <a:t>high withdrawal requests </a:t>
            </a:r>
            <a:r>
              <a:rPr lang="en-US" sz="1100" dirty="0">
                <a:solidFill>
                  <a:schemeClr val="accent5">
                    <a:lumMod val="50000"/>
                  </a:schemeClr>
                </a:solidFill>
              </a:rPr>
              <a:t>from customers.</a:t>
            </a:r>
          </a:p>
          <a:p>
            <a:pPr marL="1224930" lvl="1" indent="-342900">
              <a:lnSpc>
                <a:spcPct val="150000"/>
              </a:lnSpc>
              <a:buFont typeface="Wingdings" panose="05000000000000000000" pitchFamily="2" charset="2"/>
              <a:buChar char="§"/>
            </a:pPr>
            <a:r>
              <a:rPr lang="en-US" sz="1100" b="1" dirty="0">
                <a:solidFill>
                  <a:schemeClr val="accent5">
                    <a:lumMod val="50000"/>
                  </a:schemeClr>
                </a:solidFill>
              </a:rPr>
              <a:t>Average APE and policy age from sharia product are lower than conventional.</a:t>
            </a:r>
          </a:p>
          <a:p>
            <a:pPr marL="1224930" lvl="1" indent="-342900">
              <a:lnSpc>
                <a:spcPct val="150000"/>
              </a:lnSpc>
              <a:buFont typeface="Wingdings" panose="05000000000000000000" pitchFamily="2" charset="2"/>
              <a:buChar char="§"/>
            </a:pPr>
            <a:r>
              <a:rPr lang="en-US" sz="1100" b="1" dirty="0">
                <a:solidFill>
                  <a:schemeClr val="accent5">
                    <a:lumMod val="50000"/>
                  </a:schemeClr>
                </a:solidFill>
              </a:rPr>
              <a:t>The highest insured age group is between 0 – 16 years old (26%) </a:t>
            </a:r>
            <a:r>
              <a:rPr lang="en-US" sz="1100" dirty="0">
                <a:solidFill>
                  <a:schemeClr val="accent5">
                    <a:lumMod val="50000"/>
                  </a:schemeClr>
                </a:solidFill>
              </a:rPr>
              <a:t>for In-branch channel</a:t>
            </a:r>
            <a:r>
              <a:rPr lang="en-US" sz="1100" b="1" dirty="0">
                <a:solidFill>
                  <a:schemeClr val="accent5">
                    <a:lumMod val="50000"/>
                  </a:schemeClr>
                </a:solidFill>
              </a:rPr>
              <a:t>,</a:t>
            </a:r>
            <a:r>
              <a:rPr lang="en-US" sz="1100" dirty="0">
                <a:solidFill>
                  <a:schemeClr val="accent5">
                    <a:lumMod val="50000"/>
                  </a:schemeClr>
                </a:solidFill>
              </a:rPr>
              <a:t> we should have more cross-selling opportunities to sell child protection and education with good savings scheme for the customers.</a:t>
            </a:r>
          </a:p>
          <a:p>
            <a:pPr marL="342900" indent="-342900">
              <a:buFont typeface="Wingdings" panose="05000000000000000000" pitchFamily="2" charset="2"/>
              <a:buChar char="§"/>
            </a:pPr>
            <a:endParaRPr lang="en-US" sz="1741" b="1" dirty="0">
              <a:solidFill>
                <a:schemeClr val="accent5">
                  <a:lumMod val="50000"/>
                </a:schemeClr>
              </a:solidFill>
            </a:endParaRPr>
          </a:p>
          <a:p>
            <a:pPr marL="1703109" lvl="2" indent="-342900">
              <a:buFont typeface="Wingdings" panose="05000000000000000000" pitchFamily="2" charset="2"/>
              <a:buChar char="§"/>
            </a:pPr>
            <a:endParaRPr lang="en-US" sz="1200" dirty="0">
              <a:solidFill>
                <a:schemeClr val="accent5">
                  <a:lumMod val="50000"/>
                </a:schemeClr>
              </a:solidFill>
            </a:endParaRPr>
          </a:p>
        </p:txBody>
      </p:sp>
      <p:sp>
        <p:nvSpPr>
          <p:cNvPr id="9" name="Text Placeholder 2">
            <a:extLst>
              <a:ext uri="{FF2B5EF4-FFF2-40B4-BE49-F238E27FC236}">
                <a16:creationId xmlns:a16="http://schemas.microsoft.com/office/drawing/2014/main" id="{B3F1CD9A-D658-47C9-B046-E342D582E427}"/>
              </a:ext>
            </a:extLst>
          </p:cNvPr>
          <p:cNvSpPr txBox="1">
            <a:spLocks/>
          </p:cNvSpPr>
          <p:nvPr/>
        </p:nvSpPr>
        <p:spPr>
          <a:xfrm>
            <a:off x="7931640" y="586275"/>
            <a:ext cx="3306054" cy="297092"/>
          </a:xfrm>
          <a:prstGeom prst="rect">
            <a:avLst/>
          </a:prstGeom>
        </p:spPr>
        <p:txBody>
          <a:bodyPr lIns="0" tIns="0" rIns="0" bIns="0" anchor="t"/>
          <a:lstStyle>
            <a:lvl1pPr marL="0" indent="0" algn="l" defTabSz="1087672" rtl="0" eaLnBrk="1" fontAlgn="base" hangingPunct="1">
              <a:spcBef>
                <a:spcPct val="20000"/>
              </a:spcBef>
              <a:spcAft>
                <a:spcPct val="0"/>
              </a:spcAft>
              <a:buFont typeface="Arial" charset="0"/>
              <a:buNone/>
              <a:defRPr sz="2341" kern="1200">
                <a:solidFill>
                  <a:srgbClr val="027180"/>
                </a:solidFill>
                <a:latin typeface="+mj-lt"/>
                <a:ea typeface="+mn-ea"/>
                <a:cs typeface="+mn-cs"/>
              </a:defRPr>
            </a:lvl1pPr>
            <a:lvl2pPr marL="882030" indent="-339434" algn="l" defTabSz="1087672" rtl="0" eaLnBrk="1" fontAlgn="base" hangingPunct="1">
              <a:spcBef>
                <a:spcPct val="20000"/>
              </a:spcBef>
              <a:spcAft>
                <a:spcPct val="0"/>
              </a:spcAft>
              <a:buFont typeface="Arial" charset="0"/>
              <a:buChar char="–"/>
              <a:defRPr sz="3277" kern="1200">
                <a:solidFill>
                  <a:schemeClr val="tx1"/>
                </a:solidFill>
                <a:latin typeface="+mn-lt"/>
                <a:ea typeface="+mn-ea"/>
                <a:cs typeface="+mn-cs"/>
              </a:defRPr>
            </a:lvl2pPr>
            <a:lvl3pPr marL="1360209" indent="-270060" algn="l" defTabSz="1087672"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902805"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4pPr>
            <a:lvl5pPr marL="2447880" indent="-270060" algn="l" defTabSz="1087672" rtl="0" eaLnBrk="1" fontAlgn="base" hangingPunct="1">
              <a:spcBef>
                <a:spcPct val="20000"/>
              </a:spcBef>
              <a:spcAft>
                <a:spcPct val="0"/>
              </a:spcAft>
              <a:buFont typeface="Arial" charset="0"/>
              <a:buChar char="»"/>
              <a:defRPr sz="2341" kern="1200">
                <a:solidFill>
                  <a:schemeClr val="tx1"/>
                </a:solidFill>
                <a:latin typeface="+mn-lt"/>
                <a:ea typeface="+mn-ea"/>
                <a:cs typeface="+mn-cs"/>
              </a:defRPr>
            </a:lvl5pPr>
            <a:lvl6pPr marL="2992851"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6pPr>
            <a:lvl7pPr marL="3537007"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7pPr>
            <a:lvl8pPr marL="4081160"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8pPr>
            <a:lvl9pPr marL="4625315" indent="-272077" algn="l" defTabSz="1088309" rtl="0" eaLnBrk="1" latinLnBrk="0" hangingPunct="1">
              <a:spcBef>
                <a:spcPct val="20000"/>
              </a:spcBef>
              <a:buFont typeface="Arial" pitchFamily="34" charset="0"/>
              <a:buChar char="•"/>
              <a:defRPr sz="2341" kern="1200">
                <a:solidFill>
                  <a:schemeClr val="tx1"/>
                </a:solidFill>
                <a:latin typeface="+mn-lt"/>
                <a:ea typeface="+mn-ea"/>
                <a:cs typeface="+mn-cs"/>
              </a:defRPr>
            </a:lvl9pPr>
          </a:lstStyle>
          <a:p>
            <a:pPr algn="ctr"/>
            <a:r>
              <a:rPr lang="en-US" sz="1600" b="1" dirty="0"/>
              <a:t>Other findings</a:t>
            </a:r>
          </a:p>
        </p:txBody>
      </p:sp>
    </p:spTree>
    <p:extLst>
      <p:ext uri="{BB962C8B-B14F-4D97-AF65-F5344CB8AC3E}">
        <p14:creationId xmlns:p14="http://schemas.microsoft.com/office/powerpoint/2010/main" val="423523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B27AB-00FF-455B-B3BD-C943E7C71ED6}"/>
              </a:ext>
            </a:extLst>
          </p:cNvPr>
          <p:cNvSpPr>
            <a:spLocks noGrp="1"/>
          </p:cNvSpPr>
          <p:nvPr>
            <p:ph type="sldNum" sz="quarter" idx="12"/>
          </p:nvPr>
        </p:nvSpPr>
        <p:spPr/>
        <p:txBody>
          <a:bodyPr/>
          <a:lstStyle/>
          <a:p>
            <a:fld id="{438FEFB8-6B6E-4DC1-A5E4-A1258711B442}" type="slidenum">
              <a:rPr lang="en-GB" noProof="0" smtClean="0"/>
              <a:pPr/>
              <a:t>3</a:t>
            </a:fld>
            <a:endParaRPr lang="en-GB" noProof="0"/>
          </a:p>
        </p:txBody>
      </p:sp>
      <p:sp>
        <p:nvSpPr>
          <p:cNvPr id="2" name="Title 1">
            <a:extLst>
              <a:ext uri="{FF2B5EF4-FFF2-40B4-BE49-F238E27FC236}">
                <a16:creationId xmlns:a16="http://schemas.microsoft.com/office/drawing/2014/main" id="{0BBCEDB2-7864-427C-8D09-B4338BCF3868}"/>
              </a:ext>
            </a:extLst>
          </p:cNvPr>
          <p:cNvSpPr>
            <a:spLocks noGrp="1"/>
          </p:cNvSpPr>
          <p:nvPr>
            <p:ph type="title" idx="4294967295"/>
          </p:nvPr>
        </p:nvSpPr>
        <p:spPr>
          <a:xfrm>
            <a:off x="0" y="428625"/>
            <a:ext cx="11461750" cy="449263"/>
          </a:xfrm>
          <a:prstGeom prst="rect">
            <a:avLst/>
          </a:prstGeom>
        </p:spPr>
        <p:txBody>
          <a:bodyPr/>
          <a:lstStyle/>
          <a:p>
            <a:r>
              <a:rPr lang="en-US" dirty="0"/>
              <a:t>Pre-reading</a:t>
            </a:r>
          </a:p>
        </p:txBody>
      </p:sp>
      <p:sp>
        <p:nvSpPr>
          <p:cNvPr id="6" name="Text Placeholder 3">
            <a:extLst>
              <a:ext uri="{FF2B5EF4-FFF2-40B4-BE49-F238E27FC236}">
                <a16:creationId xmlns:a16="http://schemas.microsoft.com/office/drawing/2014/main" id="{19407137-B342-4414-BF5B-434907AD3607}"/>
              </a:ext>
            </a:extLst>
          </p:cNvPr>
          <p:cNvSpPr txBox="1">
            <a:spLocks/>
          </p:cNvSpPr>
          <p:nvPr/>
        </p:nvSpPr>
        <p:spPr>
          <a:xfrm>
            <a:off x="701146" y="1058671"/>
            <a:ext cx="10394077" cy="2698631"/>
          </a:xfrm>
          <a:prstGeom prst="rect">
            <a:avLst/>
          </a:prstGeom>
        </p:spPr>
        <p:txBody>
          <a:bodyPr/>
          <a:lstStyle>
            <a:lvl1pPr marL="260350" indent="-260350" algn="l" defTabSz="696913"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65150" indent="-217488" algn="l" defTabSz="696913"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Wingdings" panose="05000000000000000000" pitchFamily="2" charset="2"/>
              <a:buChar char="§"/>
            </a:pPr>
            <a:r>
              <a:rPr lang="en-US" sz="1800" b="1" dirty="0">
                <a:solidFill>
                  <a:schemeClr val="accent5">
                    <a:lumMod val="50000"/>
                  </a:schemeClr>
                </a:solidFill>
              </a:rPr>
              <a:t>Definition</a:t>
            </a:r>
          </a:p>
          <a:p>
            <a:pPr lvl="1">
              <a:buFont typeface="Wingdings" panose="05000000000000000000" pitchFamily="2" charset="2"/>
              <a:buChar char="§"/>
            </a:pPr>
            <a:r>
              <a:rPr lang="en-US" sz="1200" b="1" dirty="0">
                <a:solidFill>
                  <a:schemeClr val="accent5">
                    <a:lumMod val="50000"/>
                  </a:schemeClr>
                </a:solidFill>
              </a:rPr>
              <a:t>AMFS Customer: </a:t>
            </a:r>
            <a:r>
              <a:rPr lang="en-US" sz="1200" dirty="0">
                <a:solidFill>
                  <a:schemeClr val="accent5">
                    <a:lumMod val="50000"/>
                  </a:schemeClr>
                </a:solidFill>
              </a:rPr>
              <a:t>Policy owner from In-Branch, Telemarketing, Sharia and Client of Corporate Solution. Using MDM ID to identify policies belongs to the same customers.</a:t>
            </a:r>
          </a:p>
          <a:p>
            <a:pPr lvl="1">
              <a:buFont typeface="Wingdings" panose="05000000000000000000" pitchFamily="2" charset="2"/>
              <a:buChar char="§"/>
            </a:pPr>
            <a:r>
              <a:rPr lang="en-US" sz="1200" b="1" dirty="0">
                <a:solidFill>
                  <a:schemeClr val="accent5">
                    <a:lumMod val="50000"/>
                  </a:schemeClr>
                </a:solidFill>
              </a:rPr>
              <a:t>AMFS In-force Customer:</a:t>
            </a:r>
            <a:r>
              <a:rPr lang="en-US" sz="1200" dirty="0">
                <a:solidFill>
                  <a:schemeClr val="accent5">
                    <a:lumMod val="50000"/>
                  </a:schemeClr>
                </a:solidFill>
              </a:rPr>
              <a:t> Customer with at least one in-force policy (including fully paid of telemarketing channel).</a:t>
            </a:r>
          </a:p>
          <a:p>
            <a:pPr lvl="1">
              <a:buFont typeface="Wingdings" panose="05000000000000000000" pitchFamily="2" charset="2"/>
              <a:buChar char="§"/>
            </a:pPr>
            <a:r>
              <a:rPr lang="en-US" sz="1200" b="1" dirty="0">
                <a:solidFill>
                  <a:schemeClr val="accent5">
                    <a:lumMod val="50000"/>
                  </a:schemeClr>
                </a:solidFill>
              </a:rPr>
              <a:t>AMFS HNWI Customer: </a:t>
            </a:r>
            <a:r>
              <a:rPr lang="en-US" sz="1200" dirty="0">
                <a:solidFill>
                  <a:schemeClr val="accent5">
                    <a:lumMod val="50000"/>
                  </a:schemeClr>
                </a:solidFill>
              </a:rPr>
              <a:t>Bank </a:t>
            </a:r>
            <a:r>
              <a:rPr lang="en-US" sz="1200" dirty="0" err="1">
                <a:solidFill>
                  <a:schemeClr val="accent5">
                    <a:lumMod val="50000"/>
                  </a:schemeClr>
                </a:solidFill>
              </a:rPr>
              <a:t>Mandiri</a:t>
            </a:r>
            <a:r>
              <a:rPr lang="en-US" sz="1200" dirty="0">
                <a:solidFill>
                  <a:schemeClr val="accent5">
                    <a:lumMod val="50000"/>
                  </a:schemeClr>
                </a:solidFill>
              </a:rPr>
              <a:t> Private and Priority customer having AMFS In Branch Policy and Owner of Policy produced in Priority Branch.</a:t>
            </a:r>
          </a:p>
          <a:p>
            <a:pPr lvl="1">
              <a:buFont typeface="Wingdings" panose="05000000000000000000" pitchFamily="2" charset="2"/>
              <a:buChar char="§"/>
            </a:pPr>
            <a:r>
              <a:rPr lang="en-US" sz="1200" b="1" dirty="0">
                <a:solidFill>
                  <a:schemeClr val="accent5">
                    <a:lumMod val="50000"/>
                  </a:schemeClr>
                </a:solidFill>
              </a:rPr>
              <a:t>AMFS Health Customer: </a:t>
            </a:r>
            <a:r>
              <a:rPr lang="en-US" sz="1200" dirty="0">
                <a:solidFill>
                  <a:schemeClr val="accent5">
                    <a:lumMod val="50000"/>
                  </a:schemeClr>
                </a:solidFill>
              </a:rPr>
              <a:t>Policy owner of health policy or life policy having health rider.</a:t>
            </a:r>
          </a:p>
          <a:p>
            <a:pPr lvl="1">
              <a:buFont typeface="Wingdings" panose="05000000000000000000" pitchFamily="2" charset="2"/>
              <a:buChar char="§"/>
            </a:pPr>
            <a:r>
              <a:rPr lang="en-US" sz="1200" b="1" dirty="0">
                <a:solidFill>
                  <a:schemeClr val="accent5">
                    <a:lumMod val="50000"/>
                  </a:schemeClr>
                </a:solidFill>
              </a:rPr>
              <a:t>Customer Vintage: </a:t>
            </a:r>
            <a:r>
              <a:rPr lang="en-US" sz="1200" dirty="0">
                <a:solidFill>
                  <a:schemeClr val="accent5">
                    <a:lumMod val="50000"/>
                  </a:schemeClr>
                </a:solidFill>
              </a:rPr>
              <a:t>Customer relationship aging, starting from customer’s first policy issued in all channels till the termination date of his/her last policy (end of October 2019 for In-force customer).</a:t>
            </a:r>
          </a:p>
          <a:p>
            <a:pPr lvl="1">
              <a:buFont typeface="Wingdings" panose="05000000000000000000" pitchFamily="2" charset="2"/>
              <a:buChar char="§"/>
            </a:pPr>
            <a:r>
              <a:rPr lang="en-US" sz="1200" b="1" dirty="0">
                <a:solidFill>
                  <a:schemeClr val="accent5">
                    <a:lumMod val="50000"/>
                  </a:schemeClr>
                </a:solidFill>
              </a:rPr>
              <a:t>Customer Contact Recency</a:t>
            </a:r>
            <a:r>
              <a:rPr lang="en-US" sz="1200" dirty="0">
                <a:solidFill>
                  <a:schemeClr val="accent5">
                    <a:lumMod val="50000"/>
                  </a:schemeClr>
                </a:solidFill>
              </a:rPr>
              <a:t>: the recency of customer’s last contact with AMFS. Taken into account: Claims, Customer Service (complaint, inquiry, request, retention call) and POS (any policy change, including withdrawal, redemption, lump sum, reinstatement, premium holiday, policy info change) </a:t>
            </a:r>
          </a:p>
          <a:p>
            <a:pPr lvl="1">
              <a:buFont typeface="Wingdings" panose="05000000000000000000" pitchFamily="2" charset="2"/>
              <a:buChar char="§"/>
            </a:pPr>
            <a:r>
              <a:rPr lang="en-US" sz="1200" b="1" i="1" dirty="0">
                <a:solidFill>
                  <a:schemeClr val="accent5">
                    <a:lumMod val="50000"/>
                  </a:schemeClr>
                </a:solidFill>
              </a:rPr>
              <a:t>Refer to appendix for more definitions and how indicators are calculated</a:t>
            </a:r>
            <a:endParaRPr lang="en-US" sz="1400" b="1" i="1" dirty="0">
              <a:solidFill>
                <a:schemeClr val="accent5">
                  <a:lumMod val="50000"/>
                </a:schemeClr>
              </a:solidFill>
            </a:endParaRPr>
          </a:p>
          <a:p>
            <a:pPr lvl="1">
              <a:buFont typeface="Wingdings" panose="05000000000000000000" pitchFamily="2" charset="2"/>
              <a:buChar char="§"/>
            </a:pPr>
            <a:endParaRPr lang="en-US" sz="1500" b="1" dirty="0">
              <a:solidFill>
                <a:schemeClr val="accent5">
                  <a:lumMod val="50000"/>
                </a:schemeClr>
              </a:solidFill>
            </a:endParaRPr>
          </a:p>
          <a:p>
            <a:pPr lvl="1">
              <a:buFont typeface="Wingdings" panose="05000000000000000000" pitchFamily="2" charset="2"/>
              <a:buChar char="§"/>
            </a:pPr>
            <a:endParaRPr lang="en-US" sz="1500" b="1" dirty="0">
              <a:solidFill>
                <a:schemeClr val="accent5">
                  <a:lumMod val="50000"/>
                </a:schemeClr>
              </a:solidFill>
            </a:endParaRPr>
          </a:p>
          <a:p>
            <a:pPr lvl="1">
              <a:buFont typeface="Wingdings" panose="05000000000000000000" pitchFamily="2" charset="2"/>
              <a:buChar char="§"/>
            </a:pPr>
            <a:endParaRPr lang="en-US" sz="1500" b="1" dirty="0">
              <a:solidFill>
                <a:schemeClr val="accent5">
                  <a:lumMod val="50000"/>
                </a:schemeClr>
              </a:solidFill>
            </a:endParaRPr>
          </a:p>
          <a:p>
            <a:pPr lvl="1">
              <a:buFont typeface="Wingdings" panose="05000000000000000000" pitchFamily="2" charset="2"/>
              <a:buChar char="§"/>
            </a:pPr>
            <a:endParaRPr lang="en-US" sz="1200" dirty="0">
              <a:solidFill>
                <a:schemeClr val="accent5">
                  <a:lumMod val="50000"/>
                </a:schemeClr>
              </a:solidFill>
            </a:endParaRPr>
          </a:p>
          <a:p>
            <a:pPr lvl="1">
              <a:buFont typeface="Wingdings" panose="05000000000000000000" pitchFamily="2" charset="2"/>
              <a:buChar char="§"/>
            </a:pPr>
            <a:endParaRPr lang="en-US" sz="1200" dirty="0">
              <a:solidFill>
                <a:schemeClr val="accent5">
                  <a:lumMod val="50000"/>
                </a:schemeClr>
              </a:solidFill>
            </a:endParaRPr>
          </a:p>
        </p:txBody>
      </p:sp>
      <p:pic>
        <p:nvPicPr>
          <p:cNvPr id="3" name="Picture 2">
            <a:extLst>
              <a:ext uri="{FF2B5EF4-FFF2-40B4-BE49-F238E27FC236}">
                <a16:creationId xmlns:a16="http://schemas.microsoft.com/office/drawing/2014/main" id="{C2BD3E9B-9EC6-4486-8DAE-CC6E6F6CD6AD}"/>
              </a:ext>
            </a:extLst>
          </p:cNvPr>
          <p:cNvPicPr>
            <a:picLocks noChangeAspect="1"/>
          </p:cNvPicPr>
          <p:nvPr/>
        </p:nvPicPr>
        <p:blipFill>
          <a:blip r:embed="rId3"/>
          <a:stretch>
            <a:fillRect/>
          </a:stretch>
        </p:blipFill>
        <p:spPr>
          <a:xfrm>
            <a:off x="1382527" y="3757302"/>
            <a:ext cx="9286518" cy="2402624"/>
          </a:xfrm>
          <a:prstGeom prst="rect">
            <a:avLst/>
          </a:prstGeom>
        </p:spPr>
      </p:pic>
    </p:spTree>
    <p:extLst>
      <p:ext uri="{BB962C8B-B14F-4D97-AF65-F5344CB8AC3E}">
        <p14:creationId xmlns:p14="http://schemas.microsoft.com/office/powerpoint/2010/main" val="222827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77AE-C12F-4FC6-A675-22746A76A7D3}"/>
              </a:ext>
            </a:extLst>
          </p:cNvPr>
          <p:cNvSpPr>
            <a:spLocks noGrp="1"/>
          </p:cNvSpPr>
          <p:nvPr>
            <p:ph type="title" idx="4294967295"/>
          </p:nvPr>
        </p:nvSpPr>
        <p:spPr>
          <a:xfrm>
            <a:off x="-2523950" y="78691"/>
            <a:ext cx="11461750" cy="449263"/>
          </a:xfrm>
          <a:prstGeom prst="rect">
            <a:avLst/>
          </a:prstGeom>
        </p:spPr>
        <p:txBody>
          <a:bodyPr/>
          <a:lstStyle/>
          <a:p>
            <a:r>
              <a:rPr lang="en-US" sz="4000" dirty="0"/>
              <a:t>Customer Portfolio Overview</a:t>
            </a:r>
          </a:p>
        </p:txBody>
      </p:sp>
      <p:sp>
        <p:nvSpPr>
          <p:cNvPr id="4" name="Slide Number Placeholder 3">
            <a:extLst>
              <a:ext uri="{FF2B5EF4-FFF2-40B4-BE49-F238E27FC236}">
                <a16:creationId xmlns:a16="http://schemas.microsoft.com/office/drawing/2014/main" id="{21303314-EBE5-4094-B747-D0C4F724537E}"/>
              </a:ext>
            </a:extLst>
          </p:cNvPr>
          <p:cNvSpPr>
            <a:spLocks noGrp="1"/>
          </p:cNvSpPr>
          <p:nvPr>
            <p:ph type="sldNum" sz="quarter" idx="4294967295"/>
          </p:nvPr>
        </p:nvSpPr>
        <p:spPr>
          <a:xfrm>
            <a:off x="0" y="6407150"/>
            <a:ext cx="338138" cy="225425"/>
          </a:xfrm>
        </p:spPr>
        <p:txBody>
          <a:bodyPr/>
          <a:lstStyle/>
          <a:p>
            <a:pPr defTabSz="1087250"/>
            <a:fld id="{438FEFB8-6B6E-4DC1-A5E4-A1258711B442}" type="slidenum">
              <a:rPr lang="en-GB">
                <a:solidFill>
                  <a:srgbClr val="103184"/>
                </a:solidFill>
                <a:cs typeface="Arial" charset="0"/>
              </a:rPr>
              <a:pPr defTabSz="1087250"/>
              <a:t>4</a:t>
            </a:fld>
            <a:endParaRPr lang="en-GB">
              <a:solidFill>
                <a:srgbClr val="103184"/>
              </a:solidFill>
              <a:cs typeface="Arial" charset="0"/>
            </a:endParaRPr>
          </a:p>
        </p:txBody>
      </p:sp>
      <p:graphicFrame>
        <p:nvGraphicFramePr>
          <p:cNvPr id="8" name="Diagram 7">
            <a:extLst>
              <a:ext uri="{FF2B5EF4-FFF2-40B4-BE49-F238E27FC236}">
                <a16:creationId xmlns:a16="http://schemas.microsoft.com/office/drawing/2014/main" id="{C4C097EB-2269-45E1-B382-8043B6F2331A}"/>
              </a:ext>
            </a:extLst>
          </p:cNvPr>
          <p:cNvGraphicFramePr/>
          <p:nvPr>
            <p:extLst>
              <p:ext uri="{D42A27DB-BD31-4B8C-83A1-F6EECF244321}">
                <p14:modId xmlns:p14="http://schemas.microsoft.com/office/powerpoint/2010/main" val="861830851"/>
              </p:ext>
            </p:extLst>
          </p:nvPr>
        </p:nvGraphicFramePr>
        <p:xfrm>
          <a:off x="1151737" y="771713"/>
          <a:ext cx="9492928" cy="3379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Rectangle 34">
            <a:extLst>
              <a:ext uri="{FF2B5EF4-FFF2-40B4-BE49-F238E27FC236}">
                <a16:creationId xmlns:a16="http://schemas.microsoft.com/office/drawing/2014/main" id="{862DCF68-9EEA-4C8A-8491-4253C2DB84D9}"/>
              </a:ext>
            </a:extLst>
          </p:cNvPr>
          <p:cNvSpPr/>
          <p:nvPr/>
        </p:nvSpPr>
        <p:spPr>
          <a:xfrm>
            <a:off x="791576" y="4553832"/>
            <a:ext cx="1161496" cy="178056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250"/>
            <a:endParaRPr lang="en-US" sz="2183">
              <a:solidFill>
                <a:prstClr val="white"/>
              </a:solidFill>
              <a:latin typeface="Source Sans Pro"/>
            </a:endParaRPr>
          </a:p>
        </p:txBody>
      </p:sp>
      <p:sp>
        <p:nvSpPr>
          <p:cNvPr id="36" name="TextBox 35">
            <a:extLst>
              <a:ext uri="{FF2B5EF4-FFF2-40B4-BE49-F238E27FC236}">
                <a16:creationId xmlns:a16="http://schemas.microsoft.com/office/drawing/2014/main" id="{9C394060-F4DC-4E2A-972B-C4B55ED6365E}"/>
              </a:ext>
            </a:extLst>
          </p:cNvPr>
          <p:cNvSpPr txBox="1"/>
          <p:nvPr/>
        </p:nvSpPr>
        <p:spPr bwMode="auto">
          <a:xfrm>
            <a:off x="701146" y="4252415"/>
            <a:ext cx="1279346" cy="28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091" b="1" dirty="0">
                <a:solidFill>
                  <a:srgbClr val="103184"/>
                </a:solidFill>
                <a:latin typeface="Source Sans Pro" pitchFamily="34" charset="0"/>
              </a:rPr>
              <a:t>% customer in-force</a:t>
            </a:r>
          </a:p>
          <a:p>
            <a:pPr algn="ctr" defTabSz="1087250"/>
            <a:r>
              <a:rPr lang="en-US" sz="781" dirty="0">
                <a:solidFill>
                  <a:srgbClr val="103184"/>
                </a:solidFill>
                <a:latin typeface="Source Sans Pro" pitchFamily="34" charset="0"/>
              </a:rPr>
              <a:t>(in each mono channel)</a:t>
            </a:r>
            <a:endParaRPr lang="en-US" sz="1091" dirty="0">
              <a:solidFill>
                <a:srgbClr val="103184"/>
              </a:solidFill>
              <a:latin typeface="Source Sans Pro" pitchFamily="34" charset="0"/>
            </a:endParaRPr>
          </a:p>
        </p:txBody>
      </p:sp>
      <p:sp>
        <p:nvSpPr>
          <p:cNvPr id="6" name="TextBox 5">
            <a:extLst>
              <a:ext uri="{FF2B5EF4-FFF2-40B4-BE49-F238E27FC236}">
                <a16:creationId xmlns:a16="http://schemas.microsoft.com/office/drawing/2014/main" id="{5C9491E2-7246-4DBD-99E7-81AFB7347937}"/>
              </a:ext>
            </a:extLst>
          </p:cNvPr>
          <p:cNvSpPr txBox="1"/>
          <p:nvPr/>
        </p:nvSpPr>
        <p:spPr bwMode="auto">
          <a:xfrm>
            <a:off x="5333837" y="1215892"/>
            <a:ext cx="1271427" cy="24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561" b="1" dirty="0">
                <a:solidFill>
                  <a:schemeClr val="accent5">
                    <a:lumMod val="50000"/>
                  </a:schemeClr>
                </a:solidFill>
                <a:latin typeface="Segoe UI" panose="020B0502040204020203" pitchFamily="34" charset="0"/>
                <a:cs typeface="Segoe UI" panose="020B0502040204020203" pitchFamily="34" charset="0"/>
              </a:rPr>
              <a:t>2,871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8434F3C1-5DB6-4789-9049-5A6E75D6CC23}"/>
              </a:ext>
            </a:extLst>
          </p:cNvPr>
          <p:cNvSpPr txBox="1"/>
          <p:nvPr/>
        </p:nvSpPr>
        <p:spPr bwMode="auto">
          <a:xfrm>
            <a:off x="4359175" y="2740332"/>
            <a:ext cx="1118074"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dirty="0">
                <a:solidFill>
                  <a:srgbClr val="103184"/>
                </a:solidFill>
              </a:rPr>
              <a:t>(# In-force policy &gt;= 1)</a:t>
            </a:r>
            <a:endParaRPr lang="en-US" sz="1405" dirty="0">
              <a:solidFill>
                <a:srgbClr val="103184"/>
              </a:solidFill>
            </a:endParaRPr>
          </a:p>
        </p:txBody>
      </p:sp>
      <p:sp>
        <p:nvSpPr>
          <p:cNvPr id="42" name="TextBox 41">
            <a:extLst>
              <a:ext uri="{FF2B5EF4-FFF2-40B4-BE49-F238E27FC236}">
                <a16:creationId xmlns:a16="http://schemas.microsoft.com/office/drawing/2014/main" id="{1D06654C-C646-4B61-A58D-8D9422249B7E}"/>
              </a:ext>
            </a:extLst>
          </p:cNvPr>
          <p:cNvSpPr txBox="1"/>
          <p:nvPr/>
        </p:nvSpPr>
        <p:spPr bwMode="auto">
          <a:xfrm>
            <a:off x="3072563" y="2440697"/>
            <a:ext cx="12714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400" b="1" dirty="0">
                <a:solidFill>
                  <a:schemeClr val="accent5">
                    <a:lumMod val="50000"/>
                  </a:schemeClr>
                </a:solidFill>
                <a:latin typeface="Segoe UI" panose="020B0502040204020203" pitchFamily="34" charset="0"/>
                <a:cs typeface="Segoe UI" panose="020B0502040204020203" pitchFamily="34" charset="0"/>
              </a:rPr>
              <a:t>1,051 K </a:t>
            </a:r>
            <a:r>
              <a:rPr lang="en-US" sz="1000" b="1" dirty="0">
                <a:solidFill>
                  <a:schemeClr val="accent5">
                    <a:lumMod val="50000"/>
                  </a:schemeClr>
                </a:solidFill>
                <a:latin typeface="Segoe UI" panose="020B0502040204020203" pitchFamily="34" charset="0"/>
                <a:cs typeface="Segoe UI" panose="020B0502040204020203" pitchFamily="34" charset="0"/>
              </a:rPr>
              <a:t>(37%)</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D433DD9E-9748-4D58-9167-5A81AAA6BA0F}"/>
              </a:ext>
            </a:extLst>
          </p:cNvPr>
          <p:cNvSpPr txBox="1"/>
          <p:nvPr/>
        </p:nvSpPr>
        <p:spPr bwMode="auto">
          <a:xfrm>
            <a:off x="1801136" y="3602798"/>
            <a:ext cx="1271427" cy="24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561" b="1" dirty="0">
                <a:solidFill>
                  <a:schemeClr val="accent5">
                    <a:lumMod val="50000"/>
                  </a:schemeClr>
                </a:solidFill>
                <a:latin typeface="Segoe UI" panose="020B0502040204020203" pitchFamily="34" charset="0"/>
                <a:cs typeface="Segoe UI" panose="020B0502040204020203" pitchFamily="34" charset="0"/>
              </a:rPr>
              <a:t>1,000 K </a:t>
            </a:r>
            <a:r>
              <a:rPr lang="en-US" sz="1000" b="1" dirty="0">
                <a:solidFill>
                  <a:schemeClr val="accent5">
                    <a:lumMod val="50000"/>
                  </a:schemeClr>
                </a:solidFill>
                <a:latin typeface="Segoe UI" panose="020B0502040204020203" pitchFamily="34" charset="0"/>
                <a:cs typeface="Segoe UI" panose="020B0502040204020203" pitchFamily="34" charset="0"/>
              </a:rPr>
              <a:t>(95%)</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grpSp>
        <p:nvGrpSpPr>
          <p:cNvPr id="83" name="Group 82">
            <a:extLst>
              <a:ext uri="{FF2B5EF4-FFF2-40B4-BE49-F238E27FC236}">
                <a16:creationId xmlns:a16="http://schemas.microsoft.com/office/drawing/2014/main" id="{EC981D7C-FB8A-469E-AB19-FE10F9A164C8}"/>
              </a:ext>
            </a:extLst>
          </p:cNvPr>
          <p:cNvGrpSpPr/>
          <p:nvPr/>
        </p:nvGrpSpPr>
        <p:grpSpPr>
          <a:xfrm>
            <a:off x="739676" y="4642663"/>
            <a:ext cx="1296641" cy="1546829"/>
            <a:chOff x="1656485" y="2961394"/>
            <a:chExt cx="831167" cy="728825"/>
          </a:xfrm>
        </p:grpSpPr>
        <p:sp>
          <p:nvSpPr>
            <p:cNvPr id="84" name="TextBox 83">
              <a:extLst>
                <a:ext uri="{FF2B5EF4-FFF2-40B4-BE49-F238E27FC236}">
                  <a16:creationId xmlns:a16="http://schemas.microsoft.com/office/drawing/2014/main" id="{F7E0DC38-F764-4E37-BE55-42E622611E26}"/>
                </a:ext>
              </a:extLst>
            </p:cNvPr>
            <p:cNvSpPr txBox="1"/>
            <p:nvPr/>
          </p:nvSpPr>
          <p:spPr bwMode="auto">
            <a:xfrm>
              <a:off x="1670958" y="2961394"/>
              <a:ext cx="815005" cy="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39%</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85" name="TextBox 84">
              <a:extLst>
                <a:ext uri="{FF2B5EF4-FFF2-40B4-BE49-F238E27FC236}">
                  <a16:creationId xmlns:a16="http://schemas.microsoft.com/office/drawing/2014/main" id="{E69FEF41-8707-44E6-8CE6-1417D4331AF6}"/>
                </a:ext>
              </a:extLst>
            </p:cNvPr>
            <p:cNvSpPr txBox="1"/>
            <p:nvPr/>
          </p:nvSpPr>
          <p:spPr bwMode="auto">
            <a:xfrm>
              <a:off x="1662400" y="3597780"/>
              <a:ext cx="815005" cy="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39%</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86" name="TextBox 85">
              <a:extLst>
                <a:ext uri="{FF2B5EF4-FFF2-40B4-BE49-F238E27FC236}">
                  <a16:creationId xmlns:a16="http://schemas.microsoft.com/office/drawing/2014/main" id="{290248A0-B494-4B8D-81AD-13BEE350915A}"/>
                </a:ext>
              </a:extLst>
            </p:cNvPr>
            <p:cNvSpPr txBox="1"/>
            <p:nvPr/>
          </p:nvSpPr>
          <p:spPr bwMode="auto">
            <a:xfrm>
              <a:off x="1656485" y="3390488"/>
              <a:ext cx="831167" cy="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69%</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41BC5CD8-B9E9-4C49-BCC8-75C33C3C21EE}"/>
                </a:ext>
              </a:extLst>
            </p:cNvPr>
            <p:cNvSpPr txBox="1"/>
            <p:nvPr/>
          </p:nvSpPr>
          <p:spPr bwMode="auto">
            <a:xfrm>
              <a:off x="1669650" y="3171138"/>
              <a:ext cx="815005" cy="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28%</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grpSp>
      <p:sp>
        <p:nvSpPr>
          <p:cNvPr id="104" name="TextBox 103">
            <a:extLst>
              <a:ext uri="{FF2B5EF4-FFF2-40B4-BE49-F238E27FC236}">
                <a16:creationId xmlns:a16="http://schemas.microsoft.com/office/drawing/2014/main" id="{40F8195B-0819-4C3B-8942-055AE5FDF4A2}"/>
              </a:ext>
            </a:extLst>
          </p:cNvPr>
          <p:cNvSpPr txBox="1"/>
          <p:nvPr/>
        </p:nvSpPr>
        <p:spPr bwMode="auto">
          <a:xfrm>
            <a:off x="7728582" y="2450849"/>
            <a:ext cx="12714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400" b="1">
                <a:solidFill>
                  <a:schemeClr val="accent5">
                    <a:lumMod val="50000"/>
                  </a:schemeClr>
                </a:solidFill>
                <a:latin typeface="Segoe UI" panose="020B0502040204020203" pitchFamily="34" charset="0"/>
                <a:cs typeface="Segoe UI" panose="020B0502040204020203" pitchFamily="34" charset="0"/>
              </a:rPr>
              <a:t>1,820 K </a:t>
            </a:r>
            <a:r>
              <a:rPr lang="en-US" sz="1000" b="1">
                <a:solidFill>
                  <a:schemeClr val="accent5">
                    <a:lumMod val="50000"/>
                  </a:schemeClr>
                </a:solidFill>
                <a:latin typeface="Segoe UI" panose="020B0502040204020203" pitchFamily="34" charset="0"/>
                <a:cs typeface="Segoe UI" panose="020B0502040204020203" pitchFamily="34" charset="0"/>
              </a:rPr>
              <a:t>(63%)</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sp>
        <p:nvSpPr>
          <p:cNvPr id="106" name="TextBox 105">
            <a:extLst>
              <a:ext uri="{FF2B5EF4-FFF2-40B4-BE49-F238E27FC236}">
                <a16:creationId xmlns:a16="http://schemas.microsoft.com/office/drawing/2014/main" id="{9222F358-F633-48BC-9B3F-BFC93B8832C3}"/>
              </a:ext>
            </a:extLst>
          </p:cNvPr>
          <p:cNvSpPr txBox="1"/>
          <p:nvPr/>
        </p:nvSpPr>
        <p:spPr bwMode="auto">
          <a:xfrm>
            <a:off x="4270200" y="3614031"/>
            <a:ext cx="1271427" cy="24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561" b="1" dirty="0">
                <a:solidFill>
                  <a:schemeClr val="accent5">
                    <a:lumMod val="50000"/>
                  </a:schemeClr>
                </a:solidFill>
                <a:latin typeface="Segoe UI" panose="020B0502040204020203" pitchFamily="34" charset="0"/>
                <a:cs typeface="Segoe UI" panose="020B0502040204020203" pitchFamily="34" charset="0"/>
              </a:rPr>
              <a:t>51 K </a:t>
            </a:r>
            <a:r>
              <a:rPr lang="en-US" sz="1000" b="1" dirty="0">
                <a:solidFill>
                  <a:schemeClr val="accent5">
                    <a:lumMod val="50000"/>
                  </a:schemeClr>
                </a:solidFill>
                <a:latin typeface="Segoe UI" panose="020B0502040204020203" pitchFamily="34" charset="0"/>
                <a:cs typeface="Segoe UI" panose="020B0502040204020203" pitchFamily="34" charset="0"/>
              </a:rPr>
              <a:t>(5%)</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9EEC88CE-C48E-4C8D-BB23-88DF8FA333DC}"/>
              </a:ext>
            </a:extLst>
          </p:cNvPr>
          <p:cNvSpPr txBox="1"/>
          <p:nvPr/>
        </p:nvSpPr>
        <p:spPr bwMode="auto">
          <a:xfrm>
            <a:off x="6379142" y="3626406"/>
            <a:ext cx="12714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400" b="1" dirty="0">
                <a:solidFill>
                  <a:schemeClr val="accent5">
                    <a:lumMod val="50000"/>
                  </a:schemeClr>
                </a:solidFill>
                <a:latin typeface="Segoe UI" panose="020B0502040204020203" pitchFamily="34" charset="0"/>
                <a:cs typeface="Segoe UI" panose="020B0502040204020203" pitchFamily="34" charset="0"/>
              </a:rPr>
              <a:t>1,706 K </a:t>
            </a:r>
            <a:r>
              <a:rPr lang="en-US" sz="1000" b="1" dirty="0">
                <a:solidFill>
                  <a:schemeClr val="accent5">
                    <a:lumMod val="50000"/>
                  </a:schemeClr>
                </a:solidFill>
                <a:latin typeface="Segoe UI" panose="020B0502040204020203" pitchFamily="34" charset="0"/>
                <a:cs typeface="Segoe UI" panose="020B0502040204020203" pitchFamily="34" charset="0"/>
              </a:rPr>
              <a:t>(94%)</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sp>
        <p:nvSpPr>
          <p:cNvPr id="108" name="TextBox 107">
            <a:extLst>
              <a:ext uri="{FF2B5EF4-FFF2-40B4-BE49-F238E27FC236}">
                <a16:creationId xmlns:a16="http://schemas.microsoft.com/office/drawing/2014/main" id="{BA715DC3-4B0C-4226-B1A5-B869B952D452}"/>
              </a:ext>
            </a:extLst>
          </p:cNvPr>
          <p:cNvSpPr txBox="1"/>
          <p:nvPr/>
        </p:nvSpPr>
        <p:spPr bwMode="auto">
          <a:xfrm>
            <a:off x="8988515" y="3624234"/>
            <a:ext cx="1271427" cy="24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561" b="1" dirty="0">
                <a:solidFill>
                  <a:schemeClr val="accent5">
                    <a:lumMod val="50000"/>
                  </a:schemeClr>
                </a:solidFill>
                <a:latin typeface="Segoe UI" panose="020B0502040204020203" pitchFamily="34" charset="0"/>
                <a:cs typeface="Segoe UI" panose="020B0502040204020203" pitchFamily="34" charset="0"/>
              </a:rPr>
              <a:t>113 K </a:t>
            </a:r>
            <a:r>
              <a:rPr lang="en-US" sz="1000" b="1" dirty="0">
                <a:solidFill>
                  <a:schemeClr val="accent5">
                    <a:lumMod val="50000"/>
                  </a:schemeClr>
                </a:solidFill>
                <a:latin typeface="Segoe UI" panose="020B0502040204020203" pitchFamily="34" charset="0"/>
                <a:cs typeface="Segoe UI" panose="020B0502040204020203" pitchFamily="34" charset="0"/>
              </a:rPr>
              <a:t>(6%)</a:t>
            </a:r>
            <a:endParaRPr lang="en-US" sz="900" b="1" dirty="0">
              <a:solidFill>
                <a:schemeClr val="accent5">
                  <a:lumMod val="50000"/>
                </a:schemeClr>
              </a:solidFill>
              <a:latin typeface="Segoe UI" panose="020B0502040204020203" pitchFamily="34" charset="0"/>
              <a:cs typeface="Segoe UI" panose="020B0502040204020203" pitchFamily="34" charset="0"/>
            </a:endParaRPr>
          </a:p>
        </p:txBody>
      </p:sp>
      <p:sp>
        <p:nvSpPr>
          <p:cNvPr id="88" name="TextBox 87">
            <a:extLst>
              <a:ext uri="{FF2B5EF4-FFF2-40B4-BE49-F238E27FC236}">
                <a16:creationId xmlns:a16="http://schemas.microsoft.com/office/drawing/2014/main" id="{2387C489-1E42-4B33-9536-F9DC1E8DBAE4}"/>
              </a:ext>
            </a:extLst>
          </p:cNvPr>
          <p:cNvSpPr txBox="1"/>
          <p:nvPr/>
        </p:nvSpPr>
        <p:spPr bwMode="auto">
          <a:xfrm>
            <a:off x="216048" y="984520"/>
            <a:ext cx="16881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400" i="1" dirty="0">
                <a:solidFill>
                  <a:schemeClr val="accent5">
                    <a:lumMod val="50000"/>
                  </a:schemeClr>
                </a:solidFill>
                <a:latin typeface="Source Sans Pro" pitchFamily="34" charset="0"/>
              </a:rPr>
              <a:t>As of End Oct 2019</a:t>
            </a:r>
          </a:p>
        </p:txBody>
      </p:sp>
      <p:sp>
        <p:nvSpPr>
          <p:cNvPr id="80" name="TextBox 79">
            <a:extLst>
              <a:ext uri="{FF2B5EF4-FFF2-40B4-BE49-F238E27FC236}">
                <a16:creationId xmlns:a16="http://schemas.microsoft.com/office/drawing/2014/main" id="{2244F394-652A-45B9-A70D-1D1B26A499EA}"/>
              </a:ext>
            </a:extLst>
          </p:cNvPr>
          <p:cNvSpPr txBox="1"/>
          <p:nvPr/>
        </p:nvSpPr>
        <p:spPr bwMode="auto">
          <a:xfrm>
            <a:off x="5333837" y="1480482"/>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3,790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81" name="TextBox 80">
            <a:extLst>
              <a:ext uri="{FF2B5EF4-FFF2-40B4-BE49-F238E27FC236}">
                <a16:creationId xmlns:a16="http://schemas.microsoft.com/office/drawing/2014/main" id="{B10A24B6-1FE0-42C5-A0C5-7F27BE487FDB}"/>
              </a:ext>
            </a:extLst>
          </p:cNvPr>
          <p:cNvSpPr txBox="1"/>
          <p:nvPr/>
        </p:nvSpPr>
        <p:spPr bwMode="auto">
          <a:xfrm>
            <a:off x="3037405" y="2682838"/>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1,308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82" name="TextBox 81">
            <a:extLst>
              <a:ext uri="{FF2B5EF4-FFF2-40B4-BE49-F238E27FC236}">
                <a16:creationId xmlns:a16="http://schemas.microsoft.com/office/drawing/2014/main" id="{20524AF2-1DEE-4459-BDB7-F85ABC1D54DD}"/>
              </a:ext>
            </a:extLst>
          </p:cNvPr>
          <p:cNvSpPr txBox="1"/>
          <p:nvPr/>
        </p:nvSpPr>
        <p:spPr bwMode="auto">
          <a:xfrm>
            <a:off x="1814194" y="3866234"/>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1,157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89" name="TextBox 88">
            <a:extLst>
              <a:ext uri="{FF2B5EF4-FFF2-40B4-BE49-F238E27FC236}">
                <a16:creationId xmlns:a16="http://schemas.microsoft.com/office/drawing/2014/main" id="{829451DD-290A-46BA-B551-50B20307C038}"/>
              </a:ext>
            </a:extLst>
          </p:cNvPr>
          <p:cNvSpPr txBox="1"/>
          <p:nvPr/>
        </p:nvSpPr>
        <p:spPr bwMode="auto">
          <a:xfrm>
            <a:off x="4228759" y="3863888"/>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151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137" name="TextBox 136">
            <a:extLst>
              <a:ext uri="{FF2B5EF4-FFF2-40B4-BE49-F238E27FC236}">
                <a16:creationId xmlns:a16="http://schemas.microsoft.com/office/drawing/2014/main" id="{B5E98E15-F1D5-4A3D-835C-5263157A35C9}"/>
              </a:ext>
            </a:extLst>
          </p:cNvPr>
          <p:cNvSpPr txBox="1"/>
          <p:nvPr/>
        </p:nvSpPr>
        <p:spPr bwMode="auto">
          <a:xfrm>
            <a:off x="2838940" y="4342588"/>
            <a:ext cx="1279346" cy="16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091" dirty="0">
                <a:solidFill>
                  <a:srgbClr val="103184"/>
                </a:solidFill>
                <a:latin typeface="Source Sans Pro" pitchFamily="34" charset="0"/>
              </a:rPr>
              <a:t># policy</a:t>
            </a:r>
          </a:p>
        </p:txBody>
      </p:sp>
      <p:sp>
        <p:nvSpPr>
          <p:cNvPr id="138" name="TextBox 137">
            <a:extLst>
              <a:ext uri="{FF2B5EF4-FFF2-40B4-BE49-F238E27FC236}">
                <a16:creationId xmlns:a16="http://schemas.microsoft.com/office/drawing/2014/main" id="{97655D5E-F07F-4FA8-90DD-D20ADE21AA6F}"/>
              </a:ext>
            </a:extLst>
          </p:cNvPr>
          <p:cNvSpPr txBox="1"/>
          <p:nvPr/>
        </p:nvSpPr>
        <p:spPr bwMode="auto">
          <a:xfrm>
            <a:off x="5026138" y="4342326"/>
            <a:ext cx="1279346" cy="16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091" dirty="0">
                <a:solidFill>
                  <a:srgbClr val="103184"/>
                </a:solidFill>
                <a:latin typeface="Source Sans Pro" pitchFamily="34" charset="0"/>
              </a:rPr>
              <a:t># policy</a:t>
            </a:r>
          </a:p>
        </p:txBody>
      </p:sp>
      <p:grpSp>
        <p:nvGrpSpPr>
          <p:cNvPr id="26" name="Group 25">
            <a:extLst>
              <a:ext uri="{FF2B5EF4-FFF2-40B4-BE49-F238E27FC236}">
                <a16:creationId xmlns:a16="http://schemas.microsoft.com/office/drawing/2014/main" id="{640211AE-7FB1-4702-B5B7-C97CD37DB5D5}"/>
              </a:ext>
            </a:extLst>
          </p:cNvPr>
          <p:cNvGrpSpPr/>
          <p:nvPr/>
        </p:nvGrpSpPr>
        <p:grpSpPr>
          <a:xfrm>
            <a:off x="4144315" y="4552590"/>
            <a:ext cx="1288828" cy="1805696"/>
            <a:chOff x="4223262" y="4503251"/>
            <a:chExt cx="1288828" cy="1805696"/>
          </a:xfrm>
        </p:grpSpPr>
        <p:grpSp>
          <p:nvGrpSpPr>
            <p:cNvPr id="123" name="Group 122">
              <a:extLst>
                <a:ext uri="{FF2B5EF4-FFF2-40B4-BE49-F238E27FC236}">
                  <a16:creationId xmlns:a16="http://schemas.microsoft.com/office/drawing/2014/main" id="{80179051-BC01-46AA-9DD6-C3ACCFA14DA1}"/>
                </a:ext>
              </a:extLst>
            </p:cNvPr>
            <p:cNvGrpSpPr/>
            <p:nvPr/>
          </p:nvGrpSpPr>
          <p:grpSpPr>
            <a:xfrm>
              <a:off x="4307706" y="4503251"/>
              <a:ext cx="1192479" cy="1805696"/>
              <a:chOff x="2060283" y="4528704"/>
              <a:chExt cx="871229" cy="1805696"/>
            </a:xfrm>
          </p:grpSpPr>
          <p:sp>
            <p:nvSpPr>
              <p:cNvPr id="124" name="Rectangle 123">
                <a:extLst>
                  <a:ext uri="{FF2B5EF4-FFF2-40B4-BE49-F238E27FC236}">
                    <a16:creationId xmlns:a16="http://schemas.microsoft.com/office/drawing/2014/main" id="{57B7530B-4FBF-4B6F-8924-26F1CA71DD0C}"/>
                  </a:ext>
                </a:extLst>
              </p:cNvPr>
              <p:cNvSpPr/>
              <p:nvPr/>
            </p:nvSpPr>
            <p:spPr>
              <a:xfrm>
                <a:off x="2060283" y="4528704"/>
                <a:ext cx="871229"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TM</a:t>
                </a:r>
              </a:p>
            </p:txBody>
          </p:sp>
          <p:sp>
            <p:nvSpPr>
              <p:cNvPr id="125" name="Rectangle 124">
                <a:extLst>
                  <a:ext uri="{FF2B5EF4-FFF2-40B4-BE49-F238E27FC236}">
                    <a16:creationId xmlns:a16="http://schemas.microsoft.com/office/drawing/2014/main" id="{976B62B3-5313-4DA2-9559-91ECDDC593A7}"/>
                  </a:ext>
                </a:extLst>
              </p:cNvPr>
              <p:cNvSpPr/>
              <p:nvPr/>
            </p:nvSpPr>
            <p:spPr>
              <a:xfrm>
                <a:off x="2064801" y="4985555"/>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Sharia</a:t>
                </a:r>
              </a:p>
            </p:txBody>
          </p:sp>
          <p:sp>
            <p:nvSpPr>
              <p:cNvPr id="126" name="Rectangle 125">
                <a:extLst>
                  <a:ext uri="{FF2B5EF4-FFF2-40B4-BE49-F238E27FC236}">
                    <a16:creationId xmlns:a16="http://schemas.microsoft.com/office/drawing/2014/main" id="{19274AE5-2880-4C7A-AA32-F894CAA522CD}"/>
                  </a:ext>
                </a:extLst>
              </p:cNvPr>
              <p:cNvSpPr/>
              <p:nvPr/>
            </p:nvSpPr>
            <p:spPr>
              <a:xfrm>
                <a:off x="2060283" y="5455438"/>
                <a:ext cx="86574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TM + Sharia</a:t>
                </a:r>
              </a:p>
            </p:txBody>
          </p:sp>
          <p:sp>
            <p:nvSpPr>
              <p:cNvPr id="127" name="Rectangle 126">
                <a:extLst>
                  <a:ext uri="{FF2B5EF4-FFF2-40B4-BE49-F238E27FC236}">
                    <a16:creationId xmlns:a16="http://schemas.microsoft.com/office/drawing/2014/main" id="{493241C2-3C45-4330-B0DF-C0F48A2FEFC5}"/>
                  </a:ext>
                </a:extLst>
              </p:cNvPr>
              <p:cNvSpPr/>
              <p:nvPr/>
            </p:nvSpPr>
            <p:spPr>
              <a:xfrm>
                <a:off x="2064192" y="5942622"/>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TM + Sharia</a:t>
                </a:r>
              </a:p>
            </p:txBody>
          </p:sp>
        </p:grpSp>
        <p:sp>
          <p:nvSpPr>
            <p:cNvPr id="61" name="TextBox 60">
              <a:extLst>
                <a:ext uri="{FF2B5EF4-FFF2-40B4-BE49-F238E27FC236}">
                  <a16:creationId xmlns:a16="http://schemas.microsoft.com/office/drawing/2014/main" id="{881E4F0C-5621-461F-AC40-375793BB4BBC}"/>
                </a:ext>
              </a:extLst>
            </p:cNvPr>
            <p:cNvSpPr txBox="1"/>
            <p:nvPr/>
          </p:nvSpPr>
          <p:spPr bwMode="auto">
            <a:xfrm>
              <a:off x="4240663" y="468956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46.4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62" name="TextBox 61">
              <a:extLst>
                <a:ext uri="{FF2B5EF4-FFF2-40B4-BE49-F238E27FC236}">
                  <a16:creationId xmlns:a16="http://schemas.microsoft.com/office/drawing/2014/main" id="{573EF848-7CDF-4AC9-B6F9-1B5C7B3E721A}"/>
                </a:ext>
              </a:extLst>
            </p:cNvPr>
            <p:cNvSpPr txBox="1"/>
            <p:nvPr/>
          </p:nvSpPr>
          <p:spPr bwMode="auto">
            <a:xfrm>
              <a:off x="4235899" y="6086740"/>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0.5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63" name="TextBox 62">
              <a:extLst>
                <a:ext uri="{FF2B5EF4-FFF2-40B4-BE49-F238E27FC236}">
                  <a16:creationId xmlns:a16="http://schemas.microsoft.com/office/drawing/2014/main" id="{D8416FEA-37AC-4276-91B8-EC11D791636F}"/>
                </a:ext>
              </a:extLst>
            </p:cNvPr>
            <p:cNvSpPr txBox="1"/>
            <p:nvPr/>
          </p:nvSpPr>
          <p:spPr bwMode="auto">
            <a:xfrm>
              <a:off x="4235361" y="5616857"/>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0.8 K</a:t>
              </a:r>
              <a:endParaRPr lang="en-US" sz="1249" b="1" dirty="0">
                <a:solidFill>
                  <a:schemeClr val="bg1"/>
                </a:solidFill>
                <a:latin typeface="Segoe UI" panose="020B0502040204020203" pitchFamily="34" charset="0"/>
                <a:cs typeface="Segoe UI" panose="020B0502040204020203" pitchFamily="34" charset="0"/>
              </a:endParaRPr>
            </a:p>
          </p:txBody>
        </p:sp>
        <p:sp>
          <p:nvSpPr>
            <p:cNvPr id="64" name="TextBox 63">
              <a:extLst>
                <a:ext uri="{FF2B5EF4-FFF2-40B4-BE49-F238E27FC236}">
                  <a16:creationId xmlns:a16="http://schemas.microsoft.com/office/drawing/2014/main" id="{A0558782-E155-48FE-931F-4BA79EA1CF6D}"/>
                </a:ext>
              </a:extLst>
            </p:cNvPr>
            <p:cNvSpPr txBox="1"/>
            <p:nvPr/>
          </p:nvSpPr>
          <p:spPr bwMode="auto">
            <a:xfrm>
              <a:off x="4223262" y="5146320"/>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2.7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grpSp>
      <p:grpSp>
        <p:nvGrpSpPr>
          <p:cNvPr id="32" name="Group 31">
            <a:extLst>
              <a:ext uri="{FF2B5EF4-FFF2-40B4-BE49-F238E27FC236}">
                <a16:creationId xmlns:a16="http://schemas.microsoft.com/office/drawing/2014/main" id="{11309798-D3C2-46A9-A85B-CA46304EF94E}"/>
              </a:ext>
            </a:extLst>
          </p:cNvPr>
          <p:cNvGrpSpPr/>
          <p:nvPr/>
        </p:nvGrpSpPr>
        <p:grpSpPr>
          <a:xfrm>
            <a:off x="1905140" y="4528704"/>
            <a:ext cx="1309056" cy="1805696"/>
            <a:chOff x="1905140" y="4528704"/>
            <a:chExt cx="1309056" cy="1805696"/>
          </a:xfrm>
        </p:grpSpPr>
        <p:grpSp>
          <p:nvGrpSpPr>
            <p:cNvPr id="25" name="Group 24">
              <a:extLst>
                <a:ext uri="{FF2B5EF4-FFF2-40B4-BE49-F238E27FC236}">
                  <a16:creationId xmlns:a16="http://schemas.microsoft.com/office/drawing/2014/main" id="{B585B459-A958-4A59-AA49-A8BC4E2A2A89}"/>
                </a:ext>
              </a:extLst>
            </p:cNvPr>
            <p:cNvGrpSpPr/>
            <p:nvPr/>
          </p:nvGrpSpPr>
          <p:grpSpPr>
            <a:xfrm>
              <a:off x="2064191" y="4528704"/>
              <a:ext cx="1150005" cy="1805696"/>
              <a:chOff x="2064192" y="4528704"/>
              <a:chExt cx="867320" cy="1805696"/>
            </a:xfrm>
          </p:grpSpPr>
          <p:sp>
            <p:nvSpPr>
              <p:cNvPr id="9" name="Rectangle 8">
                <a:extLst>
                  <a:ext uri="{FF2B5EF4-FFF2-40B4-BE49-F238E27FC236}">
                    <a16:creationId xmlns:a16="http://schemas.microsoft.com/office/drawing/2014/main" id="{7F1242EA-168F-4033-9A3F-9EFEEDE7D90F}"/>
                  </a:ext>
                </a:extLst>
              </p:cNvPr>
              <p:cNvSpPr/>
              <p:nvPr/>
            </p:nvSpPr>
            <p:spPr>
              <a:xfrm>
                <a:off x="2069676" y="4528704"/>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In-Branch</a:t>
                </a:r>
              </a:p>
            </p:txBody>
          </p:sp>
          <p:sp>
            <p:nvSpPr>
              <p:cNvPr id="115" name="Rectangle 114">
                <a:extLst>
                  <a:ext uri="{FF2B5EF4-FFF2-40B4-BE49-F238E27FC236}">
                    <a16:creationId xmlns:a16="http://schemas.microsoft.com/office/drawing/2014/main" id="{4485E541-2342-4E19-8DA8-B7CAD4178C26}"/>
                  </a:ext>
                </a:extLst>
              </p:cNvPr>
              <p:cNvSpPr/>
              <p:nvPr/>
            </p:nvSpPr>
            <p:spPr>
              <a:xfrm>
                <a:off x="2064801" y="4985555"/>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TM</a:t>
                </a:r>
              </a:p>
            </p:txBody>
          </p:sp>
          <p:sp>
            <p:nvSpPr>
              <p:cNvPr id="116" name="Rectangle 115">
                <a:extLst>
                  <a:ext uri="{FF2B5EF4-FFF2-40B4-BE49-F238E27FC236}">
                    <a16:creationId xmlns:a16="http://schemas.microsoft.com/office/drawing/2014/main" id="{DEF0C269-C810-415C-903E-6961AE138FC3}"/>
                  </a:ext>
                </a:extLst>
              </p:cNvPr>
              <p:cNvSpPr/>
              <p:nvPr/>
            </p:nvSpPr>
            <p:spPr>
              <a:xfrm>
                <a:off x="2069677" y="5455438"/>
                <a:ext cx="856352"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Corp Sol</a:t>
                </a:r>
              </a:p>
            </p:txBody>
          </p:sp>
          <p:sp>
            <p:nvSpPr>
              <p:cNvPr id="117" name="Rectangle 116">
                <a:extLst>
                  <a:ext uri="{FF2B5EF4-FFF2-40B4-BE49-F238E27FC236}">
                    <a16:creationId xmlns:a16="http://schemas.microsoft.com/office/drawing/2014/main" id="{5FC18D54-103C-412B-955D-3A1CA6D166A1}"/>
                  </a:ext>
                </a:extLst>
              </p:cNvPr>
              <p:cNvSpPr/>
              <p:nvPr/>
            </p:nvSpPr>
            <p:spPr>
              <a:xfrm>
                <a:off x="2064192" y="5942622"/>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Sharia</a:t>
                </a:r>
              </a:p>
            </p:txBody>
          </p:sp>
        </p:grpSp>
        <p:sp>
          <p:nvSpPr>
            <p:cNvPr id="67" name="TextBox 66">
              <a:extLst>
                <a:ext uri="{FF2B5EF4-FFF2-40B4-BE49-F238E27FC236}">
                  <a16:creationId xmlns:a16="http://schemas.microsoft.com/office/drawing/2014/main" id="{08C8F007-26C6-4B66-A39A-6F733B02A6C2}"/>
                </a:ext>
              </a:extLst>
            </p:cNvPr>
            <p:cNvSpPr txBox="1"/>
            <p:nvPr/>
          </p:nvSpPr>
          <p:spPr bwMode="auto">
            <a:xfrm>
              <a:off x="2642482" y="6131281"/>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4.2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73" name="TextBox 72">
              <a:extLst>
                <a:ext uri="{FF2B5EF4-FFF2-40B4-BE49-F238E27FC236}">
                  <a16:creationId xmlns:a16="http://schemas.microsoft.com/office/drawing/2014/main" id="{CA5C3D88-2ECD-4F49-B5B8-B3B6E635AB60}"/>
                </a:ext>
              </a:extLst>
            </p:cNvPr>
            <p:cNvSpPr txBox="1"/>
            <p:nvPr/>
          </p:nvSpPr>
          <p:spPr bwMode="auto">
            <a:xfrm>
              <a:off x="2639742" y="5657929"/>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6.3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74" name="TextBox 73">
              <a:extLst>
                <a:ext uri="{FF2B5EF4-FFF2-40B4-BE49-F238E27FC236}">
                  <a16:creationId xmlns:a16="http://schemas.microsoft.com/office/drawing/2014/main" id="{B3FDF0E7-E720-46DB-8487-049A3820A942}"/>
                </a:ext>
              </a:extLst>
            </p:cNvPr>
            <p:cNvSpPr txBox="1"/>
            <p:nvPr/>
          </p:nvSpPr>
          <p:spPr bwMode="auto">
            <a:xfrm>
              <a:off x="2637155" y="5160268"/>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34.2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53" name="TextBox 52">
              <a:extLst>
                <a:ext uri="{FF2B5EF4-FFF2-40B4-BE49-F238E27FC236}">
                  <a16:creationId xmlns:a16="http://schemas.microsoft.com/office/drawing/2014/main" id="{1DDA0032-B803-468D-93FC-D73FC414DB25}"/>
                </a:ext>
              </a:extLst>
            </p:cNvPr>
            <p:cNvSpPr txBox="1"/>
            <p:nvPr/>
          </p:nvSpPr>
          <p:spPr bwMode="auto">
            <a:xfrm>
              <a:off x="1905141" y="6138076"/>
              <a:ext cx="841346"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42.0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54" name="TextBox 53">
              <a:extLst>
                <a:ext uri="{FF2B5EF4-FFF2-40B4-BE49-F238E27FC236}">
                  <a16:creationId xmlns:a16="http://schemas.microsoft.com/office/drawing/2014/main" id="{8A412832-C3F2-400F-8B99-CBB680BD6EE6}"/>
                </a:ext>
              </a:extLst>
            </p:cNvPr>
            <p:cNvSpPr txBox="1"/>
            <p:nvPr/>
          </p:nvSpPr>
          <p:spPr bwMode="auto">
            <a:xfrm>
              <a:off x="1905140" y="5653384"/>
              <a:ext cx="841346"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62.6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55" name="TextBox 54">
              <a:extLst>
                <a:ext uri="{FF2B5EF4-FFF2-40B4-BE49-F238E27FC236}">
                  <a16:creationId xmlns:a16="http://schemas.microsoft.com/office/drawing/2014/main" id="{9D706D4C-0BC1-4827-B510-C4683C3C3859}"/>
                </a:ext>
              </a:extLst>
            </p:cNvPr>
            <p:cNvSpPr txBox="1"/>
            <p:nvPr/>
          </p:nvSpPr>
          <p:spPr bwMode="auto">
            <a:xfrm>
              <a:off x="1919942" y="5140102"/>
              <a:ext cx="841346"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342.8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146" name="TextBox 145">
              <a:extLst>
                <a:ext uri="{FF2B5EF4-FFF2-40B4-BE49-F238E27FC236}">
                  <a16:creationId xmlns:a16="http://schemas.microsoft.com/office/drawing/2014/main" id="{F370AF3C-1F3B-4FAF-859D-D8351EA97FC8}"/>
                </a:ext>
              </a:extLst>
            </p:cNvPr>
            <p:cNvSpPr txBox="1"/>
            <p:nvPr/>
          </p:nvSpPr>
          <p:spPr bwMode="auto">
            <a:xfrm>
              <a:off x="2627175" y="4714357"/>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55.3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47" name="TextBox 146">
              <a:extLst>
                <a:ext uri="{FF2B5EF4-FFF2-40B4-BE49-F238E27FC236}">
                  <a16:creationId xmlns:a16="http://schemas.microsoft.com/office/drawing/2014/main" id="{F0ADD901-3233-411D-B4E0-2A994A421233}"/>
                </a:ext>
              </a:extLst>
            </p:cNvPr>
            <p:cNvSpPr txBox="1"/>
            <p:nvPr/>
          </p:nvSpPr>
          <p:spPr bwMode="auto">
            <a:xfrm>
              <a:off x="1905140" y="4717273"/>
              <a:ext cx="841346"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553.3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844D3540-F8A8-4578-B71B-F44C7906F520}"/>
              </a:ext>
            </a:extLst>
          </p:cNvPr>
          <p:cNvGrpSpPr/>
          <p:nvPr/>
        </p:nvGrpSpPr>
        <p:grpSpPr>
          <a:xfrm>
            <a:off x="2829902" y="4737079"/>
            <a:ext cx="1296640" cy="1508405"/>
            <a:chOff x="2920214" y="4680634"/>
            <a:chExt cx="1296640" cy="1508405"/>
          </a:xfrm>
        </p:grpSpPr>
        <p:sp>
          <p:nvSpPr>
            <p:cNvPr id="148" name="TextBox 147">
              <a:extLst>
                <a:ext uri="{FF2B5EF4-FFF2-40B4-BE49-F238E27FC236}">
                  <a16:creationId xmlns:a16="http://schemas.microsoft.com/office/drawing/2014/main" id="{2E57571D-B416-4C31-A64A-5044865678A9}"/>
                </a:ext>
              </a:extLst>
            </p:cNvPr>
            <p:cNvSpPr txBox="1"/>
            <p:nvPr/>
          </p:nvSpPr>
          <p:spPr bwMode="auto">
            <a:xfrm>
              <a:off x="2945427" y="468063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654.9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49" name="TextBox 148">
              <a:extLst>
                <a:ext uri="{FF2B5EF4-FFF2-40B4-BE49-F238E27FC236}">
                  <a16:creationId xmlns:a16="http://schemas.microsoft.com/office/drawing/2014/main" id="{75D4E468-8E95-4C8E-8455-81C6F74B0578}"/>
                </a:ext>
              </a:extLst>
            </p:cNvPr>
            <p:cNvSpPr txBox="1"/>
            <p:nvPr/>
          </p:nvSpPr>
          <p:spPr bwMode="auto">
            <a:xfrm>
              <a:off x="2932820" y="6044832"/>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45.3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50" name="TextBox 149">
              <a:extLst>
                <a:ext uri="{FF2B5EF4-FFF2-40B4-BE49-F238E27FC236}">
                  <a16:creationId xmlns:a16="http://schemas.microsoft.com/office/drawing/2014/main" id="{DE9540EC-98FB-4195-B67E-376A7257D9DE}"/>
                </a:ext>
              </a:extLst>
            </p:cNvPr>
            <p:cNvSpPr txBox="1"/>
            <p:nvPr/>
          </p:nvSpPr>
          <p:spPr bwMode="auto">
            <a:xfrm>
              <a:off x="2920214" y="5568786"/>
              <a:ext cx="1296640" cy="14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40" b="1">
                  <a:solidFill>
                    <a:schemeClr val="accent5">
                      <a:lumMod val="50000"/>
                    </a:schemeClr>
                  </a:solidFill>
                  <a:latin typeface="Segoe UI" panose="020B0502040204020203" pitchFamily="34" charset="0"/>
                  <a:cs typeface="Segoe UI" panose="020B0502040204020203" pitchFamily="34" charset="0"/>
                </a:rPr>
                <a:t>0.6 K</a:t>
              </a:r>
              <a:endParaRPr lang="en-US" sz="940" b="1" dirty="0">
                <a:solidFill>
                  <a:schemeClr val="accent5">
                    <a:lumMod val="50000"/>
                  </a:schemeClr>
                </a:solidFill>
                <a:latin typeface="Segoe UI" panose="020B0502040204020203" pitchFamily="34" charset="0"/>
                <a:cs typeface="Segoe UI" panose="020B0502040204020203" pitchFamily="34" charset="0"/>
              </a:endParaRPr>
            </a:p>
          </p:txBody>
        </p:sp>
        <p:sp>
          <p:nvSpPr>
            <p:cNvPr id="151" name="TextBox 150">
              <a:extLst>
                <a:ext uri="{FF2B5EF4-FFF2-40B4-BE49-F238E27FC236}">
                  <a16:creationId xmlns:a16="http://schemas.microsoft.com/office/drawing/2014/main" id="{B44213CE-4C44-444E-A0D1-C0960437B4C4}"/>
                </a:ext>
              </a:extLst>
            </p:cNvPr>
            <p:cNvSpPr txBox="1"/>
            <p:nvPr/>
          </p:nvSpPr>
          <p:spPr bwMode="auto">
            <a:xfrm>
              <a:off x="2929252" y="5105179"/>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453.0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grpSp>
      <p:grpSp>
        <p:nvGrpSpPr>
          <p:cNvPr id="152" name="Group 151">
            <a:extLst>
              <a:ext uri="{FF2B5EF4-FFF2-40B4-BE49-F238E27FC236}">
                <a16:creationId xmlns:a16="http://schemas.microsoft.com/office/drawing/2014/main" id="{9E4C87C2-0268-4AD4-9EFE-4A24000B4C41}"/>
              </a:ext>
            </a:extLst>
          </p:cNvPr>
          <p:cNvGrpSpPr/>
          <p:nvPr/>
        </p:nvGrpSpPr>
        <p:grpSpPr>
          <a:xfrm>
            <a:off x="5008809" y="4774002"/>
            <a:ext cx="1296640" cy="1508405"/>
            <a:chOff x="2920214" y="4680634"/>
            <a:chExt cx="1296640" cy="1508405"/>
          </a:xfrm>
        </p:grpSpPr>
        <p:sp>
          <p:nvSpPr>
            <p:cNvPr id="153" name="TextBox 152">
              <a:extLst>
                <a:ext uri="{FF2B5EF4-FFF2-40B4-BE49-F238E27FC236}">
                  <a16:creationId xmlns:a16="http://schemas.microsoft.com/office/drawing/2014/main" id="{A094C7A6-5C66-41B6-BC99-67705F2E71DA}"/>
                </a:ext>
              </a:extLst>
            </p:cNvPr>
            <p:cNvSpPr txBox="1"/>
            <p:nvPr/>
          </p:nvSpPr>
          <p:spPr bwMode="auto">
            <a:xfrm>
              <a:off x="2945427" y="468063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137.5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54" name="TextBox 153">
              <a:extLst>
                <a:ext uri="{FF2B5EF4-FFF2-40B4-BE49-F238E27FC236}">
                  <a16:creationId xmlns:a16="http://schemas.microsoft.com/office/drawing/2014/main" id="{C05B864B-BF46-432D-9D17-02B2F6780626}"/>
                </a:ext>
              </a:extLst>
            </p:cNvPr>
            <p:cNvSpPr txBox="1"/>
            <p:nvPr/>
          </p:nvSpPr>
          <p:spPr bwMode="auto">
            <a:xfrm>
              <a:off x="2932820" y="6044832"/>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2.8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55" name="TextBox 154">
              <a:extLst>
                <a:ext uri="{FF2B5EF4-FFF2-40B4-BE49-F238E27FC236}">
                  <a16:creationId xmlns:a16="http://schemas.microsoft.com/office/drawing/2014/main" id="{22B12589-09BD-454D-BC2E-8919F61C6283}"/>
                </a:ext>
              </a:extLst>
            </p:cNvPr>
            <p:cNvSpPr txBox="1"/>
            <p:nvPr/>
          </p:nvSpPr>
          <p:spPr bwMode="auto">
            <a:xfrm>
              <a:off x="2920214" y="5568786"/>
              <a:ext cx="1296640" cy="14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40" b="1">
                  <a:solidFill>
                    <a:schemeClr val="accent5">
                      <a:lumMod val="50000"/>
                    </a:schemeClr>
                  </a:solidFill>
                  <a:latin typeface="Segoe UI" panose="020B0502040204020203" pitchFamily="34" charset="0"/>
                  <a:cs typeface="Segoe UI" panose="020B0502040204020203" pitchFamily="34" charset="0"/>
                </a:rPr>
                <a:t>2.4 K</a:t>
              </a:r>
              <a:endParaRPr lang="en-US" sz="940" b="1" dirty="0">
                <a:solidFill>
                  <a:schemeClr val="accent5">
                    <a:lumMod val="50000"/>
                  </a:schemeClr>
                </a:solidFill>
                <a:latin typeface="Segoe UI" panose="020B0502040204020203" pitchFamily="34" charset="0"/>
                <a:cs typeface="Segoe UI" panose="020B0502040204020203" pitchFamily="34" charset="0"/>
              </a:endParaRPr>
            </a:p>
          </p:txBody>
        </p:sp>
        <p:sp>
          <p:nvSpPr>
            <p:cNvPr id="156" name="TextBox 155">
              <a:extLst>
                <a:ext uri="{FF2B5EF4-FFF2-40B4-BE49-F238E27FC236}">
                  <a16:creationId xmlns:a16="http://schemas.microsoft.com/office/drawing/2014/main" id="{4267CA3C-8737-4A71-8405-B67649B451AD}"/>
                </a:ext>
              </a:extLst>
            </p:cNvPr>
            <p:cNvSpPr txBox="1"/>
            <p:nvPr/>
          </p:nvSpPr>
          <p:spPr bwMode="auto">
            <a:xfrm>
              <a:off x="2929252" y="5105179"/>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8.1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grpSp>
      <p:sp>
        <p:nvSpPr>
          <p:cNvPr id="157" name="TextBox 156">
            <a:extLst>
              <a:ext uri="{FF2B5EF4-FFF2-40B4-BE49-F238E27FC236}">
                <a16:creationId xmlns:a16="http://schemas.microsoft.com/office/drawing/2014/main" id="{92F1190E-8E23-419D-9873-8B14A91161FF}"/>
              </a:ext>
            </a:extLst>
          </p:cNvPr>
          <p:cNvSpPr txBox="1"/>
          <p:nvPr/>
        </p:nvSpPr>
        <p:spPr bwMode="auto">
          <a:xfrm>
            <a:off x="7299400" y="4342326"/>
            <a:ext cx="1279346" cy="16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091" dirty="0">
                <a:solidFill>
                  <a:srgbClr val="103184"/>
                </a:solidFill>
                <a:latin typeface="Source Sans Pro" pitchFamily="34" charset="0"/>
              </a:rPr>
              <a:t># policy</a:t>
            </a:r>
          </a:p>
        </p:txBody>
      </p:sp>
      <p:grpSp>
        <p:nvGrpSpPr>
          <p:cNvPr id="158" name="Group 157">
            <a:extLst>
              <a:ext uri="{FF2B5EF4-FFF2-40B4-BE49-F238E27FC236}">
                <a16:creationId xmlns:a16="http://schemas.microsoft.com/office/drawing/2014/main" id="{6B47014C-51E9-4F45-A244-AD14DD294506}"/>
              </a:ext>
            </a:extLst>
          </p:cNvPr>
          <p:cNvGrpSpPr/>
          <p:nvPr/>
        </p:nvGrpSpPr>
        <p:grpSpPr>
          <a:xfrm>
            <a:off x="6467578" y="4539731"/>
            <a:ext cx="1229656" cy="1805696"/>
            <a:chOff x="1984540" y="4528704"/>
            <a:chExt cx="1229656" cy="1805696"/>
          </a:xfrm>
        </p:grpSpPr>
        <p:grpSp>
          <p:nvGrpSpPr>
            <p:cNvPr id="159" name="Group 158">
              <a:extLst>
                <a:ext uri="{FF2B5EF4-FFF2-40B4-BE49-F238E27FC236}">
                  <a16:creationId xmlns:a16="http://schemas.microsoft.com/office/drawing/2014/main" id="{1F261370-6247-4284-83F2-136E2580C342}"/>
                </a:ext>
              </a:extLst>
            </p:cNvPr>
            <p:cNvGrpSpPr/>
            <p:nvPr/>
          </p:nvGrpSpPr>
          <p:grpSpPr>
            <a:xfrm>
              <a:off x="2064191" y="4528704"/>
              <a:ext cx="1150005" cy="1805696"/>
              <a:chOff x="2064192" y="4528704"/>
              <a:chExt cx="867320" cy="1805696"/>
            </a:xfrm>
          </p:grpSpPr>
          <p:sp>
            <p:nvSpPr>
              <p:cNvPr id="168" name="Rectangle 167">
                <a:extLst>
                  <a:ext uri="{FF2B5EF4-FFF2-40B4-BE49-F238E27FC236}">
                    <a16:creationId xmlns:a16="http://schemas.microsoft.com/office/drawing/2014/main" id="{7185571B-A099-4F4E-8403-615DC1FF70E0}"/>
                  </a:ext>
                </a:extLst>
              </p:cNvPr>
              <p:cNvSpPr/>
              <p:nvPr/>
            </p:nvSpPr>
            <p:spPr>
              <a:xfrm>
                <a:off x="2069676" y="4528704"/>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In-Branch</a:t>
                </a:r>
              </a:p>
            </p:txBody>
          </p:sp>
          <p:sp>
            <p:nvSpPr>
              <p:cNvPr id="169" name="Rectangle 168">
                <a:extLst>
                  <a:ext uri="{FF2B5EF4-FFF2-40B4-BE49-F238E27FC236}">
                    <a16:creationId xmlns:a16="http://schemas.microsoft.com/office/drawing/2014/main" id="{D944231A-F6FA-4EE6-B447-010A01A33F9C}"/>
                  </a:ext>
                </a:extLst>
              </p:cNvPr>
              <p:cNvSpPr/>
              <p:nvPr/>
            </p:nvSpPr>
            <p:spPr>
              <a:xfrm>
                <a:off x="2064801" y="4985555"/>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TM</a:t>
                </a:r>
              </a:p>
            </p:txBody>
          </p:sp>
          <p:sp>
            <p:nvSpPr>
              <p:cNvPr id="170" name="Rectangle 169">
                <a:extLst>
                  <a:ext uri="{FF2B5EF4-FFF2-40B4-BE49-F238E27FC236}">
                    <a16:creationId xmlns:a16="http://schemas.microsoft.com/office/drawing/2014/main" id="{0B9CEC85-97C2-4589-80D9-5640A0736638}"/>
                  </a:ext>
                </a:extLst>
              </p:cNvPr>
              <p:cNvSpPr/>
              <p:nvPr/>
            </p:nvSpPr>
            <p:spPr>
              <a:xfrm>
                <a:off x="2069677" y="5455438"/>
                <a:ext cx="856352"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Corp Sol</a:t>
                </a:r>
              </a:p>
            </p:txBody>
          </p:sp>
          <p:sp>
            <p:nvSpPr>
              <p:cNvPr id="171" name="Rectangle 170">
                <a:extLst>
                  <a:ext uri="{FF2B5EF4-FFF2-40B4-BE49-F238E27FC236}">
                    <a16:creationId xmlns:a16="http://schemas.microsoft.com/office/drawing/2014/main" id="{8EF40099-99C0-47EB-9117-DB42660EA0F2}"/>
                  </a:ext>
                </a:extLst>
              </p:cNvPr>
              <p:cNvSpPr/>
              <p:nvPr/>
            </p:nvSpPr>
            <p:spPr>
              <a:xfrm>
                <a:off x="2064192" y="5942622"/>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7250"/>
                <a:r>
                  <a:rPr lang="en-US" sz="781">
                    <a:solidFill>
                      <a:prstClr val="white"/>
                    </a:solidFill>
                    <a:latin typeface="Source Sans Pro"/>
                  </a:rPr>
                  <a:t>Sharia</a:t>
                </a:r>
              </a:p>
            </p:txBody>
          </p:sp>
        </p:grpSp>
        <p:sp>
          <p:nvSpPr>
            <p:cNvPr id="160" name="TextBox 159">
              <a:extLst>
                <a:ext uri="{FF2B5EF4-FFF2-40B4-BE49-F238E27FC236}">
                  <a16:creationId xmlns:a16="http://schemas.microsoft.com/office/drawing/2014/main" id="{B5384F4E-A65E-4352-8A1E-3BFFB19C724F}"/>
                </a:ext>
              </a:extLst>
            </p:cNvPr>
            <p:cNvSpPr txBox="1"/>
            <p:nvPr/>
          </p:nvSpPr>
          <p:spPr bwMode="auto">
            <a:xfrm>
              <a:off x="2642482" y="6131281"/>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3.7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61" name="TextBox 160">
              <a:extLst>
                <a:ext uri="{FF2B5EF4-FFF2-40B4-BE49-F238E27FC236}">
                  <a16:creationId xmlns:a16="http://schemas.microsoft.com/office/drawing/2014/main" id="{FA075533-681C-4265-8F05-5907A7CB0BF1}"/>
                </a:ext>
              </a:extLst>
            </p:cNvPr>
            <p:cNvSpPr txBox="1"/>
            <p:nvPr/>
          </p:nvSpPr>
          <p:spPr bwMode="auto">
            <a:xfrm>
              <a:off x="2639742" y="5657929"/>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1.7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62" name="TextBox 161">
              <a:extLst>
                <a:ext uri="{FF2B5EF4-FFF2-40B4-BE49-F238E27FC236}">
                  <a16:creationId xmlns:a16="http://schemas.microsoft.com/office/drawing/2014/main" id="{0EC3331E-60FE-4D96-98E3-7880FBFD53A3}"/>
                </a:ext>
              </a:extLst>
            </p:cNvPr>
            <p:cNvSpPr txBox="1"/>
            <p:nvPr/>
          </p:nvSpPr>
          <p:spPr bwMode="auto">
            <a:xfrm>
              <a:off x="2637155" y="5160267"/>
              <a:ext cx="464740" cy="14420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44.8%</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63" name="TextBox 162">
              <a:extLst>
                <a:ext uri="{FF2B5EF4-FFF2-40B4-BE49-F238E27FC236}">
                  <a16:creationId xmlns:a16="http://schemas.microsoft.com/office/drawing/2014/main" id="{8A9FADFE-E220-4909-BA63-9013400B1A41}"/>
                </a:ext>
              </a:extLst>
            </p:cNvPr>
            <p:cNvSpPr txBox="1"/>
            <p:nvPr/>
          </p:nvSpPr>
          <p:spPr bwMode="auto">
            <a:xfrm>
              <a:off x="1984541" y="6113923"/>
              <a:ext cx="730182"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62.7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164" name="TextBox 163">
              <a:extLst>
                <a:ext uri="{FF2B5EF4-FFF2-40B4-BE49-F238E27FC236}">
                  <a16:creationId xmlns:a16="http://schemas.microsoft.com/office/drawing/2014/main" id="{47D5E9FA-A8ED-4C48-9F74-F97FAC0B821D}"/>
                </a:ext>
              </a:extLst>
            </p:cNvPr>
            <p:cNvSpPr txBox="1"/>
            <p:nvPr/>
          </p:nvSpPr>
          <p:spPr bwMode="auto">
            <a:xfrm>
              <a:off x="1985364" y="5644040"/>
              <a:ext cx="730182"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bg1"/>
                  </a:solidFill>
                  <a:latin typeface="Segoe UI" panose="020B0502040204020203" pitchFamily="34" charset="0"/>
                  <a:cs typeface="Segoe UI" panose="020B0502040204020203" pitchFamily="34" charset="0"/>
                </a:rPr>
                <a:t>28.1 K</a:t>
              </a:r>
              <a:endParaRPr lang="en-US" sz="1249" b="1" dirty="0">
                <a:solidFill>
                  <a:schemeClr val="bg1"/>
                </a:solidFill>
                <a:latin typeface="Segoe UI" panose="020B0502040204020203" pitchFamily="34" charset="0"/>
                <a:cs typeface="Segoe UI" panose="020B0502040204020203" pitchFamily="34" charset="0"/>
              </a:endParaRPr>
            </a:p>
          </p:txBody>
        </p:sp>
        <p:sp>
          <p:nvSpPr>
            <p:cNvPr id="165" name="TextBox 164">
              <a:extLst>
                <a:ext uri="{FF2B5EF4-FFF2-40B4-BE49-F238E27FC236}">
                  <a16:creationId xmlns:a16="http://schemas.microsoft.com/office/drawing/2014/main" id="{013029BE-E9D8-47DA-A67C-938F650C75E3}"/>
                </a:ext>
              </a:extLst>
            </p:cNvPr>
            <p:cNvSpPr txBox="1"/>
            <p:nvPr/>
          </p:nvSpPr>
          <p:spPr bwMode="auto">
            <a:xfrm>
              <a:off x="1993269" y="5153793"/>
              <a:ext cx="730182"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765.3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166" name="TextBox 165">
              <a:extLst>
                <a:ext uri="{FF2B5EF4-FFF2-40B4-BE49-F238E27FC236}">
                  <a16:creationId xmlns:a16="http://schemas.microsoft.com/office/drawing/2014/main" id="{0D31373A-8717-4D86-AF41-3428D15A6616}"/>
                </a:ext>
              </a:extLst>
            </p:cNvPr>
            <p:cNvSpPr txBox="1"/>
            <p:nvPr/>
          </p:nvSpPr>
          <p:spPr bwMode="auto">
            <a:xfrm>
              <a:off x="2627175" y="4714357"/>
              <a:ext cx="464740" cy="14420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ctr">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49.8 </a:t>
              </a:r>
              <a:r>
                <a:rPr lang="en-US" sz="937" b="1" dirty="0">
                  <a:solidFill>
                    <a:schemeClr val="accent5">
                      <a:lumMod val="50000"/>
                    </a:schemeClr>
                  </a:solidFill>
                  <a:latin typeface="Segoe UI" panose="020B0502040204020203" pitchFamily="34" charset="0"/>
                  <a:cs typeface="Segoe UI" panose="020B0502040204020203" pitchFamily="34" charset="0"/>
                </a:rPr>
                <a:t>%</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67" name="TextBox 166">
              <a:extLst>
                <a:ext uri="{FF2B5EF4-FFF2-40B4-BE49-F238E27FC236}">
                  <a16:creationId xmlns:a16="http://schemas.microsoft.com/office/drawing/2014/main" id="{36127316-F97B-4A2A-A4B3-5761DF618681}"/>
                </a:ext>
              </a:extLst>
            </p:cNvPr>
            <p:cNvSpPr txBox="1"/>
            <p:nvPr/>
          </p:nvSpPr>
          <p:spPr bwMode="auto">
            <a:xfrm>
              <a:off x="1984540" y="4693120"/>
              <a:ext cx="730182"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850.2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grpSp>
      <p:grpSp>
        <p:nvGrpSpPr>
          <p:cNvPr id="172" name="Group 171">
            <a:extLst>
              <a:ext uri="{FF2B5EF4-FFF2-40B4-BE49-F238E27FC236}">
                <a16:creationId xmlns:a16="http://schemas.microsoft.com/office/drawing/2014/main" id="{55E6CF48-ECED-4353-813E-549D3616283C}"/>
              </a:ext>
            </a:extLst>
          </p:cNvPr>
          <p:cNvGrpSpPr/>
          <p:nvPr/>
        </p:nvGrpSpPr>
        <p:grpSpPr>
          <a:xfrm>
            <a:off x="7290362" y="4736817"/>
            <a:ext cx="1296640" cy="1508405"/>
            <a:chOff x="2920214" y="4680634"/>
            <a:chExt cx="1296640" cy="1508405"/>
          </a:xfrm>
        </p:grpSpPr>
        <p:sp>
          <p:nvSpPr>
            <p:cNvPr id="173" name="TextBox 172">
              <a:extLst>
                <a:ext uri="{FF2B5EF4-FFF2-40B4-BE49-F238E27FC236}">
                  <a16:creationId xmlns:a16="http://schemas.microsoft.com/office/drawing/2014/main" id="{7B586EAA-6234-4E5E-99D6-459915A16F68}"/>
                </a:ext>
              </a:extLst>
            </p:cNvPr>
            <p:cNvSpPr txBox="1"/>
            <p:nvPr/>
          </p:nvSpPr>
          <p:spPr bwMode="auto">
            <a:xfrm>
              <a:off x="2945427" y="468063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942.9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74" name="TextBox 173">
              <a:extLst>
                <a:ext uri="{FF2B5EF4-FFF2-40B4-BE49-F238E27FC236}">
                  <a16:creationId xmlns:a16="http://schemas.microsoft.com/office/drawing/2014/main" id="{29B964FD-6E9D-4B5D-9D3C-236969645F52}"/>
                </a:ext>
              </a:extLst>
            </p:cNvPr>
            <p:cNvSpPr txBox="1"/>
            <p:nvPr/>
          </p:nvSpPr>
          <p:spPr bwMode="auto">
            <a:xfrm>
              <a:off x="2932820" y="6044832"/>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71.0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175" name="TextBox 174">
              <a:extLst>
                <a:ext uri="{FF2B5EF4-FFF2-40B4-BE49-F238E27FC236}">
                  <a16:creationId xmlns:a16="http://schemas.microsoft.com/office/drawing/2014/main" id="{D6A8E5F2-539B-461E-9397-96AAC55EA705}"/>
                </a:ext>
              </a:extLst>
            </p:cNvPr>
            <p:cNvSpPr txBox="1"/>
            <p:nvPr/>
          </p:nvSpPr>
          <p:spPr bwMode="auto">
            <a:xfrm>
              <a:off x="2920214" y="5568786"/>
              <a:ext cx="1296640" cy="14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40" b="1">
                  <a:solidFill>
                    <a:schemeClr val="accent5">
                      <a:lumMod val="50000"/>
                    </a:schemeClr>
                  </a:solidFill>
                  <a:latin typeface="Segoe UI" panose="020B0502040204020203" pitchFamily="34" charset="0"/>
                  <a:cs typeface="Segoe UI" panose="020B0502040204020203" pitchFamily="34" charset="0"/>
                </a:rPr>
                <a:t>0.1 K</a:t>
              </a:r>
              <a:endParaRPr lang="en-US" sz="940" b="1" dirty="0">
                <a:solidFill>
                  <a:schemeClr val="accent5">
                    <a:lumMod val="50000"/>
                  </a:schemeClr>
                </a:solidFill>
                <a:latin typeface="Segoe UI" panose="020B0502040204020203" pitchFamily="34" charset="0"/>
                <a:cs typeface="Segoe UI" panose="020B0502040204020203" pitchFamily="34" charset="0"/>
              </a:endParaRPr>
            </a:p>
          </p:txBody>
        </p:sp>
        <p:sp>
          <p:nvSpPr>
            <p:cNvPr id="176" name="TextBox 175">
              <a:extLst>
                <a:ext uri="{FF2B5EF4-FFF2-40B4-BE49-F238E27FC236}">
                  <a16:creationId xmlns:a16="http://schemas.microsoft.com/office/drawing/2014/main" id="{8AB112CD-9696-4547-B8E3-6C28F78AFCE9}"/>
                </a:ext>
              </a:extLst>
            </p:cNvPr>
            <p:cNvSpPr txBox="1"/>
            <p:nvPr/>
          </p:nvSpPr>
          <p:spPr bwMode="auto">
            <a:xfrm>
              <a:off x="2929252" y="5139046"/>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accent5">
                      <a:lumMod val="50000"/>
                    </a:schemeClr>
                  </a:solidFill>
                  <a:latin typeface="Segoe UI" panose="020B0502040204020203" pitchFamily="34" charset="0"/>
                  <a:cs typeface="Segoe UI" panose="020B0502040204020203" pitchFamily="34" charset="0"/>
                </a:rPr>
                <a:t>963.3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grpSp>
      <p:sp>
        <p:nvSpPr>
          <p:cNvPr id="196" name="TextBox 195">
            <a:extLst>
              <a:ext uri="{FF2B5EF4-FFF2-40B4-BE49-F238E27FC236}">
                <a16:creationId xmlns:a16="http://schemas.microsoft.com/office/drawing/2014/main" id="{2259057D-5EFF-422E-99F9-3D19FB388C4A}"/>
              </a:ext>
            </a:extLst>
          </p:cNvPr>
          <p:cNvSpPr txBox="1"/>
          <p:nvPr/>
        </p:nvSpPr>
        <p:spPr bwMode="auto">
          <a:xfrm>
            <a:off x="9527485" y="4363381"/>
            <a:ext cx="1279346" cy="16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091" dirty="0">
                <a:solidFill>
                  <a:srgbClr val="103184"/>
                </a:solidFill>
                <a:latin typeface="Source Sans Pro" pitchFamily="34" charset="0"/>
              </a:rPr>
              <a:t># policy</a:t>
            </a:r>
          </a:p>
        </p:txBody>
      </p:sp>
      <p:grpSp>
        <p:nvGrpSpPr>
          <p:cNvPr id="197" name="Group 196">
            <a:extLst>
              <a:ext uri="{FF2B5EF4-FFF2-40B4-BE49-F238E27FC236}">
                <a16:creationId xmlns:a16="http://schemas.microsoft.com/office/drawing/2014/main" id="{A34CDA41-DA0D-4340-AD37-BB53F543355B}"/>
              </a:ext>
            </a:extLst>
          </p:cNvPr>
          <p:cNvGrpSpPr/>
          <p:nvPr/>
        </p:nvGrpSpPr>
        <p:grpSpPr>
          <a:xfrm>
            <a:off x="8627372" y="4539778"/>
            <a:ext cx="1288828" cy="1805696"/>
            <a:chOff x="4223262" y="4503251"/>
            <a:chExt cx="1288828" cy="1805696"/>
          </a:xfrm>
        </p:grpSpPr>
        <p:grpSp>
          <p:nvGrpSpPr>
            <p:cNvPr id="198" name="Group 197">
              <a:extLst>
                <a:ext uri="{FF2B5EF4-FFF2-40B4-BE49-F238E27FC236}">
                  <a16:creationId xmlns:a16="http://schemas.microsoft.com/office/drawing/2014/main" id="{04101BC4-3FEE-4A45-A896-5E7083C88ED0}"/>
                </a:ext>
              </a:extLst>
            </p:cNvPr>
            <p:cNvGrpSpPr/>
            <p:nvPr/>
          </p:nvGrpSpPr>
          <p:grpSpPr>
            <a:xfrm>
              <a:off x="4307706" y="4503251"/>
              <a:ext cx="1192479" cy="1805696"/>
              <a:chOff x="2060283" y="4528704"/>
              <a:chExt cx="871229" cy="1805696"/>
            </a:xfrm>
          </p:grpSpPr>
          <p:sp>
            <p:nvSpPr>
              <p:cNvPr id="203" name="Rectangle 202">
                <a:extLst>
                  <a:ext uri="{FF2B5EF4-FFF2-40B4-BE49-F238E27FC236}">
                    <a16:creationId xmlns:a16="http://schemas.microsoft.com/office/drawing/2014/main" id="{109B0625-A3ED-45FB-A6D6-497AE5F12757}"/>
                  </a:ext>
                </a:extLst>
              </p:cNvPr>
              <p:cNvSpPr/>
              <p:nvPr/>
            </p:nvSpPr>
            <p:spPr>
              <a:xfrm>
                <a:off x="2060283" y="4528704"/>
                <a:ext cx="871229"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TM</a:t>
                </a:r>
              </a:p>
            </p:txBody>
          </p:sp>
          <p:sp>
            <p:nvSpPr>
              <p:cNvPr id="204" name="Rectangle 203">
                <a:extLst>
                  <a:ext uri="{FF2B5EF4-FFF2-40B4-BE49-F238E27FC236}">
                    <a16:creationId xmlns:a16="http://schemas.microsoft.com/office/drawing/2014/main" id="{7A3C40C7-2451-4B83-91B8-CCD9BC0F1F8B}"/>
                  </a:ext>
                </a:extLst>
              </p:cNvPr>
              <p:cNvSpPr/>
              <p:nvPr/>
            </p:nvSpPr>
            <p:spPr>
              <a:xfrm>
                <a:off x="2064801" y="4985555"/>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Sharia</a:t>
                </a:r>
              </a:p>
            </p:txBody>
          </p:sp>
          <p:sp>
            <p:nvSpPr>
              <p:cNvPr id="205" name="Rectangle 204">
                <a:extLst>
                  <a:ext uri="{FF2B5EF4-FFF2-40B4-BE49-F238E27FC236}">
                    <a16:creationId xmlns:a16="http://schemas.microsoft.com/office/drawing/2014/main" id="{63A21717-3CAD-4D6D-9AB9-813BFA15E1C4}"/>
                  </a:ext>
                </a:extLst>
              </p:cNvPr>
              <p:cNvSpPr/>
              <p:nvPr/>
            </p:nvSpPr>
            <p:spPr>
              <a:xfrm>
                <a:off x="2060283" y="5455438"/>
                <a:ext cx="86574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TM + Sharia</a:t>
                </a:r>
              </a:p>
            </p:txBody>
          </p:sp>
          <p:sp>
            <p:nvSpPr>
              <p:cNvPr id="206" name="Rectangle 205">
                <a:extLst>
                  <a:ext uri="{FF2B5EF4-FFF2-40B4-BE49-F238E27FC236}">
                    <a16:creationId xmlns:a16="http://schemas.microsoft.com/office/drawing/2014/main" id="{931B21E5-2BC9-46A8-87F6-EE427C6B7900}"/>
                  </a:ext>
                </a:extLst>
              </p:cNvPr>
              <p:cNvSpPr/>
              <p:nvPr/>
            </p:nvSpPr>
            <p:spPr>
              <a:xfrm>
                <a:off x="2064192" y="5942622"/>
                <a:ext cx="861836" cy="391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defTabSz="1087250"/>
                <a:r>
                  <a:rPr lang="en-US" sz="781">
                    <a:solidFill>
                      <a:prstClr val="white"/>
                    </a:solidFill>
                  </a:rPr>
                  <a:t>In-Branch + TM + Sharia</a:t>
                </a:r>
              </a:p>
            </p:txBody>
          </p:sp>
        </p:grpSp>
        <p:sp>
          <p:nvSpPr>
            <p:cNvPr id="199" name="TextBox 198">
              <a:extLst>
                <a:ext uri="{FF2B5EF4-FFF2-40B4-BE49-F238E27FC236}">
                  <a16:creationId xmlns:a16="http://schemas.microsoft.com/office/drawing/2014/main" id="{F76427A0-5158-444B-A698-DB21EE4D269D}"/>
                </a:ext>
              </a:extLst>
            </p:cNvPr>
            <p:cNvSpPr txBox="1"/>
            <p:nvPr/>
          </p:nvSpPr>
          <p:spPr bwMode="auto">
            <a:xfrm>
              <a:off x="4240663" y="468956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106.1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sp>
          <p:nvSpPr>
            <p:cNvPr id="200" name="TextBox 199">
              <a:extLst>
                <a:ext uri="{FF2B5EF4-FFF2-40B4-BE49-F238E27FC236}">
                  <a16:creationId xmlns:a16="http://schemas.microsoft.com/office/drawing/2014/main" id="{7BE4D5FE-618D-463A-9930-83293AEC4C5F}"/>
                </a:ext>
              </a:extLst>
            </p:cNvPr>
            <p:cNvSpPr txBox="1"/>
            <p:nvPr/>
          </p:nvSpPr>
          <p:spPr bwMode="auto">
            <a:xfrm>
              <a:off x="4235899" y="6086740"/>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bg1"/>
                  </a:solidFill>
                  <a:latin typeface="Segoe UI" panose="020B0502040204020203" pitchFamily="34" charset="0"/>
                  <a:cs typeface="Segoe UI" panose="020B0502040204020203" pitchFamily="34" charset="0"/>
                </a:rPr>
                <a:t>0.9 K</a:t>
              </a:r>
              <a:endParaRPr lang="en-US" sz="1249" b="1" dirty="0">
                <a:solidFill>
                  <a:schemeClr val="bg1"/>
                </a:solidFill>
                <a:latin typeface="Segoe UI" panose="020B0502040204020203" pitchFamily="34" charset="0"/>
                <a:cs typeface="Segoe UI" panose="020B0502040204020203" pitchFamily="34" charset="0"/>
              </a:endParaRPr>
            </a:p>
          </p:txBody>
        </p:sp>
        <p:sp>
          <p:nvSpPr>
            <p:cNvPr id="201" name="TextBox 200">
              <a:extLst>
                <a:ext uri="{FF2B5EF4-FFF2-40B4-BE49-F238E27FC236}">
                  <a16:creationId xmlns:a16="http://schemas.microsoft.com/office/drawing/2014/main" id="{C35AB264-0784-4F93-9FBE-FB0D2688693A}"/>
                </a:ext>
              </a:extLst>
            </p:cNvPr>
            <p:cNvSpPr txBox="1"/>
            <p:nvPr/>
          </p:nvSpPr>
          <p:spPr bwMode="auto">
            <a:xfrm>
              <a:off x="4235361" y="5616857"/>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dirty="0">
                  <a:solidFill>
                    <a:schemeClr val="bg1"/>
                  </a:solidFill>
                  <a:latin typeface="Segoe UI" panose="020B0502040204020203" pitchFamily="34" charset="0"/>
                  <a:cs typeface="Segoe UI" panose="020B0502040204020203" pitchFamily="34" charset="0"/>
                </a:rPr>
                <a:t>40.1 K</a:t>
              </a:r>
              <a:endParaRPr lang="en-US" sz="1249" b="1" dirty="0">
                <a:solidFill>
                  <a:schemeClr val="bg1"/>
                </a:solidFill>
                <a:latin typeface="Segoe UI" panose="020B0502040204020203" pitchFamily="34" charset="0"/>
                <a:cs typeface="Segoe UI" panose="020B0502040204020203" pitchFamily="34" charset="0"/>
              </a:endParaRPr>
            </a:p>
          </p:txBody>
        </p:sp>
        <p:sp>
          <p:nvSpPr>
            <p:cNvPr id="202" name="TextBox 201">
              <a:extLst>
                <a:ext uri="{FF2B5EF4-FFF2-40B4-BE49-F238E27FC236}">
                  <a16:creationId xmlns:a16="http://schemas.microsoft.com/office/drawing/2014/main" id="{E0B9A667-F53C-4D0A-9A07-FE6B47150A3C}"/>
                </a:ext>
              </a:extLst>
            </p:cNvPr>
            <p:cNvSpPr txBox="1"/>
            <p:nvPr/>
          </p:nvSpPr>
          <p:spPr bwMode="auto">
            <a:xfrm>
              <a:off x="4223262" y="5146320"/>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bg1"/>
                  </a:solidFill>
                  <a:latin typeface="Segoe UI" panose="020B0502040204020203" pitchFamily="34" charset="0"/>
                  <a:cs typeface="Segoe UI" panose="020B0502040204020203" pitchFamily="34" charset="0"/>
                </a:rPr>
                <a:t>39.7 </a:t>
              </a:r>
              <a:r>
                <a:rPr lang="en-US" sz="937" b="1" dirty="0">
                  <a:solidFill>
                    <a:schemeClr val="bg1"/>
                  </a:solidFill>
                  <a:latin typeface="Segoe UI" panose="020B0502040204020203" pitchFamily="34" charset="0"/>
                  <a:cs typeface="Segoe UI" panose="020B0502040204020203" pitchFamily="34" charset="0"/>
                </a:rPr>
                <a:t>K</a:t>
              </a:r>
              <a:endParaRPr lang="en-US" sz="1249" b="1" dirty="0">
                <a:solidFill>
                  <a:schemeClr val="bg1"/>
                </a:solidFill>
                <a:latin typeface="Segoe UI" panose="020B0502040204020203" pitchFamily="34" charset="0"/>
                <a:cs typeface="Segoe UI" panose="020B0502040204020203" pitchFamily="34" charset="0"/>
              </a:endParaRPr>
            </a:p>
          </p:txBody>
        </p:sp>
      </p:grpSp>
      <p:grpSp>
        <p:nvGrpSpPr>
          <p:cNvPr id="207" name="Group 206">
            <a:extLst>
              <a:ext uri="{FF2B5EF4-FFF2-40B4-BE49-F238E27FC236}">
                <a16:creationId xmlns:a16="http://schemas.microsoft.com/office/drawing/2014/main" id="{1CA31A4F-4981-4FB2-A0F6-8342D1464A3E}"/>
              </a:ext>
            </a:extLst>
          </p:cNvPr>
          <p:cNvGrpSpPr/>
          <p:nvPr/>
        </p:nvGrpSpPr>
        <p:grpSpPr>
          <a:xfrm>
            <a:off x="9507158" y="4748334"/>
            <a:ext cx="1296640" cy="1508405"/>
            <a:chOff x="2920214" y="4680634"/>
            <a:chExt cx="1296640" cy="1508405"/>
          </a:xfrm>
        </p:grpSpPr>
        <p:sp>
          <p:nvSpPr>
            <p:cNvPr id="208" name="TextBox 207">
              <a:extLst>
                <a:ext uri="{FF2B5EF4-FFF2-40B4-BE49-F238E27FC236}">
                  <a16:creationId xmlns:a16="http://schemas.microsoft.com/office/drawing/2014/main" id="{F52EF7E7-4B1B-40AA-A5FD-97806DE88CDA}"/>
                </a:ext>
              </a:extLst>
            </p:cNvPr>
            <p:cNvSpPr txBox="1"/>
            <p:nvPr/>
          </p:nvSpPr>
          <p:spPr bwMode="auto">
            <a:xfrm>
              <a:off x="2945427" y="4680634"/>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272.7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209" name="TextBox 208">
              <a:extLst>
                <a:ext uri="{FF2B5EF4-FFF2-40B4-BE49-F238E27FC236}">
                  <a16:creationId xmlns:a16="http://schemas.microsoft.com/office/drawing/2014/main" id="{3E9A9CF7-FBE2-42E5-B259-F280F369C8F2}"/>
                </a:ext>
              </a:extLst>
            </p:cNvPr>
            <p:cNvSpPr txBox="1"/>
            <p:nvPr/>
          </p:nvSpPr>
          <p:spPr bwMode="auto">
            <a:xfrm>
              <a:off x="2932820" y="6044832"/>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4.5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sp>
          <p:nvSpPr>
            <p:cNvPr id="210" name="TextBox 209">
              <a:extLst>
                <a:ext uri="{FF2B5EF4-FFF2-40B4-BE49-F238E27FC236}">
                  <a16:creationId xmlns:a16="http://schemas.microsoft.com/office/drawing/2014/main" id="{D8DD4AF3-8A74-4A0D-A190-C83C46597DE8}"/>
                </a:ext>
              </a:extLst>
            </p:cNvPr>
            <p:cNvSpPr txBox="1"/>
            <p:nvPr/>
          </p:nvSpPr>
          <p:spPr bwMode="auto">
            <a:xfrm>
              <a:off x="2920214" y="5568786"/>
              <a:ext cx="1296640" cy="14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40" b="1">
                  <a:solidFill>
                    <a:schemeClr val="accent5">
                      <a:lumMod val="50000"/>
                    </a:schemeClr>
                  </a:solidFill>
                  <a:latin typeface="Segoe UI" panose="020B0502040204020203" pitchFamily="34" charset="0"/>
                  <a:cs typeface="Segoe UI" panose="020B0502040204020203" pitchFamily="34" charset="0"/>
                </a:rPr>
                <a:t>6.3 K</a:t>
              </a:r>
              <a:endParaRPr lang="en-US" sz="940" b="1" dirty="0">
                <a:solidFill>
                  <a:schemeClr val="accent5">
                    <a:lumMod val="50000"/>
                  </a:schemeClr>
                </a:solidFill>
                <a:latin typeface="Segoe UI" panose="020B0502040204020203" pitchFamily="34" charset="0"/>
                <a:cs typeface="Segoe UI" panose="020B0502040204020203" pitchFamily="34" charset="0"/>
              </a:endParaRPr>
            </a:p>
          </p:txBody>
        </p:sp>
        <p:sp>
          <p:nvSpPr>
            <p:cNvPr id="211" name="TextBox 210">
              <a:extLst>
                <a:ext uri="{FF2B5EF4-FFF2-40B4-BE49-F238E27FC236}">
                  <a16:creationId xmlns:a16="http://schemas.microsoft.com/office/drawing/2014/main" id="{3A5B1D85-3B17-4898-BE76-525684592AB8}"/>
                </a:ext>
              </a:extLst>
            </p:cNvPr>
            <p:cNvSpPr txBox="1"/>
            <p:nvPr/>
          </p:nvSpPr>
          <p:spPr bwMode="auto">
            <a:xfrm>
              <a:off x="2929252" y="5105179"/>
              <a:ext cx="1271427" cy="1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937" b="1">
                  <a:solidFill>
                    <a:schemeClr val="accent5">
                      <a:lumMod val="50000"/>
                    </a:schemeClr>
                  </a:solidFill>
                  <a:latin typeface="Segoe UI" panose="020B0502040204020203" pitchFamily="34" charset="0"/>
                  <a:cs typeface="Segoe UI" panose="020B0502040204020203" pitchFamily="34" charset="0"/>
                </a:rPr>
                <a:t>10.9 K</a:t>
              </a:r>
              <a:endParaRPr lang="en-US" sz="1249" b="1" dirty="0">
                <a:solidFill>
                  <a:schemeClr val="accent5">
                    <a:lumMod val="50000"/>
                  </a:schemeClr>
                </a:solidFill>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0CB7EFA6-E67F-46CD-9D5D-B4D11AE03DCB}"/>
              </a:ext>
            </a:extLst>
          </p:cNvPr>
          <p:cNvSpPr txBox="1"/>
          <p:nvPr/>
        </p:nvSpPr>
        <p:spPr bwMode="auto">
          <a:xfrm>
            <a:off x="7689963" y="2680502"/>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2,271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54C17636-9C1D-4204-8AC3-8861A11AC108}"/>
              </a:ext>
            </a:extLst>
          </p:cNvPr>
          <p:cNvSpPr txBox="1"/>
          <p:nvPr/>
        </p:nvSpPr>
        <p:spPr bwMode="auto">
          <a:xfrm>
            <a:off x="6379142" y="3860499"/>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1,977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214" name="TextBox 213">
            <a:extLst>
              <a:ext uri="{FF2B5EF4-FFF2-40B4-BE49-F238E27FC236}">
                <a16:creationId xmlns:a16="http://schemas.microsoft.com/office/drawing/2014/main" id="{056D7C3B-5A64-4359-9C39-69EC51058BCB}"/>
              </a:ext>
            </a:extLst>
          </p:cNvPr>
          <p:cNvSpPr txBox="1"/>
          <p:nvPr/>
        </p:nvSpPr>
        <p:spPr bwMode="auto">
          <a:xfrm>
            <a:off x="8961390" y="3860499"/>
            <a:ext cx="127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250"/>
            <a:r>
              <a:rPr lang="en-US" sz="1100" b="1" dirty="0">
                <a:solidFill>
                  <a:schemeClr val="accent5">
                    <a:lumMod val="50000"/>
                  </a:schemeClr>
                </a:solidFill>
                <a:latin typeface="Segoe UI" panose="020B0502040204020203" pitchFamily="34" charset="0"/>
                <a:cs typeface="Segoe UI" panose="020B0502040204020203" pitchFamily="34" charset="0"/>
              </a:rPr>
              <a:t>(</a:t>
            </a:r>
            <a:r>
              <a:rPr lang="en-US" sz="1000" b="1" dirty="0">
                <a:solidFill>
                  <a:schemeClr val="accent5">
                    <a:lumMod val="50000"/>
                  </a:schemeClr>
                </a:solidFill>
                <a:latin typeface="Segoe UI" panose="020B0502040204020203" pitchFamily="34" charset="0"/>
                <a:cs typeface="Segoe UI" panose="020B0502040204020203" pitchFamily="34" charset="0"/>
              </a:rPr>
              <a:t>294 K </a:t>
            </a:r>
            <a:r>
              <a:rPr lang="en-US" sz="800" b="1" dirty="0">
                <a:solidFill>
                  <a:schemeClr val="accent5">
                    <a:lumMod val="50000"/>
                  </a:schemeClr>
                </a:solidFill>
                <a:latin typeface="+mj-lt"/>
                <a:cs typeface="Segoe UI" panose="020B0502040204020203" pitchFamily="34" charset="0"/>
              </a:rPr>
              <a:t>pol</a:t>
            </a:r>
            <a:r>
              <a:rPr lang="en-US" sz="1000" b="1" dirty="0">
                <a:solidFill>
                  <a:schemeClr val="accent5">
                    <a:lumMod val="50000"/>
                  </a:schemeClr>
                </a:solidFill>
                <a:latin typeface="Segoe UI" panose="020B0502040204020203" pitchFamily="34" charset="0"/>
                <a:cs typeface="Segoe UI" panose="020B0502040204020203" pitchFamily="34" charset="0"/>
              </a:rPr>
              <a:t>)</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111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 name="Chart 258">
            <a:extLst>
              <a:ext uri="{FF2B5EF4-FFF2-40B4-BE49-F238E27FC236}">
                <a16:creationId xmlns:a16="http://schemas.microsoft.com/office/drawing/2014/main" id="{621331CE-A92E-42C3-8FFA-EE85C24EF64E}"/>
              </a:ext>
            </a:extLst>
          </p:cNvPr>
          <p:cNvGraphicFramePr/>
          <p:nvPr>
            <p:extLst>
              <p:ext uri="{D42A27DB-BD31-4B8C-83A1-F6EECF244321}">
                <p14:modId xmlns:p14="http://schemas.microsoft.com/office/powerpoint/2010/main" val="3921319992"/>
              </p:ext>
            </p:extLst>
          </p:nvPr>
        </p:nvGraphicFramePr>
        <p:xfrm>
          <a:off x="8250404" y="1699439"/>
          <a:ext cx="2104002" cy="1462120"/>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27">
            <a:extLst>
              <a:ext uri="{FF2B5EF4-FFF2-40B4-BE49-F238E27FC236}">
                <a16:creationId xmlns:a16="http://schemas.microsoft.com/office/drawing/2014/main" id="{7D92F63E-611C-41E5-80CF-60F5C1B6F417}"/>
              </a:ext>
            </a:extLst>
          </p:cNvPr>
          <p:cNvSpPr/>
          <p:nvPr/>
        </p:nvSpPr>
        <p:spPr>
          <a:xfrm>
            <a:off x="4575527" y="4306776"/>
            <a:ext cx="3130487" cy="1969640"/>
          </a:xfrm>
          <a:prstGeom prst="rect">
            <a:avLst/>
          </a:prstGeom>
          <a:no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1A4A695-3BAF-4D69-8D1C-2CD7506D8B3D}"/>
              </a:ext>
            </a:extLst>
          </p:cNvPr>
          <p:cNvSpPr/>
          <p:nvPr/>
        </p:nvSpPr>
        <p:spPr>
          <a:xfrm>
            <a:off x="7821787" y="3145657"/>
            <a:ext cx="4246400" cy="3131778"/>
          </a:xfrm>
          <a:prstGeom prst="rect">
            <a:avLst/>
          </a:prstGeom>
          <a:no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69607929-4861-4792-8589-D7FC911C5E70}"/>
              </a:ext>
            </a:extLst>
          </p:cNvPr>
          <p:cNvSpPr/>
          <p:nvPr/>
        </p:nvSpPr>
        <p:spPr>
          <a:xfrm>
            <a:off x="7721012" y="97152"/>
            <a:ext cx="4347175" cy="2883984"/>
          </a:xfrm>
          <a:prstGeom prst="rect">
            <a:avLst/>
          </a:prstGeom>
          <a:no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718A970-BEDD-44C4-A560-CD460DDAF631}"/>
              </a:ext>
            </a:extLst>
          </p:cNvPr>
          <p:cNvSpPr/>
          <p:nvPr/>
        </p:nvSpPr>
        <p:spPr>
          <a:xfrm>
            <a:off x="146757" y="3142271"/>
            <a:ext cx="4321072" cy="3135164"/>
          </a:xfrm>
          <a:prstGeom prst="rect">
            <a:avLst/>
          </a:prstGeom>
          <a:no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95F07C0-D72C-4421-8B10-6EE3E355A867}"/>
              </a:ext>
            </a:extLst>
          </p:cNvPr>
          <p:cNvSpPr/>
          <p:nvPr/>
        </p:nvSpPr>
        <p:spPr>
          <a:xfrm>
            <a:off x="146758" y="152728"/>
            <a:ext cx="4299940" cy="2883984"/>
          </a:xfrm>
          <a:prstGeom prst="rect">
            <a:avLst/>
          </a:prstGeom>
          <a:noFill/>
          <a:ln>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2F97F7BB-CD8A-4176-B47D-68677FA45A0B}"/>
              </a:ext>
            </a:extLst>
          </p:cNvPr>
          <p:cNvSpPr/>
          <p:nvPr/>
        </p:nvSpPr>
        <p:spPr>
          <a:xfrm>
            <a:off x="3945466" y="891118"/>
            <a:ext cx="4301067" cy="434622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032FE201-425C-4B24-B343-5730CFBFD4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8FEFB8-6B6E-4DC1-A5E4-A1258711B442}"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EEC57C94-31F7-4D2A-A89D-45F6C9FF9BF0}"/>
              </a:ext>
            </a:extLst>
          </p:cNvPr>
          <p:cNvSpPr/>
          <p:nvPr/>
        </p:nvSpPr>
        <p:spPr>
          <a:xfrm>
            <a:off x="5170311" y="2136751"/>
            <a:ext cx="1837267" cy="182564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E9D7284-C443-4E8A-9456-CBA954BC6648}"/>
              </a:ext>
            </a:extLst>
          </p:cNvPr>
          <p:cNvSpPr/>
          <p:nvPr/>
        </p:nvSpPr>
        <p:spPr>
          <a:xfrm>
            <a:off x="5469465" y="917223"/>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401AA5A-869F-4CFC-A480-CB87F7FDB055}"/>
              </a:ext>
            </a:extLst>
          </p:cNvPr>
          <p:cNvSpPr/>
          <p:nvPr/>
        </p:nvSpPr>
        <p:spPr>
          <a:xfrm>
            <a:off x="3953933" y="2517096"/>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198CD451-8E16-4206-AF84-C46BBFD6FC71}"/>
              </a:ext>
            </a:extLst>
          </p:cNvPr>
          <p:cNvSpPr/>
          <p:nvPr/>
        </p:nvSpPr>
        <p:spPr>
          <a:xfrm>
            <a:off x="5508975" y="4095047"/>
            <a:ext cx="1207911" cy="1140177"/>
          </a:xfrm>
          <a:prstGeom prst="ellipse">
            <a:avLst/>
          </a:prstGeom>
          <a:solidFill>
            <a:schemeClr val="accent1">
              <a:lumMod val="60000"/>
              <a:lumOff val="4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D39D5708-5EBC-4CEF-BFE4-6A7FDAD71765}"/>
              </a:ext>
            </a:extLst>
          </p:cNvPr>
          <p:cNvSpPr/>
          <p:nvPr/>
        </p:nvSpPr>
        <p:spPr>
          <a:xfrm>
            <a:off x="7027333" y="2489201"/>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C9CCC38A-85FB-46F5-B53B-52F3FBC43295}"/>
              </a:ext>
            </a:extLst>
          </p:cNvPr>
          <p:cNvSpPr/>
          <p:nvPr/>
        </p:nvSpPr>
        <p:spPr>
          <a:xfrm>
            <a:off x="4356102" y="1428043"/>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BCE3138-40FC-45E7-99EA-7F8F8345E8D6}"/>
              </a:ext>
            </a:extLst>
          </p:cNvPr>
          <p:cNvSpPr/>
          <p:nvPr/>
        </p:nvSpPr>
        <p:spPr>
          <a:xfrm>
            <a:off x="6567311" y="1422075"/>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5743CAC7-480B-419B-B2E9-53090A888909}"/>
              </a:ext>
            </a:extLst>
          </p:cNvPr>
          <p:cNvSpPr/>
          <p:nvPr/>
        </p:nvSpPr>
        <p:spPr>
          <a:xfrm>
            <a:off x="6605409" y="3583896"/>
            <a:ext cx="1207911" cy="1140177"/>
          </a:xfrm>
          <a:prstGeom prst="ellipse">
            <a:avLst/>
          </a:prstGeom>
          <a:solidFill>
            <a:schemeClr val="bg1">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CE36885-4F54-4E82-B9A0-E8F71543C4CF}"/>
              </a:ext>
            </a:extLst>
          </p:cNvPr>
          <p:cNvSpPr/>
          <p:nvPr/>
        </p:nvSpPr>
        <p:spPr>
          <a:xfrm>
            <a:off x="4391376" y="3606474"/>
            <a:ext cx="1207911" cy="11401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7E3050F-D68B-444E-A0D1-F88DC56F48A4}"/>
              </a:ext>
            </a:extLst>
          </p:cNvPr>
          <p:cNvSpPr/>
          <p:nvPr/>
        </p:nvSpPr>
        <p:spPr>
          <a:xfrm rot="18811102">
            <a:off x="4135286" y="155895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Gender</a:t>
            </a:r>
          </a:p>
        </p:txBody>
      </p:sp>
      <p:sp>
        <p:nvSpPr>
          <p:cNvPr id="18" name="Rectangle 17">
            <a:extLst>
              <a:ext uri="{FF2B5EF4-FFF2-40B4-BE49-F238E27FC236}">
                <a16:creationId xmlns:a16="http://schemas.microsoft.com/office/drawing/2014/main" id="{F7B5EC39-A692-4240-BE40-F2E335B55A0A}"/>
              </a:ext>
            </a:extLst>
          </p:cNvPr>
          <p:cNvSpPr/>
          <p:nvPr/>
        </p:nvSpPr>
        <p:spPr>
          <a:xfrm>
            <a:off x="5735374" y="82550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Age</a:t>
            </a:r>
          </a:p>
        </p:txBody>
      </p:sp>
      <p:sp>
        <p:nvSpPr>
          <p:cNvPr id="19" name="Rectangle 18">
            <a:extLst>
              <a:ext uri="{FF2B5EF4-FFF2-40B4-BE49-F238E27FC236}">
                <a16:creationId xmlns:a16="http://schemas.microsoft.com/office/drawing/2014/main" id="{C30F56EE-10EA-4DE2-A799-6981CE44FAA9}"/>
              </a:ext>
            </a:extLst>
          </p:cNvPr>
          <p:cNvSpPr/>
          <p:nvPr/>
        </p:nvSpPr>
        <p:spPr>
          <a:xfrm rot="2656775">
            <a:off x="7308461" y="148731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Insured Age</a:t>
            </a:r>
          </a:p>
        </p:txBody>
      </p:sp>
      <p:sp>
        <p:nvSpPr>
          <p:cNvPr id="20" name="Rectangle 19">
            <a:extLst>
              <a:ext uri="{FF2B5EF4-FFF2-40B4-BE49-F238E27FC236}">
                <a16:creationId xmlns:a16="http://schemas.microsoft.com/office/drawing/2014/main" id="{144D8EA4-C7DE-4837-BBE1-B1823C9B0A4B}"/>
              </a:ext>
            </a:extLst>
          </p:cNvPr>
          <p:cNvSpPr/>
          <p:nvPr/>
        </p:nvSpPr>
        <p:spPr>
          <a:xfrm rot="16200000">
            <a:off x="3570428" y="296829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Region</a:t>
            </a:r>
          </a:p>
        </p:txBody>
      </p:sp>
      <p:sp>
        <p:nvSpPr>
          <p:cNvPr id="21" name="Rectangle 20">
            <a:extLst>
              <a:ext uri="{FF2B5EF4-FFF2-40B4-BE49-F238E27FC236}">
                <a16:creationId xmlns:a16="http://schemas.microsoft.com/office/drawing/2014/main" id="{AB23846A-416F-43ED-A9A5-101991AEACE4}"/>
              </a:ext>
            </a:extLst>
          </p:cNvPr>
          <p:cNvSpPr/>
          <p:nvPr/>
        </p:nvSpPr>
        <p:spPr>
          <a:xfrm rot="5400000">
            <a:off x="7880124" y="2922575"/>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91440" rtlCol="0" anchor="t"/>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Family</a:t>
            </a:r>
          </a:p>
        </p:txBody>
      </p:sp>
      <p:sp>
        <p:nvSpPr>
          <p:cNvPr id="22" name="Rectangle 21">
            <a:extLst>
              <a:ext uri="{FF2B5EF4-FFF2-40B4-BE49-F238E27FC236}">
                <a16:creationId xmlns:a16="http://schemas.microsoft.com/office/drawing/2014/main" id="{54504CDC-C613-46C7-8782-B5B8DF8095D1}"/>
              </a:ext>
            </a:extLst>
          </p:cNvPr>
          <p:cNvSpPr/>
          <p:nvPr/>
        </p:nvSpPr>
        <p:spPr>
          <a:xfrm rot="2904258">
            <a:off x="4129917" y="4422350"/>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Occupation</a:t>
            </a:r>
          </a:p>
        </p:txBody>
      </p:sp>
      <p:sp>
        <p:nvSpPr>
          <p:cNvPr id="23" name="Rectangle 22">
            <a:extLst>
              <a:ext uri="{FF2B5EF4-FFF2-40B4-BE49-F238E27FC236}">
                <a16:creationId xmlns:a16="http://schemas.microsoft.com/office/drawing/2014/main" id="{11322833-332C-4817-8015-88188C912AFF}"/>
              </a:ext>
            </a:extLst>
          </p:cNvPr>
          <p:cNvSpPr/>
          <p:nvPr/>
        </p:nvSpPr>
        <p:spPr>
          <a:xfrm>
            <a:off x="5778813" y="5083908"/>
            <a:ext cx="668234" cy="252034"/>
          </a:xfrm>
          <a:prstGeom prst="rect">
            <a:avLst/>
          </a:prstGeom>
          <a:solidFill>
            <a:schemeClr val="accent1">
              <a:lumMod val="60000"/>
              <a:lumOff val="40000"/>
              <a:alpha val="89804"/>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Income Est.</a:t>
            </a:r>
          </a:p>
        </p:txBody>
      </p:sp>
      <p:pic>
        <p:nvPicPr>
          <p:cNvPr id="30" name="Graphic 29" descr="School boy">
            <a:extLst>
              <a:ext uri="{FF2B5EF4-FFF2-40B4-BE49-F238E27FC236}">
                <a16:creationId xmlns:a16="http://schemas.microsoft.com/office/drawing/2014/main" id="{052C3D00-7290-429F-ADD8-848467219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9367" y="1604356"/>
            <a:ext cx="496237" cy="496237"/>
          </a:xfrm>
          <a:prstGeom prst="rect">
            <a:avLst/>
          </a:prstGeom>
        </p:spPr>
      </p:pic>
      <p:pic>
        <p:nvPicPr>
          <p:cNvPr id="32" name="Graphic 31" descr="School girl">
            <a:extLst>
              <a:ext uri="{FF2B5EF4-FFF2-40B4-BE49-F238E27FC236}">
                <a16:creationId xmlns:a16="http://schemas.microsoft.com/office/drawing/2014/main" id="{56F0104E-F863-4230-916D-C88F4BA77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4419" y="1593723"/>
            <a:ext cx="496237" cy="496237"/>
          </a:xfrm>
          <a:prstGeom prst="rect">
            <a:avLst/>
          </a:prstGeom>
        </p:spPr>
      </p:pic>
      <p:pic>
        <p:nvPicPr>
          <p:cNvPr id="34" name="Graphic 33" descr="Users">
            <a:extLst>
              <a:ext uri="{FF2B5EF4-FFF2-40B4-BE49-F238E27FC236}">
                <a16:creationId xmlns:a16="http://schemas.microsoft.com/office/drawing/2014/main" id="{B5DB2576-B411-4F39-9023-DA20A3B769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49809" y="2751331"/>
            <a:ext cx="660342" cy="660342"/>
          </a:xfrm>
          <a:prstGeom prst="rect">
            <a:avLst/>
          </a:prstGeom>
        </p:spPr>
      </p:pic>
      <p:pic>
        <p:nvPicPr>
          <p:cNvPr id="36" name="Graphic 35" descr="Store">
            <a:extLst>
              <a:ext uri="{FF2B5EF4-FFF2-40B4-BE49-F238E27FC236}">
                <a16:creationId xmlns:a16="http://schemas.microsoft.com/office/drawing/2014/main" id="{3BF0F2E3-D7D0-452F-BDFC-3368323581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15888" y="2291766"/>
            <a:ext cx="730539" cy="730539"/>
          </a:xfrm>
          <a:prstGeom prst="rect">
            <a:avLst/>
          </a:prstGeom>
        </p:spPr>
      </p:pic>
      <p:sp>
        <p:nvSpPr>
          <p:cNvPr id="43" name="TextBox 42">
            <a:extLst>
              <a:ext uri="{FF2B5EF4-FFF2-40B4-BE49-F238E27FC236}">
                <a16:creationId xmlns:a16="http://schemas.microsoft.com/office/drawing/2014/main" id="{11ABC8DB-0DE6-4D5A-A841-72AE9322AE5D}"/>
              </a:ext>
            </a:extLst>
          </p:cNvPr>
          <p:cNvSpPr txBox="1"/>
          <p:nvPr/>
        </p:nvSpPr>
        <p:spPr bwMode="auto">
          <a:xfrm>
            <a:off x="5388611" y="3191043"/>
            <a:ext cx="148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latin typeface="Source Sans Pro" pitchFamily="34" charset="0"/>
              </a:rPr>
              <a:t>988</a:t>
            </a:r>
            <a:r>
              <a:rPr kumimoji="0" lang="en-US" sz="3200" b="1" i="0" u="none" strike="noStrike" kern="1200" cap="none" spc="0" normalizeH="0" baseline="0" noProof="0">
                <a:ln>
                  <a:noFill/>
                </a:ln>
                <a:solidFill>
                  <a:prstClr val="white"/>
                </a:solidFill>
                <a:effectLst/>
                <a:uLnTx/>
                <a:uFillTx/>
                <a:latin typeface="Source Sans Pro" pitchFamily="34" charset="0"/>
                <a:ea typeface="+mn-ea"/>
                <a:cs typeface="+mn-cs"/>
              </a:rPr>
              <a:t> </a:t>
            </a:r>
            <a:r>
              <a:rPr kumimoji="0" lang="en-US" sz="3200" b="1" i="0" u="none" strike="noStrike" kern="1200" cap="none" spc="0" normalizeH="0" baseline="0" noProof="0" dirty="0">
                <a:ln>
                  <a:noFill/>
                </a:ln>
                <a:solidFill>
                  <a:prstClr val="white"/>
                </a:solidFill>
                <a:effectLst/>
                <a:uLnTx/>
                <a:uFillTx/>
                <a:latin typeface="Source Sans Pro" pitchFamily="34" charset="0"/>
                <a:ea typeface="+mn-ea"/>
                <a:cs typeface="+mn-cs"/>
              </a:rPr>
              <a:t>K</a:t>
            </a:r>
          </a:p>
        </p:txBody>
      </p:sp>
      <p:sp>
        <p:nvSpPr>
          <p:cNvPr id="44" name="Rectangle 43">
            <a:extLst>
              <a:ext uri="{FF2B5EF4-FFF2-40B4-BE49-F238E27FC236}">
                <a16:creationId xmlns:a16="http://schemas.microsoft.com/office/drawing/2014/main" id="{3E07C9CD-4613-4C57-B41B-5B34958995A7}"/>
              </a:ext>
            </a:extLst>
          </p:cNvPr>
          <p:cNvSpPr/>
          <p:nvPr/>
        </p:nvSpPr>
        <p:spPr>
          <a:xfrm>
            <a:off x="293293" y="71398"/>
            <a:ext cx="1588671" cy="2134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Product Holding Policy</a:t>
            </a:r>
          </a:p>
        </p:txBody>
      </p:sp>
      <p:sp>
        <p:nvSpPr>
          <p:cNvPr id="80" name="Rectangle: Rounded Corners 79">
            <a:extLst>
              <a:ext uri="{FF2B5EF4-FFF2-40B4-BE49-F238E27FC236}">
                <a16:creationId xmlns:a16="http://schemas.microsoft.com/office/drawing/2014/main" id="{3E84FB77-8149-440E-82D7-C6EA936DE5EA}"/>
              </a:ext>
            </a:extLst>
          </p:cNvPr>
          <p:cNvSpPr/>
          <p:nvPr/>
        </p:nvSpPr>
        <p:spPr>
          <a:xfrm>
            <a:off x="293293" y="382773"/>
            <a:ext cx="1588671" cy="91388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ZoneTexte 132">
            <a:extLst>
              <a:ext uri="{FF2B5EF4-FFF2-40B4-BE49-F238E27FC236}">
                <a16:creationId xmlns:a16="http://schemas.microsoft.com/office/drawing/2014/main" id="{EC3CF044-31AA-4827-A130-D0BA811783BB}"/>
              </a:ext>
            </a:extLst>
          </p:cNvPr>
          <p:cNvSpPr txBox="1"/>
          <p:nvPr/>
        </p:nvSpPr>
        <p:spPr>
          <a:xfrm>
            <a:off x="293293" y="333132"/>
            <a:ext cx="1673043" cy="1145698"/>
          </a:xfrm>
          <a:prstGeom prst="rect">
            <a:avLst/>
          </a:prstGeom>
          <a:noFill/>
        </p:spPr>
        <p:txBody>
          <a:bodyPr wrap="square" rtlCol="0">
            <a:spAutoFit/>
          </a:bodyPr>
          <a:lstStyle/>
          <a:p>
            <a:pPr marL="0" marR="0" lvl="0" indent="0" algn="l" defTabSz="1087672" rtl="0" eaLnBrk="0" fontAlgn="base" latinLnBrk="0" hangingPunct="0">
              <a:lnSpc>
                <a:spcPct val="150000"/>
              </a:lnSpc>
              <a:spcBef>
                <a:spcPct val="0"/>
              </a:spcBef>
              <a:spcAft>
                <a:spcPct val="0"/>
              </a:spcAft>
              <a:buClrTx/>
              <a:buSzTx/>
              <a:buFontTx/>
              <a:buNone/>
              <a:tabLst/>
              <a:defRPr/>
            </a:pPr>
            <a:r>
              <a:rPr kumimoji="0" lang="fr-FR" sz="14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43.1% </a:t>
            </a:r>
            <a:r>
              <a:rPr kumimoji="0" lang="fr-FR" sz="14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Saving</a:t>
            </a:r>
            <a:endParaRPr kumimoji="0" lang="fr-FR" sz="14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0" marR="0" lvl="0" indent="0" algn="l" defTabSz="1087672" rtl="0" eaLnBrk="0" fontAlgn="base" latinLnBrk="0" hangingPunct="0">
              <a:lnSpc>
                <a:spcPct val="15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33.8% Health</a:t>
            </a:r>
          </a:p>
          <a:p>
            <a:pPr defTabSz="1087672" eaLnBrk="0" fontAlgn="base" hangingPunct="0">
              <a:lnSpc>
                <a:spcPct val="150000"/>
              </a:lnSpc>
              <a:spcBef>
                <a:spcPct val="0"/>
              </a:spcBef>
              <a:spcAft>
                <a:spcPct val="0"/>
              </a:spcAft>
              <a:defRPr/>
            </a:pPr>
            <a:r>
              <a:rPr lang="fr-FR" sz="1000" b="1" dirty="0">
                <a:solidFill>
                  <a:srgbClr val="A5A5A5">
                    <a:lumMod val="50000"/>
                  </a:srgbClr>
                </a:solidFill>
                <a:latin typeface="Segoe UI" panose="020B0502040204020203" pitchFamily="34" charset="0"/>
                <a:cs typeface="Segoe UI" panose="020B0502040204020203" pitchFamily="34" charset="0"/>
              </a:rPr>
              <a:t>33.4% Protection</a:t>
            </a:r>
          </a:p>
          <a:p>
            <a:pPr marL="0" marR="0" lvl="0" indent="0" algn="l" defTabSz="1087672" rtl="0" eaLnBrk="0" fontAlgn="base" latinLnBrk="0" hangingPunct="0">
              <a:lnSpc>
                <a:spcPct val="150000"/>
              </a:lnSpc>
              <a:spcBef>
                <a:spcPct val="0"/>
              </a:spcBef>
              <a:spcAft>
                <a:spcPct val="0"/>
              </a:spcAft>
              <a:buClrTx/>
              <a:buSzTx/>
              <a:buFontTx/>
              <a:buNone/>
              <a:tabLst/>
              <a:defRPr/>
            </a:pPr>
            <a:endParaRPr kumimoji="0" lang="fr-FR" sz="11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83" name="Rectangle: Rounded Corners 82">
            <a:extLst>
              <a:ext uri="{FF2B5EF4-FFF2-40B4-BE49-F238E27FC236}">
                <a16:creationId xmlns:a16="http://schemas.microsoft.com/office/drawing/2014/main" id="{F0276CA7-4AD3-4BD4-B8AF-E625037D9424}"/>
              </a:ext>
            </a:extLst>
          </p:cNvPr>
          <p:cNvSpPr/>
          <p:nvPr/>
        </p:nvSpPr>
        <p:spPr>
          <a:xfrm>
            <a:off x="293293" y="1341299"/>
            <a:ext cx="1588671" cy="102976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lumMod val="50000"/>
                </a:srgbClr>
              </a:solidFill>
              <a:effectLst/>
              <a:uLnTx/>
              <a:uFillTx/>
              <a:latin typeface="Calibri" panose="020F0502020204030204"/>
              <a:ea typeface="+mn-ea"/>
              <a:cs typeface="+mn-cs"/>
            </a:endParaRPr>
          </a:p>
        </p:txBody>
      </p:sp>
      <p:sp>
        <p:nvSpPr>
          <p:cNvPr id="81" name="ZoneTexte 132">
            <a:extLst>
              <a:ext uri="{FF2B5EF4-FFF2-40B4-BE49-F238E27FC236}">
                <a16:creationId xmlns:a16="http://schemas.microsoft.com/office/drawing/2014/main" id="{BE90F9C0-3861-482B-8121-446ECE124748}"/>
              </a:ext>
            </a:extLst>
          </p:cNvPr>
          <p:cNvSpPr txBox="1"/>
          <p:nvPr/>
        </p:nvSpPr>
        <p:spPr>
          <a:xfrm>
            <a:off x="229031" y="1393061"/>
            <a:ext cx="1715808" cy="230832"/>
          </a:xfrm>
          <a:prstGeom prst="rect">
            <a:avLst/>
          </a:prstGeom>
          <a:noFill/>
        </p:spPr>
        <p:txBody>
          <a:bodyPr wrap="square" rtlCol="0">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In-force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Policies</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per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endParaRPr kumimoji="0" lang="fr-FR" sz="5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84" name="ZoneTexte 132">
            <a:extLst>
              <a:ext uri="{FF2B5EF4-FFF2-40B4-BE49-F238E27FC236}">
                <a16:creationId xmlns:a16="http://schemas.microsoft.com/office/drawing/2014/main" id="{E56CD148-7482-4ECB-BE3F-756699102668}"/>
              </a:ext>
            </a:extLst>
          </p:cNvPr>
          <p:cNvSpPr txBox="1"/>
          <p:nvPr/>
        </p:nvSpPr>
        <p:spPr>
          <a:xfrm>
            <a:off x="389846" y="1949744"/>
            <a:ext cx="1394178" cy="400110"/>
          </a:xfrm>
          <a:prstGeom prst="rect">
            <a:avLst/>
          </a:prstGeom>
          <a:noFill/>
        </p:spPr>
        <p:txBody>
          <a:bodyPr wrap="square" rtlCol="0">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fr-FR" sz="11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19.6% </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of Customers having &gt; 1 Policy</a:t>
            </a:r>
            <a:endParaRPr kumimoji="0" lang="fr-FR" sz="6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85" name="Rectangle 84">
            <a:extLst>
              <a:ext uri="{FF2B5EF4-FFF2-40B4-BE49-F238E27FC236}">
                <a16:creationId xmlns:a16="http://schemas.microsoft.com/office/drawing/2014/main" id="{37A248D3-3241-44B9-9557-931E32A6F39A}"/>
              </a:ext>
            </a:extLst>
          </p:cNvPr>
          <p:cNvSpPr/>
          <p:nvPr/>
        </p:nvSpPr>
        <p:spPr>
          <a:xfrm>
            <a:off x="332681" y="2410406"/>
            <a:ext cx="2225846" cy="230832"/>
          </a:xfrm>
          <a:prstGeom prst="rect">
            <a:avLst/>
          </a:prstGeom>
        </p:spPr>
        <p:txBody>
          <a:bodyPr wrap="square">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Top 3 products</a:t>
            </a:r>
            <a:r>
              <a:rPr kumimoji="0" lang="en-US" sz="9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en-US"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in-force</a:t>
            </a:r>
          </a:p>
        </p:txBody>
      </p:sp>
      <p:sp>
        <p:nvSpPr>
          <p:cNvPr id="89" name="Rectangle: Rounded Corners 88">
            <a:extLst>
              <a:ext uri="{FF2B5EF4-FFF2-40B4-BE49-F238E27FC236}">
                <a16:creationId xmlns:a16="http://schemas.microsoft.com/office/drawing/2014/main" id="{2DAA3B3B-0997-4809-9B64-B845829711D7}"/>
              </a:ext>
            </a:extLst>
          </p:cNvPr>
          <p:cNvSpPr/>
          <p:nvPr/>
        </p:nvSpPr>
        <p:spPr>
          <a:xfrm>
            <a:off x="293293" y="2640690"/>
            <a:ext cx="484632"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MJK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28.1%</a:t>
            </a:r>
            <a:endPar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p:txBody>
      </p:sp>
      <p:sp>
        <p:nvSpPr>
          <p:cNvPr id="90" name="Rectangle: Rounded Corners 89">
            <a:extLst>
              <a:ext uri="{FF2B5EF4-FFF2-40B4-BE49-F238E27FC236}">
                <a16:creationId xmlns:a16="http://schemas.microsoft.com/office/drawing/2014/main" id="{12F712A4-2274-4CF5-829B-0449688B6BE6}"/>
              </a:ext>
            </a:extLst>
          </p:cNvPr>
          <p:cNvSpPr/>
          <p:nvPr/>
        </p:nvSpPr>
        <p:spPr>
          <a:xfrm>
            <a:off x="845313" y="2641423"/>
            <a:ext cx="484632"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MAPAN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21.3%</a:t>
            </a:r>
            <a:endPar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p:txBody>
      </p:sp>
      <p:sp>
        <p:nvSpPr>
          <p:cNvPr id="91" name="Rectangle: Rounded Corners 90">
            <a:extLst>
              <a:ext uri="{FF2B5EF4-FFF2-40B4-BE49-F238E27FC236}">
                <a16:creationId xmlns:a16="http://schemas.microsoft.com/office/drawing/2014/main" id="{394E9820-3FC0-41B3-9D86-FA965A5B4705}"/>
              </a:ext>
            </a:extLst>
          </p:cNvPr>
          <p:cNvSpPr/>
          <p:nvPr/>
        </p:nvSpPr>
        <p:spPr>
          <a:xfrm>
            <a:off x="1397332" y="2640690"/>
            <a:ext cx="484632"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20.1%</a:t>
            </a:r>
          </a:p>
        </p:txBody>
      </p:sp>
      <p:sp>
        <p:nvSpPr>
          <p:cNvPr id="92" name="ZoneTexte 132">
            <a:extLst>
              <a:ext uri="{FF2B5EF4-FFF2-40B4-BE49-F238E27FC236}">
                <a16:creationId xmlns:a16="http://schemas.microsoft.com/office/drawing/2014/main" id="{4F865C8F-2F7D-43A6-930C-DABA73ADA50A}"/>
              </a:ext>
            </a:extLst>
          </p:cNvPr>
          <p:cNvSpPr txBox="1"/>
          <p:nvPr/>
        </p:nvSpPr>
        <p:spPr>
          <a:xfrm>
            <a:off x="381133" y="1620394"/>
            <a:ext cx="1411605" cy="369332"/>
          </a:xfrm>
          <a:prstGeom prst="rect">
            <a:avLst/>
          </a:prstGeom>
          <a:noFill/>
        </p:spPr>
        <p:txBody>
          <a:bodyPr wrap="square" rtlCol="0">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1.3</a:t>
            </a:r>
            <a:endParaRPr kumimoji="0" lang="fr-FR" sz="500" b="0"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94" name="Rectangle 93">
            <a:extLst>
              <a:ext uri="{FF2B5EF4-FFF2-40B4-BE49-F238E27FC236}">
                <a16:creationId xmlns:a16="http://schemas.microsoft.com/office/drawing/2014/main" id="{CF6BFF68-1627-47F2-BAE2-1EAF91961F54}"/>
              </a:ext>
            </a:extLst>
          </p:cNvPr>
          <p:cNvSpPr/>
          <p:nvPr/>
        </p:nvSpPr>
        <p:spPr>
          <a:xfrm>
            <a:off x="2157534" y="65486"/>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a:ln>
                  <a:noFill/>
                </a:ln>
                <a:solidFill>
                  <a:prstClr val="white"/>
                </a:solidFill>
                <a:effectLst/>
                <a:uLnTx/>
                <a:uFillTx/>
                <a:latin typeface="Impact" panose="020B0806030902050204" pitchFamily="34" charset="0"/>
                <a:ea typeface="+mn-ea"/>
                <a:cs typeface="Segoe UI" panose="020B0502040204020203" pitchFamily="34" charset="0"/>
              </a:rPr>
              <a:t>Policy Value</a:t>
            </a:r>
            <a:endPar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endParaRPr>
          </a:p>
        </p:txBody>
      </p:sp>
      <p:sp>
        <p:nvSpPr>
          <p:cNvPr id="95" name="Rectangle: Rounded Corners 94">
            <a:extLst>
              <a:ext uri="{FF2B5EF4-FFF2-40B4-BE49-F238E27FC236}">
                <a16:creationId xmlns:a16="http://schemas.microsoft.com/office/drawing/2014/main" id="{64541C65-736E-4C0C-9FC7-9EFC5C8AF3F2}"/>
              </a:ext>
            </a:extLst>
          </p:cNvPr>
          <p:cNvSpPr/>
          <p:nvPr/>
        </p:nvSpPr>
        <p:spPr>
          <a:xfrm>
            <a:off x="2127155" y="368493"/>
            <a:ext cx="2042083" cy="56169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7BE22111-132B-47BB-BADE-882DE29CBF98}"/>
              </a:ext>
            </a:extLst>
          </p:cNvPr>
          <p:cNvSpPr/>
          <p:nvPr/>
        </p:nvSpPr>
        <p:spPr>
          <a:xfrm>
            <a:off x="2063533" y="395512"/>
            <a:ext cx="2164031" cy="561692"/>
          </a:xfrm>
          <a:prstGeom prst="rect">
            <a:avLst/>
          </a:prstGeom>
        </p:spPr>
        <p:txBody>
          <a:bodyPr wrap="square">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Average</a:t>
            </a:r>
            <a:r>
              <a:rPr kumimoji="0" lang="en-US" sz="105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total account balance</a:t>
            </a:r>
          </a:p>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en-US" sz="20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41 </a:t>
            </a:r>
            <a:r>
              <a:rPr kumimoji="0" lang="en-US" sz="105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Mio</a:t>
            </a:r>
            <a:endParaRPr kumimoji="0" lang="en-US"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grpSp>
        <p:nvGrpSpPr>
          <p:cNvPr id="102" name="Group 101">
            <a:extLst>
              <a:ext uri="{FF2B5EF4-FFF2-40B4-BE49-F238E27FC236}">
                <a16:creationId xmlns:a16="http://schemas.microsoft.com/office/drawing/2014/main" id="{5C8BB1BC-88D5-4C0E-B22F-E0AA8A50772D}"/>
              </a:ext>
            </a:extLst>
          </p:cNvPr>
          <p:cNvGrpSpPr/>
          <p:nvPr/>
        </p:nvGrpSpPr>
        <p:grpSpPr>
          <a:xfrm>
            <a:off x="2133416" y="1915288"/>
            <a:ext cx="1598758" cy="500032"/>
            <a:chOff x="2101517" y="1011516"/>
            <a:chExt cx="1598758" cy="500032"/>
          </a:xfrm>
        </p:grpSpPr>
        <p:sp>
          <p:nvSpPr>
            <p:cNvPr id="97" name="Rectangle: Rounded Corners 96">
              <a:extLst>
                <a:ext uri="{FF2B5EF4-FFF2-40B4-BE49-F238E27FC236}">
                  <a16:creationId xmlns:a16="http://schemas.microsoft.com/office/drawing/2014/main" id="{125C8B56-0C7B-495C-B96D-C9A33B9019CD}"/>
                </a:ext>
              </a:extLst>
            </p:cNvPr>
            <p:cNvSpPr/>
            <p:nvPr/>
          </p:nvSpPr>
          <p:spPr>
            <a:xfrm>
              <a:off x="2101517" y="1011516"/>
              <a:ext cx="159875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FEAF93A7-5354-4211-89BD-E6768C098C12}"/>
                </a:ext>
              </a:extLst>
            </p:cNvPr>
            <p:cNvSpPr/>
            <p:nvPr/>
          </p:nvSpPr>
          <p:spPr>
            <a:xfrm>
              <a:off x="2226768" y="1049883"/>
              <a:ext cx="1259329" cy="461665"/>
            </a:xfrm>
            <a:prstGeom prst="rect">
              <a:avLst/>
            </a:prstGeom>
          </p:spPr>
          <p:txBody>
            <a:bodyPr wrap="square">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Average</a:t>
              </a:r>
              <a:r>
                <a:rPr kumimoji="0" lang="en-US"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total APE  </a:t>
              </a:r>
            </a:p>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13.1 </a:t>
              </a:r>
              <a:r>
                <a:rPr kumimoji="0" lang="en-US"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Mio</a:t>
              </a:r>
              <a:endParaRPr kumimoji="0" lang="en-US" sz="1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103" name="Group 102">
            <a:extLst>
              <a:ext uri="{FF2B5EF4-FFF2-40B4-BE49-F238E27FC236}">
                <a16:creationId xmlns:a16="http://schemas.microsoft.com/office/drawing/2014/main" id="{3DBD4F56-21BE-484E-9479-2731D36160AC}"/>
              </a:ext>
            </a:extLst>
          </p:cNvPr>
          <p:cNvGrpSpPr/>
          <p:nvPr/>
        </p:nvGrpSpPr>
        <p:grpSpPr>
          <a:xfrm>
            <a:off x="2033365" y="2477186"/>
            <a:ext cx="1755396" cy="482825"/>
            <a:chOff x="2001466" y="1573414"/>
            <a:chExt cx="1755396" cy="482825"/>
          </a:xfrm>
        </p:grpSpPr>
        <p:sp>
          <p:nvSpPr>
            <p:cNvPr id="99" name="Rectangle: Rounded Corners 98">
              <a:extLst>
                <a:ext uri="{FF2B5EF4-FFF2-40B4-BE49-F238E27FC236}">
                  <a16:creationId xmlns:a16="http://schemas.microsoft.com/office/drawing/2014/main" id="{A9330AD9-5B67-4DE2-94F8-442B1907560E}"/>
                </a:ext>
              </a:extLst>
            </p:cNvPr>
            <p:cNvSpPr/>
            <p:nvPr/>
          </p:nvSpPr>
          <p:spPr>
            <a:xfrm>
              <a:off x="2101517" y="1573414"/>
              <a:ext cx="160862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34C865F0-3C62-44BD-B923-C51F89AC85D7}"/>
                </a:ext>
              </a:extLst>
            </p:cNvPr>
            <p:cNvSpPr/>
            <p:nvPr/>
          </p:nvSpPr>
          <p:spPr>
            <a:xfrm>
              <a:off x="2001466" y="1628430"/>
              <a:ext cx="1755396" cy="427809"/>
            </a:xfrm>
            <a:prstGeom prst="rect">
              <a:avLst/>
            </a:prstGeom>
          </p:spPr>
          <p:txBody>
            <a:bodyPr wrap="square">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780" b="0"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Average maximum</a:t>
              </a:r>
              <a:r>
                <a:rPr kumimoji="0" lang="en-US" sz="78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en-US" sz="78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policy age </a:t>
              </a:r>
            </a:p>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5.0 </a:t>
              </a:r>
              <a:r>
                <a:rPr kumimoji="0" lang="en-US"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Years</a:t>
              </a:r>
              <a:endParaRPr kumimoji="0" lang="en-US" sz="14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01" name="Rectangle: Rounded Corners 100">
            <a:extLst>
              <a:ext uri="{FF2B5EF4-FFF2-40B4-BE49-F238E27FC236}">
                <a16:creationId xmlns:a16="http://schemas.microsoft.com/office/drawing/2014/main" id="{C7D25793-C643-4890-BDB9-0E046C6650C7}"/>
              </a:ext>
            </a:extLst>
          </p:cNvPr>
          <p:cNvSpPr/>
          <p:nvPr/>
        </p:nvSpPr>
        <p:spPr>
          <a:xfrm>
            <a:off x="2133680" y="992051"/>
            <a:ext cx="987166"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Rounded Corners 103">
            <a:extLst>
              <a:ext uri="{FF2B5EF4-FFF2-40B4-BE49-F238E27FC236}">
                <a16:creationId xmlns:a16="http://schemas.microsoft.com/office/drawing/2014/main" id="{FB795067-36D3-4061-A7BD-4C89158D082A}"/>
              </a:ext>
            </a:extLst>
          </p:cNvPr>
          <p:cNvSpPr/>
          <p:nvPr/>
        </p:nvSpPr>
        <p:spPr>
          <a:xfrm>
            <a:off x="3210811" y="984223"/>
            <a:ext cx="958427"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52188229-4950-417F-8DFA-838CDAD194D4}"/>
              </a:ext>
            </a:extLst>
          </p:cNvPr>
          <p:cNvSpPr/>
          <p:nvPr/>
        </p:nvSpPr>
        <p:spPr>
          <a:xfrm>
            <a:off x="2088860" y="970454"/>
            <a:ext cx="1070445" cy="828304"/>
          </a:xfrm>
          <a:prstGeom prst="rect">
            <a:avLst/>
          </a:prstGeom>
        </p:spPr>
        <p:txBody>
          <a:bodyPr wrap="square">
            <a:spAutoFit/>
          </a:bodyPr>
          <a:lstStyle/>
          <a:p>
            <a:pPr marL="0" marR="0" lvl="0" indent="0" algn="ctr" defTabSz="1087672" rtl="0" eaLnBrk="0" fontAlgn="base" latinLnBrk="0" hangingPunct="0">
              <a:lnSpc>
                <a:spcPct val="15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 in </a:t>
            </a:r>
            <a:r>
              <a:rPr kumimoji="0" lang="en-US" sz="10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Gain</a:t>
            </a:r>
            <a:endParaRPr kumimoji="0" lang="en-US"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1087672" rtl="0" eaLnBrk="0" fontAlgn="base" latinLnBrk="0" hangingPunct="0">
              <a:lnSpc>
                <a:spcPct val="15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B050"/>
                </a:solidFill>
                <a:effectLst/>
                <a:uLnTx/>
                <a:uFillTx/>
                <a:latin typeface="Segoe UI" panose="020B0502040204020203" pitchFamily="34" charset="0"/>
                <a:ea typeface="+mn-ea"/>
                <a:cs typeface="Segoe UI" panose="020B0502040204020203" pitchFamily="34" charset="0"/>
              </a:rPr>
              <a:t>8.2%</a:t>
            </a:r>
            <a:endParaRPr kumimoji="0" lang="en-US" sz="1400" b="1" i="0" u="none" strike="noStrike" kern="1200" cap="none" spc="0" normalizeH="0" baseline="0" noProof="0" dirty="0">
              <a:ln>
                <a:noFill/>
              </a:ln>
              <a:solidFill>
                <a:srgbClr val="00B050"/>
              </a:solidFill>
              <a:effectLst/>
              <a:uLnTx/>
              <a:uFillTx/>
              <a:latin typeface="Segoe UI" panose="020B0502040204020203" pitchFamily="34" charset="0"/>
              <a:ea typeface="+mn-ea"/>
              <a:cs typeface="Segoe UI" panose="020B0502040204020203" pitchFamily="34" charset="0"/>
            </a:endParaRPr>
          </a:p>
          <a:p>
            <a:pPr marL="0" marR="0" lvl="0" indent="0" algn="ctr" defTabSz="1087672" rtl="0" eaLnBrk="0" fontAlgn="base" latinLnBrk="0" hangingPunct="0">
              <a:lnSpc>
                <a:spcPct val="15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(45K)</a:t>
            </a:r>
          </a:p>
        </p:txBody>
      </p:sp>
      <p:sp>
        <p:nvSpPr>
          <p:cNvPr id="106" name="Rectangle 105">
            <a:extLst>
              <a:ext uri="{FF2B5EF4-FFF2-40B4-BE49-F238E27FC236}">
                <a16:creationId xmlns:a16="http://schemas.microsoft.com/office/drawing/2014/main" id="{2A24B486-C128-417B-90A1-589FFBAFED5F}"/>
              </a:ext>
            </a:extLst>
          </p:cNvPr>
          <p:cNvSpPr/>
          <p:nvPr/>
        </p:nvSpPr>
        <p:spPr>
          <a:xfrm>
            <a:off x="3148260" y="970454"/>
            <a:ext cx="1086355" cy="784830"/>
          </a:xfrm>
          <a:prstGeom prst="rect">
            <a:avLst/>
          </a:prstGeom>
        </p:spPr>
        <p:txBody>
          <a:bodyPr wrap="square">
            <a:spAutoFit/>
          </a:bodyPr>
          <a:lstStyle/>
          <a:p>
            <a:pPr marL="0" marR="0" lvl="0" indent="0" algn="ctr" defTabSz="1087672" rtl="0" eaLnBrk="0" fontAlgn="base" latinLnBrk="0" hangingPunct="0">
              <a:lnSpc>
                <a:spcPct val="15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 in </a:t>
            </a:r>
            <a:r>
              <a:rPr kumimoji="0" lang="en-US" sz="10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Loss</a:t>
            </a:r>
            <a:endParaRPr kumimoji="0" lang="en-US"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0" marR="0" lvl="0" indent="0" algn="ctr" defTabSz="1087672" rtl="0" eaLnBrk="0" fontAlgn="base" latinLnBrk="0" hangingPunct="0">
              <a:lnSpc>
                <a:spcPct val="150000"/>
              </a:lnSpc>
              <a:spcBef>
                <a:spcPct val="0"/>
              </a:spcBef>
              <a:spcAft>
                <a:spcPct val="0"/>
              </a:spcAft>
              <a:buClrTx/>
              <a:buSzTx/>
              <a:buFontTx/>
              <a:buNone/>
              <a:tabLst/>
              <a:defRPr/>
            </a:pPr>
            <a:r>
              <a:rPr kumimoji="0" lang="en-US" sz="14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91.8%</a:t>
            </a:r>
            <a:endParaRPr kumimoji="0" lang="en-US" sz="14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endParaRPr>
          </a:p>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(506K)</a:t>
            </a:r>
            <a:endParaRPr kumimoji="0" lang="en-US"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07" name="Rectangle 106">
            <a:extLst>
              <a:ext uri="{FF2B5EF4-FFF2-40B4-BE49-F238E27FC236}">
                <a16:creationId xmlns:a16="http://schemas.microsoft.com/office/drawing/2014/main" id="{4462C1F4-1B02-4012-AFDC-89572D4495B0}"/>
              </a:ext>
            </a:extLst>
          </p:cNvPr>
          <p:cNvSpPr/>
          <p:nvPr/>
        </p:nvSpPr>
        <p:spPr>
          <a:xfrm>
            <a:off x="5138956" y="6165600"/>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Cust Segmentation</a:t>
            </a:r>
          </a:p>
        </p:txBody>
      </p:sp>
      <p:sp>
        <p:nvSpPr>
          <p:cNvPr id="123" name="Rectangle: Rounded Corners 122">
            <a:extLst>
              <a:ext uri="{FF2B5EF4-FFF2-40B4-BE49-F238E27FC236}">
                <a16:creationId xmlns:a16="http://schemas.microsoft.com/office/drawing/2014/main" id="{A44844E7-DE00-401A-A776-A8FA32F2E76A}"/>
              </a:ext>
            </a:extLst>
          </p:cNvPr>
          <p:cNvSpPr/>
          <p:nvPr/>
        </p:nvSpPr>
        <p:spPr>
          <a:xfrm>
            <a:off x="4713622" y="5403801"/>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ZoneTexte 132">
            <a:extLst>
              <a:ext uri="{FF2B5EF4-FFF2-40B4-BE49-F238E27FC236}">
                <a16:creationId xmlns:a16="http://schemas.microsoft.com/office/drawing/2014/main" id="{DED1BC1C-F3F8-4A6B-98F4-D634D7BD1A60}"/>
              </a:ext>
            </a:extLst>
          </p:cNvPr>
          <p:cNvSpPr txBox="1"/>
          <p:nvPr/>
        </p:nvSpPr>
        <p:spPr>
          <a:xfrm>
            <a:off x="4732312" y="5713473"/>
            <a:ext cx="764466" cy="20005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Tenure</a:t>
            </a:r>
          </a:p>
        </p:txBody>
      </p:sp>
      <p:sp>
        <p:nvSpPr>
          <p:cNvPr id="119" name="ZoneTexte 137">
            <a:extLst>
              <a:ext uri="{FF2B5EF4-FFF2-40B4-BE49-F238E27FC236}">
                <a16:creationId xmlns:a16="http://schemas.microsoft.com/office/drawing/2014/main" id="{49D45CC1-F4C9-4E43-8514-B969131C2C05}"/>
              </a:ext>
            </a:extLst>
          </p:cNvPr>
          <p:cNvSpPr txBox="1"/>
          <p:nvPr/>
        </p:nvSpPr>
        <p:spPr>
          <a:xfrm>
            <a:off x="5340403" y="5701783"/>
            <a:ext cx="625285" cy="20005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4.0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years</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21" name="ZoneTexte 207">
            <a:extLst>
              <a:ext uri="{FF2B5EF4-FFF2-40B4-BE49-F238E27FC236}">
                <a16:creationId xmlns:a16="http://schemas.microsoft.com/office/drawing/2014/main" id="{4D103CAB-6A99-43B4-8131-805E81DFF034}"/>
              </a:ext>
            </a:extLst>
          </p:cNvPr>
          <p:cNvSpPr txBox="1"/>
          <p:nvPr/>
        </p:nvSpPr>
        <p:spPr>
          <a:xfrm>
            <a:off x="4732312" y="5850696"/>
            <a:ext cx="672510" cy="20005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APE</a:t>
            </a:r>
          </a:p>
        </p:txBody>
      </p:sp>
      <p:sp>
        <p:nvSpPr>
          <p:cNvPr id="116" name="ZoneTexte 137">
            <a:extLst>
              <a:ext uri="{FF2B5EF4-FFF2-40B4-BE49-F238E27FC236}">
                <a16:creationId xmlns:a16="http://schemas.microsoft.com/office/drawing/2014/main" id="{00BC64EF-F600-432F-BED3-9FBBF2341B51}"/>
              </a:ext>
            </a:extLst>
          </p:cNvPr>
          <p:cNvSpPr txBox="1"/>
          <p:nvPr/>
        </p:nvSpPr>
        <p:spPr>
          <a:xfrm>
            <a:off x="5340403" y="5833161"/>
            <a:ext cx="743854" cy="230832"/>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10.3</a:t>
            </a: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Mio</a:t>
            </a:r>
          </a:p>
        </p:txBody>
      </p:sp>
      <p:sp>
        <p:nvSpPr>
          <p:cNvPr id="113" name="ZoneTexte 207">
            <a:extLst>
              <a:ext uri="{FF2B5EF4-FFF2-40B4-BE49-F238E27FC236}">
                <a16:creationId xmlns:a16="http://schemas.microsoft.com/office/drawing/2014/main" id="{B138A286-4A3B-4076-AB0E-3AD76B1EB364}"/>
              </a:ext>
            </a:extLst>
          </p:cNvPr>
          <p:cNvSpPr txBox="1"/>
          <p:nvPr/>
        </p:nvSpPr>
        <p:spPr>
          <a:xfrm>
            <a:off x="4732312" y="5439025"/>
            <a:ext cx="674183"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14" name="ZoneTexte 137">
            <a:extLst>
              <a:ext uri="{FF2B5EF4-FFF2-40B4-BE49-F238E27FC236}">
                <a16:creationId xmlns:a16="http://schemas.microsoft.com/office/drawing/2014/main" id="{827CC4E3-C7D0-4610-8EC8-30FB9C8E961D}"/>
              </a:ext>
            </a:extLst>
          </p:cNvPr>
          <p:cNvSpPr txBox="1"/>
          <p:nvPr/>
        </p:nvSpPr>
        <p:spPr>
          <a:xfrm>
            <a:off x="5340403" y="5439025"/>
            <a:ext cx="783664"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974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K (98.5%)</a:t>
            </a:r>
          </a:p>
        </p:txBody>
      </p:sp>
      <p:sp>
        <p:nvSpPr>
          <p:cNvPr id="110" name="ZoneTexte 207">
            <a:extLst>
              <a:ext uri="{FF2B5EF4-FFF2-40B4-BE49-F238E27FC236}">
                <a16:creationId xmlns:a16="http://schemas.microsoft.com/office/drawing/2014/main" id="{9D9F515F-7916-4D20-968A-11608111AA79}"/>
              </a:ext>
            </a:extLst>
          </p:cNvPr>
          <p:cNvSpPr txBox="1"/>
          <p:nvPr/>
        </p:nvSpPr>
        <p:spPr>
          <a:xfrm>
            <a:off x="4732312" y="5576249"/>
            <a:ext cx="75864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 Pol</a:t>
            </a:r>
          </a:p>
        </p:txBody>
      </p:sp>
      <p:sp>
        <p:nvSpPr>
          <p:cNvPr id="111" name="ZoneTexte 137">
            <a:extLst>
              <a:ext uri="{FF2B5EF4-FFF2-40B4-BE49-F238E27FC236}">
                <a16:creationId xmlns:a16="http://schemas.microsoft.com/office/drawing/2014/main" id="{E81C201A-1ADF-4D8D-B578-590FF737D5E9}"/>
              </a:ext>
            </a:extLst>
          </p:cNvPr>
          <p:cNvSpPr txBox="1"/>
          <p:nvPr/>
        </p:nvSpPr>
        <p:spPr>
          <a:xfrm>
            <a:off x="5340403" y="5570404"/>
            <a:ext cx="698408"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1.3</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25" name="Rectangle: Rounded Corners 124">
            <a:extLst>
              <a:ext uri="{FF2B5EF4-FFF2-40B4-BE49-F238E27FC236}">
                <a16:creationId xmlns:a16="http://schemas.microsoft.com/office/drawing/2014/main" id="{C23C1441-00A1-42B4-8B2A-9D82598C3357}"/>
              </a:ext>
            </a:extLst>
          </p:cNvPr>
          <p:cNvSpPr/>
          <p:nvPr/>
        </p:nvSpPr>
        <p:spPr>
          <a:xfrm>
            <a:off x="6237785" y="5417202"/>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6" name="Group 125">
            <a:extLst>
              <a:ext uri="{FF2B5EF4-FFF2-40B4-BE49-F238E27FC236}">
                <a16:creationId xmlns:a16="http://schemas.microsoft.com/office/drawing/2014/main" id="{9786DB5A-0B26-4A54-897B-AF19FC3382EF}"/>
              </a:ext>
            </a:extLst>
          </p:cNvPr>
          <p:cNvGrpSpPr/>
          <p:nvPr/>
        </p:nvGrpSpPr>
        <p:grpSpPr>
          <a:xfrm>
            <a:off x="6278331" y="5452799"/>
            <a:ext cx="1499529" cy="624970"/>
            <a:chOff x="9425946" y="1089265"/>
            <a:chExt cx="1446544" cy="657789"/>
          </a:xfrm>
        </p:grpSpPr>
        <p:grpSp>
          <p:nvGrpSpPr>
            <p:cNvPr id="127" name="Grup 1">
              <a:extLst>
                <a:ext uri="{FF2B5EF4-FFF2-40B4-BE49-F238E27FC236}">
                  <a16:creationId xmlns:a16="http://schemas.microsoft.com/office/drawing/2014/main" id="{6337E80B-7979-4445-A45E-E5C171ED0538}"/>
                </a:ext>
              </a:extLst>
            </p:cNvPr>
            <p:cNvGrpSpPr/>
            <p:nvPr/>
          </p:nvGrpSpPr>
          <p:grpSpPr>
            <a:xfrm>
              <a:off x="9425946" y="1089265"/>
              <a:ext cx="1446544" cy="657789"/>
              <a:chOff x="5971115" y="666020"/>
              <a:chExt cx="926880" cy="421481"/>
            </a:xfrm>
          </p:grpSpPr>
          <p:grpSp>
            <p:nvGrpSpPr>
              <p:cNvPr id="130" name="Group 129">
                <a:extLst>
                  <a:ext uri="{FF2B5EF4-FFF2-40B4-BE49-F238E27FC236}">
                    <a16:creationId xmlns:a16="http://schemas.microsoft.com/office/drawing/2014/main" id="{993CBD12-5F60-487B-AAF6-43B65071A95F}"/>
                  </a:ext>
                </a:extLst>
              </p:cNvPr>
              <p:cNvGrpSpPr/>
              <p:nvPr/>
            </p:nvGrpSpPr>
            <p:grpSpPr>
              <a:xfrm>
                <a:off x="5971115" y="832160"/>
                <a:ext cx="926880" cy="255341"/>
                <a:chOff x="5971123" y="673150"/>
                <a:chExt cx="926880" cy="255341"/>
              </a:xfrm>
            </p:grpSpPr>
            <p:grpSp>
              <p:nvGrpSpPr>
                <p:cNvPr id="133" name="Groupe 6">
                  <a:extLst>
                    <a:ext uri="{FF2B5EF4-FFF2-40B4-BE49-F238E27FC236}">
                      <a16:creationId xmlns:a16="http://schemas.microsoft.com/office/drawing/2014/main" id="{70FBE5EA-AFA3-4218-B7EF-5FF131F6B6FE}"/>
                    </a:ext>
                  </a:extLst>
                </p:cNvPr>
                <p:cNvGrpSpPr/>
                <p:nvPr/>
              </p:nvGrpSpPr>
              <p:grpSpPr>
                <a:xfrm>
                  <a:off x="5971123" y="673150"/>
                  <a:ext cx="926880" cy="232059"/>
                  <a:chOff x="4956645" y="1949256"/>
                  <a:chExt cx="1239592" cy="338448"/>
                </a:xfrm>
              </p:grpSpPr>
              <p:sp>
                <p:nvSpPr>
                  <p:cNvPr id="135" name="ZoneTexte 132">
                    <a:extLst>
                      <a:ext uri="{FF2B5EF4-FFF2-40B4-BE49-F238E27FC236}">
                        <a16:creationId xmlns:a16="http://schemas.microsoft.com/office/drawing/2014/main" id="{90223BD6-3699-492E-A1F8-B8B07B3480FF}"/>
                      </a:ext>
                    </a:extLst>
                  </p:cNvPr>
                  <p:cNvSpPr txBox="1"/>
                  <p:nvPr/>
                </p:nvSpPr>
                <p:spPr>
                  <a:xfrm>
                    <a:off x="4956645" y="1949256"/>
                    <a:ext cx="631950" cy="196772"/>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Tenure</a:t>
                    </a:r>
                  </a:p>
                </p:txBody>
              </p:sp>
              <p:sp>
                <p:nvSpPr>
                  <p:cNvPr id="136" name="ZoneTexte 137">
                    <a:extLst>
                      <a:ext uri="{FF2B5EF4-FFF2-40B4-BE49-F238E27FC236}">
                        <a16:creationId xmlns:a16="http://schemas.microsoft.com/office/drawing/2014/main" id="{C15E3DE8-6756-4024-A960-4A533D2E280E}"/>
                      </a:ext>
                    </a:extLst>
                  </p:cNvPr>
                  <p:cNvSpPr txBox="1"/>
                  <p:nvPr/>
                </p:nvSpPr>
                <p:spPr>
                  <a:xfrm>
                    <a:off x="5480403" y="1960933"/>
                    <a:ext cx="715834" cy="196771"/>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5.1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years</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37" name="ZoneTexte 207">
                    <a:extLst>
                      <a:ext uri="{FF2B5EF4-FFF2-40B4-BE49-F238E27FC236}">
                        <a16:creationId xmlns:a16="http://schemas.microsoft.com/office/drawing/2014/main" id="{7ADE309D-F1BE-47D1-9E5F-27E3D69F4587}"/>
                      </a:ext>
                    </a:extLst>
                  </p:cNvPr>
                  <p:cNvSpPr txBox="1"/>
                  <p:nvPr/>
                </p:nvSpPr>
                <p:spPr>
                  <a:xfrm>
                    <a:off x="4961341" y="2090932"/>
                    <a:ext cx="555934" cy="196772"/>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APE</a:t>
                    </a:r>
                  </a:p>
                </p:txBody>
              </p:sp>
            </p:grpSp>
            <p:sp>
              <p:nvSpPr>
                <p:cNvPr id="134" name="ZoneTexte 137">
                  <a:extLst>
                    <a:ext uri="{FF2B5EF4-FFF2-40B4-BE49-F238E27FC236}">
                      <a16:creationId xmlns:a16="http://schemas.microsoft.com/office/drawing/2014/main" id="{907AA676-1754-45FA-8309-CAB9A93C9496}"/>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192.3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Mio</a:t>
                  </a:r>
                </a:p>
              </p:txBody>
            </p:sp>
          </p:grpSp>
          <p:sp>
            <p:nvSpPr>
              <p:cNvPr id="131" name="ZoneTexte 207">
                <a:extLst>
                  <a:ext uri="{FF2B5EF4-FFF2-40B4-BE49-F238E27FC236}">
                    <a16:creationId xmlns:a16="http://schemas.microsoft.com/office/drawing/2014/main" id="{B65DF29B-3B4B-495D-A16B-08403E12B6E3}"/>
                  </a:ext>
                </a:extLst>
              </p:cNvPr>
              <p:cNvSpPr txBox="1"/>
              <p:nvPr/>
            </p:nvSpPr>
            <p:spPr>
              <a:xfrm>
                <a:off x="5973593" y="666020"/>
                <a:ext cx="416722" cy="134917"/>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32" name="ZoneTexte 137">
                <a:extLst>
                  <a:ext uri="{FF2B5EF4-FFF2-40B4-BE49-F238E27FC236}">
                    <a16:creationId xmlns:a16="http://schemas.microsoft.com/office/drawing/2014/main" id="{B37B80C2-49D7-4322-B220-C4D69B7D2897}"/>
                  </a:ext>
                </a:extLst>
              </p:cNvPr>
              <p:cNvSpPr txBox="1"/>
              <p:nvPr/>
            </p:nvSpPr>
            <p:spPr>
              <a:xfrm>
                <a:off x="6355023" y="677003"/>
                <a:ext cx="491169" cy="134918"/>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14K (1.5%)</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28" name="ZoneTexte 207">
              <a:extLst>
                <a:ext uri="{FF2B5EF4-FFF2-40B4-BE49-F238E27FC236}">
                  <a16:creationId xmlns:a16="http://schemas.microsoft.com/office/drawing/2014/main" id="{3B16E83B-2222-4139-BFE9-E5C4000DCFF2}"/>
                </a:ext>
              </a:extLst>
            </p:cNvPr>
            <p:cNvSpPr txBox="1"/>
            <p:nvPr/>
          </p:nvSpPr>
          <p:spPr>
            <a:xfrm>
              <a:off x="9431560" y="1217322"/>
              <a:ext cx="731834" cy="210560"/>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 Pol</a:t>
              </a:r>
            </a:p>
          </p:txBody>
        </p:sp>
        <p:sp>
          <p:nvSpPr>
            <p:cNvPr id="129" name="ZoneTexte 137">
              <a:extLst>
                <a:ext uri="{FF2B5EF4-FFF2-40B4-BE49-F238E27FC236}">
                  <a16:creationId xmlns:a16="http://schemas.microsoft.com/office/drawing/2014/main" id="{1D1CC626-AFFE-43C0-A092-0F47F05FAA61}"/>
                </a:ext>
              </a:extLst>
            </p:cNvPr>
            <p:cNvSpPr txBox="1"/>
            <p:nvPr/>
          </p:nvSpPr>
          <p:spPr>
            <a:xfrm>
              <a:off x="10031727" y="1236107"/>
              <a:ext cx="673730" cy="210562"/>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2.0</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38" name="Rectangle: Rounded Corners 137">
            <a:extLst>
              <a:ext uri="{FF2B5EF4-FFF2-40B4-BE49-F238E27FC236}">
                <a16:creationId xmlns:a16="http://schemas.microsoft.com/office/drawing/2014/main" id="{7F588FA4-F506-45F1-910F-332E2D054193}"/>
              </a:ext>
            </a:extLst>
          </p:cNvPr>
          <p:cNvSpPr/>
          <p:nvPr/>
        </p:nvSpPr>
        <p:spPr>
          <a:xfrm>
            <a:off x="4725384" y="5198931"/>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Regular</a:t>
            </a:r>
          </a:p>
        </p:txBody>
      </p:sp>
      <p:sp>
        <p:nvSpPr>
          <p:cNvPr id="139" name="Rectangle: Rounded Corners 138">
            <a:extLst>
              <a:ext uri="{FF2B5EF4-FFF2-40B4-BE49-F238E27FC236}">
                <a16:creationId xmlns:a16="http://schemas.microsoft.com/office/drawing/2014/main" id="{F2FABE79-EBDC-4A16-BD35-BBF3174615FD}"/>
              </a:ext>
            </a:extLst>
          </p:cNvPr>
          <p:cNvSpPr/>
          <p:nvPr/>
        </p:nvSpPr>
        <p:spPr>
          <a:xfrm>
            <a:off x="6912701" y="5214904"/>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HNWI</a:t>
            </a:r>
          </a:p>
        </p:txBody>
      </p:sp>
      <p:sp>
        <p:nvSpPr>
          <p:cNvPr id="140" name="Rectangle 139">
            <a:extLst>
              <a:ext uri="{FF2B5EF4-FFF2-40B4-BE49-F238E27FC236}">
                <a16:creationId xmlns:a16="http://schemas.microsoft.com/office/drawing/2014/main" id="{7E2468D1-EDEA-4E0C-B66B-F24E466D595B}"/>
              </a:ext>
            </a:extLst>
          </p:cNvPr>
          <p:cNvSpPr/>
          <p:nvPr/>
        </p:nvSpPr>
        <p:spPr>
          <a:xfrm>
            <a:off x="296920" y="3078454"/>
            <a:ext cx="1585043"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Premium Collection</a:t>
            </a:r>
          </a:p>
        </p:txBody>
      </p:sp>
      <p:sp>
        <p:nvSpPr>
          <p:cNvPr id="141" name="Rectangle: Rounded Corners 140">
            <a:extLst>
              <a:ext uri="{FF2B5EF4-FFF2-40B4-BE49-F238E27FC236}">
                <a16:creationId xmlns:a16="http://schemas.microsoft.com/office/drawing/2014/main" id="{631F7774-F98D-4FBE-966B-D047A867E0D8}"/>
              </a:ext>
            </a:extLst>
          </p:cNvPr>
          <p:cNvSpPr/>
          <p:nvPr/>
        </p:nvSpPr>
        <p:spPr>
          <a:xfrm>
            <a:off x="299576" y="3428406"/>
            <a:ext cx="1608628" cy="79551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0" name="Group 149">
            <a:extLst>
              <a:ext uri="{FF2B5EF4-FFF2-40B4-BE49-F238E27FC236}">
                <a16:creationId xmlns:a16="http://schemas.microsoft.com/office/drawing/2014/main" id="{19A06E79-92F4-4DB1-BEE8-8450BF3FD46D}"/>
              </a:ext>
            </a:extLst>
          </p:cNvPr>
          <p:cNvGrpSpPr/>
          <p:nvPr/>
        </p:nvGrpSpPr>
        <p:grpSpPr>
          <a:xfrm>
            <a:off x="293293" y="3432675"/>
            <a:ext cx="1360077" cy="766258"/>
            <a:chOff x="293293" y="3496175"/>
            <a:chExt cx="1360077" cy="766258"/>
          </a:xfrm>
        </p:grpSpPr>
        <p:sp>
          <p:nvSpPr>
            <p:cNvPr id="142" name="ZoneTexte 132">
              <a:extLst>
                <a:ext uri="{FF2B5EF4-FFF2-40B4-BE49-F238E27FC236}">
                  <a16:creationId xmlns:a16="http://schemas.microsoft.com/office/drawing/2014/main" id="{0A2D4D7A-0019-43ED-A623-435EB213FC49}"/>
                </a:ext>
              </a:extLst>
            </p:cNvPr>
            <p:cNvSpPr txBox="1"/>
            <p:nvPr/>
          </p:nvSpPr>
          <p:spPr>
            <a:xfrm>
              <a:off x="301760" y="3832950"/>
              <a:ext cx="1251221"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Paid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in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retention</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Period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144" name="ZoneTexte 132">
              <a:extLst>
                <a:ext uri="{FF2B5EF4-FFF2-40B4-BE49-F238E27FC236}">
                  <a16:creationId xmlns:a16="http://schemas.microsoft.com/office/drawing/2014/main" id="{5D2343A9-E2F7-48F5-98A8-66829A56B26C}"/>
                </a:ext>
              </a:extLst>
            </p:cNvPr>
            <p:cNvSpPr txBox="1"/>
            <p:nvPr/>
          </p:nvSpPr>
          <p:spPr>
            <a:xfrm>
              <a:off x="293293" y="3496175"/>
              <a:ext cx="1116683"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Paid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on-time</a:t>
              </a:r>
            </a:p>
          </p:txBody>
        </p:sp>
        <p:sp>
          <p:nvSpPr>
            <p:cNvPr id="146" name="ZoneTexte 132">
              <a:extLst>
                <a:ext uri="{FF2B5EF4-FFF2-40B4-BE49-F238E27FC236}">
                  <a16:creationId xmlns:a16="http://schemas.microsoft.com/office/drawing/2014/main" id="{ED182259-5B4A-410B-A9C2-E53F2FD48E95}"/>
                </a:ext>
              </a:extLst>
            </p:cNvPr>
            <p:cNvSpPr txBox="1"/>
            <p:nvPr/>
          </p:nvSpPr>
          <p:spPr>
            <a:xfrm>
              <a:off x="296099" y="3660920"/>
              <a:ext cx="1357271"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Paid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within</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Grace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Period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148" name="ZoneTexte 132">
              <a:extLst>
                <a:ext uri="{FF2B5EF4-FFF2-40B4-BE49-F238E27FC236}">
                  <a16:creationId xmlns:a16="http://schemas.microsoft.com/office/drawing/2014/main" id="{CBECE135-5139-4E43-A0AF-F37785EDB83F}"/>
                </a:ext>
              </a:extLst>
            </p:cNvPr>
            <p:cNvSpPr txBox="1"/>
            <p:nvPr/>
          </p:nvSpPr>
          <p:spPr>
            <a:xfrm>
              <a:off x="293293" y="4062378"/>
              <a:ext cx="1224664"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Total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Collected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Premium</a:t>
              </a:r>
            </a:p>
          </p:txBody>
        </p:sp>
      </p:grpSp>
      <p:grpSp>
        <p:nvGrpSpPr>
          <p:cNvPr id="151" name="Group 150">
            <a:extLst>
              <a:ext uri="{FF2B5EF4-FFF2-40B4-BE49-F238E27FC236}">
                <a16:creationId xmlns:a16="http://schemas.microsoft.com/office/drawing/2014/main" id="{891A75A6-F1BC-4F2B-9543-E17ADBDA6D86}"/>
              </a:ext>
            </a:extLst>
          </p:cNvPr>
          <p:cNvGrpSpPr/>
          <p:nvPr/>
        </p:nvGrpSpPr>
        <p:grpSpPr>
          <a:xfrm>
            <a:off x="1354350" y="3426309"/>
            <a:ext cx="591637" cy="783264"/>
            <a:chOff x="1453809" y="3489809"/>
            <a:chExt cx="714799" cy="783264"/>
          </a:xfrm>
        </p:grpSpPr>
        <p:sp>
          <p:nvSpPr>
            <p:cNvPr id="143" name="ZoneTexte 137">
              <a:extLst>
                <a:ext uri="{FF2B5EF4-FFF2-40B4-BE49-F238E27FC236}">
                  <a16:creationId xmlns:a16="http://schemas.microsoft.com/office/drawing/2014/main" id="{B41CA4C3-2796-4865-B5C5-8386439974CB}"/>
                </a:ext>
              </a:extLst>
            </p:cNvPr>
            <p:cNvSpPr txBox="1"/>
            <p:nvPr/>
          </p:nvSpPr>
          <p:spPr>
            <a:xfrm>
              <a:off x="1496382" y="3840531"/>
              <a:ext cx="672226"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lang="fr-FR" sz="700">
                  <a:solidFill>
                    <a:srgbClr val="5B9BD5">
                      <a:lumMod val="50000"/>
                    </a:srgbClr>
                  </a:solidFill>
                  <a:latin typeface="Segoe UI" panose="020B0502040204020203" pitchFamily="34" charset="0"/>
                  <a:cs typeface="Segoe UI" panose="020B0502040204020203" pitchFamily="34" charset="0"/>
                </a:rPr>
                <a:t>2.1</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145" name="ZoneTexte 137">
              <a:extLst>
                <a:ext uri="{FF2B5EF4-FFF2-40B4-BE49-F238E27FC236}">
                  <a16:creationId xmlns:a16="http://schemas.microsoft.com/office/drawing/2014/main" id="{E8910576-2CE8-45A4-9063-73074CB7CB91}"/>
                </a:ext>
              </a:extLst>
            </p:cNvPr>
            <p:cNvSpPr txBox="1"/>
            <p:nvPr/>
          </p:nvSpPr>
          <p:spPr>
            <a:xfrm>
              <a:off x="1455160" y="3489809"/>
              <a:ext cx="713448" cy="230832"/>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49.3%</a:t>
              </a:r>
              <a:endParaRPr kumimoji="0" lang="fr-FR" sz="9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147" name="ZoneTexte 137">
              <a:extLst>
                <a:ext uri="{FF2B5EF4-FFF2-40B4-BE49-F238E27FC236}">
                  <a16:creationId xmlns:a16="http://schemas.microsoft.com/office/drawing/2014/main" id="{E5BF8606-2C59-4497-8811-FE4815F1004A}"/>
                </a:ext>
              </a:extLst>
            </p:cNvPr>
            <p:cNvSpPr txBox="1"/>
            <p:nvPr/>
          </p:nvSpPr>
          <p:spPr>
            <a:xfrm>
              <a:off x="1459266" y="3671820"/>
              <a:ext cx="709342"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48.4%</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149" name="ZoneTexte 137">
              <a:extLst>
                <a:ext uri="{FF2B5EF4-FFF2-40B4-BE49-F238E27FC236}">
                  <a16:creationId xmlns:a16="http://schemas.microsoft.com/office/drawing/2014/main" id="{CA7A148C-EAD6-4878-976A-002895AD2DB1}"/>
                </a:ext>
              </a:extLst>
            </p:cNvPr>
            <p:cNvSpPr txBox="1"/>
            <p:nvPr/>
          </p:nvSpPr>
          <p:spPr>
            <a:xfrm>
              <a:off x="1453809" y="4057629"/>
              <a:ext cx="69693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5.9 </a:t>
              </a:r>
              <a:r>
                <a:rPr kumimoji="0" lang="fr-FR" sz="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T</a:t>
              </a:r>
            </a:p>
          </p:txBody>
        </p:sp>
      </p:grpSp>
      <p:sp>
        <p:nvSpPr>
          <p:cNvPr id="152" name="Rectangle: Rounded Corners 151">
            <a:extLst>
              <a:ext uri="{FF2B5EF4-FFF2-40B4-BE49-F238E27FC236}">
                <a16:creationId xmlns:a16="http://schemas.microsoft.com/office/drawing/2014/main" id="{3AB862D5-357F-4BE1-AFFC-FBCA6CE71055}"/>
              </a:ext>
            </a:extLst>
          </p:cNvPr>
          <p:cNvSpPr/>
          <p:nvPr/>
        </p:nvSpPr>
        <p:spPr>
          <a:xfrm>
            <a:off x="330098" y="4287978"/>
            <a:ext cx="1578106" cy="60876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ZoneTexte 132">
            <a:extLst>
              <a:ext uri="{FF2B5EF4-FFF2-40B4-BE49-F238E27FC236}">
                <a16:creationId xmlns:a16="http://schemas.microsoft.com/office/drawing/2014/main" id="{3930968A-213E-4A4F-B6C6-02E72AD6395F}"/>
              </a:ext>
            </a:extLst>
          </p:cNvPr>
          <p:cNvSpPr txBox="1"/>
          <p:nvPr/>
        </p:nvSpPr>
        <p:spPr>
          <a:xfrm>
            <a:off x="416446" y="4292610"/>
            <a:ext cx="1319336" cy="230832"/>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paid</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PH</a:t>
            </a:r>
          </a:p>
        </p:txBody>
      </p:sp>
      <p:sp>
        <p:nvSpPr>
          <p:cNvPr id="154" name="ZoneTexte 137">
            <a:extLst>
              <a:ext uri="{FF2B5EF4-FFF2-40B4-BE49-F238E27FC236}">
                <a16:creationId xmlns:a16="http://schemas.microsoft.com/office/drawing/2014/main" id="{66CB0EC2-B879-4510-9507-396364F9314C}"/>
              </a:ext>
            </a:extLst>
          </p:cNvPr>
          <p:cNvSpPr txBox="1"/>
          <p:nvPr/>
        </p:nvSpPr>
        <p:spPr>
          <a:xfrm>
            <a:off x="821427" y="4450425"/>
            <a:ext cx="714509" cy="307777"/>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4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17.5%</a:t>
            </a:r>
            <a:endParaRPr kumimoji="0" lang="fr-FR" sz="14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endParaRPr>
          </a:p>
        </p:txBody>
      </p:sp>
      <p:sp>
        <p:nvSpPr>
          <p:cNvPr id="155" name="ZoneTexte 132">
            <a:extLst>
              <a:ext uri="{FF2B5EF4-FFF2-40B4-BE49-F238E27FC236}">
                <a16:creationId xmlns:a16="http://schemas.microsoft.com/office/drawing/2014/main" id="{88DE75FD-78DB-4337-A860-A1A832337BA5}"/>
              </a:ext>
            </a:extLst>
          </p:cNvPr>
          <p:cNvSpPr txBox="1"/>
          <p:nvPr/>
        </p:nvSpPr>
        <p:spPr>
          <a:xfrm>
            <a:off x="319974" y="4697262"/>
            <a:ext cx="151228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Total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paid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by PH</a:t>
            </a:r>
          </a:p>
        </p:txBody>
      </p:sp>
      <p:sp>
        <p:nvSpPr>
          <p:cNvPr id="156" name="ZoneTexte 137">
            <a:extLst>
              <a:ext uri="{FF2B5EF4-FFF2-40B4-BE49-F238E27FC236}">
                <a16:creationId xmlns:a16="http://schemas.microsoft.com/office/drawing/2014/main" id="{9643B80B-755A-4300-82DE-EA45422998F9}"/>
              </a:ext>
            </a:extLst>
          </p:cNvPr>
          <p:cNvSpPr txBox="1"/>
          <p:nvPr/>
        </p:nvSpPr>
        <p:spPr>
          <a:xfrm>
            <a:off x="1356640" y="4702745"/>
            <a:ext cx="864156"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810 </a:t>
            </a:r>
            <a:r>
              <a:rPr kumimoji="0" lang="fr-FR" sz="7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B</a:t>
            </a:r>
          </a:p>
        </p:txBody>
      </p:sp>
      <p:sp>
        <p:nvSpPr>
          <p:cNvPr id="161" name="Rectangle 160">
            <a:extLst>
              <a:ext uri="{FF2B5EF4-FFF2-40B4-BE49-F238E27FC236}">
                <a16:creationId xmlns:a16="http://schemas.microsoft.com/office/drawing/2014/main" id="{2B31F7F0-7064-4F5C-B8E3-FF735B2E0612}"/>
              </a:ext>
            </a:extLst>
          </p:cNvPr>
          <p:cNvSpPr/>
          <p:nvPr/>
        </p:nvSpPr>
        <p:spPr>
          <a:xfrm>
            <a:off x="2133416" y="3078454"/>
            <a:ext cx="1579097"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Impact" panose="020B0806030902050204" pitchFamily="34" charset="0"/>
                <a:ea typeface="+mn-ea"/>
                <a:cs typeface="Segoe UI" panose="020B0502040204020203" pitchFamily="34" charset="0"/>
              </a:rPr>
              <a:t>Cust Financial Behaviour</a:t>
            </a:r>
            <a:endParaRPr kumimoji="0" lang="en-US" sz="105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endParaRPr>
          </a:p>
        </p:txBody>
      </p:sp>
      <p:grpSp>
        <p:nvGrpSpPr>
          <p:cNvPr id="35" name="Group 34">
            <a:extLst>
              <a:ext uri="{FF2B5EF4-FFF2-40B4-BE49-F238E27FC236}">
                <a16:creationId xmlns:a16="http://schemas.microsoft.com/office/drawing/2014/main" id="{39A61EC9-4970-4F51-BD5C-66E3F80542C0}"/>
              </a:ext>
            </a:extLst>
          </p:cNvPr>
          <p:cNvGrpSpPr/>
          <p:nvPr/>
        </p:nvGrpSpPr>
        <p:grpSpPr>
          <a:xfrm>
            <a:off x="10180249" y="3342027"/>
            <a:ext cx="1862598" cy="592099"/>
            <a:chOff x="2129024" y="3584701"/>
            <a:chExt cx="1702181" cy="358382"/>
          </a:xfrm>
        </p:grpSpPr>
        <p:sp>
          <p:nvSpPr>
            <p:cNvPr id="163" name="Rectangle: Rounded Corners 162">
              <a:extLst>
                <a:ext uri="{FF2B5EF4-FFF2-40B4-BE49-F238E27FC236}">
                  <a16:creationId xmlns:a16="http://schemas.microsoft.com/office/drawing/2014/main" id="{3EFA1B7C-F03E-469B-BDF9-E011B5AB4777}"/>
                </a:ext>
              </a:extLst>
            </p:cNvPr>
            <p:cNvSpPr/>
            <p:nvPr/>
          </p:nvSpPr>
          <p:spPr>
            <a:xfrm>
              <a:off x="2129024" y="3584701"/>
              <a:ext cx="1702181" cy="35838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 name="ZoneTexte 132">
              <a:extLst>
                <a:ext uri="{FF2B5EF4-FFF2-40B4-BE49-F238E27FC236}">
                  <a16:creationId xmlns:a16="http://schemas.microsoft.com/office/drawing/2014/main" id="{6B3D442E-1F6F-4D83-8B31-42312B903C1A}"/>
                </a:ext>
              </a:extLst>
            </p:cNvPr>
            <p:cNvSpPr txBox="1"/>
            <p:nvPr/>
          </p:nvSpPr>
          <p:spPr>
            <a:xfrm>
              <a:off x="2281838" y="3720607"/>
              <a:ext cx="1396553" cy="163003"/>
            </a:xfrm>
            <a:prstGeom prst="rect">
              <a:avLst/>
            </a:prstGeom>
            <a:noFill/>
            <a:ln>
              <a:noFill/>
            </a:ln>
          </p:spPr>
          <p:txBody>
            <a:bodyPr wrap="square" lIns="0" tIns="0" rIns="0" bIns="0"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05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26.7 K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a:t>
              </a:r>
              <a:r>
                <a:rPr kumimoji="0" lang="fr-FR" sz="4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lang="fr-FR" sz="700" dirty="0">
                  <a:solidFill>
                    <a:srgbClr val="A5A5A5">
                      <a:lumMod val="50000"/>
                    </a:srgbClr>
                  </a:solidFill>
                  <a:latin typeface="Segoe UI" panose="020B0502040204020203" pitchFamily="34" charset="0"/>
                  <a:cs typeface="Segoe UI" panose="020B0502040204020203" pitchFamily="34" charset="0"/>
                </a:rPr>
                <a:t>of </a:t>
              </a:r>
              <a:r>
                <a:rPr lang="fr-FR" sz="700" dirty="0" err="1">
                  <a:solidFill>
                    <a:srgbClr val="A5A5A5">
                      <a:lumMod val="50000"/>
                    </a:srgbClr>
                  </a:solidFill>
                  <a:latin typeface="Segoe UI" panose="020B0502040204020203" pitchFamily="34" charset="0"/>
                  <a:cs typeface="Segoe UI" panose="020B0502040204020203" pitchFamily="34" charset="0"/>
                </a:rPr>
                <a:t>health</a:t>
              </a:r>
              <a:r>
                <a:rPr lang="fr-FR" sz="700" dirty="0">
                  <a:solidFill>
                    <a:srgbClr val="A5A5A5">
                      <a:lumMod val="50000"/>
                    </a:srgbClr>
                  </a:solidFill>
                  <a:latin typeface="Segoe UI" panose="020B0502040204020203" pitchFamily="34" charset="0"/>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customers</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did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claims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from</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YTD</a:t>
              </a:r>
            </a:p>
          </p:txBody>
        </p:sp>
      </p:grpSp>
      <p:grpSp>
        <p:nvGrpSpPr>
          <p:cNvPr id="237" name="Group 236">
            <a:extLst>
              <a:ext uri="{FF2B5EF4-FFF2-40B4-BE49-F238E27FC236}">
                <a16:creationId xmlns:a16="http://schemas.microsoft.com/office/drawing/2014/main" id="{9119D21D-7F3E-42E6-9911-5659D4B372A7}"/>
              </a:ext>
            </a:extLst>
          </p:cNvPr>
          <p:cNvGrpSpPr/>
          <p:nvPr/>
        </p:nvGrpSpPr>
        <p:grpSpPr>
          <a:xfrm>
            <a:off x="10154430" y="4335512"/>
            <a:ext cx="1850542" cy="730969"/>
            <a:chOff x="2136595" y="4342526"/>
            <a:chExt cx="1691164" cy="730969"/>
          </a:xfrm>
        </p:grpSpPr>
        <p:sp>
          <p:nvSpPr>
            <p:cNvPr id="167" name="Rectangle: Rounded Corners 166">
              <a:extLst>
                <a:ext uri="{FF2B5EF4-FFF2-40B4-BE49-F238E27FC236}">
                  <a16:creationId xmlns:a16="http://schemas.microsoft.com/office/drawing/2014/main" id="{E38BE99E-2D37-48C0-973E-7212B6BE8AC7}"/>
                </a:ext>
              </a:extLst>
            </p:cNvPr>
            <p:cNvSpPr/>
            <p:nvPr/>
          </p:nvSpPr>
          <p:spPr>
            <a:xfrm>
              <a:off x="2150619" y="4431246"/>
              <a:ext cx="1677140" cy="614434"/>
            </a:xfrm>
            <a:prstGeom prst="roundRect">
              <a:avLst/>
            </a:prstGeom>
            <a:solidFill>
              <a:schemeClr val="bg1">
                <a:lumMod val="75000"/>
              </a:schemeClr>
            </a:solidFill>
            <a:ln>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ZoneTexte 132">
              <a:extLst>
                <a:ext uri="{FF2B5EF4-FFF2-40B4-BE49-F238E27FC236}">
                  <a16:creationId xmlns:a16="http://schemas.microsoft.com/office/drawing/2014/main" id="{BC45157B-E6A6-4404-AEBA-9031440EF5E8}"/>
                </a:ext>
              </a:extLst>
            </p:cNvPr>
            <p:cNvSpPr txBox="1"/>
            <p:nvPr/>
          </p:nvSpPr>
          <p:spPr>
            <a:xfrm>
              <a:off x="2136595" y="4342526"/>
              <a:ext cx="1646386" cy="730969"/>
            </a:xfrm>
            <a:prstGeom prst="rect">
              <a:avLst/>
            </a:prstGeom>
            <a:noFill/>
            <a:ln>
              <a:noFill/>
            </a:ln>
          </p:spPr>
          <p:txBody>
            <a:bodyPr wrap="square" rtlCol="0">
              <a:spAutoFit/>
            </a:bodyPr>
            <a:lstStyle/>
            <a:p>
              <a:pPr marL="0" marR="0" lvl="0" indent="0" algn="l" defTabSz="1087672" rtl="0" eaLnBrk="0" fontAlgn="base" latinLnBrk="0" hangingPunct="0">
                <a:lnSpc>
                  <a:spcPct val="150000"/>
                </a:lnSpc>
                <a:spcBef>
                  <a:spcPct val="0"/>
                </a:spcBef>
                <a:spcAft>
                  <a:spcPct val="0"/>
                </a:spcAft>
                <a:buClrTx/>
                <a:buSzTx/>
                <a:buFontTx/>
                <a:buNone/>
                <a:tabLst/>
                <a:defRPr/>
              </a:pPr>
              <a:r>
                <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r>
                <a:rPr kumimoji="0" lang="fr-FR" sz="6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Health claims    </a:t>
              </a:r>
              <a:r>
                <a:rPr lang="fr-FR" sz="900" b="1" dirty="0">
                  <a:solidFill>
                    <a:srgbClr val="A5A5A5">
                      <a:lumMod val="50000"/>
                    </a:srgbClr>
                  </a:solidFill>
                  <a:latin typeface="Segoe UI" panose="020B0502040204020203" pitchFamily="34" charset="0"/>
                  <a:cs typeface="Segoe UI" panose="020B0502040204020203" pitchFamily="34" charset="0"/>
                </a:rPr>
                <a:t>4</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6 K</a:t>
              </a:r>
              <a:endParaRPr kumimoji="0" lang="fr-FR" sz="6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After</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policy</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issued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claimed</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171450" marR="0" lvl="0" indent="-171450" algn="l" defTabSz="1087672" rtl="0" eaLnBrk="0" fontAlgn="base" latinLnBrk="0" hangingPunct="0">
                <a:lnSpc>
                  <a:spcPct val="100000"/>
                </a:lnSpc>
                <a:spcBef>
                  <a:spcPct val="0"/>
                </a:spcBef>
                <a:spcAft>
                  <a:spcPct val="0"/>
                </a:spcAft>
                <a:buClrTx/>
                <a:buSzTx/>
                <a:buFontTx/>
                <a:buChar char="-"/>
                <a:tabLst/>
                <a:defRPr/>
              </a:pP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wihtin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3 mth </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0.4%</a:t>
              </a:r>
              <a:endPar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171450" marR="0" lvl="0" indent="-171450" algn="l" defTabSz="1087672" rtl="0" eaLnBrk="0" fontAlgn="base" latinLnBrk="0" hangingPunct="0">
                <a:lnSpc>
                  <a:spcPct val="100000"/>
                </a:lnSpc>
                <a:spcBef>
                  <a:spcPct val="0"/>
                </a:spcBef>
                <a:spcAft>
                  <a:spcPct val="0"/>
                </a:spcAft>
                <a:buClrTx/>
                <a:buSzTx/>
                <a:buFontTx/>
                <a:buChar char="-"/>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within</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6 mth </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0.9%</a:t>
              </a:r>
              <a:endPar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171450" marR="0" lvl="0" indent="-171450" algn="l" defTabSz="1087672" rtl="0" eaLnBrk="0" fontAlgn="base" latinLnBrk="0" hangingPunct="0">
                <a:lnSpc>
                  <a:spcPct val="100000"/>
                </a:lnSpc>
                <a:spcBef>
                  <a:spcPct val="0"/>
                </a:spcBef>
                <a:spcAft>
                  <a:spcPct val="0"/>
                </a:spcAft>
                <a:buClrTx/>
                <a:buSzTx/>
                <a:buFontTx/>
                <a:buChar char="-"/>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within</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12 mth</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1.5%</a:t>
              </a:r>
              <a:endParaRPr kumimoji="0" lang="fr-FR" sz="6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69" name="ZoneTexte 132">
            <a:extLst>
              <a:ext uri="{FF2B5EF4-FFF2-40B4-BE49-F238E27FC236}">
                <a16:creationId xmlns:a16="http://schemas.microsoft.com/office/drawing/2014/main" id="{3EAE304E-1CE3-4EEA-AF56-2B20014694DC}"/>
              </a:ext>
            </a:extLst>
          </p:cNvPr>
          <p:cNvSpPr txBox="1"/>
          <p:nvPr/>
        </p:nvSpPr>
        <p:spPr>
          <a:xfrm>
            <a:off x="10172414" y="3321675"/>
            <a:ext cx="1908562" cy="253916"/>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Total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Health</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5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733 K</a:t>
            </a:r>
            <a:endPar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71" name="Rectangle 170">
            <a:extLst>
              <a:ext uri="{FF2B5EF4-FFF2-40B4-BE49-F238E27FC236}">
                <a16:creationId xmlns:a16="http://schemas.microsoft.com/office/drawing/2014/main" id="{BD1BA7F4-782D-4EFC-A2D3-643CB33A0450}"/>
              </a:ext>
            </a:extLst>
          </p:cNvPr>
          <p:cNvSpPr/>
          <p:nvPr/>
        </p:nvSpPr>
        <p:spPr>
          <a:xfrm>
            <a:off x="10410187" y="5019380"/>
            <a:ext cx="1221617" cy="200055"/>
          </a:xfrm>
          <a:prstGeom prst="rect">
            <a:avLst/>
          </a:prstGeom>
        </p:spPr>
        <p:txBody>
          <a:bodyPr wrap="square">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Claiming frequency</a:t>
            </a:r>
          </a:p>
        </p:txBody>
      </p:sp>
      <p:sp>
        <p:nvSpPr>
          <p:cNvPr id="172" name="Rectangle: Rounded Corners 171">
            <a:extLst>
              <a:ext uri="{FF2B5EF4-FFF2-40B4-BE49-F238E27FC236}">
                <a16:creationId xmlns:a16="http://schemas.microsoft.com/office/drawing/2014/main" id="{A951D3DB-1B94-4BD0-8FD2-49EF9A81C0DF}"/>
              </a:ext>
            </a:extLst>
          </p:cNvPr>
          <p:cNvSpPr/>
          <p:nvPr/>
        </p:nvSpPr>
        <p:spPr>
          <a:xfrm>
            <a:off x="10530566" y="5214390"/>
            <a:ext cx="426760"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1-2 times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2.7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173" name="Rectangle: Rounded Corners 172">
            <a:extLst>
              <a:ext uri="{FF2B5EF4-FFF2-40B4-BE49-F238E27FC236}">
                <a16:creationId xmlns:a16="http://schemas.microsoft.com/office/drawing/2014/main" id="{B812BEE5-82F3-4EC8-9E3F-E140EFF712B7}"/>
              </a:ext>
            </a:extLst>
          </p:cNvPr>
          <p:cNvSpPr/>
          <p:nvPr/>
        </p:nvSpPr>
        <p:spPr>
          <a:xfrm>
            <a:off x="11052604" y="5212555"/>
            <a:ext cx="417170" cy="217957"/>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3-4 times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0.3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174" name="Rectangle: Rounded Corners 173">
            <a:extLst>
              <a:ext uri="{FF2B5EF4-FFF2-40B4-BE49-F238E27FC236}">
                <a16:creationId xmlns:a16="http://schemas.microsoft.com/office/drawing/2014/main" id="{E7BA7D60-3610-4E0E-B512-3950F0CFE541}"/>
              </a:ext>
            </a:extLst>
          </p:cNvPr>
          <p:cNvSpPr/>
          <p:nvPr/>
        </p:nvSpPr>
        <p:spPr>
          <a:xfrm>
            <a:off x="11558833" y="5210836"/>
            <a:ext cx="444509"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&gt;=5 times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A5A5A5">
                    <a:lumMod val="50000"/>
                  </a:srgbClr>
                </a:solidFill>
                <a:latin typeface="Calibri" panose="020F0502020204030204"/>
              </a:rPr>
              <a:t>0.2</a:t>
            </a: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187" name="Rectangle 186">
            <a:extLst>
              <a:ext uri="{FF2B5EF4-FFF2-40B4-BE49-F238E27FC236}">
                <a16:creationId xmlns:a16="http://schemas.microsoft.com/office/drawing/2014/main" id="{7608BD91-CE02-4014-9E0F-BD5F04BD4BE9}"/>
              </a:ext>
            </a:extLst>
          </p:cNvPr>
          <p:cNvSpPr/>
          <p:nvPr/>
        </p:nvSpPr>
        <p:spPr>
          <a:xfrm>
            <a:off x="10423696" y="3057964"/>
            <a:ext cx="1601282"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a:ln>
                  <a:noFill/>
                </a:ln>
                <a:solidFill>
                  <a:prstClr val="white"/>
                </a:solidFill>
                <a:effectLst/>
                <a:uLnTx/>
                <a:uFillTx/>
                <a:latin typeface="Impact" panose="020B0806030902050204" pitchFamily="34" charset="0"/>
                <a:ea typeface="+mn-ea"/>
                <a:cs typeface="Segoe UI" panose="020B0502040204020203" pitchFamily="34" charset="0"/>
              </a:rPr>
              <a:t>Health Claim</a:t>
            </a:r>
            <a:endPar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endParaRPr>
          </a:p>
        </p:txBody>
      </p:sp>
      <p:sp>
        <p:nvSpPr>
          <p:cNvPr id="188" name="Rectangle 187">
            <a:extLst>
              <a:ext uri="{FF2B5EF4-FFF2-40B4-BE49-F238E27FC236}">
                <a16:creationId xmlns:a16="http://schemas.microsoft.com/office/drawing/2014/main" id="{62CADDB2-B5BD-422F-8A77-7D37D2FA999F}"/>
              </a:ext>
            </a:extLst>
          </p:cNvPr>
          <p:cNvSpPr/>
          <p:nvPr/>
        </p:nvSpPr>
        <p:spPr>
          <a:xfrm>
            <a:off x="8352977" y="3057965"/>
            <a:ext cx="1766197"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Non-Financial </a:t>
            </a:r>
            <a:r>
              <a:rPr kumimoji="0" lang="en-US" sz="1092" b="0" i="0" u="none" strike="noStrike" kern="1200" cap="none" spc="0" normalizeH="0" baseline="0" noProof="0" dirty="0" err="1">
                <a:ln>
                  <a:noFill/>
                </a:ln>
                <a:solidFill>
                  <a:prstClr val="white"/>
                </a:solidFill>
                <a:effectLst/>
                <a:uLnTx/>
                <a:uFillTx/>
                <a:latin typeface="Impact" panose="020B0806030902050204" pitchFamily="34" charset="0"/>
                <a:ea typeface="+mn-ea"/>
                <a:cs typeface="Segoe UI" panose="020B0502040204020203" pitchFamily="34" charset="0"/>
              </a:rPr>
              <a:t>Behaviour</a:t>
            </a:r>
            <a:endPar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endParaRPr>
          </a:p>
        </p:txBody>
      </p:sp>
      <p:sp>
        <p:nvSpPr>
          <p:cNvPr id="190" name="Rectangle 189">
            <a:extLst>
              <a:ext uri="{FF2B5EF4-FFF2-40B4-BE49-F238E27FC236}">
                <a16:creationId xmlns:a16="http://schemas.microsoft.com/office/drawing/2014/main" id="{0DB6432E-9F0E-4B95-AB9F-7D6285386C1B}"/>
              </a:ext>
            </a:extLst>
          </p:cNvPr>
          <p:cNvSpPr/>
          <p:nvPr/>
        </p:nvSpPr>
        <p:spPr>
          <a:xfrm>
            <a:off x="8866729" y="39504"/>
            <a:ext cx="2011703"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Cust Relationship</a:t>
            </a:r>
          </a:p>
        </p:txBody>
      </p:sp>
      <p:sp>
        <p:nvSpPr>
          <p:cNvPr id="192" name="Rectangle: Rounded Corners 191">
            <a:extLst>
              <a:ext uri="{FF2B5EF4-FFF2-40B4-BE49-F238E27FC236}">
                <a16:creationId xmlns:a16="http://schemas.microsoft.com/office/drawing/2014/main" id="{879BCE5C-5FFB-4CEB-A864-581229A4B2B3}"/>
              </a:ext>
            </a:extLst>
          </p:cNvPr>
          <p:cNvSpPr/>
          <p:nvPr/>
        </p:nvSpPr>
        <p:spPr>
          <a:xfrm>
            <a:off x="10380109" y="1679515"/>
            <a:ext cx="1608628" cy="11610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Rounded Corners 192">
            <a:extLst>
              <a:ext uri="{FF2B5EF4-FFF2-40B4-BE49-F238E27FC236}">
                <a16:creationId xmlns:a16="http://schemas.microsoft.com/office/drawing/2014/main" id="{48EB76B2-8E0A-4120-8635-819290625DD7}"/>
              </a:ext>
            </a:extLst>
          </p:cNvPr>
          <p:cNvSpPr/>
          <p:nvPr/>
        </p:nvSpPr>
        <p:spPr>
          <a:xfrm>
            <a:off x="10585984" y="1608620"/>
            <a:ext cx="1196877" cy="19555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Contact Recency</a:t>
            </a:r>
          </a:p>
        </p:txBody>
      </p:sp>
      <p:sp>
        <p:nvSpPr>
          <p:cNvPr id="194" name="Rectangle: Rounded Corners 193">
            <a:extLst>
              <a:ext uri="{FF2B5EF4-FFF2-40B4-BE49-F238E27FC236}">
                <a16:creationId xmlns:a16="http://schemas.microsoft.com/office/drawing/2014/main" id="{CDD4DE72-99B3-4774-9C7E-B4A68AF26414}"/>
              </a:ext>
            </a:extLst>
          </p:cNvPr>
          <p:cNvSpPr/>
          <p:nvPr/>
        </p:nvSpPr>
        <p:spPr>
          <a:xfrm>
            <a:off x="7882896" y="403088"/>
            <a:ext cx="2131521" cy="62463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6" name="TextBox 195">
            <a:extLst>
              <a:ext uri="{FF2B5EF4-FFF2-40B4-BE49-F238E27FC236}">
                <a16:creationId xmlns:a16="http://schemas.microsoft.com/office/drawing/2014/main" id="{107D8D02-0463-463A-AD01-D6525323735C}"/>
              </a:ext>
            </a:extLst>
          </p:cNvPr>
          <p:cNvSpPr txBox="1"/>
          <p:nvPr/>
        </p:nvSpPr>
        <p:spPr bwMode="auto">
          <a:xfrm>
            <a:off x="9153438" y="2817642"/>
            <a:ext cx="3553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ea typeface="+mn-ea"/>
                <a:cs typeface="Segoe UI" panose="020B0502040204020203" pitchFamily="34" charset="0"/>
              </a:rPr>
              <a:t>Years</a:t>
            </a:r>
            <a:endParaRPr kumimoji="0" lang="en-US" sz="800" b="1" i="0" u="none" strike="noStrike" kern="1200" cap="none" spc="0" normalizeH="0" baseline="0" noProof="0" dirty="0" err="1">
              <a:ln>
                <a:noFill/>
              </a:ln>
              <a:solidFill>
                <a:schemeClr val="tx1">
                  <a:lumMod val="75000"/>
                  <a:lumOff val="25000"/>
                </a:schemeClr>
              </a:solidFill>
              <a:effectLst/>
              <a:uLnTx/>
              <a:uFillTx/>
              <a:latin typeface="Source Sans Pro" pitchFamily="34" charset="0"/>
              <a:ea typeface="+mn-ea"/>
            </a:endParaRPr>
          </a:p>
        </p:txBody>
      </p:sp>
      <p:sp>
        <p:nvSpPr>
          <p:cNvPr id="198" name="Rectangle: Rounded Corners 197">
            <a:extLst>
              <a:ext uri="{FF2B5EF4-FFF2-40B4-BE49-F238E27FC236}">
                <a16:creationId xmlns:a16="http://schemas.microsoft.com/office/drawing/2014/main" id="{6776A275-28D5-49AA-8DBA-53AAA11D25B6}"/>
              </a:ext>
            </a:extLst>
          </p:cNvPr>
          <p:cNvSpPr/>
          <p:nvPr/>
        </p:nvSpPr>
        <p:spPr>
          <a:xfrm>
            <a:off x="8110244" y="350170"/>
            <a:ext cx="1676824" cy="167440"/>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Advisor Relationship</a:t>
            </a:r>
          </a:p>
        </p:txBody>
      </p:sp>
      <p:sp>
        <p:nvSpPr>
          <p:cNvPr id="199" name="ZoneTexte 132">
            <a:extLst>
              <a:ext uri="{FF2B5EF4-FFF2-40B4-BE49-F238E27FC236}">
                <a16:creationId xmlns:a16="http://schemas.microsoft.com/office/drawing/2014/main" id="{989638AF-3848-491C-9390-5775E228E2BD}"/>
              </a:ext>
            </a:extLst>
          </p:cNvPr>
          <p:cNvSpPr txBox="1"/>
          <p:nvPr/>
        </p:nvSpPr>
        <p:spPr>
          <a:xfrm>
            <a:off x="7991500" y="572359"/>
            <a:ext cx="1374004" cy="400110"/>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0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Custs</a:t>
            </a:r>
            <a:r>
              <a:rPr kumimoji="0" lang="fr-FR" sz="10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having</a:t>
            </a:r>
            <a:r>
              <a:rPr kumimoji="0" lang="fr-FR" sz="10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orphan</a:t>
            </a:r>
            <a:r>
              <a:rPr kumimoji="0" lang="fr-FR" sz="10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policy</a:t>
            </a:r>
            <a:endParaRPr kumimoji="0" lang="fr-FR" sz="10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00" name="ZoneTexte 137">
            <a:extLst>
              <a:ext uri="{FF2B5EF4-FFF2-40B4-BE49-F238E27FC236}">
                <a16:creationId xmlns:a16="http://schemas.microsoft.com/office/drawing/2014/main" id="{CC7837C4-8AFE-4F91-B25E-01056329A5F8}"/>
              </a:ext>
            </a:extLst>
          </p:cNvPr>
          <p:cNvSpPr txBox="1"/>
          <p:nvPr/>
        </p:nvSpPr>
        <p:spPr>
          <a:xfrm>
            <a:off x="9099079" y="535943"/>
            <a:ext cx="989344" cy="47705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4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383 K</a:t>
            </a:r>
            <a:r>
              <a:rPr kumimoji="0" lang="fr-FR" sz="1249"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  </a:t>
            </a:r>
            <a:r>
              <a:rPr kumimoji="0" lang="fr-FR" sz="11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(59.5%)</a:t>
            </a:r>
            <a:endParaRPr kumimoji="0" lang="fr-FR" sz="1249"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endParaRPr>
          </a:p>
        </p:txBody>
      </p:sp>
      <p:sp>
        <p:nvSpPr>
          <p:cNvPr id="201" name="ZoneTexte 132">
            <a:extLst>
              <a:ext uri="{FF2B5EF4-FFF2-40B4-BE49-F238E27FC236}">
                <a16:creationId xmlns:a16="http://schemas.microsoft.com/office/drawing/2014/main" id="{420E66FF-FB0E-4B2B-BD0F-B8A40A7E11CA}"/>
              </a:ext>
            </a:extLst>
          </p:cNvPr>
          <p:cNvSpPr txBox="1"/>
          <p:nvPr/>
        </p:nvSpPr>
        <p:spPr>
          <a:xfrm>
            <a:off x="8436341" y="1035250"/>
            <a:ext cx="1479083" cy="230832"/>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Orphan</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9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aging</a:t>
            </a:r>
            <a:endPar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02" name="Rectangle: Rounded Corners 201">
            <a:extLst>
              <a:ext uri="{FF2B5EF4-FFF2-40B4-BE49-F238E27FC236}">
                <a16:creationId xmlns:a16="http://schemas.microsoft.com/office/drawing/2014/main" id="{A5CFE374-7D1C-4797-8D8D-F759823496AA}"/>
              </a:ext>
            </a:extLst>
          </p:cNvPr>
          <p:cNvSpPr/>
          <p:nvPr/>
        </p:nvSpPr>
        <p:spPr>
          <a:xfrm>
            <a:off x="7959772" y="1248801"/>
            <a:ext cx="656502"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0-1y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27.1 </a:t>
            </a:r>
            <a:r>
              <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203" name="Rectangle: Rounded Corners 202">
            <a:extLst>
              <a:ext uri="{FF2B5EF4-FFF2-40B4-BE49-F238E27FC236}">
                <a16:creationId xmlns:a16="http://schemas.microsoft.com/office/drawing/2014/main" id="{ED413755-726A-4109-97DF-FAE33371ADC8}"/>
              </a:ext>
            </a:extLst>
          </p:cNvPr>
          <p:cNvSpPr/>
          <p:nvPr/>
        </p:nvSpPr>
        <p:spPr>
          <a:xfrm>
            <a:off x="8674134" y="1242429"/>
            <a:ext cx="626465"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A5A5A5">
                    <a:lumMod val="50000"/>
                  </a:srgbClr>
                </a:solidFill>
                <a:effectLst/>
                <a:uLnTx/>
                <a:uFillTx/>
                <a:latin typeface="Calibri" panose="020F0502020204030204"/>
                <a:ea typeface="+mn-ea"/>
                <a:cs typeface="+mn-cs"/>
              </a:rPr>
              <a:t>1-3 </a:t>
            </a: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27.0%</a:t>
            </a:r>
            <a:endPar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p:txBody>
      </p:sp>
      <p:sp>
        <p:nvSpPr>
          <p:cNvPr id="204" name="Rectangle: Rounded Corners 203">
            <a:extLst>
              <a:ext uri="{FF2B5EF4-FFF2-40B4-BE49-F238E27FC236}">
                <a16:creationId xmlns:a16="http://schemas.microsoft.com/office/drawing/2014/main" id="{D71D03E7-375F-4885-BD75-6E0A1C74D06F}"/>
              </a:ext>
            </a:extLst>
          </p:cNvPr>
          <p:cNvSpPr/>
          <p:nvPr/>
        </p:nvSpPr>
        <p:spPr>
          <a:xfrm>
            <a:off x="9371071" y="1245815"/>
            <a:ext cx="613268"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A5A5A5">
                    <a:lumMod val="50000"/>
                  </a:srgbClr>
                </a:solidFill>
                <a:effectLst/>
                <a:uLnTx/>
                <a:uFillTx/>
                <a:latin typeface="Calibri" panose="020F0502020204030204"/>
                <a:ea typeface="+mn-ea"/>
                <a:cs typeface="+mn-cs"/>
              </a:rPr>
              <a:t>&gt;3 </a:t>
            </a: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45.9 </a:t>
            </a:r>
            <a:r>
              <a:rPr kumimoji="0" lang="en-US" sz="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205" name="Rectangle: Rounded Corners 204">
            <a:extLst>
              <a:ext uri="{FF2B5EF4-FFF2-40B4-BE49-F238E27FC236}">
                <a16:creationId xmlns:a16="http://schemas.microsoft.com/office/drawing/2014/main" id="{9D3F9D42-097A-43D2-8EAE-231129860582}"/>
              </a:ext>
            </a:extLst>
          </p:cNvPr>
          <p:cNvSpPr/>
          <p:nvPr/>
        </p:nvSpPr>
        <p:spPr>
          <a:xfrm>
            <a:off x="8637147" y="1665978"/>
            <a:ext cx="1254542" cy="17925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Cust Vintage</a:t>
            </a:r>
          </a:p>
        </p:txBody>
      </p:sp>
      <p:sp>
        <p:nvSpPr>
          <p:cNvPr id="206" name="ZoneTexte 132">
            <a:extLst>
              <a:ext uri="{FF2B5EF4-FFF2-40B4-BE49-F238E27FC236}">
                <a16:creationId xmlns:a16="http://schemas.microsoft.com/office/drawing/2014/main" id="{DF9B8AF3-F6A7-4CF1-B047-2CD3B7E3F9E3}"/>
              </a:ext>
            </a:extLst>
          </p:cNvPr>
          <p:cNvSpPr txBox="1"/>
          <p:nvPr/>
        </p:nvSpPr>
        <p:spPr>
          <a:xfrm>
            <a:off x="10378215" y="1848709"/>
            <a:ext cx="137160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last 1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month</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07" name="ZoneTexte 132">
            <a:extLst>
              <a:ext uri="{FF2B5EF4-FFF2-40B4-BE49-F238E27FC236}">
                <a16:creationId xmlns:a16="http://schemas.microsoft.com/office/drawing/2014/main" id="{F88E0E50-190D-4685-9655-B133FA977334}"/>
              </a:ext>
            </a:extLst>
          </p:cNvPr>
          <p:cNvSpPr txBox="1"/>
          <p:nvPr/>
        </p:nvSpPr>
        <p:spPr>
          <a:xfrm>
            <a:off x="10378215" y="2011050"/>
            <a:ext cx="137160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last 6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months</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08" name="ZoneTexte 132">
            <a:extLst>
              <a:ext uri="{FF2B5EF4-FFF2-40B4-BE49-F238E27FC236}">
                <a16:creationId xmlns:a16="http://schemas.microsoft.com/office/drawing/2014/main" id="{00889123-2C15-4BFF-9E5A-AC3D3DF8BEF1}"/>
              </a:ext>
            </a:extLst>
          </p:cNvPr>
          <p:cNvSpPr txBox="1"/>
          <p:nvPr/>
        </p:nvSpPr>
        <p:spPr>
          <a:xfrm>
            <a:off x="10378215" y="2173391"/>
            <a:ext cx="137160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last 12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months</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09" name="ZoneTexte 132">
            <a:extLst>
              <a:ext uri="{FF2B5EF4-FFF2-40B4-BE49-F238E27FC236}">
                <a16:creationId xmlns:a16="http://schemas.microsoft.com/office/drawing/2014/main" id="{2C54F50A-C47C-4BDD-B090-8884CE9CF674}"/>
              </a:ext>
            </a:extLst>
          </p:cNvPr>
          <p:cNvSpPr txBox="1"/>
          <p:nvPr/>
        </p:nvSpPr>
        <p:spPr>
          <a:xfrm>
            <a:off x="10380939" y="2549029"/>
            <a:ext cx="1371600"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Not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all</a:t>
            </a:r>
          </a:p>
        </p:txBody>
      </p:sp>
      <p:sp>
        <p:nvSpPr>
          <p:cNvPr id="210" name="ZoneTexte 132">
            <a:extLst>
              <a:ext uri="{FF2B5EF4-FFF2-40B4-BE49-F238E27FC236}">
                <a16:creationId xmlns:a16="http://schemas.microsoft.com/office/drawing/2014/main" id="{8E6C49F1-602C-433E-98BF-74BE995D69C0}"/>
              </a:ext>
            </a:extLst>
          </p:cNvPr>
          <p:cNvSpPr txBox="1"/>
          <p:nvPr/>
        </p:nvSpPr>
        <p:spPr>
          <a:xfrm>
            <a:off x="10378215" y="2335733"/>
            <a:ext cx="1371600"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after</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12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months</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11" name="ZoneTexte 137">
            <a:extLst>
              <a:ext uri="{FF2B5EF4-FFF2-40B4-BE49-F238E27FC236}">
                <a16:creationId xmlns:a16="http://schemas.microsoft.com/office/drawing/2014/main" id="{8DA90605-A6AF-4F88-8241-51DE47A7A2DF}"/>
              </a:ext>
            </a:extLst>
          </p:cNvPr>
          <p:cNvSpPr txBox="1"/>
          <p:nvPr/>
        </p:nvSpPr>
        <p:spPr>
          <a:xfrm>
            <a:off x="11589836" y="1848709"/>
            <a:ext cx="45720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3.1%</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12" name="ZoneTexte 137">
            <a:extLst>
              <a:ext uri="{FF2B5EF4-FFF2-40B4-BE49-F238E27FC236}">
                <a16:creationId xmlns:a16="http://schemas.microsoft.com/office/drawing/2014/main" id="{ACD7C42A-26FF-4A2A-A437-9C68E0AF837F}"/>
              </a:ext>
            </a:extLst>
          </p:cNvPr>
          <p:cNvSpPr txBox="1"/>
          <p:nvPr/>
        </p:nvSpPr>
        <p:spPr>
          <a:xfrm>
            <a:off x="11589837" y="2011050"/>
            <a:ext cx="45720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lang="fr-FR" sz="700">
                <a:solidFill>
                  <a:srgbClr val="5B9BD5">
                    <a:lumMod val="50000"/>
                  </a:srgbClr>
                </a:solidFill>
                <a:latin typeface="Segoe UI" panose="020B0502040204020203" pitchFamily="34" charset="0"/>
                <a:cs typeface="Segoe UI" panose="020B0502040204020203" pitchFamily="34" charset="0"/>
              </a:rPr>
              <a:t>7</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.9%</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13" name="ZoneTexte 137">
            <a:extLst>
              <a:ext uri="{FF2B5EF4-FFF2-40B4-BE49-F238E27FC236}">
                <a16:creationId xmlns:a16="http://schemas.microsoft.com/office/drawing/2014/main" id="{E5D5A473-2340-416C-AB11-07DA99B3F441}"/>
              </a:ext>
            </a:extLst>
          </p:cNvPr>
          <p:cNvSpPr txBox="1"/>
          <p:nvPr/>
        </p:nvSpPr>
        <p:spPr>
          <a:xfrm>
            <a:off x="11588001" y="2173364"/>
            <a:ext cx="45720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lang="fr-FR" sz="700">
                <a:solidFill>
                  <a:srgbClr val="5B9BD5">
                    <a:lumMod val="50000"/>
                  </a:srgbClr>
                </a:solidFill>
                <a:latin typeface="Segoe UI" panose="020B0502040204020203" pitchFamily="34" charset="0"/>
                <a:cs typeface="Segoe UI" panose="020B0502040204020203" pitchFamily="34" charset="0"/>
              </a:rPr>
              <a:t>12</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.7%</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14" name="ZoneTexte 137">
            <a:extLst>
              <a:ext uri="{FF2B5EF4-FFF2-40B4-BE49-F238E27FC236}">
                <a16:creationId xmlns:a16="http://schemas.microsoft.com/office/drawing/2014/main" id="{EBDEEA8A-8A49-4807-BCEF-74E51776AC56}"/>
              </a:ext>
            </a:extLst>
          </p:cNvPr>
          <p:cNvSpPr txBox="1"/>
          <p:nvPr/>
        </p:nvSpPr>
        <p:spPr>
          <a:xfrm>
            <a:off x="11541066" y="2548406"/>
            <a:ext cx="49548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63.3%</a:t>
            </a:r>
            <a:endParaRPr kumimoji="0" lang="fr-FR" sz="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15" name="ZoneTexte 137">
            <a:extLst>
              <a:ext uri="{FF2B5EF4-FFF2-40B4-BE49-F238E27FC236}">
                <a16:creationId xmlns:a16="http://schemas.microsoft.com/office/drawing/2014/main" id="{7737C59F-9443-4BB9-8468-D5BB39BD539C}"/>
              </a:ext>
            </a:extLst>
          </p:cNvPr>
          <p:cNvSpPr txBox="1"/>
          <p:nvPr/>
        </p:nvSpPr>
        <p:spPr>
          <a:xfrm>
            <a:off x="11595681" y="2335705"/>
            <a:ext cx="45720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24.0%</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16" name="TextBox 215">
            <a:extLst>
              <a:ext uri="{FF2B5EF4-FFF2-40B4-BE49-F238E27FC236}">
                <a16:creationId xmlns:a16="http://schemas.microsoft.com/office/drawing/2014/main" id="{800660BF-4AD0-4DD9-9A63-E46409600ACB}"/>
              </a:ext>
            </a:extLst>
          </p:cNvPr>
          <p:cNvSpPr txBox="1"/>
          <p:nvPr/>
        </p:nvSpPr>
        <p:spPr bwMode="auto">
          <a:xfrm>
            <a:off x="4410379" y="71398"/>
            <a:ext cx="3346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A5A5A5">
                    <a:lumMod val="50000"/>
                  </a:srgbClr>
                </a:solidFill>
                <a:effectLst>
                  <a:outerShdw blurRad="38100" dist="38100" dir="2700000" algn="tl">
                    <a:srgbClr val="000000">
                      <a:alpha val="43137"/>
                    </a:srgbClr>
                  </a:outerShdw>
                </a:effectLst>
                <a:uLnTx/>
                <a:uFillTx/>
                <a:latin typeface="Bahnschrift SemiBold SemiConden" panose="020B0502040204020203" pitchFamily="34" charset="0"/>
                <a:ea typeface="+mn-ea"/>
                <a:cs typeface="+mn-cs"/>
              </a:rPr>
              <a:t>AMFS Customer Infographic</a:t>
            </a:r>
          </a:p>
        </p:txBody>
      </p:sp>
      <p:sp>
        <p:nvSpPr>
          <p:cNvPr id="217" name="TextBox 216">
            <a:extLst>
              <a:ext uri="{FF2B5EF4-FFF2-40B4-BE49-F238E27FC236}">
                <a16:creationId xmlns:a16="http://schemas.microsoft.com/office/drawing/2014/main" id="{E495FC6A-00A7-4B03-AED9-95A468C2546F}"/>
              </a:ext>
            </a:extLst>
          </p:cNvPr>
          <p:cNvSpPr txBox="1"/>
          <p:nvPr/>
        </p:nvSpPr>
        <p:spPr bwMode="auto">
          <a:xfrm>
            <a:off x="6254285" y="452791"/>
            <a:ext cx="16881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prstClr val="white">
                    <a:lumMod val="50000"/>
                  </a:prstClr>
                </a:solidFill>
                <a:effectLst/>
                <a:uLnTx/>
                <a:uFillTx/>
                <a:latin typeface="Source Sans Pro" pitchFamily="34" charset="0"/>
                <a:ea typeface="+mn-ea"/>
                <a:cs typeface="+mn-cs"/>
              </a:rPr>
              <a:t>As of End Oct 2019</a:t>
            </a:r>
          </a:p>
        </p:txBody>
      </p:sp>
      <p:sp>
        <p:nvSpPr>
          <p:cNvPr id="218" name="TextBox 217">
            <a:extLst>
              <a:ext uri="{FF2B5EF4-FFF2-40B4-BE49-F238E27FC236}">
                <a16:creationId xmlns:a16="http://schemas.microsoft.com/office/drawing/2014/main" id="{6D703FB2-AE49-407B-8AC4-535C5F7B5725}"/>
              </a:ext>
            </a:extLst>
          </p:cNvPr>
          <p:cNvSpPr txBox="1"/>
          <p:nvPr/>
        </p:nvSpPr>
        <p:spPr bwMode="auto">
          <a:xfrm>
            <a:off x="4577256" y="391922"/>
            <a:ext cx="240846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mn-ea"/>
                <a:cs typeface="+mn-cs"/>
              </a:rPr>
              <a:t>ALL In-force</a:t>
            </a:r>
          </a:p>
          <a:p>
            <a:pPr marL="0" marR="0" lvl="0" indent="0" defTabSz="914400" rtl="0" eaLnBrk="1" fontAlgn="auto" latinLnBrk="0" hangingPunct="1">
              <a:lnSpc>
                <a:spcPct val="100000"/>
              </a:lnSpc>
              <a:spcBef>
                <a:spcPts val="0"/>
              </a:spcBef>
              <a:spcAft>
                <a:spcPts val="0"/>
              </a:spcAft>
              <a:buClrTx/>
              <a:buSzTx/>
              <a:buFontTx/>
              <a:buNone/>
              <a:tabLst/>
              <a:defRPr/>
            </a:pPr>
            <a:r>
              <a:rPr lang="en-US" sz="700" dirty="0">
                <a:solidFill>
                  <a:srgbClr val="5B9BD5">
                    <a:lumMod val="50000"/>
                  </a:srgbClr>
                </a:solidFill>
                <a:latin typeface="Arial" panose="020B0604020202020204" pitchFamily="34" charset="0"/>
                <a:cs typeface="Arial" panose="020B0604020202020204" pitchFamily="34" charset="0"/>
              </a:rPr>
              <a:t>*excluding Corp-sol</a:t>
            </a:r>
            <a:endParaRPr kumimoji="0" lang="en-US" sz="700" i="0" u="none" strike="noStrike" kern="1200" cap="none" spc="0" normalizeH="0" baseline="0" noProof="0" dirty="0">
              <a:ln>
                <a:noFill/>
              </a:ln>
              <a:solidFill>
                <a:srgbClr val="5B9BD5">
                  <a:lumMod val="50000"/>
                </a:srgbClr>
              </a:solidFill>
              <a:effectLst/>
              <a:uLnTx/>
              <a:uFillTx/>
              <a:latin typeface="Arial" panose="020B0604020202020204" pitchFamily="34" charset="0"/>
              <a:cs typeface="Arial" panose="020B0604020202020204" pitchFamily="34" charset="0"/>
            </a:endParaRPr>
          </a:p>
        </p:txBody>
      </p:sp>
      <p:sp>
        <p:nvSpPr>
          <p:cNvPr id="219" name="Rectangle: Rounded Corners 218">
            <a:extLst>
              <a:ext uri="{FF2B5EF4-FFF2-40B4-BE49-F238E27FC236}">
                <a16:creationId xmlns:a16="http://schemas.microsoft.com/office/drawing/2014/main" id="{BA071C85-B3A8-4985-BC58-2F48B446408A}"/>
              </a:ext>
            </a:extLst>
          </p:cNvPr>
          <p:cNvSpPr/>
          <p:nvPr/>
        </p:nvSpPr>
        <p:spPr>
          <a:xfrm>
            <a:off x="2086254" y="3665739"/>
            <a:ext cx="1921160" cy="91759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Rectangle: Rounded Corners 225">
            <a:extLst>
              <a:ext uri="{FF2B5EF4-FFF2-40B4-BE49-F238E27FC236}">
                <a16:creationId xmlns:a16="http://schemas.microsoft.com/office/drawing/2014/main" id="{48CA4F5F-F9B3-4870-9867-49A262188810}"/>
              </a:ext>
            </a:extLst>
          </p:cNvPr>
          <p:cNvSpPr/>
          <p:nvPr/>
        </p:nvSpPr>
        <p:spPr>
          <a:xfrm>
            <a:off x="2470876" y="3449846"/>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Withdrawal</a:t>
            </a:r>
          </a:p>
        </p:txBody>
      </p:sp>
      <p:grpSp>
        <p:nvGrpSpPr>
          <p:cNvPr id="45" name="Group 44">
            <a:extLst>
              <a:ext uri="{FF2B5EF4-FFF2-40B4-BE49-F238E27FC236}">
                <a16:creationId xmlns:a16="http://schemas.microsoft.com/office/drawing/2014/main" id="{26FFF52F-738F-4DE3-8586-718547BAFEB4}"/>
              </a:ext>
            </a:extLst>
          </p:cNvPr>
          <p:cNvGrpSpPr/>
          <p:nvPr/>
        </p:nvGrpSpPr>
        <p:grpSpPr>
          <a:xfrm>
            <a:off x="2070979" y="3663260"/>
            <a:ext cx="2133702" cy="253916"/>
            <a:chOff x="2070979" y="3726760"/>
            <a:chExt cx="2133702" cy="253916"/>
          </a:xfrm>
        </p:grpSpPr>
        <p:sp>
          <p:nvSpPr>
            <p:cNvPr id="229" name="ZoneTexte 132">
              <a:extLst>
                <a:ext uri="{FF2B5EF4-FFF2-40B4-BE49-F238E27FC236}">
                  <a16:creationId xmlns:a16="http://schemas.microsoft.com/office/drawing/2014/main" id="{A2740574-BE66-4ACD-BC8B-A66E9924ABEF}"/>
                </a:ext>
              </a:extLst>
            </p:cNvPr>
            <p:cNvSpPr txBox="1"/>
            <p:nvPr/>
          </p:nvSpPr>
          <p:spPr>
            <a:xfrm>
              <a:off x="2070979" y="3745996"/>
              <a:ext cx="1253145"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Withdrawal</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234" name="ZoneTexte 137">
              <a:extLst>
                <a:ext uri="{FF2B5EF4-FFF2-40B4-BE49-F238E27FC236}">
                  <a16:creationId xmlns:a16="http://schemas.microsoft.com/office/drawing/2014/main" id="{E2714D7E-AD23-482D-80B4-4DD11F00D9E6}"/>
                </a:ext>
              </a:extLst>
            </p:cNvPr>
            <p:cNvSpPr txBox="1"/>
            <p:nvPr/>
          </p:nvSpPr>
          <p:spPr>
            <a:xfrm>
              <a:off x="3146363" y="3726760"/>
              <a:ext cx="1058318" cy="253916"/>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05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27 K</a:t>
              </a:r>
              <a:r>
                <a:rPr kumimoji="0" lang="fr-FR" sz="10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(5.0%)</a:t>
              </a:r>
              <a:endParaRPr kumimoji="0" lang="fr-FR" sz="10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endParaRPr>
            </a:p>
          </p:txBody>
        </p:sp>
      </p:grpSp>
      <p:grpSp>
        <p:nvGrpSpPr>
          <p:cNvPr id="39" name="Group 38">
            <a:extLst>
              <a:ext uri="{FF2B5EF4-FFF2-40B4-BE49-F238E27FC236}">
                <a16:creationId xmlns:a16="http://schemas.microsoft.com/office/drawing/2014/main" id="{6A837FF7-0324-4693-9B9A-1D964FF751B5}"/>
              </a:ext>
            </a:extLst>
          </p:cNvPr>
          <p:cNvGrpSpPr/>
          <p:nvPr/>
        </p:nvGrpSpPr>
        <p:grpSpPr>
          <a:xfrm>
            <a:off x="2074171" y="3873013"/>
            <a:ext cx="2070668" cy="200055"/>
            <a:chOff x="2074171" y="4006082"/>
            <a:chExt cx="2070668" cy="200055"/>
          </a:xfrm>
        </p:grpSpPr>
        <p:sp>
          <p:nvSpPr>
            <p:cNvPr id="230" name="ZoneTexte 132">
              <a:extLst>
                <a:ext uri="{FF2B5EF4-FFF2-40B4-BE49-F238E27FC236}">
                  <a16:creationId xmlns:a16="http://schemas.microsoft.com/office/drawing/2014/main" id="{C21E5358-3E49-41F9-BEAD-8587CF51DA0F}"/>
                </a:ext>
              </a:extLst>
            </p:cNvPr>
            <p:cNvSpPr txBox="1"/>
            <p:nvPr/>
          </p:nvSpPr>
          <p:spPr>
            <a:xfrm>
              <a:off x="2074171" y="4006082"/>
              <a:ext cx="954694"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Regular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wdr</a:t>
              </a:r>
              <a:endPar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31" name="ZoneTexte 132">
              <a:extLst>
                <a:ext uri="{FF2B5EF4-FFF2-40B4-BE49-F238E27FC236}">
                  <a16:creationId xmlns:a16="http://schemas.microsoft.com/office/drawing/2014/main" id="{E1B088CD-45C6-42A4-97E8-FA9FEFFD536D}"/>
                </a:ext>
              </a:extLst>
            </p:cNvPr>
            <p:cNvSpPr txBox="1"/>
            <p:nvPr/>
          </p:nvSpPr>
          <p:spPr>
            <a:xfrm>
              <a:off x="2935839" y="4006134"/>
              <a:ext cx="954694" cy="199951"/>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Non-</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regular</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wdr</a:t>
              </a:r>
              <a:endPar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38" name="TextBox 237">
              <a:extLst>
                <a:ext uri="{FF2B5EF4-FFF2-40B4-BE49-F238E27FC236}">
                  <a16:creationId xmlns:a16="http://schemas.microsoft.com/office/drawing/2014/main" id="{9157273A-261B-4AC8-BA0F-772AB53D0D3A}"/>
                </a:ext>
              </a:extLst>
            </p:cNvPr>
            <p:cNvSpPr txBox="1"/>
            <p:nvPr/>
          </p:nvSpPr>
          <p:spPr bwMode="auto">
            <a:xfrm>
              <a:off x="3601153" y="4052248"/>
              <a:ext cx="5436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1087672" rtl="0" eaLnBrk="1" fontAlgn="base" latinLnBrk="0" hangingPunct="1">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88%</a:t>
              </a:r>
              <a:endParaRPr kumimoji="0" lang="en-US" sz="900" b="1" i="0" u="none" strike="noStrike" kern="1200" cap="none" spc="0" normalizeH="0" baseline="0" noProof="0" dirty="0">
                <a:ln>
                  <a:noFill/>
                </a:ln>
                <a:solidFill>
                  <a:srgbClr val="5B9BD5">
                    <a:lumMod val="50000"/>
                  </a:srgbClr>
                </a:solidFill>
                <a:effectLst/>
                <a:uLnTx/>
                <a:uFillTx/>
                <a:latin typeface="Source Sans Pro" pitchFamily="34" charset="0"/>
                <a:ea typeface="+mn-ea"/>
                <a:cs typeface="Arial" charset="0"/>
              </a:endParaRPr>
            </a:p>
          </p:txBody>
        </p:sp>
        <p:sp>
          <p:nvSpPr>
            <p:cNvPr id="239" name="TextBox 238">
              <a:extLst>
                <a:ext uri="{FF2B5EF4-FFF2-40B4-BE49-F238E27FC236}">
                  <a16:creationId xmlns:a16="http://schemas.microsoft.com/office/drawing/2014/main" id="{8FA74A7E-E312-4A9F-9555-9FA69C05F50E}"/>
                </a:ext>
              </a:extLst>
            </p:cNvPr>
            <p:cNvSpPr txBox="1"/>
            <p:nvPr/>
          </p:nvSpPr>
          <p:spPr bwMode="auto">
            <a:xfrm>
              <a:off x="2546096" y="4052248"/>
              <a:ext cx="5436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1087672" rtl="0" eaLnBrk="1" fontAlgn="base" latinLnBrk="0" hangingPunct="1">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12%</a:t>
              </a:r>
              <a:endParaRPr kumimoji="0" lang="en-US" sz="900" b="1" i="0" u="none" strike="noStrike" kern="1200" cap="none" spc="0" normalizeH="0" baseline="0" noProof="0" dirty="0">
                <a:ln>
                  <a:noFill/>
                </a:ln>
                <a:solidFill>
                  <a:srgbClr val="5B9BD5">
                    <a:lumMod val="50000"/>
                  </a:srgbClr>
                </a:solidFill>
                <a:effectLst/>
                <a:uLnTx/>
                <a:uFillTx/>
                <a:latin typeface="Source Sans Pro" pitchFamily="34" charset="0"/>
                <a:ea typeface="+mn-ea"/>
                <a:cs typeface="Arial" charset="0"/>
              </a:endParaRPr>
            </a:p>
          </p:txBody>
        </p:sp>
      </p:grpSp>
      <p:grpSp>
        <p:nvGrpSpPr>
          <p:cNvPr id="256" name="Group 255">
            <a:extLst>
              <a:ext uri="{FF2B5EF4-FFF2-40B4-BE49-F238E27FC236}">
                <a16:creationId xmlns:a16="http://schemas.microsoft.com/office/drawing/2014/main" id="{497BFE7D-E122-462D-B543-BC228CF79481}"/>
              </a:ext>
            </a:extLst>
          </p:cNvPr>
          <p:cNvGrpSpPr/>
          <p:nvPr/>
        </p:nvGrpSpPr>
        <p:grpSpPr>
          <a:xfrm>
            <a:off x="2115053" y="4631614"/>
            <a:ext cx="1933326" cy="484692"/>
            <a:chOff x="9983418" y="4375430"/>
            <a:chExt cx="1933326" cy="484692"/>
          </a:xfrm>
        </p:grpSpPr>
        <p:sp>
          <p:nvSpPr>
            <p:cNvPr id="240" name="ZoneTexte 132">
              <a:extLst>
                <a:ext uri="{FF2B5EF4-FFF2-40B4-BE49-F238E27FC236}">
                  <a16:creationId xmlns:a16="http://schemas.microsoft.com/office/drawing/2014/main" id="{9962BB98-F82C-4A5D-B768-7FC78A4CA1D5}"/>
                </a:ext>
              </a:extLst>
            </p:cNvPr>
            <p:cNvSpPr txBox="1"/>
            <p:nvPr/>
          </p:nvSpPr>
          <p:spPr>
            <a:xfrm>
              <a:off x="9983418" y="4375430"/>
              <a:ext cx="1933326"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Top 3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Products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having</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Withdrawal</a:t>
              </a:r>
              <a:endPar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41" name="Rectangle: Rounded Corners 240">
              <a:extLst>
                <a:ext uri="{FF2B5EF4-FFF2-40B4-BE49-F238E27FC236}">
                  <a16:creationId xmlns:a16="http://schemas.microsoft.com/office/drawing/2014/main" id="{E9FAEE78-3843-4C08-85E6-9CFF90AF01E2}"/>
                </a:ext>
              </a:extLst>
            </p:cNvPr>
            <p:cNvSpPr/>
            <p:nvPr/>
          </p:nvSpPr>
          <p:spPr>
            <a:xfrm>
              <a:off x="10003104" y="4574282"/>
              <a:ext cx="571683" cy="285840"/>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55.4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sp>
          <p:nvSpPr>
            <p:cNvPr id="242" name="Rectangle: Rounded Corners 241">
              <a:extLst>
                <a:ext uri="{FF2B5EF4-FFF2-40B4-BE49-F238E27FC236}">
                  <a16:creationId xmlns:a16="http://schemas.microsoft.com/office/drawing/2014/main" id="{4C895573-7363-4AE1-A1EC-6B4D6E9F6FCF}"/>
                </a:ext>
              </a:extLst>
            </p:cNvPr>
            <p:cNvSpPr/>
            <p:nvPr/>
          </p:nvSpPr>
          <p:spPr>
            <a:xfrm>
              <a:off x="10632648" y="4574282"/>
              <a:ext cx="613267"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MAPAN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31.1%</a:t>
              </a:r>
              <a:endPar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p:txBody>
        </p:sp>
        <p:sp>
          <p:nvSpPr>
            <p:cNvPr id="243" name="Rectangle: Rounded Corners 242">
              <a:extLst>
                <a:ext uri="{FF2B5EF4-FFF2-40B4-BE49-F238E27FC236}">
                  <a16:creationId xmlns:a16="http://schemas.microsoft.com/office/drawing/2014/main" id="{8A94A4A0-5D1C-4F91-9E96-6561A6D06C4E}"/>
                </a:ext>
              </a:extLst>
            </p:cNvPr>
            <p:cNvSpPr/>
            <p:nvPr/>
          </p:nvSpPr>
          <p:spPr>
            <a:xfrm>
              <a:off x="11318952" y="4567035"/>
              <a:ext cx="521175"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MIS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8.8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grpSp>
      <p:sp>
        <p:nvSpPr>
          <p:cNvPr id="228" name="Rectangle: Rounded Corners 227">
            <a:extLst>
              <a:ext uri="{FF2B5EF4-FFF2-40B4-BE49-F238E27FC236}">
                <a16:creationId xmlns:a16="http://schemas.microsoft.com/office/drawing/2014/main" id="{B62C265B-65D2-4221-A23D-B8EDDDD333E2}"/>
              </a:ext>
            </a:extLst>
          </p:cNvPr>
          <p:cNvSpPr/>
          <p:nvPr/>
        </p:nvSpPr>
        <p:spPr>
          <a:xfrm>
            <a:off x="298931" y="5276133"/>
            <a:ext cx="1992646" cy="853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25252"/>
              </a:solidFill>
              <a:effectLst/>
              <a:uLnTx/>
              <a:uFillTx/>
              <a:latin typeface="Calibri" panose="020F0502020204030204"/>
              <a:ea typeface="+mn-ea"/>
              <a:cs typeface="+mn-cs"/>
            </a:endParaRPr>
          </a:p>
        </p:txBody>
      </p:sp>
      <p:sp>
        <p:nvSpPr>
          <p:cNvPr id="245" name="ZoneTexte 132">
            <a:extLst>
              <a:ext uri="{FF2B5EF4-FFF2-40B4-BE49-F238E27FC236}">
                <a16:creationId xmlns:a16="http://schemas.microsoft.com/office/drawing/2014/main" id="{24E55A52-0EC9-4BDE-872F-4FEAC707DAED}"/>
              </a:ext>
            </a:extLst>
          </p:cNvPr>
          <p:cNvSpPr txBox="1"/>
          <p:nvPr/>
        </p:nvSpPr>
        <p:spPr>
          <a:xfrm>
            <a:off x="346058" y="5385059"/>
            <a:ext cx="1026050"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Cust</a:t>
            </a:r>
            <a:r>
              <a:rPr kumimoji="0" lang="fr-FR" sz="8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Lump </a:t>
            </a:r>
            <a:r>
              <a:rPr kumimoji="0" lang="fr-FR" sz="800" b="1"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sum</a:t>
            </a:r>
            <a:endParaRPr kumimoji="0" lang="fr-FR" sz="8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endParaRPr>
          </a:p>
        </p:txBody>
      </p:sp>
      <p:sp>
        <p:nvSpPr>
          <p:cNvPr id="246" name="ZoneTexte 137">
            <a:extLst>
              <a:ext uri="{FF2B5EF4-FFF2-40B4-BE49-F238E27FC236}">
                <a16:creationId xmlns:a16="http://schemas.microsoft.com/office/drawing/2014/main" id="{7A60294A-EF5F-4939-AC14-E463E079E299}"/>
              </a:ext>
            </a:extLst>
          </p:cNvPr>
          <p:cNvSpPr txBox="1"/>
          <p:nvPr/>
        </p:nvSpPr>
        <p:spPr>
          <a:xfrm>
            <a:off x="1275518" y="5377144"/>
            <a:ext cx="1005154" cy="253916"/>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1050" b="1" i="0" u="none" strike="noStrike" kern="1200" cap="none" spc="0" normalizeH="0" baseline="0" noProof="0">
                <a:ln>
                  <a:noFill/>
                </a:ln>
                <a:solidFill>
                  <a:srgbClr val="525252"/>
                </a:solidFill>
                <a:effectLst/>
                <a:uLnTx/>
                <a:uFillTx/>
                <a:latin typeface="Segoe UI" panose="020B0502040204020203" pitchFamily="34" charset="0"/>
                <a:ea typeface="+mn-ea"/>
                <a:cs typeface="Segoe UI" panose="020B0502040204020203" pitchFamily="34" charset="0"/>
              </a:rPr>
              <a:t>6.4 </a:t>
            </a:r>
            <a:r>
              <a:rPr kumimoji="0" lang="fr-FR" sz="105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K</a:t>
            </a:r>
            <a:r>
              <a:rPr kumimoji="0" lang="fr-FR" sz="10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a:t>
            </a:r>
            <a:r>
              <a:rPr kumimoji="0" lang="fr-FR" sz="1000" b="1" i="0" u="none" strike="noStrike" kern="1200" cap="none" spc="0" normalizeH="0" baseline="0" noProof="0">
                <a:ln>
                  <a:noFill/>
                </a:ln>
                <a:solidFill>
                  <a:srgbClr val="525252"/>
                </a:solidFill>
                <a:effectLst/>
                <a:uLnTx/>
                <a:uFillTx/>
                <a:latin typeface="Segoe UI" panose="020B0502040204020203" pitchFamily="34" charset="0"/>
                <a:ea typeface="+mn-ea"/>
                <a:cs typeface="Segoe UI" panose="020B0502040204020203" pitchFamily="34" charset="0"/>
              </a:rPr>
              <a:t>(1.2%)</a:t>
            </a:r>
            <a:endParaRPr kumimoji="0" lang="fr-FR" sz="10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endParaRPr>
          </a:p>
        </p:txBody>
      </p:sp>
      <p:sp>
        <p:nvSpPr>
          <p:cNvPr id="247" name="ZoneTexte 132">
            <a:extLst>
              <a:ext uri="{FF2B5EF4-FFF2-40B4-BE49-F238E27FC236}">
                <a16:creationId xmlns:a16="http://schemas.microsoft.com/office/drawing/2014/main" id="{EEAAC7D6-F37B-4E09-A5C9-088BC0F6A027}"/>
              </a:ext>
            </a:extLst>
          </p:cNvPr>
          <p:cNvSpPr txBox="1"/>
          <p:nvPr/>
        </p:nvSpPr>
        <p:spPr>
          <a:xfrm>
            <a:off x="346058" y="5565971"/>
            <a:ext cx="1031338"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Tot</a:t>
            </a:r>
            <a:r>
              <a:rPr kumimoji="0" lang="fr-FR" sz="700" b="0"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Lump </a:t>
            </a:r>
            <a:r>
              <a:rPr kumimoji="0" lang="fr-FR" sz="700" b="0"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sum</a:t>
            </a:r>
            <a:r>
              <a:rPr kumimoji="0" lang="fr-FR" sz="700" b="0"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a:t>
            </a:r>
          </a:p>
        </p:txBody>
      </p:sp>
      <p:sp>
        <p:nvSpPr>
          <p:cNvPr id="249" name="ZoneTexte 137">
            <a:extLst>
              <a:ext uri="{FF2B5EF4-FFF2-40B4-BE49-F238E27FC236}">
                <a16:creationId xmlns:a16="http://schemas.microsoft.com/office/drawing/2014/main" id="{6F364B37-1EA3-486C-9CED-741D9A43544E}"/>
              </a:ext>
            </a:extLst>
          </p:cNvPr>
          <p:cNvSpPr txBox="1"/>
          <p:nvPr/>
        </p:nvSpPr>
        <p:spPr>
          <a:xfrm>
            <a:off x="1546124" y="5570953"/>
            <a:ext cx="734548"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525252"/>
                </a:solidFill>
                <a:effectLst/>
                <a:uLnTx/>
                <a:uFillTx/>
                <a:latin typeface="Segoe UI" panose="020B0502040204020203" pitchFamily="34" charset="0"/>
                <a:ea typeface="+mn-ea"/>
                <a:cs typeface="Segoe UI" panose="020B0502040204020203" pitchFamily="34" charset="0"/>
              </a:rPr>
              <a:t>426 </a:t>
            </a:r>
            <a:r>
              <a:rPr kumimoji="0" lang="fr-FR" sz="8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B</a:t>
            </a:r>
          </a:p>
        </p:txBody>
      </p:sp>
      <p:sp>
        <p:nvSpPr>
          <p:cNvPr id="250" name="ZoneTexte 137">
            <a:extLst>
              <a:ext uri="{FF2B5EF4-FFF2-40B4-BE49-F238E27FC236}">
                <a16:creationId xmlns:a16="http://schemas.microsoft.com/office/drawing/2014/main" id="{58AA47A7-8C8C-4AEC-8C11-CA63CD4A89EA}"/>
              </a:ext>
            </a:extLst>
          </p:cNvPr>
          <p:cNvSpPr txBox="1"/>
          <p:nvPr/>
        </p:nvSpPr>
        <p:spPr>
          <a:xfrm>
            <a:off x="1538163" y="5726290"/>
            <a:ext cx="74250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525252"/>
                </a:solidFill>
                <a:effectLst/>
                <a:uLnTx/>
                <a:uFillTx/>
                <a:latin typeface="Segoe UI" panose="020B0502040204020203" pitchFamily="34" charset="0"/>
                <a:ea typeface="+mn-ea"/>
                <a:cs typeface="Segoe UI" panose="020B0502040204020203" pitchFamily="34" charset="0"/>
              </a:rPr>
              <a:t>65.7 </a:t>
            </a:r>
            <a:r>
              <a:rPr kumimoji="0" lang="fr-FR" sz="8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Mio</a:t>
            </a:r>
          </a:p>
        </p:txBody>
      </p:sp>
      <p:sp>
        <p:nvSpPr>
          <p:cNvPr id="251" name="ZoneTexte 132">
            <a:extLst>
              <a:ext uri="{FF2B5EF4-FFF2-40B4-BE49-F238E27FC236}">
                <a16:creationId xmlns:a16="http://schemas.microsoft.com/office/drawing/2014/main" id="{D5C63CA1-4B04-4C4F-AC04-ECBCCD7C2A84}"/>
              </a:ext>
            </a:extLst>
          </p:cNvPr>
          <p:cNvSpPr txBox="1"/>
          <p:nvPr/>
        </p:nvSpPr>
        <p:spPr>
          <a:xfrm>
            <a:off x="346058" y="5731494"/>
            <a:ext cx="1037975"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Avg</a:t>
            </a:r>
            <a:r>
              <a:rPr kumimoji="0" lang="fr-FR" sz="700" b="0"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Lump </a:t>
            </a:r>
            <a:r>
              <a:rPr kumimoji="0" lang="fr-FR" sz="700" b="0"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sum</a:t>
            </a:r>
            <a:r>
              <a:rPr kumimoji="0" lang="fr-FR" sz="700" b="0"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525252"/>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525252"/>
                </a:solidFill>
                <a:effectLst/>
                <a:uLnTx/>
                <a:uFillTx/>
                <a:latin typeface="Segoe UI" panose="020B0502040204020203" pitchFamily="34" charset="0"/>
                <a:ea typeface="+mn-ea"/>
                <a:cs typeface="Segoe UI" panose="020B0502040204020203" pitchFamily="34" charset="0"/>
              </a:rPr>
              <a:t>.</a:t>
            </a:r>
          </a:p>
        </p:txBody>
      </p:sp>
      <p:sp>
        <p:nvSpPr>
          <p:cNvPr id="244" name="Rectangle: Rounded Corners 243">
            <a:extLst>
              <a:ext uri="{FF2B5EF4-FFF2-40B4-BE49-F238E27FC236}">
                <a16:creationId xmlns:a16="http://schemas.microsoft.com/office/drawing/2014/main" id="{39ADFF66-9081-4447-B574-D34BB512C59D}"/>
              </a:ext>
            </a:extLst>
          </p:cNvPr>
          <p:cNvSpPr/>
          <p:nvPr/>
        </p:nvSpPr>
        <p:spPr>
          <a:xfrm>
            <a:off x="833309" y="5235368"/>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Lump sum</a:t>
            </a:r>
          </a:p>
        </p:txBody>
      </p:sp>
      <p:sp>
        <p:nvSpPr>
          <p:cNvPr id="252" name="Rectangle: Rounded Corners 251">
            <a:extLst>
              <a:ext uri="{FF2B5EF4-FFF2-40B4-BE49-F238E27FC236}">
                <a16:creationId xmlns:a16="http://schemas.microsoft.com/office/drawing/2014/main" id="{C38C0E76-A65B-4B93-9204-648B77CBF950}"/>
              </a:ext>
            </a:extLst>
          </p:cNvPr>
          <p:cNvSpPr/>
          <p:nvPr/>
        </p:nvSpPr>
        <p:spPr>
          <a:xfrm>
            <a:off x="2363822" y="5291567"/>
            <a:ext cx="1870794" cy="83765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Rectangle: Rounded Corners 252">
            <a:extLst>
              <a:ext uri="{FF2B5EF4-FFF2-40B4-BE49-F238E27FC236}">
                <a16:creationId xmlns:a16="http://schemas.microsoft.com/office/drawing/2014/main" id="{3A8CB35D-596A-49D4-BDF9-889993839AC7}"/>
              </a:ext>
            </a:extLst>
          </p:cNvPr>
          <p:cNvSpPr/>
          <p:nvPr/>
        </p:nvSpPr>
        <p:spPr>
          <a:xfrm>
            <a:off x="2844469" y="5225683"/>
            <a:ext cx="962444" cy="17798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Reinstatement</a:t>
            </a:r>
          </a:p>
        </p:txBody>
      </p:sp>
      <p:sp>
        <p:nvSpPr>
          <p:cNvPr id="257" name="ZoneTexte 132">
            <a:extLst>
              <a:ext uri="{FF2B5EF4-FFF2-40B4-BE49-F238E27FC236}">
                <a16:creationId xmlns:a16="http://schemas.microsoft.com/office/drawing/2014/main" id="{5D4022EE-0461-426B-8D83-FD9A8C7A4AEA}"/>
              </a:ext>
            </a:extLst>
          </p:cNvPr>
          <p:cNvSpPr txBox="1"/>
          <p:nvPr/>
        </p:nvSpPr>
        <p:spPr>
          <a:xfrm>
            <a:off x="2352571" y="5435728"/>
            <a:ext cx="1585857"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reinstated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the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policy</a:t>
            </a:r>
            <a:endPar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58" name="ZoneTexte 132">
            <a:extLst>
              <a:ext uri="{FF2B5EF4-FFF2-40B4-BE49-F238E27FC236}">
                <a16:creationId xmlns:a16="http://schemas.microsoft.com/office/drawing/2014/main" id="{BADBA247-7823-4827-909F-68C41C28A398}"/>
              </a:ext>
            </a:extLst>
          </p:cNvPr>
          <p:cNvSpPr txBox="1"/>
          <p:nvPr/>
        </p:nvSpPr>
        <p:spPr>
          <a:xfrm>
            <a:off x="2352571" y="5639080"/>
            <a:ext cx="1852967" cy="323165"/>
          </a:xfrm>
          <a:prstGeom prst="rect">
            <a:avLst/>
          </a:prstGeom>
          <a:noFill/>
        </p:spPr>
        <p:txBody>
          <a:bodyPr wrap="square" rtlCol="0">
            <a:spAutoFit/>
          </a:bodyP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fr-FR" sz="800" b="1">
                <a:solidFill>
                  <a:srgbClr val="A5A5A5">
                    <a:lumMod val="50000"/>
                  </a:srgbClr>
                </a:solidFill>
                <a:latin typeface="Segoe UI" panose="020B0502040204020203" pitchFamily="34" charset="0"/>
                <a:cs typeface="Segoe UI" panose="020B0502040204020203" pitchFamily="34" charset="0"/>
              </a:rPr>
              <a:t>0.4</a:t>
            </a:r>
            <a:r>
              <a:rPr kumimoji="0" lang="fr-FR" sz="8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Claimed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wihtin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3mth after reinstatement</a:t>
            </a:r>
          </a:p>
        </p:txBody>
      </p:sp>
      <p:sp>
        <p:nvSpPr>
          <p:cNvPr id="261" name="ZoneTexte 137">
            <a:extLst>
              <a:ext uri="{FF2B5EF4-FFF2-40B4-BE49-F238E27FC236}">
                <a16:creationId xmlns:a16="http://schemas.microsoft.com/office/drawing/2014/main" id="{DC3B4901-A33A-40F9-BF34-470E666E4500}"/>
              </a:ext>
            </a:extLst>
          </p:cNvPr>
          <p:cNvSpPr txBox="1"/>
          <p:nvPr/>
        </p:nvSpPr>
        <p:spPr>
          <a:xfrm>
            <a:off x="3563517" y="5430856"/>
            <a:ext cx="73177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5.8 K</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 (</a:t>
            </a:r>
            <a:r>
              <a:rPr lang="fr-FR" sz="700">
                <a:solidFill>
                  <a:srgbClr val="5B9BD5">
                    <a:lumMod val="50000"/>
                  </a:srgbClr>
                </a:solidFill>
                <a:latin typeface="Segoe UI" panose="020B0502040204020203" pitchFamily="34" charset="0"/>
                <a:cs typeface="Segoe UI" panose="020B0502040204020203" pitchFamily="34" charset="0"/>
              </a:rPr>
              <a:t>0.9</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62" name="Rectangle: Rounded Corners 261">
            <a:extLst>
              <a:ext uri="{FF2B5EF4-FFF2-40B4-BE49-F238E27FC236}">
                <a16:creationId xmlns:a16="http://schemas.microsoft.com/office/drawing/2014/main" id="{D84BAAD8-B5C4-4029-89D5-0D4118E26386}"/>
              </a:ext>
            </a:extLst>
          </p:cNvPr>
          <p:cNvSpPr/>
          <p:nvPr/>
        </p:nvSpPr>
        <p:spPr>
          <a:xfrm>
            <a:off x="8346817" y="3401022"/>
            <a:ext cx="1544022" cy="78900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4" name="Rectangle: Rounded Corners 263">
            <a:extLst>
              <a:ext uri="{FF2B5EF4-FFF2-40B4-BE49-F238E27FC236}">
                <a16:creationId xmlns:a16="http://schemas.microsoft.com/office/drawing/2014/main" id="{F2A9752E-9D6D-4A29-A999-940F04B86F18}"/>
              </a:ext>
            </a:extLst>
          </p:cNvPr>
          <p:cNvSpPr/>
          <p:nvPr/>
        </p:nvSpPr>
        <p:spPr>
          <a:xfrm>
            <a:off x="8036629" y="4930920"/>
            <a:ext cx="1877472" cy="33321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 name="Rectangle: Rounded Corners 262">
            <a:extLst>
              <a:ext uri="{FF2B5EF4-FFF2-40B4-BE49-F238E27FC236}">
                <a16:creationId xmlns:a16="http://schemas.microsoft.com/office/drawing/2014/main" id="{E1926A86-74A8-4E9D-9C0C-4CF7D1A9238C}"/>
              </a:ext>
            </a:extLst>
          </p:cNvPr>
          <p:cNvSpPr/>
          <p:nvPr/>
        </p:nvSpPr>
        <p:spPr>
          <a:xfrm>
            <a:off x="8491584" y="4857370"/>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Complaint</a:t>
            </a:r>
          </a:p>
        </p:txBody>
      </p:sp>
      <p:sp>
        <p:nvSpPr>
          <p:cNvPr id="269" name="Rectangle: Rounded Corners 268">
            <a:extLst>
              <a:ext uri="{FF2B5EF4-FFF2-40B4-BE49-F238E27FC236}">
                <a16:creationId xmlns:a16="http://schemas.microsoft.com/office/drawing/2014/main" id="{85225737-8347-49EE-A57E-A90A80233D89}"/>
              </a:ext>
            </a:extLst>
          </p:cNvPr>
          <p:cNvSpPr/>
          <p:nvPr/>
        </p:nvSpPr>
        <p:spPr>
          <a:xfrm>
            <a:off x="8623012" y="3337837"/>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Retention Call</a:t>
            </a:r>
          </a:p>
        </p:txBody>
      </p:sp>
      <p:sp>
        <p:nvSpPr>
          <p:cNvPr id="270" name="Rectangle: Rounded Corners 269">
            <a:extLst>
              <a:ext uri="{FF2B5EF4-FFF2-40B4-BE49-F238E27FC236}">
                <a16:creationId xmlns:a16="http://schemas.microsoft.com/office/drawing/2014/main" id="{1590A101-DD4B-426C-8F34-C096AD71AA1C}"/>
              </a:ext>
            </a:extLst>
          </p:cNvPr>
          <p:cNvSpPr/>
          <p:nvPr/>
        </p:nvSpPr>
        <p:spPr>
          <a:xfrm>
            <a:off x="8035679" y="4332279"/>
            <a:ext cx="1863631" cy="4505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Rectangle: Rounded Corners 270">
            <a:extLst>
              <a:ext uri="{FF2B5EF4-FFF2-40B4-BE49-F238E27FC236}">
                <a16:creationId xmlns:a16="http://schemas.microsoft.com/office/drawing/2014/main" id="{22825D43-DB7C-445F-93B9-D15BC5A51E4F}"/>
              </a:ext>
            </a:extLst>
          </p:cNvPr>
          <p:cNvSpPr/>
          <p:nvPr/>
        </p:nvSpPr>
        <p:spPr>
          <a:xfrm>
            <a:off x="8183466" y="4284984"/>
            <a:ext cx="603719" cy="14207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Inquiry </a:t>
            </a:r>
          </a:p>
        </p:txBody>
      </p:sp>
      <p:sp>
        <p:nvSpPr>
          <p:cNvPr id="272" name="Rectangle: Rounded Corners 271">
            <a:extLst>
              <a:ext uri="{FF2B5EF4-FFF2-40B4-BE49-F238E27FC236}">
                <a16:creationId xmlns:a16="http://schemas.microsoft.com/office/drawing/2014/main" id="{BE34B23E-9541-47DC-9316-97DC8D5F3FF2}"/>
              </a:ext>
            </a:extLst>
          </p:cNvPr>
          <p:cNvSpPr/>
          <p:nvPr/>
        </p:nvSpPr>
        <p:spPr>
          <a:xfrm>
            <a:off x="9153635" y="4280479"/>
            <a:ext cx="633885" cy="138132"/>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Request </a:t>
            </a:r>
          </a:p>
        </p:txBody>
      </p:sp>
      <p:sp>
        <p:nvSpPr>
          <p:cNvPr id="275" name="ZoneTexte 137">
            <a:extLst>
              <a:ext uri="{FF2B5EF4-FFF2-40B4-BE49-F238E27FC236}">
                <a16:creationId xmlns:a16="http://schemas.microsoft.com/office/drawing/2014/main" id="{6CA6D467-8C4E-4D38-9446-1ADA0A4D2F5D}"/>
              </a:ext>
            </a:extLst>
          </p:cNvPr>
          <p:cNvSpPr txBox="1"/>
          <p:nvPr/>
        </p:nvSpPr>
        <p:spPr>
          <a:xfrm>
            <a:off x="8133773" y="4486176"/>
            <a:ext cx="833936"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46.0 K </a:t>
            </a: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(4.7%)</a:t>
            </a:r>
            <a:endPar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76" name="ZoneTexte 137">
            <a:extLst>
              <a:ext uri="{FF2B5EF4-FFF2-40B4-BE49-F238E27FC236}">
                <a16:creationId xmlns:a16="http://schemas.microsoft.com/office/drawing/2014/main" id="{F84A9293-2435-46B2-9A85-050E404E62F4}"/>
              </a:ext>
            </a:extLst>
          </p:cNvPr>
          <p:cNvSpPr txBox="1"/>
          <p:nvPr/>
        </p:nvSpPr>
        <p:spPr>
          <a:xfrm>
            <a:off x="9100546" y="4479030"/>
            <a:ext cx="102088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2.3 K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(0.2%)</a:t>
            </a:r>
            <a:endPar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77" name="ZoneTexte 137">
            <a:extLst>
              <a:ext uri="{FF2B5EF4-FFF2-40B4-BE49-F238E27FC236}">
                <a16:creationId xmlns:a16="http://schemas.microsoft.com/office/drawing/2014/main" id="{B044B91F-F65C-4B6C-B59C-CE133001DF52}"/>
              </a:ext>
            </a:extLst>
          </p:cNvPr>
          <p:cNvSpPr txBox="1"/>
          <p:nvPr/>
        </p:nvSpPr>
        <p:spPr>
          <a:xfrm>
            <a:off x="8065906" y="4950195"/>
            <a:ext cx="945538" cy="32316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6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endPar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900" b="1" i="0" u="none" strike="noStrike" kern="1200" cap="none" spc="0" normalizeH="0" baseline="0" noProof="0" dirty="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0.7 K (0.1%)</a:t>
            </a:r>
          </a:p>
        </p:txBody>
      </p:sp>
      <p:sp>
        <p:nvSpPr>
          <p:cNvPr id="278" name="ZoneTexte 137">
            <a:extLst>
              <a:ext uri="{FF2B5EF4-FFF2-40B4-BE49-F238E27FC236}">
                <a16:creationId xmlns:a16="http://schemas.microsoft.com/office/drawing/2014/main" id="{94D6D73F-5850-41B4-B2E6-2CDB4238511D}"/>
              </a:ext>
            </a:extLst>
          </p:cNvPr>
          <p:cNvSpPr txBox="1"/>
          <p:nvPr/>
        </p:nvSpPr>
        <p:spPr>
          <a:xfrm>
            <a:off x="9053537" y="5004392"/>
            <a:ext cx="1167647" cy="230832"/>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6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 of Cpt  </a:t>
            </a:r>
            <a:r>
              <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1.1</a:t>
            </a:r>
            <a:endParaRPr kumimoji="0" lang="fr-FR" sz="6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279" name="ZoneTexte 132">
            <a:extLst>
              <a:ext uri="{FF2B5EF4-FFF2-40B4-BE49-F238E27FC236}">
                <a16:creationId xmlns:a16="http://schemas.microsoft.com/office/drawing/2014/main" id="{F6E4E7D5-C32C-4771-8A69-BA86557C9976}"/>
              </a:ext>
            </a:extLst>
          </p:cNvPr>
          <p:cNvSpPr txBox="1"/>
          <p:nvPr/>
        </p:nvSpPr>
        <p:spPr>
          <a:xfrm>
            <a:off x="8433219" y="3541812"/>
            <a:ext cx="843127"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targeted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280" name="ZoneTexte 132">
            <a:extLst>
              <a:ext uri="{FF2B5EF4-FFF2-40B4-BE49-F238E27FC236}">
                <a16:creationId xmlns:a16="http://schemas.microsoft.com/office/drawing/2014/main" id="{A53594ED-270F-450C-876A-8C348C60168B}"/>
              </a:ext>
            </a:extLst>
          </p:cNvPr>
          <p:cNvSpPr txBox="1"/>
          <p:nvPr/>
        </p:nvSpPr>
        <p:spPr>
          <a:xfrm>
            <a:off x="8433218" y="3712982"/>
            <a:ext cx="920287"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contacted</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281" name="ZoneTexte 132">
            <a:extLst>
              <a:ext uri="{FF2B5EF4-FFF2-40B4-BE49-F238E27FC236}">
                <a16:creationId xmlns:a16="http://schemas.microsoft.com/office/drawing/2014/main" id="{52CB4A11-5A6E-4F85-B3B4-50044881C442}"/>
              </a:ext>
            </a:extLst>
          </p:cNvPr>
          <p:cNvSpPr txBox="1"/>
          <p:nvPr/>
        </p:nvSpPr>
        <p:spPr>
          <a:xfrm>
            <a:off x="8432367" y="3882657"/>
            <a:ext cx="920287"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retained</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p>
        </p:txBody>
      </p:sp>
      <p:sp>
        <p:nvSpPr>
          <p:cNvPr id="282" name="ZoneTexte 137">
            <a:extLst>
              <a:ext uri="{FF2B5EF4-FFF2-40B4-BE49-F238E27FC236}">
                <a16:creationId xmlns:a16="http://schemas.microsoft.com/office/drawing/2014/main" id="{5E6A6243-5570-48BC-BB14-03C3A2B24208}"/>
              </a:ext>
            </a:extLst>
          </p:cNvPr>
          <p:cNvSpPr txBox="1"/>
          <p:nvPr/>
        </p:nvSpPr>
        <p:spPr>
          <a:xfrm>
            <a:off x="9208240" y="3552583"/>
            <a:ext cx="71408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lang="fr-FR" sz="700">
                <a:solidFill>
                  <a:srgbClr val="5B9BD5">
                    <a:lumMod val="50000"/>
                  </a:srgbClr>
                </a:solidFill>
                <a:latin typeface="Segoe UI" panose="020B0502040204020203" pitchFamily="34" charset="0"/>
                <a:cs typeface="Segoe UI" panose="020B0502040204020203" pitchFamily="34" charset="0"/>
              </a:rPr>
              <a:t>306</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K</a:t>
            </a:r>
          </a:p>
        </p:txBody>
      </p:sp>
      <p:sp>
        <p:nvSpPr>
          <p:cNvPr id="283" name="ZoneTexte 137">
            <a:extLst>
              <a:ext uri="{FF2B5EF4-FFF2-40B4-BE49-F238E27FC236}">
                <a16:creationId xmlns:a16="http://schemas.microsoft.com/office/drawing/2014/main" id="{18102D8A-CB88-4A07-928E-41C6D14A0FCE}"/>
              </a:ext>
            </a:extLst>
          </p:cNvPr>
          <p:cNvSpPr txBox="1"/>
          <p:nvPr/>
        </p:nvSpPr>
        <p:spPr>
          <a:xfrm>
            <a:off x="9194847" y="3726537"/>
            <a:ext cx="71408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192 K (62%)</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84" name="ZoneTexte 137">
            <a:extLst>
              <a:ext uri="{FF2B5EF4-FFF2-40B4-BE49-F238E27FC236}">
                <a16:creationId xmlns:a16="http://schemas.microsoft.com/office/drawing/2014/main" id="{4861CE28-7977-474B-86DB-A5E6D250229C}"/>
              </a:ext>
            </a:extLst>
          </p:cNvPr>
          <p:cNvSpPr txBox="1"/>
          <p:nvPr/>
        </p:nvSpPr>
        <p:spPr>
          <a:xfrm>
            <a:off x="9207841" y="3901473"/>
            <a:ext cx="714080"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83 K (43%)</a:t>
            </a:r>
          </a:p>
        </p:txBody>
      </p:sp>
      <p:cxnSp>
        <p:nvCxnSpPr>
          <p:cNvPr id="285" name="Straight Connector 284">
            <a:extLst>
              <a:ext uri="{FF2B5EF4-FFF2-40B4-BE49-F238E27FC236}">
                <a16:creationId xmlns:a16="http://schemas.microsoft.com/office/drawing/2014/main" id="{12B4B8C2-2D85-41B5-B723-BE39903C9797}"/>
              </a:ext>
            </a:extLst>
          </p:cNvPr>
          <p:cNvCxnSpPr>
            <a:cxnSpLocks/>
          </p:cNvCxnSpPr>
          <p:nvPr/>
        </p:nvCxnSpPr>
        <p:spPr>
          <a:xfrm flipH="1">
            <a:off x="2000012" y="403088"/>
            <a:ext cx="6719" cy="2504245"/>
          </a:xfrm>
          <a:prstGeom prst="line">
            <a:avLst/>
          </a:prstGeom>
        </p:spPr>
        <p:style>
          <a:lnRef idx="2">
            <a:schemeClr val="accent3"/>
          </a:lnRef>
          <a:fillRef idx="0">
            <a:schemeClr val="accent3"/>
          </a:fillRef>
          <a:effectRef idx="1">
            <a:schemeClr val="accent3"/>
          </a:effectRef>
          <a:fontRef idx="minor">
            <a:schemeClr val="tx1"/>
          </a:fontRef>
        </p:style>
      </p:cxnSp>
      <p:sp>
        <p:nvSpPr>
          <p:cNvPr id="289" name="TextBox 288">
            <a:extLst>
              <a:ext uri="{FF2B5EF4-FFF2-40B4-BE49-F238E27FC236}">
                <a16:creationId xmlns:a16="http://schemas.microsoft.com/office/drawing/2014/main" id="{AF6CD193-485D-4060-8082-25D4DE9D8924}"/>
              </a:ext>
            </a:extLst>
          </p:cNvPr>
          <p:cNvSpPr txBox="1"/>
          <p:nvPr/>
        </p:nvSpPr>
        <p:spPr bwMode="auto">
          <a:xfrm>
            <a:off x="5741237" y="3683247"/>
            <a:ext cx="6932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mn-ea"/>
                <a:cs typeface="+mn-cs"/>
              </a:rPr>
              <a:t>AMFS</a:t>
            </a:r>
          </a:p>
        </p:txBody>
      </p:sp>
      <p:grpSp>
        <p:nvGrpSpPr>
          <p:cNvPr id="31" name="Grup 30">
            <a:extLst>
              <a:ext uri="{FF2B5EF4-FFF2-40B4-BE49-F238E27FC236}">
                <a16:creationId xmlns:a16="http://schemas.microsoft.com/office/drawing/2014/main" id="{177CB62C-1F4F-4C2D-B3E7-3BCA5048BB4A}"/>
              </a:ext>
            </a:extLst>
          </p:cNvPr>
          <p:cNvGrpSpPr/>
          <p:nvPr/>
        </p:nvGrpSpPr>
        <p:grpSpPr>
          <a:xfrm>
            <a:off x="7095385" y="2614533"/>
            <a:ext cx="1296789" cy="943836"/>
            <a:chOff x="6705001" y="1509426"/>
            <a:chExt cx="1404533" cy="943836"/>
          </a:xfrm>
        </p:grpSpPr>
        <p:pic>
          <p:nvPicPr>
            <p:cNvPr id="38" name="Graphic 37" descr="Male profile">
              <a:extLst>
                <a:ext uri="{FF2B5EF4-FFF2-40B4-BE49-F238E27FC236}">
                  <a16:creationId xmlns:a16="http://schemas.microsoft.com/office/drawing/2014/main" id="{ECA86ECA-EEA9-4038-ACDA-F4BC149670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58483" y="1509426"/>
              <a:ext cx="273902" cy="273902"/>
            </a:xfrm>
            <a:prstGeom prst="rect">
              <a:avLst/>
            </a:prstGeom>
          </p:spPr>
        </p:pic>
        <p:pic>
          <p:nvPicPr>
            <p:cNvPr id="40" name="Graphic 39" descr="Family with girl">
              <a:extLst>
                <a:ext uri="{FF2B5EF4-FFF2-40B4-BE49-F238E27FC236}">
                  <a16:creationId xmlns:a16="http://schemas.microsoft.com/office/drawing/2014/main" id="{5ECA45F5-7202-4DB7-AFF2-65F24FC997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5001" y="1784313"/>
              <a:ext cx="391761" cy="391761"/>
            </a:xfrm>
            <a:prstGeom prst="rect">
              <a:avLst/>
            </a:prstGeom>
          </p:spPr>
        </p:pic>
        <p:pic>
          <p:nvPicPr>
            <p:cNvPr id="42" name="Graphic 41" descr="Help">
              <a:extLst>
                <a:ext uri="{FF2B5EF4-FFF2-40B4-BE49-F238E27FC236}">
                  <a16:creationId xmlns:a16="http://schemas.microsoft.com/office/drawing/2014/main" id="{AD44F10B-6919-4B00-904E-E28B26B2B9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8944" y="2220283"/>
              <a:ext cx="232979" cy="232979"/>
            </a:xfrm>
            <a:prstGeom prst="rect">
              <a:avLst/>
            </a:prstGeom>
          </p:spPr>
        </p:pic>
        <p:sp>
          <p:nvSpPr>
            <p:cNvPr id="308" name="ZoneTexte 35">
              <a:extLst>
                <a:ext uri="{FF2B5EF4-FFF2-40B4-BE49-F238E27FC236}">
                  <a16:creationId xmlns:a16="http://schemas.microsoft.com/office/drawing/2014/main" id="{6D67E8DF-3D7F-48F9-ACC5-13FE5D08A5E8}"/>
                </a:ext>
              </a:extLst>
            </p:cNvPr>
            <p:cNvSpPr txBox="1">
              <a:spLocks noChangeArrowheads="1"/>
            </p:cNvSpPr>
            <p:nvPr/>
          </p:nvSpPr>
          <p:spPr bwMode="auto">
            <a:xfrm>
              <a:off x="7075632" y="1576189"/>
              <a:ext cx="47894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a:ln>
                    <a:noFill/>
                  </a:ln>
                  <a:solidFill>
                    <a:srgbClr val="4F81BD"/>
                  </a:solidFill>
                  <a:effectLst/>
                  <a:uLnTx/>
                  <a:uFillTx/>
                  <a:latin typeface="Segoe UI" panose="020B0502040204020203" pitchFamily="34" charset="0"/>
                  <a:ea typeface="ＭＳ Ｐゴシック" pitchFamily="34" charset="-128"/>
                  <a:cs typeface="Segoe UI" panose="020B0502040204020203" pitchFamily="34" charset="0"/>
                </a:rPr>
                <a:t>28.0%</a:t>
              </a:r>
            </a:p>
          </p:txBody>
        </p:sp>
        <p:sp>
          <p:nvSpPr>
            <p:cNvPr id="310" name="ZoneTexte 35">
              <a:extLst>
                <a:ext uri="{FF2B5EF4-FFF2-40B4-BE49-F238E27FC236}">
                  <a16:creationId xmlns:a16="http://schemas.microsoft.com/office/drawing/2014/main" id="{965C6222-69CE-4035-B279-E2EED703C7F6}"/>
                </a:ext>
              </a:extLst>
            </p:cNvPr>
            <p:cNvSpPr txBox="1">
              <a:spLocks noChangeArrowheads="1"/>
            </p:cNvSpPr>
            <p:nvPr/>
          </p:nvSpPr>
          <p:spPr bwMode="auto">
            <a:xfrm>
              <a:off x="7069060" y="1843284"/>
              <a:ext cx="10404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a:ln>
                    <a:noFill/>
                  </a:ln>
                  <a:solidFill>
                    <a:srgbClr val="4F81BD"/>
                  </a:solidFill>
                  <a:effectLst/>
                  <a:uLnTx/>
                  <a:uFillTx/>
                  <a:latin typeface="Segoe UI" panose="020B0502040204020203" pitchFamily="34" charset="0"/>
                  <a:ea typeface="ＭＳ Ｐゴシック" pitchFamily="34" charset="-128"/>
                  <a:cs typeface="Segoe UI" panose="020B0502040204020203" pitchFamily="34" charset="0"/>
                </a:rPr>
                <a:t>31.0</a:t>
              </a:r>
              <a:r>
                <a:rPr kumimoji="0" lang="fr-FR" sz="700" b="1" i="0" u="none" strike="noStrike" kern="1200" cap="none" spc="0" normalizeH="0" baseline="0" noProof="0">
                  <a:ln>
                    <a:noFill/>
                  </a:ln>
                  <a:solidFill>
                    <a:srgbClr val="4F81BD"/>
                  </a:solidFill>
                  <a:effectLst/>
                  <a:uLnTx/>
                  <a:uFillTx/>
                  <a:latin typeface="Arial" charset="0"/>
                  <a:ea typeface="ＭＳ Ｐゴシック" pitchFamily="34" charset="-128"/>
                  <a:cs typeface="+mn-cs"/>
                </a:rPr>
                <a:t>%</a:t>
              </a:r>
              <a:endParaRPr kumimoji="0" lang="fr-FR" sz="700" b="1" i="0" u="none" strike="noStrike" kern="1200" cap="none" spc="0" normalizeH="0" baseline="0" noProof="0" dirty="0">
                <a:ln>
                  <a:noFill/>
                </a:ln>
                <a:solidFill>
                  <a:srgbClr val="4F81BD"/>
                </a:solidFill>
                <a:effectLst/>
                <a:uLnTx/>
                <a:uFillTx/>
                <a:latin typeface="Arial" charset="0"/>
                <a:ea typeface="ＭＳ Ｐゴシック" pitchFamily="34" charset="-128"/>
                <a:cs typeface="+mn-cs"/>
              </a:endParaRPr>
            </a:p>
          </p:txBody>
        </p:sp>
        <p:sp>
          <p:nvSpPr>
            <p:cNvPr id="313" name="ZoneTexte 35">
              <a:extLst>
                <a:ext uri="{FF2B5EF4-FFF2-40B4-BE49-F238E27FC236}">
                  <a16:creationId xmlns:a16="http://schemas.microsoft.com/office/drawing/2014/main" id="{912AEB94-5687-41B6-BD24-121F0710E47E}"/>
                </a:ext>
              </a:extLst>
            </p:cNvPr>
            <p:cNvSpPr txBox="1">
              <a:spLocks noChangeArrowheads="1"/>
            </p:cNvSpPr>
            <p:nvPr/>
          </p:nvSpPr>
          <p:spPr bwMode="auto">
            <a:xfrm>
              <a:off x="7013400" y="1979738"/>
              <a:ext cx="996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dirty="0" err="1">
                  <a:ln>
                    <a:noFill/>
                  </a:ln>
                  <a:solidFill>
                    <a:srgbClr val="002060"/>
                  </a:solidFill>
                  <a:effectLst/>
                  <a:uLnTx/>
                  <a:uFillTx/>
                  <a:latin typeface="Arial" charset="0"/>
                  <a:ea typeface="ＭＳ Ｐゴシック" pitchFamily="34" charset="-128"/>
                  <a:cs typeface="+mn-cs"/>
                </a:rPr>
                <a:t>with</a:t>
              </a:r>
              <a:r>
                <a:rPr kumimoji="0" lang="fr-FR" sz="600" b="1" i="0" u="none" strike="noStrike" kern="1200" cap="none" spc="0" normalizeH="0" baseline="0" noProof="0" dirty="0">
                  <a:ln>
                    <a:noFill/>
                  </a:ln>
                  <a:solidFill>
                    <a:srgbClr val="002060"/>
                  </a:solidFill>
                  <a:effectLst/>
                  <a:uLnTx/>
                  <a:uFillTx/>
                  <a:latin typeface="Arial" charset="0"/>
                  <a:ea typeface="ＭＳ Ｐゴシック" pitchFamily="34" charset="-128"/>
                  <a:cs typeface="+mn-cs"/>
                </a:rPr>
                <a:t> </a:t>
              </a:r>
              <a:r>
                <a:rPr kumimoji="0" lang="fr-FR" sz="600" b="1" i="0" u="none" strike="noStrike" kern="1200" cap="none" spc="0" normalizeH="0" baseline="0" noProof="0" dirty="0" err="1">
                  <a:ln>
                    <a:noFill/>
                  </a:ln>
                  <a:solidFill>
                    <a:srgbClr val="002060"/>
                  </a:solidFill>
                  <a:effectLst/>
                  <a:uLnTx/>
                  <a:uFillTx/>
                  <a:latin typeface="Arial" charset="0"/>
                  <a:ea typeface="ＭＳ Ｐゴシック" pitchFamily="34" charset="-128"/>
                  <a:cs typeface="+mn-cs"/>
                </a:rPr>
                <a:t>avg</a:t>
              </a:r>
              <a:r>
                <a:rPr kumimoji="0" lang="fr-FR" sz="600" b="1" i="0" u="none" strike="noStrike" kern="1200" cap="none" spc="0" normalizeH="0" baseline="0" noProof="0" dirty="0">
                  <a:ln>
                    <a:noFill/>
                  </a:ln>
                  <a:solidFill>
                    <a:srgbClr val="002060"/>
                  </a:solidFill>
                  <a:effectLst/>
                  <a:uLnTx/>
                  <a:uFillTx/>
                  <a:latin typeface="Arial" charset="0"/>
                  <a:ea typeface="ＭＳ Ｐゴシック" pitchFamily="34" charset="-128"/>
                  <a:cs typeface="+mn-cs"/>
                </a:rPr>
                <a:t>. kid  </a:t>
              </a:r>
              <a:r>
                <a:rPr kumimoji="0" lang="fr-FR" sz="600" b="1" i="0" u="none" strike="noStrike" kern="1200" cap="none" spc="0" normalizeH="0" baseline="0" noProof="0" dirty="0">
                  <a:ln>
                    <a:noFill/>
                  </a:ln>
                  <a:solidFill>
                    <a:srgbClr val="4F81BD"/>
                  </a:solidFill>
                  <a:effectLst/>
                  <a:uLnTx/>
                  <a:uFillTx/>
                  <a:latin typeface="Arial" charset="0"/>
                  <a:ea typeface="ＭＳ Ｐゴシック" pitchFamily="34" charset="-128"/>
                  <a:cs typeface="+mn-cs"/>
                </a:rPr>
                <a:t>1.5</a:t>
              </a:r>
            </a:p>
          </p:txBody>
        </p:sp>
        <p:sp>
          <p:nvSpPr>
            <p:cNvPr id="314" name="ZoneTexte 35">
              <a:extLst>
                <a:ext uri="{FF2B5EF4-FFF2-40B4-BE49-F238E27FC236}">
                  <a16:creationId xmlns:a16="http://schemas.microsoft.com/office/drawing/2014/main" id="{B1654402-9145-47E9-B652-A1E3D53C350B}"/>
                </a:ext>
              </a:extLst>
            </p:cNvPr>
            <p:cNvSpPr txBox="1">
              <a:spLocks noChangeArrowheads="1"/>
            </p:cNvSpPr>
            <p:nvPr/>
          </p:nvSpPr>
          <p:spPr bwMode="auto">
            <a:xfrm>
              <a:off x="7069060" y="2246763"/>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4F81BD"/>
                  </a:solidFill>
                  <a:effectLst/>
                  <a:uLnTx/>
                  <a:uFillTx/>
                  <a:latin typeface="Segoe UI" panose="020B0502040204020203" pitchFamily="34" charset="0"/>
                  <a:ea typeface="ＭＳ Ｐゴシック" pitchFamily="34" charset="-128"/>
                  <a:cs typeface="Segoe UI" panose="020B0502040204020203" pitchFamily="34" charset="0"/>
                </a:rPr>
                <a:t>41.0%</a:t>
              </a:r>
              <a:endParaRPr kumimoji="0" lang="fr-FR" sz="600" b="1" i="0" u="none" strike="noStrike" kern="1200" cap="none" spc="0" normalizeH="0" baseline="0" noProof="0" dirty="0">
                <a:ln>
                  <a:noFill/>
                </a:ln>
                <a:solidFill>
                  <a:srgbClr val="4F81BD"/>
                </a:solidFill>
                <a:effectLst/>
                <a:uLnTx/>
                <a:uFillTx/>
                <a:latin typeface="Arial" charset="0"/>
                <a:ea typeface="ＭＳ Ｐゴシック" pitchFamily="34" charset="-128"/>
                <a:cs typeface="+mn-cs"/>
              </a:endParaRPr>
            </a:p>
          </p:txBody>
        </p:sp>
      </p:grpSp>
      <p:sp>
        <p:nvSpPr>
          <p:cNvPr id="315" name="ZoneTexte 35">
            <a:extLst>
              <a:ext uri="{FF2B5EF4-FFF2-40B4-BE49-F238E27FC236}">
                <a16:creationId xmlns:a16="http://schemas.microsoft.com/office/drawing/2014/main" id="{AE70E15E-4251-4A35-93F4-2B3B25A88736}"/>
              </a:ext>
            </a:extLst>
          </p:cNvPr>
          <p:cNvSpPr txBox="1">
            <a:spLocks noChangeArrowheads="1"/>
          </p:cNvSpPr>
          <p:nvPr/>
        </p:nvSpPr>
        <p:spPr bwMode="auto">
          <a:xfrm>
            <a:off x="4484194" y="2078285"/>
            <a:ext cx="5865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srgbClr val="4F81BD"/>
                </a:solidFill>
                <a:effectLst/>
                <a:uLnTx/>
                <a:uFillTx/>
                <a:latin typeface="Segoe UI" panose="020B0502040204020203" pitchFamily="34" charset="0"/>
                <a:ea typeface="ＭＳ Ｐゴシック" pitchFamily="34" charset="-128"/>
                <a:cs typeface="Segoe UI" panose="020B0502040204020203" pitchFamily="34" charset="0"/>
              </a:rPr>
              <a:t>56%</a:t>
            </a:r>
          </a:p>
        </p:txBody>
      </p:sp>
      <p:sp>
        <p:nvSpPr>
          <p:cNvPr id="316" name="ZoneTexte 35">
            <a:extLst>
              <a:ext uri="{FF2B5EF4-FFF2-40B4-BE49-F238E27FC236}">
                <a16:creationId xmlns:a16="http://schemas.microsoft.com/office/drawing/2014/main" id="{024340A8-D706-48CF-B48D-10DB0477B2B8}"/>
              </a:ext>
            </a:extLst>
          </p:cNvPr>
          <p:cNvSpPr txBox="1">
            <a:spLocks noChangeArrowheads="1"/>
          </p:cNvSpPr>
          <p:nvPr/>
        </p:nvSpPr>
        <p:spPr bwMode="auto">
          <a:xfrm>
            <a:off x="4892144" y="2082567"/>
            <a:ext cx="540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srgbClr val="953735"/>
                </a:solidFill>
                <a:effectLst/>
                <a:uLnTx/>
                <a:uFillTx/>
                <a:latin typeface="Segoe UI" panose="020B0502040204020203" pitchFamily="34" charset="0"/>
                <a:ea typeface="ＭＳ Ｐゴシック" pitchFamily="34" charset="-128"/>
                <a:cs typeface="Segoe UI" panose="020B0502040204020203" pitchFamily="34" charset="0"/>
              </a:rPr>
              <a:t>44</a:t>
            </a:r>
            <a:r>
              <a:rPr kumimoji="0" lang="fr-FR" sz="600" b="1" i="0" u="none" strike="noStrike" kern="1200" cap="none" spc="0" normalizeH="0" baseline="0" noProof="0" dirty="0">
                <a:ln>
                  <a:noFill/>
                </a:ln>
                <a:solidFill>
                  <a:srgbClr val="953735"/>
                </a:solidFill>
                <a:effectLst/>
                <a:uLnTx/>
                <a:uFillTx/>
                <a:latin typeface="Segoe UI" panose="020B0502040204020203" pitchFamily="34" charset="0"/>
                <a:ea typeface="ＭＳ Ｐゴシック" pitchFamily="34" charset="-128"/>
                <a:cs typeface="Segoe UI" panose="020B0502040204020203" pitchFamily="34" charset="0"/>
              </a:rPr>
              <a:t>%</a:t>
            </a:r>
          </a:p>
        </p:txBody>
      </p:sp>
      <p:graphicFrame>
        <p:nvGraphicFramePr>
          <p:cNvPr id="317" name="Table 316">
            <a:extLst>
              <a:ext uri="{FF2B5EF4-FFF2-40B4-BE49-F238E27FC236}">
                <a16:creationId xmlns:a16="http://schemas.microsoft.com/office/drawing/2014/main" id="{4261D0DE-C590-4BBA-9104-426D51CA91F7}"/>
              </a:ext>
            </a:extLst>
          </p:cNvPr>
          <p:cNvGraphicFramePr>
            <a:graphicFrameLocks noGrp="1"/>
          </p:cNvGraphicFramePr>
          <p:nvPr>
            <p:extLst>
              <p:ext uri="{D42A27DB-BD31-4B8C-83A1-F6EECF244321}">
                <p14:modId xmlns:p14="http://schemas.microsoft.com/office/powerpoint/2010/main" val="1614836420"/>
              </p:ext>
            </p:extLst>
          </p:nvPr>
        </p:nvGraphicFramePr>
        <p:xfrm>
          <a:off x="4116397" y="2716953"/>
          <a:ext cx="792760" cy="779460"/>
        </p:xfrm>
        <a:graphic>
          <a:graphicData uri="http://schemas.openxmlformats.org/drawingml/2006/table">
            <a:tbl>
              <a:tblPr>
                <a:tableStyleId>{073A0DAA-6AF3-43AB-8588-CEC1D06C72B9}</a:tableStyleId>
              </a:tblPr>
              <a:tblGrid>
                <a:gridCol w="478008">
                  <a:extLst>
                    <a:ext uri="{9D8B030D-6E8A-4147-A177-3AD203B41FA5}">
                      <a16:colId xmlns:a16="http://schemas.microsoft.com/office/drawing/2014/main" val="1091484480"/>
                    </a:ext>
                  </a:extLst>
                </a:gridCol>
                <a:gridCol w="314752">
                  <a:extLst>
                    <a:ext uri="{9D8B030D-6E8A-4147-A177-3AD203B41FA5}">
                      <a16:colId xmlns:a16="http://schemas.microsoft.com/office/drawing/2014/main" val="2281290309"/>
                    </a:ext>
                  </a:extLst>
                </a:gridCol>
              </a:tblGrid>
              <a:tr h="129910">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Region 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7.1%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Region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Region 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a:t>
                      </a:r>
                      <a:r>
                        <a:rPr lang="en-US" sz="600" b="1" kern="1200" dirty="0">
                          <a:solidFill>
                            <a:srgbClr val="002060"/>
                          </a:solidFill>
                          <a:latin typeface="Segoe UI" panose="020B0502040204020203" pitchFamily="34" charset="0"/>
                          <a:ea typeface="+mn-ea"/>
                          <a:cs typeface="Segoe UI" panose="020B0502040204020203" pitchFamily="34" charset="0"/>
                        </a:rPr>
                        <a:t>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910">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Region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5.5%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910">
                <a:tc>
                  <a:txBody>
                    <a:bodyPr/>
                    <a:lstStyle/>
                    <a:p>
                      <a:pPr marL="0" algn="l" defTabSz="697321" rtl="0" eaLnBrk="1" latinLnBrk="0" hangingPunct="1">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NA</a:t>
                      </a:r>
                      <a:endParaRPr lang="en-US" sz="600" b="1" kern="1200" dirty="0">
                        <a:solidFill>
                          <a:srgbClr val="002060"/>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5569726"/>
                  </a:ext>
                </a:extLst>
              </a:tr>
            </a:tbl>
          </a:graphicData>
        </a:graphic>
      </p:graphicFrame>
      <p:graphicFrame>
        <p:nvGraphicFramePr>
          <p:cNvPr id="318" name="Table 317">
            <a:extLst>
              <a:ext uri="{FF2B5EF4-FFF2-40B4-BE49-F238E27FC236}">
                <a16:creationId xmlns:a16="http://schemas.microsoft.com/office/drawing/2014/main" id="{CC705401-C02C-4F08-9CE7-58CD093D4CF9}"/>
              </a:ext>
            </a:extLst>
          </p:cNvPr>
          <p:cNvGraphicFramePr>
            <a:graphicFrameLocks noGrp="1"/>
          </p:cNvGraphicFramePr>
          <p:nvPr>
            <p:extLst>
              <p:ext uri="{D42A27DB-BD31-4B8C-83A1-F6EECF244321}">
                <p14:modId xmlns:p14="http://schemas.microsoft.com/office/powerpoint/2010/main" val="1365858677"/>
              </p:ext>
            </p:extLst>
          </p:nvPr>
        </p:nvGraphicFramePr>
        <p:xfrm>
          <a:off x="4532028" y="3808170"/>
          <a:ext cx="898911" cy="760134"/>
        </p:xfrm>
        <a:graphic>
          <a:graphicData uri="http://schemas.openxmlformats.org/drawingml/2006/table">
            <a:tbl>
              <a:tblPr>
                <a:tableStyleId>{5C22544A-7EE6-4342-B048-85BDC9FD1C3A}</a:tableStyleId>
              </a:tblPr>
              <a:tblGrid>
                <a:gridCol w="649515">
                  <a:extLst>
                    <a:ext uri="{9D8B030D-6E8A-4147-A177-3AD203B41FA5}">
                      <a16:colId xmlns:a16="http://schemas.microsoft.com/office/drawing/2014/main" val="1091484480"/>
                    </a:ext>
                  </a:extLst>
                </a:gridCol>
                <a:gridCol w="249396">
                  <a:extLst>
                    <a:ext uri="{9D8B030D-6E8A-4147-A177-3AD203B41FA5}">
                      <a16:colId xmlns:a16="http://schemas.microsoft.com/office/drawing/2014/main" val="2281290309"/>
                    </a:ext>
                  </a:extLst>
                </a:gridCol>
              </a:tblGrid>
              <a:tr h="126689">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Private Employee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25.1%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Entrepreneur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19.3%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Civil Servant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5.0%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Professional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endParaRPr lang="en-US" sz="600" b="1" kern="1200" dirty="0">
                        <a:solidFill>
                          <a:srgbClr val="002060"/>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518928"/>
                  </a:ext>
                </a:extLst>
              </a:tr>
              <a:tr h="126689">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44.7%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21" name="Table 320">
            <a:extLst>
              <a:ext uri="{FF2B5EF4-FFF2-40B4-BE49-F238E27FC236}">
                <a16:creationId xmlns:a16="http://schemas.microsoft.com/office/drawing/2014/main" id="{E0558A93-FBB5-4C41-88F6-3C29AFE7EF61}"/>
              </a:ext>
            </a:extLst>
          </p:cNvPr>
          <p:cNvGraphicFramePr>
            <a:graphicFrameLocks noGrp="1"/>
          </p:cNvGraphicFramePr>
          <p:nvPr>
            <p:extLst>
              <p:ext uri="{D42A27DB-BD31-4B8C-83A1-F6EECF244321}">
                <p14:modId xmlns:p14="http://schemas.microsoft.com/office/powerpoint/2010/main" val="2218755667"/>
              </p:ext>
            </p:extLst>
          </p:nvPr>
        </p:nvGraphicFramePr>
        <p:xfrm>
          <a:off x="6809739" y="3838515"/>
          <a:ext cx="760743" cy="643932"/>
        </p:xfrm>
        <a:graphic>
          <a:graphicData uri="http://schemas.openxmlformats.org/drawingml/2006/table">
            <a:tbl>
              <a:tblPr>
                <a:tableStyleId>{5C22544A-7EE6-4342-B048-85BDC9FD1C3A}</a:tableStyleId>
              </a:tblPr>
              <a:tblGrid>
                <a:gridCol w="396774">
                  <a:extLst>
                    <a:ext uri="{9D8B030D-6E8A-4147-A177-3AD203B41FA5}">
                      <a16:colId xmlns:a16="http://schemas.microsoft.com/office/drawing/2014/main" val="1091484480"/>
                    </a:ext>
                  </a:extLst>
                </a:gridCol>
                <a:gridCol w="363969">
                  <a:extLst>
                    <a:ext uri="{9D8B030D-6E8A-4147-A177-3AD203B41FA5}">
                      <a16:colId xmlns:a16="http://schemas.microsoft.com/office/drawing/2014/main" val="2281290309"/>
                    </a:ext>
                  </a:extLst>
                </a:gridCol>
              </a:tblGrid>
              <a:tr h="107322">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Muslims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43.0%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Christians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9.3%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Hindus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Buddhists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44.8%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bl>
          </a:graphicData>
        </a:graphic>
      </p:graphicFrame>
      <p:graphicFrame>
        <p:nvGraphicFramePr>
          <p:cNvPr id="322" name="Table 321">
            <a:extLst>
              <a:ext uri="{FF2B5EF4-FFF2-40B4-BE49-F238E27FC236}">
                <a16:creationId xmlns:a16="http://schemas.microsoft.com/office/drawing/2014/main" id="{77BED271-6EB2-444E-8BDC-DB88B39CF801}"/>
              </a:ext>
            </a:extLst>
          </p:cNvPr>
          <p:cNvGraphicFramePr>
            <a:graphicFrameLocks noGrp="1"/>
          </p:cNvGraphicFramePr>
          <p:nvPr>
            <p:extLst>
              <p:ext uri="{D42A27DB-BD31-4B8C-83A1-F6EECF244321}">
                <p14:modId xmlns:p14="http://schemas.microsoft.com/office/powerpoint/2010/main" val="1046910100"/>
              </p:ext>
            </p:extLst>
          </p:nvPr>
        </p:nvGraphicFramePr>
        <p:xfrm>
          <a:off x="5715144" y="4356040"/>
          <a:ext cx="794291" cy="532255"/>
        </p:xfrm>
        <a:graphic>
          <a:graphicData uri="http://schemas.openxmlformats.org/drawingml/2006/table">
            <a:tbl>
              <a:tblPr>
                <a:tableStyleId>{5C22544A-7EE6-4342-B048-85BDC9FD1C3A}</a:tableStyleId>
              </a:tblPr>
              <a:tblGrid>
                <a:gridCol w="414271">
                  <a:extLst>
                    <a:ext uri="{9D8B030D-6E8A-4147-A177-3AD203B41FA5}">
                      <a16:colId xmlns:a16="http://schemas.microsoft.com/office/drawing/2014/main" val="1091484480"/>
                    </a:ext>
                  </a:extLst>
                </a:gridCol>
                <a:gridCol w="380020">
                  <a:extLst>
                    <a:ext uri="{9D8B030D-6E8A-4147-A177-3AD203B41FA5}">
                      <a16:colId xmlns:a16="http://schemas.microsoft.com/office/drawing/2014/main" val="2281290309"/>
                    </a:ext>
                  </a:extLst>
                </a:gridCol>
              </a:tblGrid>
              <a:tr h="106451">
                <a:tc>
                  <a:txBody>
                    <a:bodyPr/>
                    <a:lstStyle/>
                    <a:p>
                      <a:pPr marL="0" algn="l">
                        <a:spcBef>
                          <a:spcPts val="0"/>
                        </a:spcBef>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0-4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41.2%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4-8.5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22.5%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8.5-17 M </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14.7%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17-34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9.4%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&gt; 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12.2%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bl>
          </a:graphicData>
        </a:graphic>
      </p:graphicFrame>
      <p:graphicFrame>
        <p:nvGraphicFramePr>
          <p:cNvPr id="268" name="Chart 267">
            <a:extLst>
              <a:ext uri="{FF2B5EF4-FFF2-40B4-BE49-F238E27FC236}">
                <a16:creationId xmlns:a16="http://schemas.microsoft.com/office/drawing/2014/main" id="{0C90A070-6741-49CD-9E67-F6FA0BBEB331}"/>
              </a:ext>
            </a:extLst>
          </p:cNvPr>
          <p:cNvGraphicFramePr>
            <a:graphicFrameLocks/>
          </p:cNvGraphicFramePr>
          <p:nvPr>
            <p:extLst>
              <p:ext uri="{D42A27DB-BD31-4B8C-83A1-F6EECF244321}">
                <p14:modId xmlns:p14="http://schemas.microsoft.com/office/powerpoint/2010/main" val="4201561662"/>
              </p:ext>
            </p:extLst>
          </p:nvPr>
        </p:nvGraphicFramePr>
        <p:xfrm>
          <a:off x="9988717" y="249746"/>
          <a:ext cx="2192398" cy="1429616"/>
        </p:xfrm>
        <a:graphic>
          <a:graphicData uri="http://schemas.openxmlformats.org/drawingml/2006/chart">
            <c:chart xmlns:c="http://schemas.openxmlformats.org/drawingml/2006/chart" xmlns:r="http://schemas.openxmlformats.org/officeDocument/2006/relationships" r:id="rId18"/>
          </a:graphicData>
        </a:graphic>
      </p:graphicFrame>
      <p:sp>
        <p:nvSpPr>
          <p:cNvPr id="312" name="ZoneTexte 132">
            <a:extLst>
              <a:ext uri="{FF2B5EF4-FFF2-40B4-BE49-F238E27FC236}">
                <a16:creationId xmlns:a16="http://schemas.microsoft.com/office/drawing/2014/main" id="{BFCA7C56-CD08-4738-91BE-599341C636F3}"/>
              </a:ext>
            </a:extLst>
          </p:cNvPr>
          <p:cNvSpPr txBox="1"/>
          <p:nvPr/>
        </p:nvSpPr>
        <p:spPr>
          <a:xfrm>
            <a:off x="9553509" y="1896548"/>
            <a:ext cx="1398964"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a:ln>
                  <a:noFill/>
                </a:ln>
                <a:solidFill>
                  <a:srgbClr val="376A75"/>
                </a:solidFill>
                <a:effectLst/>
                <a:uLnTx/>
                <a:uFillTx/>
                <a:latin typeface="Segoe UI" panose="020B0502040204020203" pitchFamily="34" charset="0"/>
                <a:ea typeface="+mn-ea"/>
                <a:cs typeface="Segoe UI" panose="020B0502040204020203" pitchFamily="34" charset="0"/>
              </a:rPr>
              <a:t>5.2</a:t>
            </a:r>
            <a:endParaRPr kumimoji="0" lang="fr-FR" sz="700" b="1" i="0" u="none" strike="noStrike" kern="1200" cap="none" spc="0" normalizeH="0" baseline="0" noProof="0" dirty="0">
              <a:ln>
                <a:noFill/>
              </a:ln>
              <a:solidFill>
                <a:srgbClr val="376A75"/>
              </a:solidFill>
              <a:effectLst/>
              <a:uLnTx/>
              <a:uFillTx/>
              <a:latin typeface="Segoe UI" panose="020B0502040204020203" pitchFamily="34" charset="0"/>
              <a:ea typeface="+mn-ea"/>
              <a:cs typeface="Segoe UI" panose="020B0502040204020203" pitchFamily="34" charset="0"/>
            </a:endParaRPr>
          </a:p>
        </p:txBody>
      </p:sp>
      <p:graphicFrame>
        <p:nvGraphicFramePr>
          <p:cNvPr id="266" name="Table 316">
            <a:extLst>
              <a:ext uri="{FF2B5EF4-FFF2-40B4-BE49-F238E27FC236}">
                <a16:creationId xmlns:a16="http://schemas.microsoft.com/office/drawing/2014/main" id="{306BDC10-4767-42AC-9278-0157C0D8AE52}"/>
              </a:ext>
            </a:extLst>
          </p:cNvPr>
          <p:cNvGraphicFramePr>
            <a:graphicFrameLocks noGrp="1"/>
          </p:cNvGraphicFramePr>
          <p:nvPr>
            <p:extLst>
              <p:ext uri="{D42A27DB-BD31-4B8C-83A1-F6EECF244321}">
                <p14:modId xmlns:p14="http://schemas.microsoft.com/office/powerpoint/2010/main" val="2998877842"/>
              </p:ext>
            </p:extLst>
          </p:nvPr>
        </p:nvGraphicFramePr>
        <p:xfrm>
          <a:off x="5820899" y="1127191"/>
          <a:ext cx="650279" cy="731520"/>
        </p:xfrm>
        <a:graphic>
          <a:graphicData uri="http://schemas.openxmlformats.org/drawingml/2006/table">
            <a:tbl>
              <a:tblPr>
                <a:tableStyleId>{073A0DAA-6AF3-43AB-8588-CEC1D06C72B9}</a:tableStyleId>
              </a:tblPr>
              <a:tblGrid>
                <a:gridCol w="303676">
                  <a:extLst>
                    <a:ext uri="{9D8B030D-6E8A-4147-A177-3AD203B41FA5}">
                      <a16:colId xmlns:a16="http://schemas.microsoft.com/office/drawing/2014/main" val="1091484480"/>
                    </a:ext>
                  </a:extLst>
                </a:gridCol>
                <a:gridCol w="346603">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4.5%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23.3%</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33.8%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27.1%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10.3%</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 &gt;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9" name="Grup 28">
            <a:extLst>
              <a:ext uri="{FF2B5EF4-FFF2-40B4-BE49-F238E27FC236}">
                <a16:creationId xmlns:a16="http://schemas.microsoft.com/office/drawing/2014/main" id="{8F2C9D8D-94B1-45BE-9A95-00AF7744F55A}"/>
              </a:ext>
            </a:extLst>
          </p:cNvPr>
          <p:cNvGrpSpPr/>
          <p:nvPr/>
        </p:nvGrpSpPr>
        <p:grpSpPr>
          <a:xfrm>
            <a:off x="5660357" y="1137214"/>
            <a:ext cx="132659" cy="744123"/>
            <a:chOff x="5660357" y="1137214"/>
            <a:chExt cx="132659" cy="744123"/>
          </a:xfrm>
        </p:grpSpPr>
        <p:grpSp>
          <p:nvGrpSpPr>
            <p:cNvPr id="3" name="Group 2">
              <a:extLst>
                <a:ext uri="{FF2B5EF4-FFF2-40B4-BE49-F238E27FC236}">
                  <a16:creationId xmlns:a16="http://schemas.microsoft.com/office/drawing/2014/main" id="{D005FE36-2B67-4DCE-8B5E-7A67503D7F71}"/>
                </a:ext>
              </a:extLst>
            </p:cNvPr>
            <p:cNvGrpSpPr/>
            <p:nvPr/>
          </p:nvGrpSpPr>
          <p:grpSpPr>
            <a:xfrm>
              <a:off x="5660357" y="1137214"/>
              <a:ext cx="132659" cy="614462"/>
              <a:chOff x="5644985" y="1126687"/>
              <a:chExt cx="140759" cy="703618"/>
            </a:xfrm>
          </p:grpSpPr>
          <p:pic>
            <p:nvPicPr>
              <p:cNvPr id="290" name="Picture 289">
                <a:extLst>
                  <a:ext uri="{FF2B5EF4-FFF2-40B4-BE49-F238E27FC236}">
                    <a16:creationId xmlns:a16="http://schemas.microsoft.com/office/drawing/2014/main" id="{2CB5B3A7-598A-4B00-A263-3187ABCF3F03}"/>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94" name="Picture 293">
                <a:extLst>
                  <a:ext uri="{FF2B5EF4-FFF2-40B4-BE49-F238E27FC236}">
                    <a16:creationId xmlns:a16="http://schemas.microsoft.com/office/drawing/2014/main" id="{5095F16A-DF0D-41A3-BBE9-0ED31ED922DD}"/>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98" name="Picture 297">
                <a:extLst>
                  <a:ext uri="{FF2B5EF4-FFF2-40B4-BE49-F238E27FC236}">
                    <a16:creationId xmlns:a16="http://schemas.microsoft.com/office/drawing/2014/main" id="{538BDB66-C085-4C8F-BCD6-EADC8AB96D0B}"/>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02" name="Picture 301">
                <a:extLst>
                  <a:ext uri="{FF2B5EF4-FFF2-40B4-BE49-F238E27FC236}">
                    <a16:creationId xmlns:a16="http://schemas.microsoft.com/office/drawing/2014/main" id="{DC6CFB25-3C9E-4346-AF01-9B559E7AD869}"/>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06" name="Picture 305">
                <a:extLst>
                  <a:ext uri="{FF2B5EF4-FFF2-40B4-BE49-F238E27FC236}">
                    <a16:creationId xmlns:a16="http://schemas.microsoft.com/office/drawing/2014/main" id="{4A7AD1A0-CF2B-485B-8A5D-8B5C60B029CC}"/>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67" name="Picture 297">
              <a:extLst>
                <a:ext uri="{FF2B5EF4-FFF2-40B4-BE49-F238E27FC236}">
                  <a16:creationId xmlns:a16="http://schemas.microsoft.com/office/drawing/2014/main" id="{8A3F488A-4854-4C13-86E9-9D5106D633B0}"/>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graphicFrame>
        <p:nvGraphicFramePr>
          <p:cNvPr id="286" name="Table 316">
            <a:extLst>
              <a:ext uri="{FF2B5EF4-FFF2-40B4-BE49-F238E27FC236}">
                <a16:creationId xmlns:a16="http://schemas.microsoft.com/office/drawing/2014/main" id="{869CEA8C-54B0-4A21-9ACE-12D2D017DBA5}"/>
              </a:ext>
            </a:extLst>
          </p:cNvPr>
          <p:cNvGraphicFramePr>
            <a:graphicFrameLocks noGrp="1"/>
          </p:cNvGraphicFramePr>
          <p:nvPr>
            <p:extLst>
              <p:ext uri="{D42A27DB-BD31-4B8C-83A1-F6EECF244321}">
                <p14:modId xmlns:p14="http://schemas.microsoft.com/office/powerpoint/2010/main" val="1845428082"/>
              </p:ext>
            </p:extLst>
          </p:nvPr>
        </p:nvGraphicFramePr>
        <p:xfrm>
          <a:off x="6938553" y="1543983"/>
          <a:ext cx="555747" cy="908243"/>
        </p:xfrm>
        <a:graphic>
          <a:graphicData uri="http://schemas.openxmlformats.org/drawingml/2006/table">
            <a:tbl>
              <a:tblPr>
                <a:tableStyleId>{073A0DAA-6AF3-43AB-8588-CEC1D06C72B9}</a:tableStyleId>
              </a:tblPr>
              <a:tblGrid>
                <a:gridCol w="304873">
                  <a:extLst>
                    <a:ext uri="{9D8B030D-6E8A-4147-A177-3AD203B41FA5}">
                      <a16:colId xmlns:a16="http://schemas.microsoft.com/office/drawing/2014/main" val="1091484480"/>
                    </a:ext>
                  </a:extLst>
                </a:gridCol>
                <a:gridCol w="250874">
                  <a:extLst>
                    <a:ext uri="{9D8B030D-6E8A-4147-A177-3AD203B41FA5}">
                      <a16:colId xmlns:a16="http://schemas.microsoft.com/office/drawing/2014/main" val="2281290309"/>
                    </a:ext>
                  </a:extLst>
                </a:gridCol>
              </a:tblGrid>
              <a:tr h="129749">
                <a:tc>
                  <a:txBody>
                    <a:bodyPr/>
                    <a:lstStyle/>
                    <a:p>
                      <a:pPr marL="0" algn="l" defTabSz="697321" rtl="0" eaLnBrk="1" latinLnBrk="0" hangingPunct="1">
                        <a:spcBef>
                          <a:spcPts val="0"/>
                        </a:spcBef>
                      </a:pPr>
                      <a:r>
                        <a:rPr lang="en-US" sz="600" b="1" kern="1200">
                          <a:solidFill>
                            <a:srgbClr val="D29500"/>
                          </a:solidFill>
                          <a:latin typeface="Segoe UI" panose="020B0502040204020203" pitchFamily="34" charset="0"/>
                          <a:ea typeface="+mn-ea"/>
                          <a:cs typeface="Segoe UI" panose="020B0502040204020203" pitchFamily="34" charset="0"/>
                        </a:rPr>
                        <a:t>0 - 16</a:t>
                      </a:r>
                      <a:endParaRPr lang="en-US" sz="600" b="1" kern="1200" dirty="0">
                        <a:solidFill>
                          <a:srgbClr val="D29500"/>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3672541"/>
                  </a:ext>
                </a:extLst>
              </a:tr>
              <a:tr h="129749">
                <a:tc>
                  <a:txBody>
                    <a:bodyPr/>
                    <a:lstStyle/>
                    <a:p>
                      <a:pPr marL="0" algn="l" defTabSz="697321" rtl="0" eaLnBrk="1" latinLnBrk="0" hangingPunct="1">
                        <a:spcBef>
                          <a:spcPts val="0"/>
                        </a:spcBef>
                      </a:pPr>
                      <a:r>
                        <a:rPr lang="en-US" sz="600" b="1" kern="1200" dirty="0">
                          <a:solidFill>
                            <a:srgbClr val="747474"/>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24.7%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24.0%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4A8522"/>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18.6%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749">
                <a:tc>
                  <a:txBody>
                    <a:bodyPr/>
                    <a:lstStyle/>
                    <a:p>
                      <a:pPr marL="0" algn="l" defTabSz="697321" rtl="0" eaLnBrk="1" latinLnBrk="0" hangingPunct="1">
                        <a:spcBef>
                          <a:spcPts val="0"/>
                        </a:spcBef>
                      </a:pPr>
                      <a:r>
                        <a:rPr lang="en-US" sz="600" b="1" kern="1200">
                          <a:solidFill>
                            <a:srgbClr val="000000"/>
                          </a:solidFill>
                          <a:latin typeface="Segoe UI" panose="020B0502040204020203" pitchFamily="34" charset="0"/>
                          <a:ea typeface="+mn-ea"/>
                          <a:cs typeface="Segoe UI" panose="020B0502040204020203" pitchFamily="34" charset="0"/>
                        </a:rPr>
                        <a:t>55 – </a:t>
                      </a:r>
                      <a:r>
                        <a:rPr lang="en-US" sz="600" b="1" kern="1200" dirty="0">
                          <a:solidFill>
                            <a:srgbClr val="000000"/>
                          </a:solidFill>
                          <a:latin typeface="Segoe UI" panose="020B0502040204020203" pitchFamily="34" charset="0"/>
                          <a:ea typeface="+mn-ea"/>
                          <a:cs typeface="Segoe UI" panose="020B0502040204020203" pitchFamily="34" charset="0"/>
                        </a:rPr>
                        <a:t>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749">
                <a:tc>
                  <a:txBody>
                    <a:bodyPr/>
                    <a:lstStyle/>
                    <a:p>
                      <a:pPr marL="0" algn="l" defTabSz="697321" rtl="0" eaLnBrk="1" latinLnBrk="0" hangingPunct="1">
                        <a:spcBef>
                          <a:spcPts val="0"/>
                        </a:spcBef>
                      </a:pPr>
                      <a:r>
                        <a:rPr lang="en-US" sz="600" b="1" kern="1200">
                          <a:solidFill>
                            <a:srgbClr val="573C78"/>
                          </a:solidFill>
                          <a:latin typeface="Segoe UI" panose="020B0502040204020203" pitchFamily="34" charset="0"/>
                          <a:ea typeface="+mn-ea"/>
                          <a:cs typeface="Segoe UI" panose="020B0502040204020203" pitchFamily="34" charset="0"/>
                        </a:rPr>
                        <a:t> &gt; 65</a:t>
                      </a:r>
                      <a:endParaRPr lang="en-US" sz="600" b="1" kern="1200" dirty="0">
                        <a:solidFill>
                          <a:srgbClr val="573C78"/>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sp>
        <p:nvSpPr>
          <p:cNvPr id="329" name="Rectangle: Rounded Corners 171">
            <a:extLst>
              <a:ext uri="{FF2B5EF4-FFF2-40B4-BE49-F238E27FC236}">
                <a16:creationId xmlns:a16="http://schemas.microsoft.com/office/drawing/2014/main" id="{B1D6AFDB-A924-45F1-AF6C-873BD83BC395}"/>
              </a:ext>
            </a:extLst>
          </p:cNvPr>
          <p:cNvSpPr/>
          <p:nvPr/>
        </p:nvSpPr>
        <p:spPr>
          <a:xfrm>
            <a:off x="10024337" y="5215557"/>
            <a:ext cx="426760"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A5A5A5">
                    <a:lumMod val="50000"/>
                  </a:srgbClr>
                </a:solidFill>
                <a:effectLst/>
                <a:uLnTx/>
                <a:uFillTx/>
                <a:latin typeface="Calibri" panose="020F0502020204030204"/>
                <a:ea typeface="+mn-ea"/>
                <a:cs typeface="+mn-cs"/>
              </a:rPr>
              <a:t>0 time</a:t>
            </a:r>
            <a:endParaRPr kumimoji="0" lang="en-US" sz="7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A5A5A5">
                    <a:lumMod val="50000"/>
                  </a:srgbClr>
                </a:solidFill>
                <a:effectLst/>
                <a:uLnTx/>
                <a:uFillTx/>
                <a:latin typeface="Calibri" panose="020F0502020204030204"/>
                <a:ea typeface="+mn-ea"/>
                <a:cs typeface="+mn-cs"/>
              </a:rPr>
              <a:t>96.8 </a:t>
            </a:r>
            <a:r>
              <a:rPr kumimoji="0" lang="en-US" sz="7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a:t>
            </a:r>
          </a:p>
        </p:txBody>
      </p:sp>
      <p:grpSp>
        <p:nvGrpSpPr>
          <p:cNvPr id="33" name="Group 32">
            <a:extLst>
              <a:ext uri="{FF2B5EF4-FFF2-40B4-BE49-F238E27FC236}">
                <a16:creationId xmlns:a16="http://schemas.microsoft.com/office/drawing/2014/main" id="{7C2D72EF-D3DE-4609-93EF-63C31F9DF285}"/>
              </a:ext>
            </a:extLst>
          </p:cNvPr>
          <p:cNvGrpSpPr/>
          <p:nvPr/>
        </p:nvGrpSpPr>
        <p:grpSpPr>
          <a:xfrm>
            <a:off x="10172414" y="3898178"/>
            <a:ext cx="1918716" cy="502814"/>
            <a:chOff x="2108050" y="3933385"/>
            <a:chExt cx="1918716" cy="502814"/>
          </a:xfrm>
        </p:grpSpPr>
        <p:sp>
          <p:nvSpPr>
            <p:cNvPr id="165" name="ZoneTexte 132">
              <a:extLst>
                <a:ext uri="{FF2B5EF4-FFF2-40B4-BE49-F238E27FC236}">
                  <a16:creationId xmlns:a16="http://schemas.microsoft.com/office/drawing/2014/main" id="{05775D2A-1237-4FFF-8E96-ACF5507F2901}"/>
                </a:ext>
              </a:extLst>
            </p:cNvPr>
            <p:cNvSpPr txBox="1"/>
            <p:nvPr/>
          </p:nvSpPr>
          <p:spPr>
            <a:xfrm>
              <a:off x="2108050" y="3933385"/>
              <a:ext cx="1601905" cy="261610"/>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1100" b="1" i="0" u="none" strike="noStrike" kern="1200" cap="none" spc="0" normalizeH="0" baseline="0" noProof="0">
                  <a:ln>
                    <a:noFill/>
                  </a:ln>
                  <a:solidFill>
                    <a:srgbClr val="ED7D31">
                      <a:lumMod val="75000"/>
                    </a:srgbClr>
                  </a:solidFill>
                  <a:effectLst/>
                  <a:uLnTx/>
                  <a:uFillTx/>
                  <a:latin typeface="Segoe UI" panose="020B0502040204020203" pitchFamily="34" charset="0"/>
                  <a:ea typeface="+mn-ea"/>
                  <a:cs typeface="Segoe UI" panose="020B0502040204020203" pitchFamily="34" charset="0"/>
                </a:rPr>
                <a:t>12.6%</a:t>
              </a:r>
              <a:r>
                <a:rPr kumimoji="0" lang="fr-FR" sz="1100" b="1" i="0" u="none" strike="noStrike" kern="1200" cap="none" spc="0" normalizeH="0" baseline="0" noProof="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having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declined claim</a:t>
              </a:r>
              <a:endPar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170" name="ZoneTexte 132">
              <a:extLst>
                <a:ext uri="{FF2B5EF4-FFF2-40B4-BE49-F238E27FC236}">
                  <a16:creationId xmlns:a16="http://schemas.microsoft.com/office/drawing/2014/main" id="{E3B9A0CB-DC01-40B1-8696-DC2C3C55B009}"/>
                </a:ext>
              </a:extLst>
            </p:cNvPr>
            <p:cNvSpPr txBox="1"/>
            <p:nvPr/>
          </p:nvSpPr>
          <p:spPr>
            <a:xfrm>
              <a:off x="2129024" y="4182283"/>
              <a:ext cx="1760401" cy="253916"/>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health</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claims</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105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8.6 </a:t>
              </a:r>
              <a:r>
                <a:rPr kumimoji="0" lang="fr-FR" sz="105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Mio</a:t>
              </a:r>
              <a:endParaRPr kumimoji="0" lang="fr-FR" sz="9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sp>
          <p:nvSpPr>
            <p:cNvPr id="330" name="ZoneTexte 132">
              <a:extLst>
                <a:ext uri="{FF2B5EF4-FFF2-40B4-BE49-F238E27FC236}">
                  <a16:creationId xmlns:a16="http://schemas.microsoft.com/office/drawing/2014/main" id="{BFBBFA73-487A-4761-9ECE-2EF2F9038D3D}"/>
                </a:ext>
              </a:extLst>
            </p:cNvPr>
            <p:cNvSpPr txBox="1"/>
            <p:nvPr/>
          </p:nvSpPr>
          <p:spPr>
            <a:xfrm>
              <a:off x="2118204" y="4044014"/>
              <a:ext cx="1908562" cy="253916"/>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approved </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claims </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per cust. </a:t>
              </a:r>
              <a:r>
                <a:rPr kumimoji="0" lang="fr-FR" sz="105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1.7</a:t>
              </a:r>
              <a:r>
                <a:rPr kumimoji="0" lang="fr-FR" sz="6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endPar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2" name="Group 1">
            <a:extLst>
              <a:ext uri="{FF2B5EF4-FFF2-40B4-BE49-F238E27FC236}">
                <a16:creationId xmlns:a16="http://schemas.microsoft.com/office/drawing/2014/main" id="{46639B50-6089-4FB2-B1CA-6F2EEC28590B}"/>
              </a:ext>
            </a:extLst>
          </p:cNvPr>
          <p:cNvGrpSpPr/>
          <p:nvPr/>
        </p:nvGrpSpPr>
        <p:grpSpPr>
          <a:xfrm>
            <a:off x="6787325" y="1567098"/>
            <a:ext cx="132659" cy="866369"/>
            <a:chOff x="6769879" y="1576407"/>
            <a:chExt cx="132659" cy="866369"/>
          </a:xfrm>
        </p:grpSpPr>
        <p:grpSp>
          <p:nvGrpSpPr>
            <p:cNvPr id="311" name="Grup 310">
              <a:extLst>
                <a:ext uri="{FF2B5EF4-FFF2-40B4-BE49-F238E27FC236}">
                  <a16:creationId xmlns:a16="http://schemas.microsoft.com/office/drawing/2014/main" id="{88463007-9253-42A6-A69A-BDA85A3100B1}"/>
                </a:ext>
              </a:extLst>
            </p:cNvPr>
            <p:cNvGrpSpPr/>
            <p:nvPr/>
          </p:nvGrpSpPr>
          <p:grpSpPr>
            <a:xfrm>
              <a:off x="6769879" y="1698653"/>
              <a:ext cx="132659" cy="744123"/>
              <a:chOff x="5660357" y="1137214"/>
              <a:chExt cx="132659" cy="744123"/>
            </a:xfrm>
          </p:grpSpPr>
          <p:grpSp>
            <p:nvGrpSpPr>
              <p:cNvPr id="320" name="Group 2">
                <a:extLst>
                  <a:ext uri="{FF2B5EF4-FFF2-40B4-BE49-F238E27FC236}">
                    <a16:creationId xmlns:a16="http://schemas.microsoft.com/office/drawing/2014/main" id="{BDEAE520-17CF-4D4C-B102-EC4FFC4BF4BB}"/>
                  </a:ext>
                </a:extLst>
              </p:cNvPr>
              <p:cNvGrpSpPr/>
              <p:nvPr/>
            </p:nvGrpSpPr>
            <p:grpSpPr>
              <a:xfrm>
                <a:off x="5660357" y="1137214"/>
                <a:ext cx="132659" cy="614462"/>
                <a:chOff x="5644985" y="1126687"/>
                <a:chExt cx="140759" cy="703618"/>
              </a:xfrm>
            </p:grpSpPr>
            <p:pic>
              <p:nvPicPr>
                <p:cNvPr id="324" name="Picture 289">
                  <a:extLst>
                    <a:ext uri="{FF2B5EF4-FFF2-40B4-BE49-F238E27FC236}">
                      <a16:creationId xmlns:a16="http://schemas.microsoft.com/office/drawing/2014/main" id="{77E96A3D-7C4A-4CA3-94D4-9673F4D1B379}"/>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325" name="Picture 293">
                  <a:extLst>
                    <a:ext uri="{FF2B5EF4-FFF2-40B4-BE49-F238E27FC236}">
                      <a16:creationId xmlns:a16="http://schemas.microsoft.com/office/drawing/2014/main" id="{5A7A0C21-DC05-4DC2-BCF7-7D0258E3FE50}"/>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326" name="Picture 297">
                  <a:extLst>
                    <a:ext uri="{FF2B5EF4-FFF2-40B4-BE49-F238E27FC236}">
                      <a16:creationId xmlns:a16="http://schemas.microsoft.com/office/drawing/2014/main" id="{642521D5-41BA-46EE-A548-135D34389A2C}"/>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27" name="Picture 301">
                  <a:extLst>
                    <a:ext uri="{FF2B5EF4-FFF2-40B4-BE49-F238E27FC236}">
                      <a16:creationId xmlns:a16="http://schemas.microsoft.com/office/drawing/2014/main" id="{E38CB445-59FC-45A0-A3B5-49666D6273A2}"/>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28" name="Picture 305">
                  <a:extLst>
                    <a:ext uri="{FF2B5EF4-FFF2-40B4-BE49-F238E27FC236}">
                      <a16:creationId xmlns:a16="http://schemas.microsoft.com/office/drawing/2014/main" id="{039BB9F8-F1A5-464C-B026-EA7D89EE1D86}"/>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323" name="Picture 297">
                <a:extLst>
                  <a:ext uri="{FF2B5EF4-FFF2-40B4-BE49-F238E27FC236}">
                    <a16:creationId xmlns:a16="http://schemas.microsoft.com/office/drawing/2014/main" id="{72E436B0-7030-42F6-A27E-AF632261B61B}"/>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pic>
          <p:nvPicPr>
            <p:cNvPr id="248" name="Picture 289">
              <a:extLst>
                <a:ext uri="{FF2B5EF4-FFF2-40B4-BE49-F238E27FC236}">
                  <a16:creationId xmlns:a16="http://schemas.microsoft.com/office/drawing/2014/main" id="{283FCE66-10A9-4BA7-8E5D-C920F3F2AF24}"/>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769879" y="1576407"/>
              <a:ext cx="116272" cy="107739"/>
            </a:xfrm>
            <a:prstGeom prst="rect">
              <a:avLst/>
            </a:prstGeom>
          </p:spPr>
        </p:pic>
      </p:grpSp>
      <p:grpSp>
        <p:nvGrpSpPr>
          <p:cNvPr id="49" name="Group 48">
            <a:extLst>
              <a:ext uri="{FF2B5EF4-FFF2-40B4-BE49-F238E27FC236}">
                <a16:creationId xmlns:a16="http://schemas.microsoft.com/office/drawing/2014/main" id="{09C92F8F-AE46-433A-83D2-E08E7F706BB6}"/>
              </a:ext>
            </a:extLst>
          </p:cNvPr>
          <p:cNvGrpSpPr/>
          <p:nvPr/>
        </p:nvGrpSpPr>
        <p:grpSpPr>
          <a:xfrm>
            <a:off x="8035678" y="5525584"/>
            <a:ext cx="3897261" cy="651513"/>
            <a:chOff x="7956886" y="5543479"/>
            <a:chExt cx="3802571" cy="651513"/>
          </a:xfrm>
        </p:grpSpPr>
        <p:sp>
          <p:nvSpPr>
            <p:cNvPr id="180" name="Rectangle: Rounded Corners 179">
              <a:extLst>
                <a:ext uri="{FF2B5EF4-FFF2-40B4-BE49-F238E27FC236}">
                  <a16:creationId xmlns:a16="http://schemas.microsoft.com/office/drawing/2014/main" id="{C6304E24-6956-4FF5-9E08-9A47C151523B}"/>
                </a:ext>
              </a:extLst>
            </p:cNvPr>
            <p:cNvSpPr/>
            <p:nvPr/>
          </p:nvSpPr>
          <p:spPr>
            <a:xfrm>
              <a:off x="7956886" y="5586521"/>
              <a:ext cx="3802571" cy="574998"/>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ZoneTexte 137">
              <a:extLst>
                <a:ext uri="{FF2B5EF4-FFF2-40B4-BE49-F238E27FC236}">
                  <a16:creationId xmlns:a16="http://schemas.microsoft.com/office/drawing/2014/main" id="{657708C3-2DA1-4940-85E8-7F40E9CB8FAE}"/>
                </a:ext>
              </a:extLst>
            </p:cNvPr>
            <p:cNvSpPr txBox="1"/>
            <p:nvPr/>
          </p:nvSpPr>
          <p:spPr>
            <a:xfrm>
              <a:off x="10530566" y="5699370"/>
              <a:ext cx="900891"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0.9 K (0.9%)</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182" name="ZoneTexte 132">
              <a:extLst>
                <a:ext uri="{FF2B5EF4-FFF2-40B4-BE49-F238E27FC236}">
                  <a16:creationId xmlns:a16="http://schemas.microsoft.com/office/drawing/2014/main" id="{C06455DC-F3E7-4067-BD01-DF7D44EE8605}"/>
                </a:ext>
              </a:extLst>
            </p:cNvPr>
            <p:cNvSpPr txBox="1"/>
            <p:nvPr/>
          </p:nvSpPr>
          <p:spPr>
            <a:xfrm>
              <a:off x="8090266" y="5688835"/>
              <a:ext cx="2224391"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Customers</a:t>
              </a: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loss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ratio &gt; 1</a:t>
              </a:r>
            </a:p>
          </p:txBody>
        </p:sp>
        <p:sp>
          <p:nvSpPr>
            <p:cNvPr id="183" name="ZoneTexte 137">
              <a:extLst>
                <a:ext uri="{FF2B5EF4-FFF2-40B4-BE49-F238E27FC236}">
                  <a16:creationId xmlns:a16="http://schemas.microsoft.com/office/drawing/2014/main" id="{6018E9D1-1404-4D51-926C-86CCC29BBCE6}"/>
                </a:ext>
              </a:extLst>
            </p:cNvPr>
            <p:cNvSpPr txBox="1"/>
            <p:nvPr/>
          </p:nvSpPr>
          <p:spPr>
            <a:xfrm>
              <a:off x="10547659" y="5844400"/>
              <a:ext cx="883798"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lang="fr-FR" sz="700">
                  <a:solidFill>
                    <a:srgbClr val="5B9BD5">
                      <a:lumMod val="50000"/>
                    </a:srgbClr>
                  </a:solidFill>
                  <a:latin typeface="Segoe UI" panose="020B0502040204020203" pitchFamily="34" charset="0"/>
                  <a:cs typeface="Segoe UI" panose="020B0502040204020203" pitchFamily="34" charset="0"/>
                </a:rPr>
                <a:t>0.7</a:t>
              </a: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 K (0.7 </a:t>
              </a:r>
              <a:r>
                <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a:t>
              </a:r>
            </a:p>
          </p:txBody>
        </p:sp>
        <p:sp>
          <p:nvSpPr>
            <p:cNvPr id="184" name="ZoneTexte 132">
              <a:extLst>
                <a:ext uri="{FF2B5EF4-FFF2-40B4-BE49-F238E27FC236}">
                  <a16:creationId xmlns:a16="http://schemas.microsoft.com/office/drawing/2014/main" id="{09DA42F7-0C8B-46B0-B36B-20BF29AA4A22}"/>
                </a:ext>
              </a:extLst>
            </p:cNvPr>
            <p:cNvSpPr txBox="1"/>
            <p:nvPr/>
          </p:nvSpPr>
          <p:spPr>
            <a:xfrm>
              <a:off x="8090266" y="5834191"/>
              <a:ext cx="2287051"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Customers</a:t>
              </a: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with</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high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loss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ratio (&gt;2)</a:t>
              </a:r>
            </a:p>
          </p:txBody>
        </p:sp>
        <p:sp>
          <p:nvSpPr>
            <p:cNvPr id="185" name="ZoneTexte 137">
              <a:extLst>
                <a:ext uri="{FF2B5EF4-FFF2-40B4-BE49-F238E27FC236}">
                  <a16:creationId xmlns:a16="http://schemas.microsoft.com/office/drawing/2014/main" id="{0A35E1A4-B637-4C57-9853-FC2F50150671}"/>
                </a:ext>
              </a:extLst>
            </p:cNvPr>
            <p:cNvSpPr txBox="1"/>
            <p:nvPr/>
          </p:nvSpPr>
          <p:spPr>
            <a:xfrm>
              <a:off x="10584716" y="5989429"/>
              <a:ext cx="846741"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0.35 </a:t>
              </a:r>
              <a:r>
                <a:rPr kumimoji="0" lang="fr-FR" sz="700" b="1" i="0" u="none" strike="noStrike" kern="1200" cap="none" spc="0" normalizeH="0" baseline="0" noProof="0" dirty="0" err="1">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years</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186" name="ZoneTexte 132">
              <a:extLst>
                <a:ext uri="{FF2B5EF4-FFF2-40B4-BE49-F238E27FC236}">
                  <a16:creationId xmlns:a16="http://schemas.microsoft.com/office/drawing/2014/main" id="{8E04F6C9-0CE7-43EC-AE5B-F8812F88C701}"/>
                </a:ext>
              </a:extLst>
            </p:cNvPr>
            <p:cNvSpPr txBox="1"/>
            <p:nvPr/>
          </p:nvSpPr>
          <p:spPr>
            <a:xfrm>
              <a:off x="8090266" y="5979548"/>
              <a:ext cx="2224391" cy="215444"/>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8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years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to </a:t>
              </a:r>
              <a:r>
                <a:rPr kumimoji="0" lang="fr-FR" sz="8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loss</a:t>
              </a:r>
              <a:r>
                <a:rPr kumimoji="0" lang="fr-FR" sz="8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ratio &gt; 1</a:t>
              </a:r>
            </a:p>
          </p:txBody>
        </p:sp>
        <p:sp>
          <p:nvSpPr>
            <p:cNvPr id="265" name="ZoneTexte 137">
              <a:extLst>
                <a:ext uri="{FF2B5EF4-FFF2-40B4-BE49-F238E27FC236}">
                  <a16:creationId xmlns:a16="http://schemas.microsoft.com/office/drawing/2014/main" id="{38D81D3F-7880-4694-A8D8-816768810262}"/>
                </a:ext>
              </a:extLst>
            </p:cNvPr>
            <p:cNvSpPr txBox="1"/>
            <p:nvPr/>
          </p:nvSpPr>
          <p:spPr>
            <a:xfrm>
              <a:off x="10616691" y="5554340"/>
              <a:ext cx="814766" cy="200055"/>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700" b="1" i="0" u="none" strike="noStrike" kern="1200" cap="none" spc="0" normalizeH="0" baseline="0" noProof="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104 K</a:t>
              </a:r>
              <a:endParaRPr kumimoji="0" lang="fr-FR" sz="7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endParaRPr>
            </a:p>
          </p:txBody>
        </p:sp>
        <p:sp>
          <p:nvSpPr>
            <p:cNvPr id="273" name="ZoneTexte 132">
              <a:extLst>
                <a:ext uri="{FF2B5EF4-FFF2-40B4-BE49-F238E27FC236}">
                  <a16:creationId xmlns:a16="http://schemas.microsoft.com/office/drawing/2014/main" id="{E8CC8A47-E352-4165-B04A-6D4626C6875E}"/>
                </a:ext>
              </a:extLst>
            </p:cNvPr>
            <p:cNvSpPr txBox="1"/>
            <p:nvPr/>
          </p:nvSpPr>
          <p:spPr>
            <a:xfrm>
              <a:off x="8090266" y="5543479"/>
              <a:ext cx="2914060"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New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excl</a:t>
              </a:r>
              <a:r>
                <a:rPr lang="fr-FR" sz="800" dirty="0">
                  <a:solidFill>
                    <a:schemeClr val="accent3">
                      <a:lumMod val="50000"/>
                    </a:schemeClr>
                  </a:solidFill>
                  <a:latin typeface="Segoe UI" panose="020B0502040204020203" pitchFamily="34" charset="0"/>
                  <a:cs typeface="Segoe UI" panose="020B0502040204020203" pitchFamily="34" charset="0"/>
                </a:rPr>
                <a:t> UL 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riders</a:t>
              </a:r>
              <a:r>
                <a:rPr lang="fr-FR" sz="800" dirty="0">
                  <a:solidFill>
                    <a:schemeClr val="accent3">
                      <a:lumMod val="50000"/>
                    </a:schemeClr>
                  </a:solidFill>
                  <a:latin typeface="Segoe UI" panose="020B0502040204020203" pitchFamily="34" charset="0"/>
                  <a:cs typeface="Segoe UI" panose="020B0502040204020203" pitchFamily="34" charset="0"/>
                </a:rPr>
                <a:t>)</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46" name="Group 45">
            <a:extLst>
              <a:ext uri="{FF2B5EF4-FFF2-40B4-BE49-F238E27FC236}">
                <a16:creationId xmlns:a16="http://schemas.microsoft.com/office/drawing/2014/main" id="{95158C14-DF44-4F30-BF60-4D95E7E6F1A1}"/>
              </a:ext>
            </a:extLst>
          </p:cNvPr>
          <p:cNvGrpSpPr/>
          <p:nvPr/>
        </p:nvGrpSpPr>
        <p:grpSpPr>
          <a:xfrm>
            <a:off x="2242937" y="4039907"/>
            <a:ext cx="1615489" cy="528214"/>
            <a:chOff x="2242937" y="4103407"/>
            <a:chExt cx="1615489" cy="528214"/>
          </a:xfrm>
        </p:grpSpPr>
        <p:sp>
          <p:nvSpPr>
            <p:cNvPr id="232" name="ZoneTexte 132">
              <a:extLst>
                <a:ext uri="{FF2B5EF4-FFF2-40B4-BE49-F238E27FC236}">
                  <a16:creationId xmlns:a16="http://schemas.microsoft.com/office/drawing/2014/main" id="{6D2E9018-36E0-4646-900E-2BB694838A55}"/>
                </a:ext>
              </a:extLst>
            </p:cNvPr>
            <p:cNvSpPr txBox="1"/>
            <p:nvPr/>
          </p:nvSpPr>
          <p:spPr>
            <a:xfrm>
              <a:off x="2242937" y="4103407"/>
              <a:ext cx="933909" cy="200055"/>
            </a:xfrm>
            <a:prstGeom prst="rect">
              <a:avLst/>
            </a:prstGeom>
            <a:noFill/>
          </p:spPr>
          <p:txBody>
            <a:bodyPr wrap="square" rtlCol="0">
              <a:spAutoFit/>
            </a:bodyPr>
            <a:lstStyle/>
            <a:p>
              <a:pPr marL="0" marR="0" lvl="0" indent="0"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Tot</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wdr</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p>
          </p:txBody>
        </p:sp>
        <p:sp>
          <p:nvSpPr>
            <p:cNvPr id="233" name="ZoneTexte 132">
              <a:extLst>
                <a:ext uri="{FF2B5EF4-FFF2-40B4-BE49-F238E27FC236}">
                  <a16:creationId xmlns:a16="http://schemas.microsoft.com/office/drawing/2014/main" id="{AAF0DEDA-0107-4AF7-B834-E45AB6670C3B}"/>
                </a:ext>
              </a:extLst>
            </p:cNvPr>
            <p:cNvSpPr txBox="1"/>
            <p:nvPr/>
          </p:nvSpPr>
          <p:spPr>
            <a:xfrm>
              <a:off x="2242937" y="4267486"/>
              <a:ext cx="846219" cy="200055"/>
            </a:xfrm>
            <a:prstGeom prst="rect">
              <a:avLst/>
            </a:prstGeom>
            <a:noFill/>
          </p:spPr>
          <p:txBody>
            <a:bodyPr wrap="square" rtlCol="0">
              <a:spAutoFit/>
            </a:bodyPr>
            <a:lstStyle/>
            <a:p>
              <a:pPr marL="0" marR="0" lvl="0" indent="0"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Avg</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wdr</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p>
          </p:txBody>
        </p:sp>
        <p:sp>
          <p:nvSpPr>
            <p:cNvPr id="235" name="ZoneTexte 137">
              <a:extLst>
                <a:ext uri="{FF2B5EF4-FFF2-40B4-BE49-F238E27FC236}">
                  <a16:creationId xmlns:a16="http://schemas.microsoft.com/office/drawing/2014/main" id="{EAFA2117-85DC-4217-9DEE-5F7EC06D8AF5}"/>
                </a:ext>
              </a:extLst>
            </p:cNvPr>
            <p:cNvSpPr txBox="1"/>
            <p:nvPr/>
          </p:nvSpPr>
          <p:spPr>
            <a:xfrm>
              <a:off x="3116834" y="4103407"/>
              <a:ext cx="741592"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 1.1 T</a:t>
              </a:r>
            </a:p>
          </p:txBody>
        </p:sp>
        <p:sp>
          <p:nvSpPr>
            <p:cNvPr id="236" name="ZoneTexte 137">
              <a:extLst>
                <a:ext uri="{FF2B5EF4-FFF2-40B4-BE49-F238E27FC236}">
                  <a16:creationId xmlns:a16="http://schemas.microsoft.com/office/drawing/2014/main" id="{8ADFD2E5-3011-481F-AF80-5B385C59A460}"/>
                </a:ext>
              </a:extLst>
            </p:cNvPr>
            <p:cNvSpPr txBox="1"/>
            <p:nvPr/>
          </p:nvSpPr>
          <p:spPr>
            <a:xfrm>
              <a:off x="3108797" y="4259792"/>
              <a:ext cx="74962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35.5 Mio</a:t>
              </a:r>
            </a:p>
          </p:txBody>
        </p:sp>
        <p:sp>
          <p:nvSpPr>
            <p:cNvPr id="288" name="ZoneTexte 132">
              <a:extLst>
                <a:ext uri="{FF2B5EF4-FFF2-40B4-BE49-F238E27FC236}">
                  <a16:creationId xmlns:a16="http://schemas.microsoft.com/office/drawing/2014/main" id="{37DFC1B6-0FE0-4CAD-A008-322521B1F72A}"/>
                </a:ext>
              </a:extLst>
            </p:cNvPr>
            <p:cNvSpPr txBox="1"/>
            <p:nvPr/>
          </p:nvSpPr>
          <p:spPr>
            <a:xfrm>
              <a:off x="2242937" y="4431566"/>
              <a:ext cx="1006965" cy="200055"/>
            </a:xfrm>
            <a:prstGeom prst="rect">
              <a:avLst/>
            </a:prstGeom>
            <a:noFill/>
          </p:spPr>
          <p:txBody>
            <a:bodyPr wrap="square" rtlCol="0">
              <a:spAutoFit/>
            </a:bodyPr>
            <a:lstStyle/>
            <a:p>
              <a:pPr marL="0" marR="0" lvl="0" indent="0"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Median</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wdr</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p>
          </p:txBody>
        </p:sp>
        <p:sp>
          <p:nvSpPr>
            <p:cNvPr id="291" name="ZoneTexte 137">
              <a:extLst>
                <a:ext uri="{FF2B5EF4-FFF2-40B4-BE49-F238E27FC236}">
                  <a16:creationId xmlns:a16="http://schemas.microsoft.com/office/drawing/2014/main" id="{2F1EF70C-8437-494C-B8AA-3990CE57457E}"/>
                </a:ext>
              </a:extLst>
            </p:cNvPr>
            <p:cNvSpPr txBox="1"/>
            <p:nvPr/>
          </p:nvSpPr>
          <p:spPr>
            <a:xfrm>
              <a:off x="3108797" y="4416177"/>
              <a:ext cx="74962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5B9BD5">
                      <a:lumMod val="50000"/>
                    </a:srgbClr>
                  </a:solidFill>
                  <a:effectLst/>
                  <a:uLnTx/>
                  <a:uFillTx/>
                  <a:latin typeface="Segoe UI" panose="020B0502040204020203" pitchFamily="34" charset="0"/>
                  <a:ea typeface="+mn-ea"/>
                  <a:cs typeface="Segoe UI" panose="020B0502040204020203" pitchFamily="34" charset="0"/>
                </a:rPr>
                <a:t>13.7 Mio</a:t>
              </a:r>
            </a:p>
          </p:txBody>
        </p:sp>
      </p:grpSp>
      <p:sp>
        <p:nvSpPr>
          <p:cNvPr id="292" name="ZoneTexte 132">
            <a:extLst>
              <a:ext uri="{FF2B5EF4-FFF2-40B4-BE49-F238E27FC236}">
                <a16:creationId xmlns:a16="http://schemas.microsoft.com/office/drawing/2014/main" id="{3C9CA6FF-9C6C-4B7C-B899-FD03F7411CA3}"/>
              </a:ext>
            </a:extLst>
          </p:cNvPr>
          <p:cNvSpPr txBox="1"/>
          <p:nvPr/>
        </p:nvSpPr>
        <p:spPr>
          <a:xfrm>
            <a:off x="346058" y="5897016"/>
            <a:ext cx="1148178" cy="200055"/>
          </a:xfrm>
          <a:prstGeom prst="rect">
            <a:avLst/>
          </a:prstGeom>
          <a:noFill/>
        </p:spPr>
        <p:txBody>
          <a:bodyPr wrap="square" rtlCol="0">
            <a:spAutoFit/>
          </a:bodyPr>
          <a:lstStyle/>
          <a:p>
            <a:pPr marL="0" marR="0" lvl="0" indent="0" algn="l" defTabSz="1087672" rtl="0" eaLnBrk="0" fontAlgn="base" latinLnBrk="0" hangingPunct="0">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Median</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0"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Lump </a:t>
            </a:r>
            <a:r>
              <a:rPr kumimoji="0" lang="fr-FR" sz="700" b="0"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sum</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 </a:t>
            </a:r>
            <a:r>
              <a:rPr kumimoji="0" lang="fr-FR" sz="700" b="1" i="0" u="none" strike="noStrike" kern="1200" cap="none" spc="0" normalizeH="0" baseline="0" noProof="0" dirty="0" err="1">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Amt</a:t>
            </a:r>
            <a:r>
              <a:rPr kumimoji="0" lang="fr-FR" sz="700" b="1" i="0" u="none" strike="noStrike" kern="1200" cap="none" spc="0" normalizeH="0" baseline="0" noProof="0" dirty="0">
                <a:ln>
                  <a:noFill/>
                </a:ln>
                <a:solidFill>
                  <a:srgbClr val="A5A5A5">
                    <a:lumMod val="50000"/>
                  </a:srgbClr>
                </a:solidFill>
                <a:effectLst/>
                <a:uLnTx/>
                <a:uFillTx/>
                <a:latin typeface="Segoe UI" panose="020B0502040204020203" pitchFamily="34" charset="0"/>
                <a:ea typeface="+mn-ea"/>
                <a:cs typeface="Segoe UI" panose="020B0502040204020203" pitchFamily="34" charset="0"/>
              </a:rPr>
              <a:t>.</a:t>
            </a:r>
          </a:p>
        </p:txBody>
      </p:sp>
      <p:sp>
        <p:nvSpPr>
          <p:cNvPr id="293" name="ZoneTexte 137">
            <a:extLst>
              <a:ext uri="{FF2B5EF4-FFF2-40B4-BE49-F238E27FC236}">
                <a16:creationId xmlns:a16="http://schemas.microsoft.com/office/drawing/2014/main" id="{D2FF7BCF-0C3C-4F66-9E5A-46F73258885D}"/>
              </a:ext>
            </a:extLst>
          </p:cNvPr>
          <p:cNvSpPr txBox="1"/>
          <p:nvPr/>
        </p:nvSpPr>
        <p:spPr>
          <a:xfrm>
            <a:off x="1531043" y="5881627"/>
            <a:ext cx="749629" cy="215444"/>
          </a:xfrm>
          <a:prstGeom prst="rect">
            <a:avLst/>
          </a:prstGeom>
          <a:noFill/>
        </p:spPr>
        <p:txBody>
          <a:bodyPr wrap="square" rtlCol="0">
            <a:spAutoFit/>
          </a:bodyPr>
          <a:lstStyle>
            <a:defPPr>
              <a:defRPr lang="fr-FR"/>
            </a:defPPr>
            <a:lvl1pPr>
              <a:defRPr sz="641" b="1">
                <a:solidFill>
                  <a:srgbClr val="002060"/>
                </a:solidFill>
              </a:defRPr>
            </a:lvl1pPr>
          </a:lstStyle>
          <a:p>
            <a:pPr marL="0" marR="0" lvl="0" indent="0" algn="r" defTabSz="1087672" rtl="0" eaLnBrk="0" fontAlgn="base" latinLnBrk="0" hangingPunct="0">
              <a:lnSpc>
                <a:spcPct val="100000"/>
              </a:lnSpc>
              <a:spcBef>
                <a:spcPct val="0"/>
              </a:spcBef>
              <a:spcAft>
                <a:spcPct val="0"/>
              </a:spcAft>
              <a:buClrTx/>
              <a:buSzTx/>
              <a:buFontTx/>
              <a:buNone/>
              <a:tabLst/>
              <a:defRPr/>
            </a:pPr>
            <a:r>
              <a:rPr kumimoji="0" lang="fr-FR" sz="800" b="1" i="0" u="none" strike="noStrike" kern="1200" cap="none" spc="0" normalizeH="0" baseline="0" noProof="0" dirty="0">
                <a:ln>
                  <a:noFill/>
                </a:ln>
                <a:solidFill>
                  <a:srgbClr val="4F6228"/>
                </a:solidFill>
                <a:effectLst/>
                <a:uLnTx/>
                <a:uFillTx/>
                <a:latin typeface="Segoe UI" panose="020B0502040204020203" pitchFamily="34" charset="0"/>
                <a:ea typeface="+mn-ea"/>
                <a:cs typeface="Segoe UI" panose="020B0502040204020203" pitchFamily="34" charset="0"/>
              </a:rPr>
              <a:t>1 Mio</a:t>
            </a:r>
          </a:p>
        </p:txBody>
      </p:sp>
      <p:cxnSp>
        <p:nvCxnSpPr>
          <p:cNvPr id="41" name="Connector: Elbow 40">
            <a:extLst>
              <a:ext uri="{FF2B5EF4-FFF2-40B4-BE49-F238E27FC236}">
                <a16:creationId xmlns:a16="http://schemas.microsoft.com/office/drawing/2014/main" id="{CC60A770-70C5-42CA-94B3-90744F67E408}"/>
              </a:ext>
            </a:extLst>
          </p:cNvPr>
          <p:cNvCxnSpPr>
            <a:cxnSpLocks/>
          </p:cNvCxnSpPr>
          <p:nvPr/>
        </p:nvCxnSpPr>
        <p:spPr>
          <a:xfrm rot="5400000">
            <a:off x="211912" y="3321739"/>
            <a:ext cx="1874872" cy="1740474"/>
          </a:xfrm>
          <a:prstGeom prst="bentConnector3">
            <a:avLst>
              <a:gd name="adj1" fmla="val 99449"/>
            </a:avLst>
          </a:prstGeom>
        </p:spPr>
        <p:style>
          <a:lnRef idx="2">
            <a:schemeClr val="accent3"/>
          </a:lnRef>
          <a:fillRef idx="0">
            <a:schemeClr val="accent3"/>
          </a:fillRef>
          <a:effectRef idx="1">
            <a:schemeClr val="accent3"/>
          </a:effectRef>
          <a:fontRef idx="minor">
            <a:schemeClr val="tx1"/>
          </a:fontRef>
        </p:style>
      </p:cxnSp>
      <p:pic>
        <p:nvPicPr>
          <p:cNvPr id="260" name="Picture 259">
            <a:extLst>
              <a:ext uri="{FF2B5EF4-FFF2-40B4-BE49-F238E27FC236}">
                <a16:creationId xmlns:a16="http://schemas.microsoft.com/office/drawing/2014/main" id="{9DE2CD9A-2EF8-443C-98C3-957534D717B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04608" y="2395272"/>
            <a:ext cx="684877" cy="684877"/>
          </a:xfrm>
          <a:prstGeom prst="rect">
            <a:avLst/>
          </a:prstGeom>
        </p:spPr>
      </p:pic>
      <p:sp>
        <p:nvSpPr>
          <p:cNvPr id="274" name="Rectangle 273">
            <a:extLst>
              <a:ext uri="{FF2B5EF4-FFF2-40B4-BE49-F238E27FC236}">
                <a16:creationId xmlns:a16="http://schemas.microsoft.com/office/drawing/2014/main" id="{FA23DBA6-E93A-41E6-8D5F-A90D366429C2}"/>
              </a:ext>
            </a:extLst>
          </p:cNvPr>
          <p:cNvSpPr/>
          <p:nvPr/>
        </p:nvSpPr>
        <p:spPr>
          <a:xfrm>
            <a:off x="210710" y="6181860"/>
            <a:ext cx="4161190" cy="188164"/>
          </a:xfrm>
          <a:prstGeom prst="rect">
            <a:avLst/>
          </a:prstGeom>
          <a:solidFill>
            <a:schemeClr val="accent1">
              <a:lumMod val="60000"/>
              <a:lumOff val="40000"/>
            </a:schemeClr>
          </a:solidFill>
          <a:ln w="12700">
            <a:noFill/>
            <a:prstDash val="sysDash"/>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bg1"/>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271CBD05-C1D1-4F7D-87D5-F3A39E540347}"/>
              </a:ext>
            </a:extLst>
          </p:cNvPr>
          <p:cNvSpPr/>
          <p:nvPr/>
        </p:nvSpPr>
        <p:spPr>
          <a:xfrm>
            <a:off x="8044644" y="5356226"/>
            <a:ext cx="1870780"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1092"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New Cust Loss Ratio</a:t>
            </a:r>
          </a:p>
        </p:txBody>
      </p:sp>
      <p:sp>
        <p:nvSpPr>
          <p:cNvPr id="287" name="Rectangle 286">
            <a:extLst>
              <a:ext uri="{FF2B5EF4-FFF2-40B4-BE49-F238E27FC236}">
                <a16:creationId xmlns:a16="http://schemas.microsoft.com/office/drawing/2014/main" id="{60F81210-A8DD-4D2D-A125-423DCDA8FC39}"/>
              </a:ext>
            </a:extLst>
          </p:cNvPr>
          <p:cNvSpPr/>
          <p:nvPr/>
        </p:nvSpPr>
        <p:spPr>
          <a:xfrm>
            <a:off x="7882896" y="6181860"/>
            <a:ext cx="3686933" cy="188164"/>
          </a:xfrm>
          <a:prstGeom prst="rect">
            <a:avLst/>
          </a:prstGeom>
          <a:solidFill>
            <a:schemeClr val="accent1">
              <a:lumMod val="60000"/>
              <a:lumOff val="40000"/>
            </a:schemeClr>
          </a:solidFill>
          <a:ln w="12700">
            <a:noFill/>
            <a:prstDash val="sysDash"/>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bg1"/>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254" name="Rectangle 253">
            <a:extLst>
              <a:ext uri="{FF2B5EF4-FFF2-40B4-BE49-F238E27FC236}">
                <a16:creationId xmlns:a16="http://schemas.microsoft.com/office/drawing/2014/main" id="{15A14E5D-7D1E-47BE-B80A-6002097203D4}"/>
              </a:ext>
            </a:extLst>
          </p:cNvPr>
          <p:cNvSpPr/>
          <p:nvPr/>
        </p:nvSpPr>
        <p:spPr>
          <a:xfrm rot="18896717">
            <a:off x="7330919" y="4438196"/>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Impact" panose="020B0806030902050204" pitchFamily="34" charset="0"/>
                <a:ea typeface="+mn-ea"/>
                <a:cs typeface="Segoe UI" panose="020B0502040204020203" pitchFamily="34" charset="0"/>
              </a:rPr>
              <a:t>Religion</a:t>
            </a:r>
          </a:p>
        </p:txBody>
      </p:sp>
    </p:spTree>
    <p:extLst>
      <p:ext uri="{BB962C8B-B14F-4D97-AF65-F5344CB8AC3E}">
        <p14:creationId xmlns:p14="http://schemas.microsoft.com/office/powerpoint/2010/main" val="251057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 name="Chart 258">
            <a:extLst>
              <a:ext uri="{FF2B5EF4-FFF2-40B4-BE49-F238E27FC236}">
                <a16:creationId xmlns:a16="http://schemas.microsoft.com/office/drawing/2014/main" id="{621331CE-A92E-42C3-8FFA-EE85C24EF64E}"/>
              </a:ext>
            </a:extLst>
          </p:cNvPr>
          <p:cNvGraphicFramePr/>
          <p:nvPr>
            <p:extLst>
              <p:ext uri="{D42A27DB-BD31-4B8C-83A1-F6EECF244321}">
                <p14:modId xmlns:p14="http://schemas.microsoft.com/office/powerpoint/2010/main" val="2737750398"/>
              </p:ext>
            </p:extLst>
          </p:nvPr>
        </p:nvGraphicFramePr>
        <p:xfrm>
          <a:off x="8158293" y="1708330"/>
          <a:ext cx="2104002" cy="1462120"/>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27">
            <a:extLst>
              <a:ext uri="{FF2B5EF4-FFF2-40B4-BE49-F238E27FC236}">
                <a16:creationId xmlns:a16="http://schemas.microsoft.com/office/drawing/2014/main" id="{7D92F63E-611C-41E5-80CF-60F5C1B6F417}"/>
              </a:ext>
            </a:extLst>
          </p:cNvPr>
          <p:cNvSpPr/>
          <p:nvPr/>
        </p:nvSpPr>
        <p:spPr>
          <a:xfrm>
            <a:off x="4575527" y="4370276"/>
            <a:ext cx="3130487" cy="1969640"/>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A4A695-3BAF-4D69-8D1C-2CD7506D8B3D}"/>
              </a:ext>
            </a:extLst>
          </p:cNvPr>
          <p:cNvSpPr/>
          <p:nvPr/>
        </p:nvSpPr>
        <p:spPr>
          <a:xfrm>
            <a:off x="7827537" y="3255813"/>
            <a:ext cx="4246400" cy="306624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607929-4861-4792-8589-D7FC911C5E70}"/>
              </a:ext>
            </a:extLst>
          </p:cNvPr>
          <p:cNvSpPr/>
          <p:nvPr/>
        </p:nvSpPr>
        <p:spPr>
          <a:xfrm>
            <a:off x="7721012" y="97152"/>
            <a:ext cx="4347175"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718A970-BEDD-44C4-A560-CD460DDAF631}"/>
              </a:ext>
            </a:extLst>
          </p:cNvPr>
          <p:cNvSpPr/>
          <p:nvPr/>
        </p:nvSpPr>
        <p:spPr>
          <a:xfrm>
            <a:off x="146757" y="3205771"/>
            <a:ext cx="4321072" cy="313516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5F07C0-D72C-4421-8B10-6EE3E355A867}"/>
              </a:ext>
            </a:extLst>
          </p:cNvPr>
          <p:cNvSpPr/>
          <p:nvPr/>
        </p:nvSpPr>
        <p:spPr>
          <a:xfrm>
            <a:off x="146758" y="152728"/>
            <a:ext cx="4299940"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97F7BB-CD8A-4176-B47D-68677FA45A0B}"/>
              </a:ext>
            </a:extLst>
          </p:cNvPr>
          <p:cNvSpPr/>
          <p:nvPr/>
        </p:nvSpPr>
        <p:spPr>
          <a:xfrm>
            <a:off x="3945466" y="897468"/>
            <a:ext cx="4301067" cy="434622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032FE201-425C-4B24-B343-5730CFBFD406}"/>
              </a:ext>
            </a:extLst>
          </p:cNvPr>
          <p:cNvSpPr>
            <a:spLocks noGrp="1"/>
          </p:cNvSpPr>
          <p:nvPr>
            <p:ph type="sldNum" sz="quarter" idx="12"/>
          </p:nvPr>
        </p:nvSpPr>
        <p:spPr/>
        <p:txBody>
          <a:bodyPr/>
          <a:lstStyle/>
          <a:p>
            <a:fld id="{438FEFB8-6B6E-4DC1-A5E4-A1258711B442}" type="slidenum">
              <a:rPr lang="en-GB" noProof="0" smtClean="0"/>
              <a:pPr/>
              <a:t>6</a:t>
            </a:fld>
            <a:endParaRPr lang="en-GB" noProof="0"/>
          </a:p>
        </p:txBody>
      </p:sp>
      <p:sp>
        <p:nvSpPr>
          <p:cNvPr id="6" name="Oval 5">
            <a:extLst>
              <a:ext uri="{FF2B5EF4-FFF2-40B4-BE49-F238E27FC236}">
                <a16:creationId xmlns:a16="http://schemas.microsoft.com/office/drawing/2014/main" id="{EEC57C94-31F7-4D2A-A89D-45F6C9FF9BF0}"/>
              </a:ext>
            </a:extLst>
          </p:cNvPr>
          <p:cNvSpPr/>
          <p:nvPr/>
        </p:nvSpPr>
        <p:spPr>
          <a:xfrm>
            <a:off x="5170311" y="2136751"/>
            <a:ext cx="1837267" cy="182564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E9D7284-C443-4E8A-9456-CBA954BC6648}"/>
              </a:ext>
            </a:extLst>
          </p:cNvPr>
          <p:cNvSpPr/>
          <p:nvPr/>
        </p:nvSpPr>
        <p:spPr>
          <a:xfrm>
            <a:off x="5469465" y="91722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01AA5A-869F-4CFC-A480-CB87F7FDB055}"/>
              </a:ext>
            </a:extLst>
          </p:cNvPr>
          <p:cNvSpPr/>
          <p:nvPr/>
        </p:nvSpPr>
        <p:spPr>
          <a:xfrm>
            <a:off x="3953933" y="25170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98CD451-8E16-4206-AF84-C46BBFD6FC71}"/>
              </a:ext>
            </a:extLst>
          </p:cNvPr>
          <p:cNvSpPr/>
          <p:nvPr/>
        </p:nvSpPr>
        <p:spPr>
          <a:xfrm>
            <a:off x="5508975" y="4095047"/>
            <a:ext cx="1207911" cy="1140177"/>
          </a:xfrm>
          <a:prstGeom prst="ellipse">
            <a:avLst/>
          </a:prstGeom>
          <a:solidFill>
            <a:schemeClr val="accent6">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39D5708-5EBC-4CEF-BFE4-6A7FDAD71765}"/>
              </a:ext>
            </a:extLst>
          </p:cNvPr>
          <p:cNvSpPr/>
          <p:nvPr/>
        </p:nvSpPr>
        <p:spPr>
          <a:xfrm>
            <a:off x="7027333" y="2489201"/>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CC38A-85FB-46F5-B53B-52F3FBC43295}"/>
              </a:ext>
            </a:extLst>
          </p:cNvPr>
          <p:cNvSpPr/>
          <p:nvPr/>
        </p:nvSpPr>
        <p:spPr>
          <a:xfrm>
            <a:off x="4356102" y="142804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BCE3138-40FC-45E7-99EA-7F8F8345E8D6}"/>
              </a:ext>
            </a:extLst>
          </p:cNvPr>
          <p:cNvSpPr/>
          <p:nvPr/>
        </p:nvSpPr>
        <p:spPr>
          <a:xfrm>
            <a:off x="6567311" y="1422075"/>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743CAC7-480B-419B-B2E9-53090A888909}"/>
              </a:ext>
            </a:extLst>
          </p:cNvPr>
          <p:cNvSpPr/>
          <p:nvPr/>
        </p:nvSpPr>
        <p:spPr>
          <a:xfrm>
            <a:off x="6605409" y="3583896"/>
            <a:ext cx="1207911" cy="1140177"/>
          </a:xfrm>
          <a:prstGeom prst="ellipse">
            <a:avLst/>
          </a:prstGeom>
          <a:solidFill>
            <a:srgbClr val="B5CD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CE36885-4F54-4E82-B9A0-E8F71543C4CF}"/>
              </a:ext>
            </a:extLst>
          </p:cNvPr>
          <p:cNvSpPr/>
          <p:nvPr/>
        </p:nvSpPr>
        <p:spPr>
          <a:xfrm>
            <a:off x="4391376" y="3606474"/>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E3050F-D68B-444E-A0D1-F88DC56F48A4}"/>
              </a:ext>
            </a:extLst>
          </p:cNvPr>
          <p:cNvSpPr/>
          <p:nvPr/>
        </p:nvSpPr>
        <p:spPr>
          <a:xfrm rot="18811102">
            <a:off x="4135286" y="155895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Gender</a:t>
            </a:r>
          </a:p>
        </p:txBody>
      </p:sp>
      <p:sp>
        <p:nvSpPr>
          <p:cNvPr id="18" name="Rectangle 17">
            <a:extLst>
              <a:ext uri="{FF2B5EF4-FFF2-40B4-BE49-F238E27FC236}">
                <a16:creationId xmlns:a16="http://schemas.microsoft.com/office/drawing/2014/main" id="{F7B5EC39-A692-4240-BE40-F2E335B55A0A}"/>
              </a:ext>
            </a:extLst>
          </p:cNvPr>
          <p:cNvSpPr/>
          <p:nvPr/>
        </p:nvSpPr>
        <p:spPr>
          <a:xfrm>
            <a:off x="5735374" y="82550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Age</a:t>
            </a:r>
          </a:p>
        </p:txBody>
      </p:sp>
      <p:sp>
        <p:nvSpPr>
          <p:cNvPr id="19" name="Rectangle 18">
            <a:extLst>
              <a:ext uri="{FF2B5EF4-FFF2-40B4-BE49-F238E27FC236}">
                <a16:creationId xmlns:a16="http://schemas.microsoft.com/office/drawing/2014/main" id="{C30F56EE-10EA-4DE2-A799-6981CE44FAA9}"/>
              </a:ext>
            </a:extLst>
          </p:cNvPr>
          <p:cNvSpPr/>
          <p:nvPr/>
        </p:nvSpPr>
        <p:spPr>
          <a:xfrm rot="2656775">
            <a:off x="7308461" y="148731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1087672" eaLnBrk="0" fontAlgn="base" hangingPunct="0">
              <a:spcBef>
                <a:spcPct val="0"/>
              </a:spcBef>
              <a:spcAft>
                <a:spcPct val="0"/>
              </a:spcAft>
            </a:pPr>
            <a:r>
              <a:rPr lang="en-US" sz="900" dirty="0">
                <a:solidFill>
                  <a:prstClr val="white"/>
                </a:solidFill>
                <a:latin typeface="Impact" panose="020B0806030902050204" pitchFamily="34" charset="0"/>
                <a:cs typeface="Segoe UI" panose="020B0502040204020203" pitchFamily="34" charset="0"/>
              </a:rPr>
              <a:t>Insured Age</a:t>
            </a:r>
          </a:p>
        </p:txBody>
      </p:sp>
      <p:sp>
        <p:nvSpPr>
          <p:cNvPr id="20" name="Rectangle 19">
            <a:extLst>
              <a:ext uri="{FF2B5EF4-FFF2-40B4-BE49-F238E27FC236}">
                <a16:creationId xmlns:a16="http://schemas.microsoft.com/office/drawing/2014/main" id="{144D8EA4-C7DE-4837-BBE1-B1823C9B0A4B}"/>
              </a:ext>
            </a:extLst>
          </p:cNvPr>
          <p:cNvSpPr/>
          <p:nvPr/>
        </p:nvSpPr>
        <p:spPr>
          <a:xfrm rot="16200000">
            <a:off x="3570428" y="296829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Region</a:t>
            </a:r>
          </a:p>
        </p:txBody>
      </p:sp>
      <p:sp>
        <p:nvSpPr>
          <p:cNvPr id="21" name="Rectangle 20">
            <a:extLst>
              <a:ext uri="{FF2B5EF4-FFF2-40B4-BE49-F238E27FC236}">
                <a16:creationId xmlns:a16="http://schemas.microsoft.com/office/drawing/2014/main" id="{AB23846A-416F-43ED-A9A5-101991AEACE4}"/>
              </a:ext>
            </a:extLst>
          </p:cNvPr>
          <p:cNvSpPr/>
          <p:nvPr/>
        </p:nvSpPr>
        <p:spPr>
          <a:xfrm rot="5400000">
            <a:off x="7880124" y="2922575"/>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91440" rtlCol="0" anchor="t"/>
          <a:lstStyle/>
          <a:p>
            <a:pPr algn="ctr" defTabSz="1087672" eaLnBrk="0" fontAlgn="base" hangingPunct="0">
              <a:spcBef>
                <a:spcPct val="0"/>
              </a:spcBef>
              <a:spcAft>
                <a:spcPct val="0"/>
              </a:spcAft>
            </a:pPr>
            <a:r>
              <a:rPr lang="en-US" sz="1100" dirty="0">
                <a:solidFill>
                  <a:prstClr val="white"/>
                </a:solidFill>
                <a:latin typeface="Impact" panose="020B0806030902050204" pitchFamily="34" charset="0"/>
                <a:cs typeface="Segoe UI" panose="020B0502040204020203" pitchFamily="34" charset="0"/>
              </a:rPr>
              <a:t>Family</a:t>
            </a:r>
          </a:p>
        </p:txBody>
      </p:sp>
      <p:sp>
        <p:nvSpPr>
          <p:cNvPr id="22" name="Rectangle 21">
            <a:extLst>
              <a:ext uri="{FF2B5EF4-FFF2-40B4-BE49-F238E27FC236}">
                <a16:creationId xmlns:a16="http://schemas.microsoft.com/office/drawing/2014/main" id="{54504CDC-C613-46C7-8782-B5B8DF8095D1}"/>
              </a:ext>
            </a:extLst>
          </p:cNvPr>
          <p:cNvSpPr/>
          <p:nvPr/>
        </p:nvSpPr>
        <p:spPr>
          <a:xfrm rot="2904258">
            <a:off x="4129917" y="4422350"/>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Occupation</a:t>
            </a:r>
          </a:p>
        </p:txBody>
      </p:sp>
      <p:sp>
        <p:nvSpPr>
          <p:cNvPr id="23" name="Rectangle 22">
            <a:extLst>
              <a:ext uri="{FF2B5EF4-FFF2-40B4-BE49-F238E27FC236}">
                <a16:creationId xmlns:a16="http://schemas.microsoft.com/office/drawing/2014/main" id="{11322833-332C-4817-8015-88188C912AFF}"/>
              </a:ext>
            </a:extLst>
          </p:cNvPr>
          <p:cNvSpPr/>
          <p:nvPr/>
        </p:nvSpPr>
        <p:spPr>
          <a:xfrm>
            <a:off x="5778813" y="5126142"/>
            <a:ext cx="668234" cy="25203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Income Est.</a:t>
            </a:r>
          </a:p>
        </p:txBody>
      </p:sp>
      <p:pic>
        <p:nvPicPr>
          <p:cNvPr id="30" name="Graphic 29" descr="School boy">
            <a:extLst>
              <a:ext uri="{FF2B5EF4-FFF2-40B4-BE49-F238E27FC236}">
                <a16:creationId xmlns:a16="http://schemas.microsoft.com/office/drawing/2014/main" id="{052C3D00-7290-429F-ADD8-848467219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6743" y="1604356"/>
            <a:ext cx="496237" cy="496237"/>
          </a:xfrm>
          <a:prstGeom prst="rect">
            <a:avLst/>
          </a:prstGeom>
        </p:spPr>
      </p:pic>
      <p:pic>
        <p:nvPicPr>
          <p:cNvPr id="32" name="Graphic 31" descr="School girl">
            <a:extLst>
              <a:ext uri="{FF2B5EF4-FFF2-40B4-BE49-F238E27FC236}">
                <a16:creationId xmlns:a16="http://schemas.microsoft.com/office/drawing/2014/main" id="{56F0104E-F863-4230-916D-C88F4BA77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4419" y="1593723"/>
            <a:ext cx="496237" cy="496237"/>
          </a:xfrm>
          <a:prstGeom prst="rect">
            <a:avLst/>
          </a:prstGeom>
        </p:spPr>
      </p:pic>
      <p:pic>
        <p:nvPicPr>
          <p:cNvPr id="34" name="Graphic 33" descr="Users">
            <a:extLst>
              <a:ext uri="{FF2B5EF4-FFF2-40B4-BE49-F238E27FC236}">
                <a16:creationId xmlns:a16="http://schemas.microsoft.com/office/drawing/2014/main" id="{B5DB2576-B411-4F39-9023-DA20A3B769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73384" y="2706541"/>
            <a:ext cx="660342" cy="660342"/>
          </a:xfrm>
          <a:prstGeom prst="rect">
            <a:avLst/>
          </a:prstGeom>
        </p:spPr>
      </p:pic>
      <p:pic>
        <p:nvPicPr>
          <p:cNvPr id="36" name="Graphic 35" descr="Store">
            <a:extLst>
              <a:ext uri="{FF2B5EF4-FFF2-40B4-BE49-F238E27FC236}">
                <a16:creationId xmlns:a16="http://schemas.microsoft.com/office/drawing/2014/main" id="{3BF0F2E3-D7D0-452F-BDFC-3368323581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7936" y="2291371"/>
            <a:ext cx="914400" cy="914400"/>
          </a:xfrm>
          <a:prstGeom prst="rect">
            <a:avLst/>
          </a:prstGeom>
        </p:spPr>
      </p:pic>
      <p:sp>
        <p:nvSpPr>
          <p:cNvPr id="43" name="TextBox 42">
            <a:extLst>
              <a:ext uri="{FF2B5EF4-FFF2-40B4-BE49-F238E27FC236}">
                <a16:creationId xmlns:a16="http://schemas.microsoft.com/office/drawing/2014/main" id="{11ABC8DB-0DE6-4D5A-A841-72AE9322AE5D}"/>
              </a:ext>
            </a:extLst>
          </p:cNvPr>
          <p:cNvSpPr txBox="1"/>
          <p:nvPr/>
        </p:nvSpPr>
        <p:spPr bwMode="auto">
          <a:xfrm>
            <a:off x="5388611" y="3191043"/>
            <a:ext cx="148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a:r>
              <a:rPr lang="en-US" sz="3200" b="1">
                <a:solidFill>
                  <a:schemeClr val="bg1"/>
                </a:solidFill>
                <a:latin typeface="Source Sans Pro" pitchFamily="34" charset="0"/>
              </a:rPr>
              <a:t>603 </a:t>
            </a:r>
            <a:r>
              <a:rPr lang="en-US" sz="3200" b="1" dirty="0">
                <a:solidFill>
                  <a:schemeClr val="bg1"/>
                </a:solidFill>
                <a:latin typeface="Source Sans Pro" pitchFamily="34" charset="0"/>
              </a:rPr>
              <a:t>K</a:t>
            </a:r>
          </a:p>
        </p:txBody>
      </p:sp>
      <p:sp>
        <p:nvSpPr>
          <p:cNvPr id="44" name="Rectangle 43">
            <a:extLst>
              <a:ext uri="{FF2B5EF4-FFF2-40B4-BE49-F238E27FC236}">
                <a16:creationId xmlns:a16="http://schemas.microsoft.com/office/drawing/2014/main" id="{3E07C9CD-4613-4C57-B41B-5B34958995A7}"/>
              </a:ext>
            </a:extLst>
          </p:cNvPr>
          <p:cNvSpPr/>
          <p:nvPr/>
        </p:nvSpPr>
        <p:spPr>
          <a:xfrm>
            <a:off x="293293" y="71398"/>
            <a:ext cx="1588671" cy="2134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Product Holding</a:t>
            </a:r>
          </a:p>
        </p:txBody>
      </p:sp>
      <p:sp>
        <p:nvSpPr>
          <p:cNvPr id="80" name="Rectangle: Rounded Corners 79">
            <a:extLst>
              <a:ext uri="{FF2B5EF4-FFF2-40B4-BE49-F238E27FC236}">
                <a16:creationId xmlns:a16="http://schemas.microsoft.com/office/drawing/2014/main" id="{3E84FB77-8149-440E-82D7-C6EA936DE5EA}"/>
              </a:ext>
            </a:extLst>
          </p:cNvPr>
          <p:cNvSpPr/>
          <p:nvPr/>
        </p:nvSpPr>
        <p:spPr>
          <a:xfrm>
            <a:off x="293293" y="382773"/>
            <a:ext cx="1588671" cy="91388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ZoneTexte 132">
            <a:extLst>
              <a:ext uri="{FF2B5EF4-FFF2-40B4-BE49-F238E27FC236}">
                <a16:creationId xmlns:a16="http://schemas.microsoft.com/office/drawing/2014/main" id="{EC3CF044-31AA-4827-A130-D0BA811783BB}"/>
              </a:ext>
            </a:extLst>
          </p:cNvPr>
          <p:cNvSpPr txBox="1"/>
          <p:nvPr/>
        </p:nvSpPr>
        <p:spPr>
          <a:xfrm>
            <a:off x="276350" y="320625"/>
            <a:ext cx="1673043" cy="914866"/>
          </a:xfrm>
          <a:prstGeom prst="rect">
            <a:avLst/>
          </a:prstGeom>
          <a:noFill/>
        </p:spPr>
        <p:txBody>
          <a:bodyPr wrap="square" rtlCol="0">
            <a:spAutoFit/>
          </a:bodyPr>
          <a:lstStyle/>
          <a:p>
            <a:pPr defTabSz="1087672" eaLnBrk="0" fontAlgn="base" hangingPunct="0">
              <a:lnSpc>
                <a:spcPct val="150000"/>
              </a:lnSpc>
              <a:spcBef>
                <a:spcPct val="0"/>
              </a:spcBef>
              <a:spcAft>
                <a:spcPct val="0"/>
              </a:spcAft>
            </a:pPr>
            <a:r>
              <a:rPr lang="fr-FR" sz="1400" b="1" dirty="0">
                <a:solidFill>
                  <a:schemeClr val="accent3">
                    <a:lumMod val="50000"/>
                  </a:schemeClr>
                </a:solidFill>
                <a:latin typeface="Segoe UI" panose="020B0502040204020203" pitchFamily="34" charset="0"/>
                <a:cs typeface="Segoe UI" panose="020B0502040204020203" pitchFamily="34" charset="0"/>
              </a:rPr>
              <a:t>65.6% Saving</a:t>
            </a:r>
          </a:p>
          <a:p>
            <a:pPr defTabSz="1087672" eaLnBrk="0" fontAlgn="base" hangingPunct="0">
              <a:lnSpc>
                <a:spcPct val="150000"/>
              </a:lnSpc>
              <a:spcBef>
                <a:spcPct val="0"/>
              </a:spcBef>
              <a:spcAft>
                <a:spcPct val="0"/>
              </a:spcAft>
            </a:pPr>
            <a:r>
              <a:rPr lang="fr-FR" sz="1200" b="1" dirty="0">
                <a:solidFill>
                  <a:schemeClr val="accent3">
                    <a:lumMod val="50000"/>
                  </a:schemeClr>
                </a:solidFill>
                <a:latin typeface="Segoe UI" panose="020B0502040204020203" pitchFamily="34" charset="0"/>
                <a:cs typeface="Segoe UI" panose="020B0502040204020203" pitchFamily="34" charset="0"/>
              </a:rPr>
              <a:t>20.1% Protection</a:t>
            </a:r>
          </a:p>
          <a:p>
            <a:pPr defTabSz="1087672" eaLnBrk="0" fontAlgn="base" hangingPunct="0">
              <a:lnSpc>
                <a:spcPct val="150000"/>
              </a:lnSpc>
              <a:spcBef>
                <a:spcPct val="0"/>
              </a:spcBef>
              <a:spcAft>
                <a:spcPct val="0"/>
              </a:spcAft>
            </a:pPr>
            <a:r>
              <a:rPr lang="fr-FR" sz="1050" b="1" dirty="0">
                <a:solidFill>
                  <a:schemeClr val="accent3">
                    <a:lumMod val="50000"/>
                  </a:schemeClr>
                </a:solidFill>
                <a:latin typeface="Segoe UI" panose="020B0502040204020203" pitchFamily="34" charset="0"/>
                <a:cs typeface="Segoe UI" panose="020B0502040204020203" pitchFamily="34" charset="0"/>
              </a:rPr>
              <a:t>19.3%  Health</a:t>
            </a:r>
          </a:p>
        </p:txBody>
      </p:sp>
      <p:sp>
        <p:nvSpPr>
          <p:cNvPr id="83" name="Rectangle: Rounded Corners 82">
            <a:extLst>
              <a:ext uri="{FF2B5EF4-FFF2-40B4-BE49-F238E27FC236}">
                <a16:creationId xmlns:a16="http://schemas.microsoft.com/office/drawing/2014/main" id="{F0276CA7-4AD3-4BD4-B8AF-E625037D9424}"/>
              </a:ext>
            </a:extLst>
          </p:cNvPr>
          <p:cNvSpPr/>
          <p:nvPr/>
        </p:nvSpPr>
        <p:spPr>
          <a:xfrm>
            <a:off x="293293" y="1341299"/>
            <a:ext cx="1588671" cy="102976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1" name="ZoneTexte 132">
            <a:extLst>
              <a:ext uri="{FF2B5EF4-FFF2-40B4-BE49-F238E27FC236}">
                <a16:creationId xmlns:a16="http://schemas.microsoft.com/office/drawing/2014/main" id="{BE90F9C0-3861-482B-8121-446ECE124748}"/>
              </a:ext>
            </a:extLst>
          </p:cNvPr>
          <p:cNvSpPr txBox="1"/>
          <p:nvPr/>
        </p:nvSpPr>
        <p:spPr>
          <a:xfrm>
            <a:off x="210187" y="1394717"/>
            <a:ext cx="1715808"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In-force </a:t>
            </a:r>
            <a:r>
              <a:rPr lang="fr-FR" sz="900" b="1" dirty="0" err="1">
                <a:solidFill>
                  <a:schemeClr val="accent3">
                    <a:lumMod val="50000"/>
                  </a:schemeClr>
                </a:solidFill>
                <a:latin typeface="Segoe UI" panose="020B0502040204020203" pitchFamily="34" charset="0"/>
                <a:cs typeface="Segoe UI" panose="020B0502040204020203" pitchFamily="34" charset="0"/>
              </a:rPr>
              <a:t>Policies</a:t>
            </a:r>
            <a:r>
              <a:rPr lang="fr-FR" sz="900" b="1" dirty="0">
                <a:solidFill>
                  <a:schemeClr val="accent3">
                    <a:lumMod val="50000"/>
                  </a:schemeClr>
                </a:solidFill>
                <a:latin typeface="Segoe UI" panose="020B0502040204020203" pitchFamily="34" charset="0"/>
                <a:cs typeface="Segoe UI" panose="020B0502040204020203" pitchFamily="34" charset="0"/>
              </a:rPr>
              <a:t> per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endParaRPr lang="fr-FR" sz="500" dirty="0">
              <a:solidFill>
                <a:schemeClr val="accent3">
                  <a:lumMod val="50000"/>
                </a:schemeClr>
              </a:solidFill>
              <a:latin typeface="Segoe UI" panose="020B0502040204020203" pitchFamily="34" charset="0"/>
              <a:cs typeface="Segoe UI" panose="020B0502040204020203" pitchFamily="34" charset="0"/>
            </a:endParaRPr>
          </a:p>
        </p:txBody>
      </p:sp>
      <p:sp>
        <p:nvSpPr>
          <p:cNvPr id="84" name="ZoneTexte 132">
            <a:extLst>
              <a:ext uri="{FF2B5EF4-FFF2-40B4-BE49-F238E27FC236}">
                <a16:creationId xmlns:a16="http://schemas.microsoft.com/office/drawing/2014/main" id="{E56CD148-7482-4ECB-BE3F-756699102668}"/>
              </a:ext>
            </a:extLst>
          </p:cNvPr>
          <p:cNvSpPr txBox="1"/>
          <p:nvPr/>
        </p:nvSpPr>
        <p:spPr>
          <a:xfrm>
            <a:off x="371002" y="1924344"/>
            <a:ext cx="1394178" cy="400110"/>
          </a:xfrm>
          <a:prstGeom prst="rect">
            <a:avLst/>
          </a:prstGeom>
          <a:noFill/>
        </p:spPr>
        <p:txBody>
          <a:bodyPr wrap="square" rtlCol="0">
            <a:spAutoFit/>
          </a:bodyPr>
          <a:lstStyle/>
          <a:p>
            <a:pPr algn="ctr" defTabSz="1087672" eaLnBrk="0" fontAlgn="base" hangingPunct="0">
              <a:spcBef>
                <a:spcPct val="0"/>
              </a:spcBef>
              <a:spcAft>
                <a:spcPct val="0"/>
              </a:spcAft>
            </a:pPr>
            <a:r>
              <a:rPr lang="fr-FR" sz="1100" b="1">
                <a:solidFill>
                  <a:schemeClr val="accent5">
                    <a:lumMod val="50000"/>
                  </a:schemeClr>
                </a:solidFill>
                <a:latin typeface="Segoe UI" panose="020B0502040204020203" pitchFamily="34" charset="0"/>
                <a:cs typeface="Segoe UI" panose="020B0502040204020203" pitchFamily="34" charset="0"/>
              </a:rPr>
              <a:t>13.3% </a:t>
            </a:r>
            <a:r>
              <a:rPr lang="fr-FR" sz="900" b="1" dirty="0">
                <a:solidFill>
                  <a:schemeClr val="accent3">
                    <a:lumMod val="50000"/>
                  </a:schemeClr>
                </a:solidFill>
                <a:latin typeface="Segoe UI" panose="020B0502040204020203" pitchFamily="34" charset="0"/>
                <a:cs typeface="Segoe UI" panose="020B0502040204020203" pitchFamily="34" charset="0"/>
              </a:rPr>
              <a:t>of Customers having &gt; 1 Policy</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id="{37A248D3-3241-44B9-9557-931E32A6F39A}"/>
              </a:ext>
            </a:extLst>
          </p:cNvPr>
          <p:cNvSpPr/>
          <p:nvPr/>
        </p:nvSpPr>
        <p:spPr>
          <a:xfrm>
            <a:off x="332681" y="2410406"/>
            <a:ext cx="2225846" cy="230832"/>
          </a:xfrm>
          <a:prstGeom prst="rect">
            <a:avLst/>
          </a:prstGeom>
        </p:spPr>
        <p:txBody>
          <a:bodyPr wrap="square">
            <a:spAutoFit/>
          </a:bodyPr>
          <a:lstStyle/>
          <a:p>
            <a:pPr defTabSz="1087672" eaLnBrk="0" fontAlgn="base" hangingPunct="0">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Top 3 products</a:t>
            </a:r>
            <a:r>
              <a:rPr lang="en-US" sz="900" dirty="0">
                <a:solidFill>
                  <a:schemeClr val="accent3">
                    <a:lumMod val="50000"/>
                  </a:schemeClr>
                </a:solidFill>
                <a:latin typeface="Segoe UI" panose="020B0502040204020203" pitchFamily="34" charset="0"/>
                <a:cs typeface="Segoe UI" panose="020B0502040204020203" pitchFamily="34" charset="0"/>
              </a:rPr>
              <a:t> </a:t>
            </a:r>
            <a:r>
              <a:rPr lang="en-US" sz="900" b="1" dirty="0">
                <a:solidFill>
                  <a:schemeClr val="accent3">
                    <a:lumMod val="50000"/>
                  </a:schemeClr>
                </a:solidFill>
                <a:latin typeface="Segoe UI" panose="020B0502040204020203" pitchFamily="34" charset="0"/>
                <a:cs typeface="Segoe UI" panose="020B0502040204020203" pitchFamily="34" charset="0"/>
              </a:rPr>
              <a:t>in-force</a:t>
            </a:r>
          </a:p>
        </p:txBody>
      </p:sp>
      <p:sp>
        <p:nvSpPr>
          <p:cNvPr id="89" name="Rectangle: Rounded Corners 88">
            <a:extLst>
              <a:ext uri="{FF2B5EF4-FFF2-40B4-BE49-F238E27FC236}">
                <a16:creationId xmlns:a16="http://schemas.microsoft.com/office/drawing/2014/main" id="{2DAA3B3B-0997-4809-9B64-B845829711D7}"/>
              </a:ext>
            </a:extLst>
          </p:cNvPr>
          <p:cNvSpPr/>
          <p:nvPr/>
        </p:nvSpPr>
        <p:spPr>
          <a:xfrm>
            <a:off x="330098" y="2640690"/>
            <a:ext cx="493776"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3">
                    <a:lumMod val="50000"/>
                  </a:schemeClr>
                </a:solidFill>
              </a:rPr>
              <a:t>MAPAN</a:t>
            </a:r>
          </a:p>
          <a:p>
            <a:pPr algn="ctr"/>
            <a:r>
              <a:rPr lang="en-US" sz="700" dirty="0">
                <a:solidFill>
                  <a:schemeClr val="accent3">
                    <a:lumMod val="50000"/>
                  </a:schemeClr>
                </a:solidFill>
              </a:rPr>
              <a:t>34.6%</a:t>
            </a:r>
          </a:p>
        </p:txBody>
      </p:sp>
      <p:sp>
        <p:nvSpPr>
          <p:cNvPr id="90" name="Rectangle: Rounded Corners 89">
            <a:extLst>
              <a:ext uri="{FF2B5EF4-FFF2-40B4-BE49-F238E27FC236}">
                <a16:creationId xmlns:a16="http://schemas.microsoft.com/office/drawing/2014/main" id="{12F712A4-2274-4CF5-829B-0449688B6BE6}"/>
              </a:ext>
            </a:extLst>
          </p:cNvPr>
          <p:cNvSpPr/>
          <p:nvPr/>
        </p:nvSpPr>
        <p:spPr>
          <a:xfrm>
            <a:off x="849166" y="2641423"/>
            <a:ext cx="493776"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3">
                    <a:lumMod val="50000"/>
                  </a:schemeClr>
                </a:solidFill>
              </a:rPr>
              <a:t>MRS</a:t>
            </a:r>
          </a:p>
          <a:p>
            <a:pPr algn="ctr"/>
            <a:r>
              <a:rPr lang="en-US" sz="700">
                <a:solidFill>
                  <a:schemeClr val="accent3">
                    <a:lumMod val="50000"/>
                  </a:schemeClr>
                </a:solidFill>
              </a:rPr>
              <a:t>27.1%</a:t>
            </a:r>
            <a:endParaRPr lang="en-US" sz="700" dirty="0">
              <a:solidFill>
                <a:schemeClr val="accent3">
                  <a:lumMod val="50000"/>
                </a:schemeClr>
              </a:solidFill>
            </a:endParaRPr>
          </a:p>
        </p:txBody>
      </p:sp>
      <p:sp>
        <p:nvSpPr>
          <p:cNvPr id="91" name="Rectangle: Rounded Corners 90">
            <a:extLst>
              <a:ext uri="{FF2B5EF4-FFF2-40B4-BE49-F238E27FC236}">
                <a16:creationId xmlns:a16="http://schemas.microsoft.com/office/drawing/2014/main" id="{394E9820-3FC0-41B3-9D86-FA965A5B4705}"/>
              </a:ext>
            </a:extLst>
          </p:cNvPr>
          <p:cNvSpPr/>
          <p:nvPr/>
        </p:nvSpPr>
        <p:spPr>
          <a:xfrm>
            <a:off x="1368234" y="2640690"/>
            <a:ext cx="493776"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3">
                    <a:lumMod val="50000"/>
                  </a:schemeClr>
                </a:solidFill>
              </a:rPr>
              <a:t>MJK</a:t>
            </a:r>
          </a:p>
          <a:p>
            <a:pPr algn="ctr"/>
            <a:r>
              <a:rPr lang="en-US" sz="700">
                <a:solidFill>
                  <a:schemeClr val="accent3">
                    <a:lumMod val="50000"/>
                  </a:schemeClr>
                </a:solidFill>
              </a:rPr>
              <a:t>20.6%</a:t>
            </a:r>
            <a:endParaRPr lang="en-US" sz="700" dirty="0">
              <a:solidFill>
                <a:schemeClr val="accent3">
                  <a:lumMod val="50000"/>
                </a:schemeClr>
              </a:solidFill>
            </a:endParaRPr>
          </a:p>
        </p:txBody>
      </p:sp>
      <p:sp>
        <p:nvSpPr>
          <p:cNvPr id="92" name="ZoneTexte 132">
            <a:extLst>
              <a:ext uri="{FF2B5EF4-FFF2-40B4-BE49-F238E27FC236}">
                <a16:creationId xmlns:a16="http://schemas.microsoft.com/office/drawing/2014/main" id="{4F865C8F-2F7D-43A6-930C-DABA73ADA50A}"/>
              </a:ext>
            </a:extLst>
          </p:cNvPr>
          <p:cNvSpPr txBox="1"/>
          <p:nvPr/>
        </p:nvSpPr>
        <p:spPr>
          <a:xfrm>
            <a:off x="362289" y="1590281"/>
            <a:ext cx="1411605" cy="369332"/>
          </a:xfrm>
          <a:prstGeom prst="rect">
            <a:avLst/>
          </a:prstGeom>
          <a:noFill/>
        </p:spPr>
        <p:txBody>
          <a:bodyPr wrap="square" rtlCol="0">
            <a:spAutoFit/>
          </a:bodyPr>
          <a:lstStyle/>
          <a:p>
            <a:pPr algn="ctr" defTabSz="1087672" eaLnBrk="0" fontAlgn="base" hangingPunct="0">
              <a:spcBef>
                <a:spcPct val="0"/>
              </a:spcBef>
              <a:spcAft>
                <a:spcPct val="0"/>
              </a:spcAft>
            </a:pPr>
            <a:r>
              <a:rPr lang="fr-FR" b="1" dirty="0">
                <a:solidFill>
                  <a:schemeClr val="accent5">
                    <a:lumMod val="50000"/>
                  </a:schemeClr>
                </a:solidFill>
                <a:latin typeface="Segoe UI" panose="020B0502040204020203" pitchFamily="34" charset="0"/>
                <a:cs typeface="Segoe UI" panose="020B0502040204020203" pitchFamily="34" charset="0"/>
              </a:rPr>
              <a:t>1.2</a:t>
            </a:r>
            <a:endParaRPr lang="fr-FR" sz="500" dirty="0">
              <a:solidFill>
                <a:schemeClr val="accent5">
                  <a:lumMod val="50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CF6BFF68-1627-47F2-BAE2-1EAF91961F54}"/>
              </a:ext>
            </a:extLst>
          </p:cNvPr>
          <p:cNvSpPr/>
          <p:nvPr/>
        </p:nvSpPr>
        <p:spPr>
          <a:xfrm>
            <a:off x="2157534" y="65486"/>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Policy Value</a:t>
            </a:r>
            <a:endParaRPr lang="en-US" sz="1092" dirty="0">
              <a:solidFill>
                <a:prstClr val="white"/>
              </a:solidFill>
              <a:latin typeface="Impact" panose="020B0806030902050204" pitchFamily="34" charset="0"/>
              <a:cs typeface="Segoe UI" panose="020B0502040204020203" pitchFamily="34" charset="0"/>
            </a:endParaRPr>
          </a:p>
        </p:txBody>
      </p:sp>
      <p:sp>
        <p:nvSpPr>
          <p:cNvPr id="95" name="Rectangle: Rounded Corners 94">
            <a:extLst>
              <a:ext uri="{FF2B5EF4-FFF2-40B4-BE49-F238E27FC236}">
                <a16:creationId xmlns:a16="http://schemas.microsoft.com/office/drawing/2014/main" id="{64541C65-736E-4C0C-9FC7-9EFC5C8AF3F2}"/>
              </a:ext>
            </a:extLst>
          </p:cNvPr>
          <p:cNvSpPr/>
          <p:nvPr/>
        </p:nvSpPr>
        <p:spPr>
          <a:xfrm>
            <a:off x="2127155" y="368493"/>
            <a:ext cx="2042083" cy="56169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BE22111-132B-47BB-BADE-882DE29CBF98}"/>
              </a:ext>
            </a:extLst>
          </p:cNvPr>
          <p:cNvSpPr/>
          <p:nvPr/>
        </p:nvSpPr>
        <p:spPr>
          <a:xfrm>
            <a:off x="2063533" y="395512"/>
            <a:ext cx="2164031" cy="561692"/>
          </a:xfrm>
          <a:prstGeom prst="rect">
            <a:avLst/>
          </a:prstGeom>
        </p:spPr>
        <p:txBody>
          <a:bodyPr wrap="square">
            <a:spAutoFit/>
          </a:bodyPr>
          <a:lstStyle/>
          <a:p>
            <a:pPr algn="ctr" defTabSz="1087672" eaLnBrk="0" fontAlgn="base" hangingPunct="0">
              <a:spcBef>
                <a:spcPct val="0"/>
              </a:spcBef>
              <a:spcAft>
                <a:spcPct val="0"/>
              </a:spcAft>
            </a:pPr>
            <a:r>
              <a:rPr lang="en-US" sz="1050" dirty="0">
                <a:solidFill>
                  <a:schemeClr val="accent3">
                    <a:lumMod val="50000"/>
                  </a:schemeClr>
                </a:solidFill>
                <a:latin typeface="Segoe UI" panose="020B0502040204020203" pitchFamily="34" charset="0"/>
                <a:cs typeface="Segoe UI" panose="020B0502040204020203" pitchFamily="34" charset="0"/>
              </a:rPr>
              <a:t>Average</a:t>
            </a:r>
            <a:r>
              <a:rPr lang="en-US" sz="1050" b="1" dirty="0">
                <a:solidFill>
                  <a:schemeClr val="accent3">
                    <a:lumMod val="50000"/>
                  </a:schemeClr>
                </a:solidFill>
                <a:latin typeface="Segoe UI" panose="020B0502040204020203" pitchFamily="34" charset="0"/>
                <a:cs typeface="Segoe UI" panose="020B0502040204020203" pitchFamily="34" charset="0"/>
              </a:rPr>
              <a:t> total account balance</a:t>
            </a:r>
          </a:p>
          <a:p>
            <a:pPr algn="ctr" defTabSz="1087672" eaLnBrk="0" fontAlgn="base" hangingPunct="0">
              <a:spcBef>
                <a:spcPct val="0"/>
              </a:spcBef>
              <a:spcAft>
                <a:spcPct val="0"/>
              </a:spcAft>
            </a:pPr>
            <a:r>
              <a:rPr lang="en-US" sz="2000" b="1">
                <a:solidFill>
                  <a:schemeClr val="accent3">
                    <a:lumMod val="50000"/>
                  </a:schemeClr>
                </a:solidFill>
                <a:latin typeface="Segoe UI" panose="020B0502040204020203" pitchFamily="34" charset="0"/>
                <a:cs typeface="Segoe UI" panose="020B0502040204020203" pitchFamily="34" charset="0"/>
              </a:rPr>
              <a:t> </a:t>
            </a:r>
            <a:r>
              <a:rPr lang="en-US" sz="2000" b="1">
                <a:solidFill>
                  <a:schemeClr val="accent5">
                    <a:lumMod val="50000"/>
                  </a:schemeClr>
                </a:solidFill>
                <a:latin typeface="Segoe UI" panose="020B0502040204020203" pitchFamily="34" charset="0"/>
                <a:cs typeface="Segoe UI" panose="020B0502040204020203" pitchFamily="34" charset="0"/>
              </a:rPr>
              <a:t>42.5 </a:t>
            </a:r>
            <a:r>
              <a:rPr lang="en-US" sz="1050" b="1" dirty="0">
                <a:solidFill>
                  <a:schemeClr val="accent5">
                    <a:lumMod val="50000"/>
                  </a:schemeClr>
                </a:solidFill>
                <a:latin typeface="Segoe UI" panose="020B0502040204020203" pitchFamily="34" charset="0"/>
                <a:cs typeface="Segoe UI" panose="020B0502040204020203" pitchFamily="34" charset="0"/>
              </a:rPr>
              <a:t>Mio</a:t>
            </a:r>
            <a:endParaRPr lang="en-US" sz="700" b="1" dirty="0">
              <a:solidFill>
                <a:schemeClr val="accent5">
                  <a:lumMod val="50000"/>
                </a:schemeClr>
              </a:solidFill>
              <a:latin typeface="Segoe UI" panose="020B0502040204020203" pitchFamily="34" charset="0"/>
              <a:cs typeface="Segoe UI" panose="020B0502040204020203" pitchFamily="34" charset="0"/>
            </a:endParaRPr>
          </a:p>
        </p:txBody>
      </p:sp>
      <p:grpSp>
        <p:nvGrpSpPr>
          <p:cNvPr id="102" name="Group 101">
            <a:extLst>
              <a:ext uri="{FF2B5EF4-FFF2-40B4-BE49-F238E27FC236}">
                <a16:creationId xmlns:a16="http://schemas.microsoft.com/office/drawing/2014/main" id="{5C8BB1BC-88D5-4C0E-B22F-E0AA8A50772D}"/>
              </a:ext>
            </a:extLst>
          </p:cNvPr>
          <p:cNvGrpSpPr/>
          <p:nvPr/>
        </p:nvGrpSpPr>
        <p:grpSpPr>
          <a:xfrm>
            <a:off x="2133416" y="1915288"/>
            <a:ext cx="1598758" cy="477172"/>
            <a:chOff x="2101517" y="1011516"/>
            <a:chExt cx="1598758" cy="477172"/>
          </a:xfrm>
        </p:grpSpPr>
        <p:sp>
          <p:nvSpPr>
            <p:cNvPr id="97" name="Rectangle: Rounded Corners 96">
              <a:extLst>
                <a:ext uri="{FF2B5EF4-FFF2-40B4-BE49-F238E27FC236}">
                  <a16:creationId xmlns:a16="http://schemas.microsoft.com/office/drawing/2014/main" id="{125C8B56-0C7B-495C-B96D-C9A33B9019CD}"/>
                </a:ext>
              </a:extLst>
            </p:cNvPr>
            <p:cNvSpPr/>
            <p:nvPr/>
          </p:nvSpPr>
          <p:spPr>
            <a:xfrm>
              <a:off x="2101517" y="1011516"/>
              <a:ext cx="159875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AF93A7-5354-4211-89BD-E6768C098C12}"/>
                </a:ext>
              </a:extLst>
            </p:cNvPr>
            <p:cNvSpPr/>
            <p:nvPr/>
          </p:nvSpPr>
          <p:spPr>
            <a:xfrm>
              <a:off x="2226768" y="1027023"/>
              <a:ext cx="1259329" cy="461665"/>
            </a:xfrm>
            <a:prstGeom prst="rect">
              <a:avLst/>
            </a:prstGeom>
          </p:spPr>
          <p:txBody>
            <a:bodyPr wrap="square">
              <a:spAutoFit/>
            </a:bodyPr>
            <a:lstStyle/>
            <a:p>
              <a:pPr algn="ctr" defTabSz="1087672" eaLnBrk="0" fontAlgn="base" hangingPunct="0">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Average</a:t>
              </a:r>
              <a:r>
                <a:rPr lang="en-US" sz="800" b="1" dirty="0">
                  <a:solidFill>
                    <a:schemeClr val="accent3">
                      <a:lumMod val="50000"/>
                    </a:schemeClr>
                  </a:solidFill>
                  <a:latin typeface="Segoe UI" panose="020B0502040204020203" pitchFamily="34" charset="0"/>
                  <a:cs typeface="Segoe UI" panose="020B0502040204020203" pitchFamily="34" charset="0"/>
                </a:rPr>
                <a:t> total APE  </a:t>
              </a:r>
            </a:p>
            <a:p>
              <a:pPr algn="ctr" defTabSz="1087672" eaLnBrk="0" fontAlgn="base" hangingPunct="0">
                <a:spcBef>
                  <a:spcPct val="0"/>
                </a:spcBef>
                <a:spcAft>
                  <a:spcPct val="0"/>
                </a:spcAft>
              </a:pPr>
              <a:r>
                <a:rPr lang="en-US" sz="1600" b="1">
                  <a:solidFill>
                    <a:schemeClr val="accent3">
                      <a:lumMod val="50000"/>
                    </a:schemeClr>
                  </a:solidFill>
                  <a:latin typeface="Segoe UI" panose="020B0502040204020203" pitchFamily="34" charset="0"/>
                  <a:cs typeface="Segoe UI" panose="020B0502040204020203" pitchFamily="34" charset="0"/>
                </a:rPr>
                <a:t>  17.7 </a:t>
              </a:r>
              <a:r>
                <a:rPr lang="en-US" sz="900" b="1" dirty="0">
                  <a:solidFill>
                    <a:schemeClr val="accent3">
                      <a:lumMod val="50000"/>
                    </a:schemeClr>
                  </a:solidFill>
                  <a:latin typeface="Segoe UI" panose="020B0502040204020203" pitchFamily="34" charset="0"/>
                  <a:cs typeface="Segoe UI" panose="020B0502040204020203" pitchFamily="34" charset="0"/>
                </a:rPr>
                <a:t>Mio</a:t>
              </a:r>
              <a:endParaRPr lang="en-US" sz="1600" b="1"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103" name="Group 102">
            <a:extLst>
              <a:ext uri="{FF2B5EF4-FFF2-40B4-BE49-F238E27FC236}">
                <a16:creationId xmlns:a16="http://schemas.microsoft.com/office/drawing/2014/main" id="{3DBD4F56-21BE-484E-9479-2731D36160AC}"/>
              </a:ext>
            </a:extLst>
          </p:cNvPr>
          <p:cNvGrpSpPr/>
          <p:nvPr/>
        </p:nvGrpSpPr>
        <p:grpSpPr>
          <a:xfrm>
            <a:off x="2033365" y="2477186"/>
            <a:ext cx="1755396" cy="482825"/>
            <a:chOff x="2001466" y="1573414"/>
            <a:chExt cx="1755396" cy="482825"/>
          </a:xfrm>
        </p:grpSpPr>
        <p:sp>
          <p:nvSpPr>
            <p:cNvPr id="99" name="Rectangle: Rounded Corners 98">
              <a:extLst>
                <a:ext uri="{FF2B5EF4-FFF2-40B4-BE49-F238E27FC236}">
                  <a16:creationId xmlns:a16="http://schemas.microsoft.com/office/drawing/2014/main" id="{A9330AD9-5B67-4DE2-94F8-442B1907560E}"/>
                </a:ext>
              </a:extLst>
            </p:cNvPr>
            <p:cNvSpPr/>
            <p:nvPr/>
          </p:nvSpPr>
          <p:spPr>
            <a:xfrm>
              <a:off x="2101517" y="1573414"/>
              <a:ext cx="160862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34C865F0-3C62-44BD-B923-C51F89AC85D7}"/>
                </a:ext>
              </a:extLst>
            </p:cNvPr>
            <p:cNvSpPr/>
            <p:nvPr/>
          </p:nvSpPr>
          <p:spPr>
            <a:xfrm>
              <a:off x="2001466" y="1628430"/>
              <a:ext cx="1755396" cy="427809"/>
            </a:xfrm>
            <a:prstGeom prst="rect">
              <a:avLst/>
            </a:prstGeom>
          </p:spPr>
          <p:txBody>
            <a:bodyPr wrap="square">
              <a:spAutoFit/>
            </a:bodyPr>
            <a:lstStyle/>
            <a:p>
              <a:pPr algn="ctr" defTabSz="1087672" eaLnBrk="0" fontAlgn="base" hangingPunct="0">
                <a:spcBef>
                  <a:spcPct val="0"/>
                </a:spcBef>
                <a:spcAft>
                  <a:spcPct val="0"/>
                </a:spcAft>
              </a:pPr>
              <a:r>
                <a:rPr lang="en-US" sz="780" dirty="0">
                  <a:solidFill>
                    <a:schemeClr val="accent3">
                      <a:lumMod val="50000"/>
                    </a:schemeClr>
                  </a:solidFill>
                  <a:latin typeface="Segoe UI" panose="020B0502040204020203" pitchFamily="34" charset="0"/>
                  <a:cs typeface="Segoe UI" panose="020B0502040204020203" pitchFamily="34" charset="0"/>
                </a:rPr>
                <a:t>Average maximum</a:t>
              </a:r>
              <a:r>
                <a:rPr lang="en-US" sz="780" b="1" dirty="0">
                  <a:solidFill>
                    <a:schemeClr val="accent3">
                      <a:lumMod val="50000"/>
                    </a:schemeClr>
                  </a:solidFill>
                  <a:latin typeface="Segoe UI" panose="020B0502040204020203" pitchFamily="34" charset="0"/>
                  <a:cs typeface="Segoe UI" panose="020B0502040204020203" pitchFamily="34" charset="0"/>
                </a:rPr>
                <a:t> policy age </a:t>
              </a:r>
            </a:p>
            <a:p>
              <a:pPr algn="ctr" defTabSz="1087672" eaLnBrk="0" fontAlgn="base" hangingPunct="0">
                <a:spcBef>
                  <a:spcPct val="0"/>
                </a:spcBef>
                <a:spcAft>
                  <a:spcPct val="0"/>
                </a:spcAft>
              </a:pPr>
              <a:r>
                <a:rPr lang="en-US" sz="1400" b="1">
                  <a:solidFill>
                    <a:schemeClr val="accent3">
                      <a:lumMod val="50000"/>
                    </a:schemeClr>
                  </a:solidFill>
                  <a:latin typeface="Segoe UI" panose="020B0502040204020203" pitchFamily="34" charset="0"/>
                  <a:cs typeface="Segoe UI" panose="020B0502040204020203" pitchFamily="34" charset="0"/>
                </a:rPr>
                <a:t>5.4 </a:t>
              </a:r>
              <a:r>
                <a:rPr lang="en-US" sz="800" b="1" dirty="0">
                  <a:solidFill>
                    <a:schemeClr val="accent3">
                      <a:lumMod val="50000"/>
                    </a:schemeClr>
                  </a:solidFill>
                  <a:latin typeface="Segoe UI" panose="020B0502040204020203" pitchFamily="34" charset="0"/>
                  <a:cs typeface="Segoe UI" panose="020B0502040204020203" pitchFamily="34" charset="0"/>
                </a:rPr>
                <a:t>Years</a:t>
              </a:r>
              <a:endParaRPr lang="en-US" sz="1400" b="1"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01" name="Rectangle: Rounded Corners 100">
            <a:extLst>
              <a:ext uri="{FF2B5EF4-FFF2-40B4-BE49-F238E27FC236}">
                <a16:creationId xmlns:a16="http://schemas.microsoft.com/office/drawing/2014/main" id="{C7D25793-C643-4890-BDB9-0E046C6650C7}"/>
              </a:ext>
            </a:extLst>
          </p:cNvPr>
          <p:cNvSpPr/>
          <p:nvPr/>
        </p:nvSpPr>
        <p:spPr>
          <a:xfrm>
            <a:off x="2133680" y="992051"/>
            <a:ext cx="987166"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FB795067-36D3-4061-A7BD-4C89158D082A}"/>
              </a:ext>
            </a:extLst>
          </p:cNvPr>
          <p:cNvSpPr/>
          <p:nvPr/>
        </p:nvSpPr>
        <p:spPr>
          <a:xfrm>
            <a:off x="3210811" y="984223"/>
            <a:ext cx="958427"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2188229-4950-417F-8DFA-838CDAD194D4}"/>
              </a:ext>
            </a:extLst>
          </p:cNvPr>
          <p:cNvSpPr/>
          <p:nvPr/>
        </p:nvSpPr>
        <p:spPr>
          <a:xfrm>
            <a:off x="2069810" y="959024"/>
            <a:ext cx="1070445" cy="828304"/>
          </a:xfrm>
          <a:prstGeom prst="rect">
            <a:avLst/>
          </a:prstGeom>
        </p:spPr>
        <p:txBody>
          <a:bodyPr wrap="square">
            <a:spAutoFit/>
          </a:bodyPr>
          <a:lstStyle/>
          <a:p>
            <a:pPr algn="ctr" defTabSz="1087672" eaLnBrk="0" fontAlgn="base" hangingPunct="0">
              <a:lnSpc>
                <a:spcPct val="150000"/>
              </a:lnSpc>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Customer in </a:t>
            </a:r>
            <a:r>
              <a:rPr lang="en-US" sz="1000" b="1" dirty="0">
                <a:solidFill>
                  <a:schemeClr val="accent3">
                    <a:lumMod val="50000"/>
                  </a:schemeClr>
                </a:solidFill>
                <a:latin typeface="Segoe UI" panose="020B0502040204020203" pitchFamily="34" charset="0"/>
                <a:cs typeface="Segoe UI" panose="020B0502040204020203" pitchFamily="34" charset="0"/>
              </a:rPr>
              <a:t>Gain</a:t>
            </a:r>
            <a:endParaRPr lang="en-US" sz="800" b="1" dirty="0">
              <a:solidFill>
                <a:schemeClr val="accent3">
                  <a:lumMod val="50000"/>
                </a:schemeClr>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1400" b="1">
                <a:solidFill>
                  <a:srgbClr val="00B050"/>
                </a:solidFill>
                <a:latin typeface="Segoe UI" panose="020B0502040204020203" pitchFamily="34" charset="0"/>
                <a:cs typeface="Segoe UI" panose="020B0502040204020203" pitchFamily="34" charset="0"/>
              </a:rPr>
              <a:t>8.8%</a:t>
            </a:r>
            <a:endParaRPr lang="en-US" sz="1400" b="1" dirty="0">
              <a:solidFill>
                <a:srgbClr val="00B050"/>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900" b="1">
                <a:solidFill>
                  <a:schemeClr val="accent3">
                    <a:lumMod val="50000"/>
                  </a:schemeClr>
                </a:solidFill>
                <a:latin typeface="Segoe UI" panose="020B0502040204020203" pitchFamily="34" charset="0"/>
                <a:cs typeface="Segoe UI" panose="020B0502040204020203" pitchFamily="34" charset="0"/>
              </a:rPr>
              <a:t>(45K</a:t>
            </a:r>
            <a:r>
              <a:rPr lang="en-US" sz="900" b="1" dirty="0">
                <a:solidFill>
                  <a:schemeClr val="accent3">
                    <a:lumMod val="50000"/>
                  </a:schemeClr>
                </a:solidFill>
                <a:latin typeface="Segoe UI" panose="020B0502040204020203" pitchFamily="34" charset="0"/>
                <a:cs typeface="Segoe UI" panose="020B0502040204020203" pitchFamily="34" charset="0"/>
              </a:rPr>
              <a:t>)</a:t>
            </a:r>
          </a:p>
        </p:txBody>
      </p:sp>
      <p:sp>
        <p:nvSpPr>
          <p:cNvPr id="106" name="Rectangle 105">
            <a:extLst>
              <a:ext uri="{FF2B5EF4-FFF2-40B4-BE49-F238E27FC236}">
                <a16:creationId xmlns:a16="http://schemas.microsoft.com/office/drawing/2014/main" id="{2A24B486-C128-417B-90A1-589FFBAFED5F}"/>
              </a:ext>
            </a:extLst>
          </p:cNvPr>
          <p:cNvSpPr/>
          <p:nvPr/>
        </p:nvSpPr>
        <p:spPr>
          <a:xfrm>
            <a:off x="3148260" y="964112"/>
            <a:ext cx="1086355" cy="828304"/>
          </a:xfrm>
          <a:prstGeom prst="rect">
            <a:avLst/>
          </a:prstGeom>
        </p:spPr>
        <p:txBody>
          <a:bodyPr wrap="square">
            <a:spAutoFit/>
          </a:bodyPr>
          <a:lstStyle/>
          <a:p>
            <a:pPr algn="ctr" defTabSz="1087672" eaLnBrk="0" fontAlgn="base" hangingPunct="0">
              <a:lnSpc>
                <a:spcPct val="150000"/>
              </a:lnSpc>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Customer in </a:t>
            </a:r>
            <a:r>
              <a:rPr lang="en-US" sz="1000" b="1" dirty="0">
                <a:solidFill>
                  <a:schemeClr val="accent3">
                    <a:lumMod val="50000"/>
                  </a:schemeClr>
                </a:solidFill>
                <a:latin typeface="Segoe UI" panose="020B0502040204020203" pitchFamily="34" charset="0"/>
                <a:cs typeface="Segoe UI" panose="020B0502040204020203" pitchFamily="34" charset="0"/>
              </a:rPr>
              <a:t>Loss</a:t>
            </a:r>
            <a:endParaRPr lang="en-US" sz="800" b="1" dirty="0">
              <a:solidFill>
                <a:schemeClr val="accent3">
                  <a:lumMod val="50000"/>
                </a:schemeClr>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1400" b="1">
                <a:solidFill>
                  <a:schemeClr val="accent2">
                    <a:lumMod val="75000"/>
                  </a:schemeClr>
                </a:solidFill>
                <a:latin typeface="Segoe UI" panose="020B0502040204020203" pitchFamily="34" charset="0"/>
                <a:cs typeface="Segoe UI" panose="020B0502040204020203" pitchFamily="34" charset="0"/>
              </a:rPr>
              <a:t>91.2%</a:t>
            </a:r>
            <a:endParaRPr lang="en-US" sz="1400" b="1" dirty="0">
              <a:solidFill>
                <a:schemeClr val="accent2">
                  <a:lumMod val="75000"/>
                </a:schemeClr>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900" b="1">
                <a:solidFill>
                  <a:schemeClr val="accent3">
                    <a:lumMod val="50000"/>
                  </a:schemeClr>
                </a:solidFill>
                <a:latin typeface="Segoe UI" panose="020B0502040204020203" pitchFamily="34" charset="0"/>
                <a:cs typeface="Segoe UI" panose="020B0502040204020203" pitchFamily="34" charset="0"/>
              </a:rPr>
              <a:t>(464K</a:t>
            </a:r>
            <a:r>
              <a:rPr lang="en-US" sz="900" b="1" dirty="0">
                <a:solidFill>
                  <a:schemeClr val="accent3">
                    <a:lumMod val="50000"/>
                  </a:schemeClr>
                </a:solidFill>
                <a:latin typeface="Segoe UI" panose="020B0502040204020203" pitchFamily="34" charset="0"/>
                <a:cs typeface="Segoe UI" panose="020B0502040204020203" pitchFamily="34" charset="0"/>
              </a:rPr>
              <a:t>)</a:t>
            </a:r>
          </a:p>
        </p:txBody>
      </p:sp>
      <p:sp>
        <p:nvSpPr>
          <p:cNvPr id="107" name="Rectangle 106">
            <a:extLst>
              <a:ext uri="{FF2B5EF4-FFF2-40B4-BE49-F238E27FC236}">
                <a16:creationId xmlns:a16="http://schemas.microsoft.com/office/drawing/2014/main" id="{4462C1F4-1B02-4012-AFDC-89572D4495B0}"/>
              </a:ext>
            </a:extLst>
          </p:cNvPr>
          <p:cNvSpPr/>
          <p:nvPr/>
        </p:nvSpPr>
        <p:spPr>
          <a:xfrm>
            <a:off x="5138956" y="6229100"/>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Segmentation</a:t>
            </a:r>
          </a:p>
        </p:txBody>
      </p:sp>
      <p:sp>
        <p:nvSpPr>
          <p:cNvPr id="123" name="Rectangle: Rounded Corners 122">
            <a:extLst>
              <a:ext uri="{FF2B5EF4-FFF2-40B4-BE49-F238E27FC236}">
                <a16:creationId xmlns:a16="http://schemas.microsoft.com/office/drawing/2014/main" id="{A44844E7-DE00-401A-A776-A8FA32F2E76A}"/>
              </a:ext>
            </a:extLst>
          </p:cNvPr>
          <p:cNvSpPr/>
          <p:nvPr/>
        </p:nvSpPr>
        <p:spPr>
          <a:xfrm>
            <a:off x="4713622" y="5467301"/>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BB7BEA41-D59E-4618-A990-964694DBD89B}"/>
              </a:ext>
            </a:extLst>
          </p:cNvPr>
          <p:cNvGrpSpPr/>
          <p:nvPr/>
        </p:nvGrpSpPr>
        <p:grpSpPr>
          <a:xfrm>
            <a:off x="4732312" y="5502525"/>
            <a:ext cx="1483625" cy="624968"/>
            <a:chOff x="9425938" y="1089264"/>
            <a:chExt cx="1431202" cy="657788"/>
          </a:xfrm>
        </p:grpSpPr>
        <p:grpSp>
          <p:nvGrpSpPr>
            <p:cNvPr id="109" name="Grup 1">
              <a:extLst>
                <a:ext uri="{FF2B5EF4-FFF2-40B4-BE49-F238E27FC236}">
                  <a16:creationId xmlns:a16="http://schemas.microsoft.com/office/drawing/2014/main" id="{1CFF6B3C-19B3-4136-8BB4-A38866057160}"/>
                </a:ext>
              </a:extLst>
            </p:cNvPr>
            <p:cNvGrpSpPr/>
            <p:nvPr/>
          </p:nvGrpSpPr>
          <p:grpSpPr>
            <a:xfrm>
              <a:off x="9425938" y="1089264"/>
              <a:ext cx="1431202" cy="657788"/>
              <a:chOff x="5971113" y="666020"/>
              <a:chExt cx="917050" cy="421481"/>
            </a:xfrm>
          </p:grpSpPr>
          <p:grpSp>
            <p:nvGrpSpPr>
              <p:cNvPr id="112" name="Group 111">
                <a:extLst>
                  <a:ext uri="{FF2B5EF4-FFF2-40B4-BE49-F238E27FC236}">
                    <a16:creationId xmlns:a16="http://schemas.microsoft.com/office/drawing/2014/main" id="{BA3B3B30-FF1F-44F9-AB87-DD7EDB0B728D}"/>
                  </a:ext>
                </a:extLst>
              </p:cNvPr>
              <p:cNvGrpSpPr/>
              <p:nvPr/>
            </p:nvGrpSpPr>
            <p:grpSpPr>
              <a:xfrm>
                <a:off x="5971113" y="832170"/>
                <a:ext cx="917050" cy="255331"/>
                <a:chOff x="5971121" y="673160"/>
                <a:chExt cx="917050" cy="255331"/>
              </a:xfrm>
            </p:grpSpPr>
            <p:grpSp>
              <p:nvGrpSpPr>
                <p:cNvPr id="115" name="Groupe 6">
                  <a:extLst>
                    <a:ext uri="{FF2B5EF4-FFF2-40B4-BE49-F238E27FC236}">
                      <a16:creationId xmlns:a16="http://schemas.microsoft.com/office/drawing/2014/main" id="{1064542A-0969-482E-82FC-598E91555DD1}"/>
                    </a:ext>
                  </a:extLst>
                </p:cNvPr>
                <p:cNvGrpSpPr/>
                <p:nvPr/>
              </p:nvGrpSpPr>
              <p:grpSpPr>
                <a:xfrm>
                  <a:off x="5971121" y="673160"/>
                  <a:ext cx="917050" cy="246400"/>
                  <a:chOff x="4956645" y="1949256"/>
                  <a:chExt cx="1226446" cy="359361"/>
                </a:xfrm>
              </p:grpSpPr>
              <p:sp>
                <p:nvSpPr>
                  <p:cNvPr id="117" name="ZoneTexte 132">
                    <a:extLst>
                      <a:ext uri="{FF2B5EF4-FFF2-40B4-BE49-F238E27FC236}">
                        <a16:creationId xmlns:a16="http://schemas.microsoft.com/office/drawing/2014/main" id="{DED1BC1C-F3F8-4A6B-98F4-D634D7BD1A60}"/>
                      </a:ext>
                    </a:extLst>
                  </p:cNvPr>
                  <p:cNvSpPr txBox="1"/>
                  <p:nvPr/>
                </p:nvSpPr>
                <p:spPr>
                  <a:xfrm>
                    <a:off x="4956645" y="1949256"/>
                    <a:ext cx="631950"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19" name="ZoneTexte 137">
                    <a:extLst>
                      <a:ext uri="{FF2B5EF4-FFF2-40B4-BE49-F238E27FC236}">
                        <a16:creationId xmlns:a16="http://schemas.microsoft.com/office/drawing/2014/main" id="{49D45CC1-F4C9-4E43-8514-B969131C2C05}"/>
                      </a:ext>
                    </a:extLst>
                  </p:cNvPr>
                  <p:cNvSpPr txBox="1"/>
                  <p:nvPr/>
                </p:nvSpPr>
                <p:spPr>
                  <a:xfrm>
                    <a:off x="5467257" y="1960933"/>
                    <a:ext cx="715834" cy="196770"/>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4.5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21" name="ZoneTexte 207">
                    <a:extLst>
                      <a:ext uri="{FF2B5EF4-FFF2-40B4-BE49-F238E27FC236}">
                        <a16:creationId xmlns:a16="http://schemas.microsoft.com/office/drawing/2014/main" id="{4D103CAB-6A99-43B4-8131-805E81DFF034}"/>
                      </a:ext>
                    </a:extLst>
                  </p:cNvPr>
                  <p:cNvSpPr txBox="1"/>
                  <p:nvPr/>
                </p:nvSpPr>
                <p:spPr>
                  <a:xfrm>
                    <a:off x="4961341" y="2111847"/>
                    <a:ext cx="555934"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16" name="ZoneTexte 137">
                  <a:extLst>
                    <a:ext uri="{FF2B5EF4-FFF2-40B4-BE49-F238E27FC236}">
                      <a16:creationId xmlns:a16="http://schemas.microsoft.com/office/drawing/2014/main" id="{00BC64EF-F600-432F-BED3-9FBBF2341B51}"/>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13.4</a:t>
                  </a:r>
                  <a:r>
                    <a:rPr lang="fr-FR" sz="70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Mio</a:t>
                  </a:r>
                </a:p>
              </p:txBody>
            </p:sp>
          </p:grpSp>
          <p:sp>
            <p:nvSpPr>
              <p:cNvPr id="113" name="ZoneTexte 207">
                <a:extLst>
                  <a:ext uri="{FF2B5EF4-FFF2-40B4-BE49-F238E27FC236}">
                    <a16:creationId xmlns:a16="http://schemas.microsoft.com/office/drawing/2014/main" id="{B138A286-4A3B-4076-AB0E-3AD76B1EB364}"/>
                  </a:ext>
                </a:extLst>
              </p:cNvPr>
              <p:cNvSpPr txBox="1"/>
              <p:nvPr/>
            </p:nvSpPr>
            <p:spPr>
              <a:xfrm>
                <a:off x="5973593" y="666020"/>
                <a:ext cx="416722" cy="134918"/>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14" name="ZoneTexte 137">
                <a:extLst>
                  <a:ext uri="{FF2B5EF4-FFF2-40B4-BE49-F238E27FC236}">
                    <a16:creationId xmlns:a16="http://schemas.microsoft.com/office/drawing/2014/main" id="{827CC4E3-C7D0-4610-8EC8-30FB9C8E961D}"/>
                  </a:ext>
                </a:extLst>
              </p:cNvPr>
              <p:cNvSpPr txBox="1"/>
              <p:nvPr/>
            </p:nvSpPr>
            <p:spPr>
              <a:xfrm>
                <a:off x="6355023" y="684174"/>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588 </a:t>
                </a:r>
                <a:r>
                  <a:rPr lang="fr-FR" sz="700" dirty="0">
                    <a:solidFill>
                      <a:schemeClr val="accent3">
                        <a:lumMod val="50000"/>
                      </a:schemeClr>
                    </a:solidFill>
                    <a:latin typeface="Segoe UI" panose="020B0502040204020203" pitchFamily="34" charset="0"/>
                    <a:cs typeface="Segoe UI" panose="020B0502040204020203" pitchFamily="34" charset="0"/>
                  </a:rPr>
                  <a:t>K (97.6%)</a:t>
                </a:r>
              </a:p>
            </p:txBody>
          </p:sp>
        </p:grpSp>
        <p:sp>
          <p:nvSpPr>
            <p:cNvPr id="110" name="ZoneTexte 207">
              <a:extLst>
                <a:ext uri="{FF2B5EF4-FFF2-40B4-BE49-F238E27FC236}">
                  <a16:creationId xmlns:a16="http://schemas.microsoft.com/office/drawing/2014/main" id="{9D9F515F-7916-4D20-968A-11608111AA79}"/>
                </a:ext>
              </a:extLst>
            </p:cNvPr>
            <p:cNvSpPr txBox="1"/>
            <p:nvPr/>
          </p:nvSpPr>
          <p:spPr>
            <a:xfrm>
              <a:off x="9431560" y="1217322"/>
              <a:ext cx="731834" cy="210561"/>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11" name="ZoneTexte 137">
              <a:extLst>
                <a:ext uri="{FF2B5EF4-FFF2-40B4-BE49-F238E27FC236}">
                  <a16:creationId xmlns:a16="http://schemas.microsoft.com/office/drawing/2014/main" id="{E81C201A-1ADF-4D8D-B578-590FF737D5E9}"/>
                </a:ext>
              </a:extLst>
            </p:cNvPr>
            <p:cNvSpPr txBox="1"/>
            <p:nvPr/>
          </p:nvSpPr>
          <p:spPr>
            <a:xfrm>
              <a:off x="10016387" y="1236107"/>
              <a:ext cx="673730" cy="21056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1.2</a:t>
              </a:r>
            </a:p>
          </p:txBody>
        </p:sp>
      </p:grpSp>
      <p:sp>
        <p:nvSpPr>
          <p:cNvPr id="125" name="Rectangle: Rounded Corners 124">
            <a:extLst>
              <a:ext uri="{FF2B5EF4-FFF2-40B4-BE49-F238E27FC236}">
                <a16:creationId xmlns:a16="http://schemas.microsoft.com/office/drawing/2014/main" id="{C23C1441-00A1-42B4-8B2A-9D82598C3357}"/>
              </a:ext>
            </a:extLst>
          </p:cNvPr>
          <p:cNvSpPr/>
          <p:nvPr/>
        </p:nvSpPr>
        <p:spPr>
          <a:xfrm>
            <a:off x="6237785" y="5480702"/>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9786DB5A-0B26-4A54-897B-AF19FC3382EF}"/>
              </a:ext>
            </a:extLst>
          </p:cNvPr>
          <p:cNvGrpSpPr/>
          <p:nvPr/>
        </p:nvGrpSpPr>
        <p:grpSpPr>
          <a:xfrm>
            <a:off x="6278331" y="5516299"/>
            <a:ext cx="1499529" cy="624970"/>
            <a:chOff x="9425946" y="1089265"/>
            <a:chExt cx="1446544" cy="657789"/>
          </a:xfrm>
        </p:grpSpPr>
        <p:grpSp>
          <p:nvGrpSpPr>
            <p:cNvPr id="127" name="Grup 1">
              <a:extLst>
                <a:ext uri="{FF2B5EF4-FFF2-40B4-BE49-F238E27FC236}">
                  <a16:creationId xmlns:a16="http://schemas.microsoft.com/office/drawing/2014/main" id="{6337E80B-7979-4445-A45E-E5C171ED0538}"/>
                </a:ext>
              </a:extLst>
            </p:cNvPr>
            <p:cNvGrpSpPr/>
            <p:nvPr/>
          </p:nvGrpSpPr>
          <p:grpSpPr>
            <a:xfrm>
              <a:off x="9425946" y="1089265"/>
              <a:ext cx="1446544" cy="657789"/>
              <a:chOff x="5971115" y="666020"/>
              <a:chExt cx="926880" cy="421481"/>
            </a:xfrm>
          </p:grpSpPr>
          <p:grpSp>
            <p:nvGrpSpPr>
              <p:cNvPr id="130" name="Group 129">
                <a:extLst>
                  <a:ext uri="{FF2B5EF4-FFF2-40B4-BE49-F238E27FC236}">
                    <a16:creationId xmlns:a16="http://schemas.microsoft.com/office/drawing/2014/main" id="{993CBD12-5F60-487B-AAF6-43B65071A95F}"/>
                  </a:ext>
                </a:extLst>
              </p:cNvPr>
              <p:cNvGrpSpPr/>
              <p:nvPr/>
            </p:nvGrpSpPr>
            <p:grpSpPr>
              <a:xfrm>
                <a:off x="5971115" y="832160"/>
                <a:ext cx="926880" cy="255341"/>
                <a:chOff x="5971123" y="673150"/>
                <a:chExt cx="926880" cy="255341"/>
              </a:xfrm>
            </p:grpSpPr>
            <p:grpSp>
              <p:nvGrpSpPr>
                <p:cNvPr id="133" name="Groupe 6">
                  <a:extLst>
                    <a:ext uri="{FF2B5EF4-FFF2-40B4-BE49-F238E27FC236}">
                      <a16:creationId xmlns:a16="http://schemas.microsoft.com/office/drawing/2014/main" id="{70FBE5EA-AFA3-4218-B7EF-5FF131F6B6FE}"/>
                    </a:ext>
                  </a:extLst>
                </p:cNvPr>
                <p:cNvGrpSpPr/>
                <p:nvPr/>
              </p:nvGrpSpPr>
              <p:grpSpPr>
                <a:xfrm>
                  <a:off x="5971123" y="673150"/>
                  <a:ext cx="926880" cy="232059"/>
                  <a:chOff x="4956645" y="1949256"/>
                  <a:chExt cx="1239592" cy="338448"/>
                </a:xfrm>
              </p:grpSpPr>
              <p:sp>
                <p:nvSpPr>
                  <p:cNvPr id="135" name="ZoneTexte 132">
                    <a:extLst>
                      <a:ext uri="{FF2B5EF4-FFF2-40B4-BE49-F238E27FC236}">
                        <a16:creationId xmlns:a16="http://schemas.microsoft.com/office/drawing/2014/main" id="{90223BD6-3699-492E-A1F8-B8B07B3480FF}"/>
                      </a:ext>
                    </a:extLst>
                  </p:cNvPr>
                  <p:cNvSpPr txBox="1"/>
                  <p:nvPr/>
                </p:nvSpPr>
                <p:spPr>
                  <a:xfrm>
                    <a:off x="4956645" y="1949256"/>
                    <a:ext cx="631950"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36" name="ZoneTexte 137">
                    <a:extLst>
                      <a:ext uri="{FF2B5EF4-FFF2-40B4-BE49-F238E27FC236}">
                        <a16:creationId xmlns:a16="http://schemas.microsoft.com/office/drawing/2014/main" id="{C15E3DE8-6756-4024-A960-4A533D2E280E}"/>
                      </a:ext>
                    </a:extLst>
                  </p:cNvPr>
                  <p:cNvSpPr txBox="1"/>
                  <p:nvPr/>
                </p:nvSpPr>
                <p:spPr>
                  <a:xfrm>
                    <a:off x="5480403" y="1960933"/>
                    <a:ext cx="715834" cy="19677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5.0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37" name="ZoneTexte 207">
                    <a:extLst>
                      <a:ext uri="{FF2B5EF4-FFF2-40B4-BE49-F238E27FC236}">
                        <a16:creationId xmlns:a16="http://schemas.microsoft.com/office/drawing/2014/main" id="{7ADE309D-F1BE-47D1-9E5F-27E3D69F4587}"/>
                      </a:ext>
                    </a:extLst>
                  </p:cNvPr>
                  <p:cNvSpPr txBox="1"/>
                  <p:nvPr/>
                </p:nvSpPr>
                <p:spPr>
                  <a:xfrm>
                    <a:off x="4961341" y="2090932"/>
                    <a:ext cx="555934"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34" name="ZoneTexte 137">
                  <a:extLst>
                    <a:ext uri="{FF2B5EF4-FFF2-40B4-BE49-F238E27FC236}">
                      <a16:creationId xmlns:a16="http://schemas.microsoft.com/office/drawing/2014/main" id="{907AA676-1754-45FA-8309-CAB9A93C9496}"/>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194.8 </a:t>
                  </a:r>
                  <a:r>
                    <a:rPr lang="fr-FR" sz="700" dirty="0">
                      <a:solidFill>
                        <a:schemeClr val="accent3">
                          <a:lumMod val="50000"/>
                        </a:schemeClr>
                      </a:solidFill>
                      <a:latin typeface="Segoe UI" panose="020B0502040204020203" pitchFamily="34" charset="0"/>
                      <a:cs typeface="Segoe UI" panose="020B0502040204020203" pitchFamily="34" charset="0"/>
                    </a:rPr>
                    <a:t>Mio</a:t>
                  </a:r>
                </a:p>
              </p:txBody>
            </p:sp>
          </p:grpSp>
          <p:sp>
            <p:nvSpPr>
              <p:cNvPr id="131" name="ZoneTexte 207">
                <a:extLst>
                  <a:ext uri="{FF2B5EF4-FFF2-40B4-BE49-F238E27FC236}">
                    <a16:creationId xmlns:a16="http://schemas.microsoft.com/office/drawing/2014/main" id="{B65DF29B-3B4B-495D-A16B-08403E12B6E3}"/>
                  </a:ext>
                </a:extLst>
              </p:cNvPr>
              <p:cNvSpPr txBox="1"/>
              <p:nvPr/>
            </p:nvSpPr>
            <p:spPr>
              <a:xfrm>
                <a:off x="5973593" y="666020"/>
                <a:ext cx="416722" cy="134917"/>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32" name="ZoneTexte 137">
                <a:extLst>
                  <a:ext uri="{FF2B5EF4-FFF2-40B4-BE49-F238E27FC236}">
                    <a16:creationId xmlns:a16="http://schemas.microsoft.com/office/drawing/2014/main" id="{B37B80C2-49D7-4322-B220-C4D69B7D2897}"/>
                  </a:ext>
                </a:extLst>
              </p:cNvPr>
              <p:cNvSpPr txBox="1"/>
              <p:nvPr/>
            </p:nvSpPr>
            <p:spPr>
              <a:xfrm>
                <a:off x="6355023" y="677003"/>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14K </a:t>
                </a:r>
                <a:r>
                  <a:rPr lang="fr-FR" sz="700">
                    <a:solidFill>
                      <a:schemeClr val="accent3">
                        <a:lumMod val="50000"/>
                      </a:schemeClr>
                    </a:solidFill>
                    <a:latin typeface="Segoe UI" panose="020B0502040204020203" pitchFamily="34" charset="0"/>
                    <a:cs typeface="Segoe UI" panose="020B0502040204020203" pitchFamily="34" charset="0"/>
                  </a:rPr>
                  <a:t>(2.4%)</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8" name="ZoneTexte 207">
              <a:extLst>
                <a:ext uri="{FF2B5EF4-FFF2-40B4-BE49-F238E27FC236}">
                  <a16:creationId xmlns:a16="http://schemas.microsoft.com/office/drawing/2014/main" id="{3B16E83B-2222-4139-BFE9-E5C4000DCFF2}"/>
                </a:ext>
              </a:extLst>
            </p:cNvPr>
            <p:cNvSpPr txBox="1"/>
            <p:nvPr/>
          </p:nvSpPr>
          <p:spPr>
            <a:xfrm>
              <a:off x="9431560" y="1217322"/>
              <a:ext cx="731834" cy="21056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29" name="ZoneTexte 137">
              <a:extLst>
                <a:ext uri="{FF2B5EF4-FFF2-40B4-BE49-F238E27FC236}">
                  <a16:creationId xmlns:a16="http://schemas.microsoft.com/office/drawing/2014/main" id="{1D1CC626-AFFE-43C0-A092-0F47F05FAA61}"/>
                </a:ext>
              </a:extLst>
            </p:cNvPr>
            <p:cNvSpPr txBox="1"/>
            <p:nvPr/>
          </p:nvSpPr>
          <p:spPr>
            <a:xfrm>
              <a:off x="10031727" y="1236107"/>
              <a:ext cx="673730" cy="21056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1.9</a:t>
              </a:r>
            </a:p>
          </p:txBody>
        </p:sp>
      </p:grpSp>
      <p:sp>
        <p:nvSpPr>
          <p:cNvPr id="138" name="Rectangle: Rounded Corners 137">
            <a:extLst>
              <a:ext uri="{FF2B5EF4-FFF2-40B4-BE49-F238E27FC236}">
                <a16:creationId xmlns:a16="http://schemas.microsoft.com/office/drawing/2014/main" id="{7F588FA4-F506-45F1-910F-332E2D054193}"/>
              </a:ext>
            </a:extLst>
          </p:cNvPr>
          <p:cNvSpPr/>
          <p:nvPr/>
        </p:nvSpPr>
        <p:spPr>
          <a:xfrm>
            <a:off x="4725384" y="5262431"/>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Regular</a:t>
            </a:r>
          </a:p>
        </p:txBody>
      </p:sp>
      <p:sp>
        <p:nvSpPr>
          <p:cNvPr id="139" name="Rectangle: Rounded Corners 138">
            <a:extLst>
              <a:ext uri="{FF2B5EF4-FFF2-40B4-BE49-F238E27FC236}">
                <a16:creationId xmlns:a16="http://schemas.microsoft.com/office/drawing/2014/main" id="{F2FABE79-EBDC-4A16-BD35-BBF3174615FD}"/>
              </a:ext>
            </a:extLst>
          </p:cNvPr>
          <p:cNvSpPr/>
          <p:nvPr/>
        </p:nvSpPr>
        <p:spPr>
          <a:xfrm>
            <a:off x="6912701" y="5278404"/>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HNWI</a:t>
            </a:r>
          </a:p>
        </p:txBody>
      </p:sp>
      <p:sp>
        <p:nvSpPr>
          <p:cNvPr id="140" name="Rectangle 139">
            <a:extLst>
              <a:ext uri="{FF2B5EF4-FFF2-40B4-BE49-F238E27FC236}">
                <a16:creationId xmlns:a16="http://schemas.microsoft.com/office/drawing/2014/main" id="{7E2468D1-EDEA-4E0C-B66B-F24E466D595B}"/>
              </a:ext>
            </a:extLst>
          </p:cNvPr>
          <p:cNvSpPr/>
          <p:nvPr/>
        </p:nvSpPr>
        <p:spPr>
          <a:xfrm>
            <a:off x="296920" y="3148405"/>
            <a:ext cx="1585043"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Premium Collection</a:t>
            </a:r>
          </a:p>
        </p:txBody>
      </p:sp>
      <p:sp>
        <p:nvSpPr>
          <p:cNvPr id="141" name="Rectangle: Rounded Corners 140">
            <a:extLst>
              <a:ext uri="{FF2B5EF4-FFF2-40B4-BE49-F238E27FC236}">
                <a16:creationId xmlns:a16="http://schemas.microsoft.com/office/drawing/2014/main" id="{631F7774-F98D-4FBE-966B-D047A867E0D8}"/>
              </a:ext>
            </a:extLst>
          </p:cNvPr>
          <p:cNvSpPr/>
          <p:nvPr/>
        </p:nvSpPr>
        <p:spPr>
          <a:xfrm>
            <a:off x="299576" y="3491906"/>
            <a:ext cx="1608628" cy="79551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ZoneTexte 132">
            <a:extLst>
              <a:ext uri="{FF2B5EF4-FFF2-40B4-BE49-F238E27FC236}">
                <a16:creationId xmlns:a16="http://schemas.microsoft.com/office/drawing/2014/main" id="{0A2D4D7A-0019-43ED-A623-435EB213FC49}"/>
              </a:ext>
            </a:extLst>
          </p:cNvPr>
          <p:cNvSpPr txBox="1"/>
          <p:nvPr/>
        </p:nvSpPr>
        <p:spPr>
          <a:xfrm>
            <a:off x="293293" y="3836915"/>
            <a:ext cx="1251221"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dirty="0">
                <a:solidFill>
                  <a:schemeClr val="accent3">
                    <a:lumMod val="50000"/>
                  </a:schemeClr>
                </a:solidFill>
                <a:latin typeface="Segoe UI" panose="020B0502040204020203" pitchFamily="34" charset="0"/>
                <a:cs typeface="Segoe UI" panose="020B0502040204020203" pitchFamily="34" charset="0"/>
              </a:rPr>
              <a:t> in </a:t>
            </a:r>
            <a:r>
              <a:rPr lang="fr-FR" sz="700" dirty="0" err="1">
                <a:solidFill>
                  <a:schemeClr val="accent3">
                    <a:lumMod val="50000"/>
                  </a:schemeClr>
                </a:solidFill>
                <a:latin typeface="Segoe UI" panose="020B0502040204020203" pitchFamily="34" charset="0"/>
                <a:cs typeface="Segoe UI" panose="020B0502040204020203" pitchFamily="34" charset="0"/>
              </a:rPr>
              <a:t>retention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Period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144" name="ZoneTexte 132">
            <a:extLst>
              <a:ext uri="{FF2B5EF4-FFF2-40B4-BE49-F238E27FC236}">
                <a16:creationId xmlns:a16="http://schemas.microsoft.com/office/drawing/2014/main" id="{5D2343A9-E2F7-48F5-98A8-66829A56B26C}"/>
              </a:ext>
            </a:extLst>
          </p:cNvPr>
          <p:cNvSpPr txBox="1"/>
          <p:nvPr/>
        </p:nvSpPr>
        <p:spPr>
          <a:xfrm>
            <a:off x="293293" y="3505198"/>
            <a:ext cx="111668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b="1" dirty="0">
                <a:solidFill>
                  <a:schemeClr val="accent3">
                    <a:lumMod val="50000"/>
                  </a:schemeClr>
                </a:solidFill>
                <a:latin typeface="Segoe UI" panose="020B0502040204020203" pitchFamily="34" charset="0"/>
                <a:cs typeface="Segoe UI" panose="020B0502040204020203" pitchFamily="34" charset="0"/>
              </a:rPr>
              <a:t> on-time</a:t>
            </a:r>
          </a:p>
        </p:txBody>
      </p:sp>
      <p:sp>
        <p:nvSpPr>
          <p:cNvPr id="146" name="ZoneTexte 132">
            <a:extLst>
              <a:ext uri="{FF2B5EF4-FFF2-40B4-BE49-F238E27FC236}">
                <a16:creationId xmlns:a16="http://schemas.microsoft.com/office/drawing/2014/main" id="{ED182259-5B4A-410B-A9C2-E53F2FD48E95}"/>
              </a:ext>
            </a:extLst>
          </p:cNvPr>
          <p:cNvSpPr txBox="1"/>
          <p:nvPr/>
        </p:nvSpPr>
        <p:spPr>
          <a:xfrm>
            <a:off x="293293" y="3664563"/>
            <a:ext cx="1357271"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Grace </a:t>
            </a:r>
            <a:r>
              <a:rPr lang="fr-FR" sz="700" b="1" dirty="0" err="1">
                <a:solidFill>
                  <a:schemeClr val="accent3">
                    <a:lumMod val="50000"/>
                  </a:schemeClr>
                </a:solidFill>
                <a:latin typeface="Segoe UI" panose="020B0502040204020203" pitchFamily="34" charset="0"/>
                <a:cs typeface="Segoe UI" panose="020B0502040204020203" pitchFamily="34" charset="0"/>
              </a:rPr>
              <a:t>Period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148" name="ZoneTexte 132">
            <a:extLst>
              <a:ext uri="{FF2B5EF4-FFF2-40B4-BE49-F238E27FC236}">
                <a16:creationId xmlns:a16="http://schemas.microsoft.com/office/drawing/2014/main" id="{CBECE135-5139-4E43-A0AF-F37785EDB83F}"/>
              </a:ext>
            </a:extLst>
          </p:cNvPr>
          <p:cNvSpPr txBox="1"/>
          <p:nvPr/>
        </p:nvSpPr>
        <p:spPr>
          <a:xfrm>
            <a:off x="293293" y="4066038"/>
            <a:ext cx="12246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Total </a:t>
            </a:r>
            <a:r>
              <a:rPr lang="fr-FR" sz="700" b="1" dirty="0" err="1">
                <a:solidFill>
                  <a:schemeClr val="accent3">
                    <a:lumMod val="50000"/>
                  </a:schemeClr>
                </a:solidFill>
                <a:latin typeface="Segoe UI" panose="020B0502040204020203" pitchFamily="34" charset="0"/>
                <a:cs typeface="Segoe UI" panose="020B0502040204020203" pitchFamily="34" charset="0"/>
              </a:rPr>
              <a:t>Collected</a:t>
            </a:r>
            <a:r>
              <a:rPr lang="fr-FR" sz="700" b="1" dirty="0">
                <a:solidFill>
                  <a:schemeClr val="accent3">
                    <a:lumMod val="50000"/>
                  </a:schemeClr>
                </a:solidFill>
                <a:latin typeface="Segoe UI" panose="020B0502040204020203" pitchFamily="34" charset="0"/>
                <a:cs typeface="Segoe UI" panose="020B0502040204020203" pitchFamily="34" charset="0"/>
              </a:rPr>
              <a:t> Premium</a:t>
            </a:r>
          </a:p>
        </p:txBody>
      </p:sp>
      <p:sp>
        <p:nvSpPr>
          <p:cNvPr id="143" name="ZoneTexte 137">
            <a:extLst>
              <a:ext uri="{FF2B5EF4-FFF2-40B4-BE49-F238E27FC236}">
                <a16:creationId xmlns:a16="http://schemas.microsoft.com/office/drawing/2014/main" id="{B41CA4C3-2796-4865-B5C5-8386439974CB}"/>
              </a:ext>
            </a:extLst>
          </p:cNvPr>
          <p:cNvSpPr txBox="1"/>
          <p:nvPr/>
        </p:nvSpPr>
        <p:spPr>
          <a:xfrm>
            <a:off x="1477904" y="3836915"/>
            <a:ext cx="45720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2.1%</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45" name="ZoneTexte 137">
            <a:extLst>
              <a:ext uri="{FF2B5EF4-FFF2-40B4-BE49-F238E27FC236}">
                <a16:creationId xmlns:a16="http://schemas.microsoft.com/office/drawing/2014/main" id="{E8910576-2CE8-45A4-9063-73074CB7CB91}"/>
              </a:ext>
            </a:extLst>
          </p:cNvPr>
          <p:cNvSpPr txBox="1"/>
          <p:nvPr/>
        </p:nvSpPr>
        <p:spPr>
          <a:xfrm>
            <a:off x="1386464" y="3489809"/>
            <a:ext cx="548640" cy="230832"/>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900">
                <a:solidFill>
                  <a:schemeClr val="accent5">
                    <a:lumMod val="50000"/>
                  </a:schemeClr>
                </a:solidFill>
                <a:latin typeface="Segoe UI" panose="020B0502040204020203" pitchFamily="34" charset="0"/>
                <a:cs typeface="Segoe UI" panose="020B0502040204020203" pitchFamily="34" charset="0"/>
              </a:rPr>
              <a:t>50.3%</a:t>
            </a:r>
            <a:endParaRPr lang="fr-FR" sz="900" dirty="0">
              <a:solidFill>
                <a:schemeClr val="accent5">
                  <a:lumMod val="50000"/>
                </a:schemeClr>
              </a:solidFill>
              <a:latin typeface="Segoe UI" panose="020B0502040204020203" pitchFamily="34" charset="0"/>
              <a:cs typeface="Segoe UI" panose="020B0502040204020203" pitchFamily="34" charset="0"/>
            </a:endParaRPr>
          </a:p>
        </p:txBody>
      </p:sp>
      <p:sp>
        <p:nvSpPr>
          <p:cNvPr id="147" name="ZoneTexte 137">
            <a:extLst>
              <a:ext uri="{FF2B5EF4-FFF2-40B4-BE49-F238E27FC236}">
                <a16:creationId xmlns:a16="http://schemas.microsoft.com/office/drawing/2014/main" id="{E5BF8606-2C59-4497-8811-FE4815F1004A}"/>
              </a:ext>
            </a:extLst>
          </p:cNvPr>
          <p:cNvSpPr txBox="1"/>
          <p:nvPr/>
        </p:nvSpPr>
        <p:spPr>
          <a:xfrm>
            <a:off x="1477904" y="3671820"/>
            <a:ext cx="45720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47.6%</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49" name="ZoneTexte 137">
            <a:extLst>
              <a:ext uri="{FF2B5EF4-FFF2-40B4-BE49-F238E27FC236}">
                <a16:creationId xmlns:a16="http://schemas.microsoft.com/office/drawing/2014/main" id="{CA7A148C-EAD6-4878-976A-002895AD2DB1}"/>
              </a:ext>
            </a:extLst>
          </p:cNvPr>
          <p:cNvSpPr txBox="1"/>
          <p:nvPr/>
        </p:nvSpPr>
        <p:spPr>
          <a:xfrm>
            <a:off x="1462497" y="4066038"/>
            <a:ext cx="45720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dirty="0">
                <a:solidFill>
                  <a:schemeClr val="accent5">
                    <a:lumMod val="50000"/>
                  </a:schemeClr>
                </a:solidFill>
                <a:latin typeface="Segoe UI" panose="020B0502040204020203" pitchFamily="34" charset="0"/>
                <a:cs typeface="Segoe UI" panose="020B0502040204020203" pitchFamily="34" charset="0"/>
              </a:rPr>
              <a:t>5.6 T</a:t>
            </a:r>
          </a:p>
        </p:txBody>
      </p:sp>
      <p:sp>
        <p:nvSpPr>
          <p:cNvPr id="152" name="Rectangle: Rounded Corners 151">
            <a:extLst>
              <a:ext uri="{FF2B5EF4-FFF2-40B4-BE49-F238E27FC236}">
                <a16:creationId xmlns:a16="http://schemas.microsoft.com/office/drawing/2014/main" id="{3AB862D5-357F-4BE1-AFFC-FBCA6CE71055}"/>
              </a:ext>
            </a:extLst>
          </p:cNvPr>
          <p:cNvSpPr/>
          <p:nvPr/>
        </p:nvSpPr>
        <p:spPr>
          <a:xfrm>
            <a:off x="330098" y="4351478"/>
            <a:ext cx="1578106" cy="60876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ZoneTexte 132">
            <a:extLst>
              <a:ext uri="{FF2B5EF4-FFF2-40B4-BE49-F238E27FC236}">
                <a16:creationId xmlns:a16="http://schemas.microsoft.com/office/drawing/2014/main" id="{3930968A-213E-4A4F-B6C6-02E72AD6395F}"/>
              </a:ext>
            </a:extLst>
          </p:cNvPr>
          <p:cNvSpPr txBox="1"/>
          <p:nvPr/>
        </p:nvSpPr>
        <p:spPr>
          <a:xfrm>
            <a:off x="416446" y="4356110"/>
            <a:ext cx="1319336"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paid</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with</a:t>
            </a:r>
            <a:r>
              <a:rPr lang="fr-FR" sz="900" b="1" dirty="0">
                <a:solidFill>
                  <a:schemeClr val="accent3">
                    <a:lumMod val="50000"/>
                  </a:schemeClr>
                </a:solidFill>
                <a:latin typeface="Segoe UI" panose="020B0502040204020203" pitchFamily="34" charset="0"/>
                <a:cs typeface="Segoe UI" panose="020B0502040204020203" pitchFamily="34" charset="0"/>
              </a:rPr>
              <a:t> PH</a:t>
            </a:r>
          </a:p>
        </p:txBody>
      </p:sp>
      <p:sp>
        <p:nvSpPr>
          <p:cNvPr id="154" name="ZoneTexte 137">
            <a:extLst>
              <a:ext uri="{FF2B5EF4-FFF2-40B4-BE49-F238E27FC236}">
                <a16:creationId xmlns:a16="http://schemas.microsoft.com/office/drawing/2014/main" id="{66CB0EC2-B879-4510-9507-396364F9314C}"/>
              </a:ext>
            </a:extLst>
          </p:cNvPr>
          <p:cNvSpPr txBox="1"/>
          <p:nvPr/>
        </p:nvSpPr>
        <p:spPr>
          <a:xfrm>
            <a:off x="821427" y="4513925"/>
            <a:ext cx="714509" cy="30777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400">
                <a:solidFill>
                  <a:schemeClr val="accent2">
                    <a:lumMod val="75000"/>
                  </a:schemeClr>
                </a:solidFill>
                <a:latin typeface="Segoe UI" panose="020B0502040204020203" pitchFamily="34" charset="0"/>
                <a:cs typeface="Segoe UI" panose="020B0502040204020203" pitchFamily="34" charset="0"/>
              </a:rPr>
              <a:t>17.3%</a:t>
            </a:r>
            <a:endParaRPr lang="fr-FR" sz="1400" dirty="0">
              <a:solidFill>
                <a:schemeClr val="accent2">
                  <a:lumMod val="75000"/>
                </a:schemeClr>
              </a:solidFill>
              <a:latin typeface="Segoe UI" panose="020B0502040204020203" pitchFamily="34" charset="0"/>
              <a:cs typeface="Segoe UI" panose="020B0502040204020203" pitchFamily="34" charset="0"/>
            </a:endParaRPr>
          </a:p>
        </p:txBody>
      </p:sp>
      <p:sp>
        <p:nvSpPr>
          <p:cNvPr id="155" name="ZoneTexte 132">
            <a:extLst>
              <a:ext uri="{FF2B5EF4-FFF2-40B4-BE49-F238E27FC236}">
                <a16:creationId xmlns:a16="http://schemas.microsoft.com/office/drawing/2014/main" id="{88DE75FD-78DB-4337-A860-A1A832337BA5}"/>
              </a:ext>
            </a:extLst>
          </p:cNvPr>
          <p:cNvSpPr txBox="1"/>
          <p:nvPr/>
        </p:nvSpPr>
        <p:spPr>
          <a:xfrm>
            <a:off x="319974" y="4760762"/>
            <a:ext cx="1512280"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Total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paid</a:t>
            </a:r>
            <a:r>
              <a:rPr lang="fr-FR" sz="700" b="1" dirty="0">
                <a:solidFill>
                  <a:schemeClr val="accent3">
                    <a:lumMod val="50000"/>
                  </a:schemeClr>
                </a:solidFill>
                <a:latin typeface="Segoe UI" panose="020B0502040204020203" pitchFamily="34" charset="0"/>
                <a:cs typeface="Segoe UI" panose="020B0502040204020203" pitchFamily="34" charset="0"/>
              </a:rPr>
              <a:t> by PH</a:t>
            </a:r>
          </a:p>
        </p:txBody>
      </p:sp>
      <p:sp>
        <p:nvSpPr>
          <p:cNvPr id="156" name="ZoneTexte 137">
            <a:extLst>
              <a:ext uri="{FF2B5EF4-FFF2-40B4-BE49-F238E27FC236}">
                <a16:creationId xmlns:a16="http://schemas.microsoft.com/office/drawing/2014/main" id="{9643B80B-755A-4300-82DE-EA45422998F9}"/>
              </a:ext>
            </a:extLst>
          </p:cNvPr>
          <p:cNvSpPr txBox="1"/>
          <p:nvPr/>
        </p:nvSpPr>
        <p:spPr>
          <a:xfrm>
            <a:off x="1356640" y="4766245"/>
            <a:ext cx="864156"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2">
                    <a:lumMod val="75000"/>
                  </a:schemeClr>
                </a:solidFill>
                <a:latin typeface="Segoe UI" panose="020B0502040204020203" pitchFamily="34" charset="0"/>
                <a:cs typeface="Segoe UI" panose="020B0502040204020203" pitchFamily="34" charset="0"/>
              </a:rPr>
              <a:t>747 B</a:t>
            </a:r>
            <a:endParaRPr lang="fr-FR" sz="700" dirty="0">
              <a:solidFill>
                <a:schemeClr val="accent2">
                  <a:lumMod val="75000"/>
                </a:schemeClr>
              </a:solidFill>
              <a:latin typeface="Segoe UI" panose="020B0502040204020203" pitchFamily="34" charset="0"/>
              <a:cs typeface="Segoe UI" panose="020B0502040204020203" pitchFamily="34" charset="0"/>
            </a:endParaRPr>
          </a:p>
        </p:txBody>
      </p:sp>
      <p:sp>
        <p:nvSpPr>
          <p:cNvPr id="161" name="Rectangle 160">
            <a:extLst>
              <a:ext uri="{FF2B5EF4-FFF2-40B4-BE49-F238E27FC236}">
                <a16:creationId xmlns:a16="http://schemas.microsoft.com/office/drawing/2014/main" id="{2B31F7F0-7064-4F5C-B8E3-FF735B2E0612}"/>
              </a:ext>
            </a:extLst>
          </p:cNvPr>
          <p:cNvSpPr/>
          <p:nvPr/>
        </p:nvSpPr>
        <p:spPr>
          <a:xfrm>
            <a:off x="2133416" y="3141954"/>
            <a:ext cx="1579097"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50">
                <a:solidFill>
                  <a:prstClr val="white"/>
                </a:solidFill>
                <a:latin typeface="Impact" panose="020B0806030902050204" pitchFamily="34" charset="0"/>
                <a:cs typeface="Segoe UI" panose="020B0502040204020203" pitchFamily="34" charset="0"/>
              </a:rPr>
              <a:t>Cust Financial Behaviour</a:t>
            </a:r>
            <a:endParaRPr lang="en-US" sz="1050" dirty="0">
              <a:solidFill>
                <a:prstClr val="white"/>
              </a:solidFill>
              <a:latin typeface="Impact" panose="020B0806030902050204" pitchFamily="34" charset="0"/>
              <a:cs typeface="Segoe UI" panose="020B0502040204020203" pitchFamily="34" charset="0"/>
            </a:endParaRPr>
          </a:p>
        </p:txBody>
      </p:sp>
      <p:sp>
        <p:nvSpPr>
          <p:cNvPr id="162" name="Rectangle 161">
            <a:extLst>
              <a:ext uri="{FF2B5EF4-FFF2-40B4-BE49-F238E27FC236}">
                <a16:creationId xmlns:a16="http://schemas.microsoft.com/office/drawing/2014/main" id="{271CBD05-C1D1-4F7D-87D5-F3A39E540347}"/>
              </a:ext>
            </a:extLst>
          </p:cNvPr>
          <p:cNvSpPr/>
          <p:nvPr/>
        </p:nvSpPr>
        <p:spPr>
          <a:xfrm>
            <a:off x="7948393" y="5368487"/>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New Cust Loss Ratio</a:t>
            </a:r>
          </a:p>
        </p:txBody>
      </p:sp>
      <p:grpSp>
        <p:nvGrpSpPr>
          <p:cNvPr id="35" name="Group 34">
            <a:extLst>
              <a:ext uri="{FF2B5EF4-FFF2-40B4-BE49-F238E27FC236}">
                <a16:creationId xmlns:a16="http://schemas.microsoft.com/office/drawing/2014/main" id="{39A61EC9-4970-4F51-BD5C-66E3F80542C0}"/>
              </a:ext>
            </a:extLst>
          </p:cNvPr>
          <p:cNvGrpSpPr/>
          <p:nvPr/>
        </p:nvGrpSpPr>
        <p:grpSpPr>
          <a:xfrm>
            <a:off x="10180248" y="3405527"/>
            <a:ext cx="1838023" cy="592099"/>
            <a:chOff x="2129024" y="3584701"/>
            <a:chExt cx="1702181" cy="358382"/>
          </a:xfrm>
        </p:grpSpPr>
        <p:sp>
          <p:nvSpPr>
            <p:cNvPr id="163" name="Rectangle: Rounded Corners 162">
              <a:extLst>
                <a:ext uri="{FF2B5EF4-FFF2-40B4-BE49-F238E27FC236}">
                  <a16:creationId xmlns:a16="http://schemas.microsoft.com/office/drawing/2014/main" id="{3EFA1B7C-F03E-469B-BDF9-E011B5AB4777}"/>
                </a:ext>
              </a:extLst>
            </p:cNvPr>
            <p:cNvSpPr/>
            <p:nvPr/>
          </p:nvSpPr>
          <p:spPr>
            <a:xfrm>
              <a:off x="2129024" y="3584701"/>
              <a:ext cx="1702181" cy="358382"/>
            </a:xfrm>
            <a:prstGeom prst="roundRect">
              <a:avLst/>
            </a:prstGeom>
            <a:solidFill>
              <a:srgbClr val="D7E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4" name="ZoneTexte 132">
              <a:extLst>
                <a:ext uri="{FF2B5EF4-FFF2-40B4-BE49-F238E27FC236}">
                  <a16:creationId xmlns:a16="http://schemas.microsoft.com/office/drawing/2014/main" id="{6B3D442E-1F6F-4D83-8B31-42312B903C1A}"/>
                </a:ext>
              </a:extLst>
            </p:cNvPr>
            <p:cNvSpPr txBox="1"/>
            <p:nvPr/>
          </p:nvSpPr>
          <p:spPr>
            <a:xfrm>
              <a:off x="2256631" y="3739769"/>
              <a:ext cx="1483513" cy="163003"/>
            </a:xfrm>
            <a:prstGeom prst="rect">
              <a:avLst/>
            </a:prstGeom>
            <a:noFill/>
            <a:ln>
              <a:noFill/>
            </a:ln>
          </p:spPr>
          <p:txBody>
            <a:bodyPr wrap="square" lIns="0" tIns="0" rIns="0" bIns="0" rtlCol="0">
              <a:spAutoFit/>
            </a:bodyPr>
            <a:lstStyle/>
            <a:p>
              <a:pPr defTabSz="1087672" eaLnBrk="0" fontAlgn="base" hangingPunct="0">
                <a:spcBef>
                  <a:spcPct val="0"/>
                </a:spcBef>
                <a:spcAft>
                  <a:spcPct val="0"/>
                </a:spcAft>
              </a:pPr>
              <a:r>
                <a:rPr lang="fr-FR" sz="1050" b="1" dirty="0">
                  <a:solidFill>
                    <a:schemeClr val="accent3">
                      <a:lumMod val="50000"/>
                    </a:schemeClr>
                  </a:solidFill>
                  <a:latin typeface="Segoe UI" panose="020B0502040204020203" pitchFamily="34" charset="0"/>
                  <a:cs typeface="Segoe UI" panose="020B0502040204020203" pitchFamily="34" charset="0"/>
                </a:rPr>
                <a:t>10 K </a:t>
              </a:r>
              <a:r>
                <a:rPr lang="fr-FR" sz="700" b="1" dirty="0">
                  <a:solidFill>
                    <a:schemeClr val="accent3">
                      <a:lumMod val="50000"/>
                    </a:schemeClr>
                  </a:solidFill>
                  <a:latin typeface="Segoe UI" panose="020B0502040204020203" pitchFamily="34" charset="0"/>
                  <a:cs typeface="Segoe UI" panose="020B0502040204020203" pitchFamily="34" charset="0"/>
                </a:rPr>
                <a:t>(2%)</a:t>
              </a:r>
              <a:r>
                <a:rPr lang="fr-FR" sz="400" b="1" dirty="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of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customers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did</a:t>
              </a:r>
              <a:r>
                <a:rPr lang="fr-FR" sz="700" dirty="0">
                  <a:solidFill>
                    <a:schemeClr val="accent3">
                      <a:lumMod val="50000"/>
                    </a:schemeClr>
                  </a:solidFill>
                  <a:latin typeface="Segoe UI" panose="020B0502040204020203" pitchFamily="34" charset="0"/>
                  <a:cs typeface="Segoe UI" panose="020B0502040204020203" pitchFamily="34" charset="0"/>
                </a:rPr>
                <a:t> claims </a:t>
              </a:r>
              <a:r>
                <a:rPr lang="fr-FR" sz="700" dirty="0" err="1">
                  <a:solidFill>
                    <a:schemeClr val="accent3">
                      <a:lumMod val="50000"/>
                    </a:schemeClr>
                  </a:solidFill>
                  <a:latin typeface="Segoe UI" panose="020B0502040204020203" pitchFamily="34" charset="0"/>
                  <a:cs typeface="Segoe UI" panose="020B0502040204020203" pitchFamily="34" charset="0"/>
                </a:rPr>
                <a:t>from</a:t>
              </a:r>
              <a:r>
                <a:rPr lang="fr-FR" sz="700" dirty="0">
                  <a:solidFill>
                    <a:schemeClr val="accent3">
                      <a:lumMod val="50000"/>
                    </a:schemeClr>
                  </a:solidFill>
                  <a:latin typeface="Segoe UI" panose="020B0502040204020203" pitchFamily="34" charset="0"/>
                  <a:cs typeface="Segoe UI" panose="020B0502040204020203" pitchFamily="34" charset="0"/>
                </a:rPr>
                <a:t> YTD</a:t>
              </a:r>
            </a:p>
          </p:txBody>
        </p:sp>
      </p:grpSp>
      <p:grpSp>
        <p:nvGrpSpPr>
          <p:cNvPr id="237" name="Group 236">
            <a:extLst>
              <a:ext uri="{FF2B5EF4-FFF2-40B4-BE49-F238E27FC236}">
                <a16:creationId xmlns:a16="http://schemas.microsoft.com/office/drawing/2014/main" id="{9119D21D-7F3E-42E6-9911-5659D4B372A7}"/>
              </a:ext>
            </a:extLst>
          </p:cNvPr>
          <p:cNvGrpSpPr/>
          <p:nvPr/>
        </p:nvGrpSpPr>
        <p:grpSpPr>
          <a:xfrm>
            <a:off x="10220725" y="4402983"/>
            <a:ext cx="1810985" cy="730969"/>
            <a:chOff x="2150619" y="4339175"/>
            <a:chExt cx="1677140" cy="730969"/>
          </a:xfrm>
        </p:grpSpPr>
        <p:sp>
          <p:nvSpPr>
            <p:cNvPr id="167" name="Rectangle: Rounded Corners 166">
              <a:extLst>
                <a:ext uri="{FF2B5EF4-FFF2-40B4-BE49-F238E27FC236}">
                  <a16:creationId xmlns:a16="http://schemas.microsoft.com/office/drawing/2014/main" id="{E38BE99E-2D37-48C0-973E-7212B6BE8AC7}"/>
                </a:ext>
              </a:extLst>
            </p:cNvPr>
            <p:cNvSpPr/>
            <p:nvPr/>
          </p:nvSpPr>
          <p:spPr>
            <a:xfrm>
              <a:off x="2150619" y="4431246"/>
              <a:ext cx="1677140" cy="614434"/>
            </a:xfrm>
            <a:prstGeom prst="roundRect">
              <a:avLst/>
            </a:prstGeom>
            <a:solidFill>
              <a:srgbClr val="D7E4BD"/>
            </a:solidFill>
            <a:ln>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ZoneTexte 132">
              <a:extLst>
                <a:ext uri="{FF2B5EF4-FFF2-40B4-BE49-F238E27FC236}">
                  <a16:creationId xmlns:a16="http://schemas.microsoft.com/office/drawing/2014/main" id="{BC45157B-E6A6-4404-AEBA-9031440EF5E8}"/>
                </a:ext>
              </a:extLst>
            </p:cNvPr>
            <p:cNvSpPr txBox="1"/>
            <p:nvPr/>
          </p:nvSpPr>
          <p:spPr>
            <a:xfrm>
              <a:off x="2159304" y="4339175"/>
              <a:ext cx="1646386" cy="730969"/>
            </a:xfrm>
            <a:prstGeom prst="rect">
              <a:avLst/>
            </a:prstGeom>
            <a:noFill/>
            <a:ln>
              <a:noFill/>
            </a:ln>
          </p:spPr>
          <p:txBody>
            <a:bodyPr wrap="square" rtlCol="0">
              <a:spAutoFit/>
            </a:bodyPr>
            <a:lstStyle/>
            <a:p>
              <a:pPr defTabSz="1087672" eaLnBrk="0" fontAlgn="base" hangingPunct="0">
                <a:lnSpc>
                  <a:spcPct val="150000"/>
                </a:lnSpc>
                <a:spcBef>
                  <a:spcPct val="0"/>
                </a:spcBef>
                <a:spcAft>
                  <a:spcPct val="0"/>
                </a:spcAft>
              </a:pPr>
              <a:r>
                <a:rPr lang="fr-FR" sz="600" b="1" dirty="0">
                  <a:solidFill>
                    <a:schemeClr val="accent3">
                      <a:lumMod val="50000"/>
                    </a:schemeClr>
                  </a:solidFill>
                  <a:latin typeface="Segoe UI" panose="020B0502040204020203" pitchFamily="34" charset="0"/>
                  <a:cs typeface="Segoe UI" panose="020B0502040204020203" pitchFamily="34" charset="0"/>
                </a:rPr>
                <a: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b="1" dirty="0">
                  <a:solidFill>
                    <a:schemeClr val="accent3">
                      <a:lumMod val="50000"/>
                    </a:schemeClr>
                  </a:solidFill>
                  <a:latin typeface="Segoe UI" panose="020B0502040204020203" pitchFamily="34" charset="0"/>
                  <a:cs typeface="Segoe UI" panose="020B0502040204020203" pitchFamily="34" charset="0"/>
                </a:rPr>
                <a:t>Health claims    </a:t>
              </a:r>
              <a:r>
                <a:rPr lang="fr-FR" sz="900" b="1" dirty="0">
                  <a:solidFill>
                    <a:schemeClr val="accent3">
                      <a:lumMod val="50000"/>
                    </a:schemeClr>
                  </a:solidFill>
                  <a:latin typeface="Segoe UI" panose="020B0502040204020203" pitchFamily="34" charset="0"/>
                  <a:cs typeface="Segoe UI" panose="020B0502040204020203" pitchFamily="34" charset="0"/>
                </a:rPr>
                <a:t>1.3 K</a:t>
              </a:r>
              <a:endParaRPr lang="fr-FR" sz="6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After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policy</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issued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claimed</a:t>
              </a:r>
              <a:endParaRPr lang="fr-FR" sz="700" b="1"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a:solidFill>
                    <a:schemeClr val="accent3">
                      <a:lumMod val="50000"/>
                    </a:schemeClr>
                  </a:solidFill>
                  <a:latin typeface="Segoe UI" panose="020B0502040204020203" pitchFamily="34" charset="0"/>
                  <a:cs typeface="Segoe UI" panose="020B0502040204020203" pitchFamily="34" charset="0"/>
                </a:rPr>
                <a:t>wihtin </a:t>
              </a:r>
              <a:r>
                <a:rPr lang="fr-FR" sz="700" b="1" dirty="0">
                  <a:solidFill>
                    <a:schemeClr val="accent3">
                      <a:lumMod val="50000"/>
                    </a:schemeClr>
                  </a:solidFill>
                  <a:latin typeface="Segoe UI" panose="020B0502040204020203" pitchFamily="34" charset="0"/>
                  <a:cs typeface="Segoe UI" panose="020B0502040204020203" pitchFamily="34" charset="0"/>
                </a:rPr>
                <a:t>3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0.3%</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6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0.7%</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12 mth</a:t>
              </a:r>
              <a:r>
                <a:rPr lang="fr-FR" sz="700" dirty="0">
                  <a:solidFill>
                    <a:schemeClr val="accent3">
                      <a:lumMod val="50000"/>
                    </a:schemeClr>
                  </a:solidFill>
                  <a:latin typeface="Segoe UI" panose="020B0502040204020203" pitchFamily="34" charset="0"/>
                  <a:cs typeface="Segoe UI" panose="020B0502040204020203" pitchFamily="34" charset="0"/>
                </a:rPr>
                <a:t> :                    </a:t>
              </a:r>
              <a:r>
                <a:rPr lang="fr-FR" sz="700" b="1" dirty="0">
                  <a:solidFill>
                    <a:schemeClr val="accent3">
                      <a:lumMod val="50000"/>
                    </a:schemeClr>
                  </a:solidFill>
                  <a:latin typeface="Segoe UI" panose="020B0502040204020203" pitchFamily="34" charset="0"/>
                  <a:cs typeface="Segoe UI" panose="020B0502040204020203" pitchFamily="34" charset="0"/>
                </a:rPr>
                <a:t>1.1%</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69" name="ZoneTexte 132">
            <a:extLst>
              <a:ext uri="{FF2B5EF4-FFF2-40B4-BE49-F238E27FC236}">
                <a16:creationId xmlns:a16="http://schemas.microsoft.com/office/drawing/2014/main" id="{3EAE304E-1CE3-4EEA-AF56-2B20014694DC}"/>
              </a:ext>
            </a:extLst>
          </p:cNvPr>
          <p:cNvSpPr txBox="1"/>
          <p:nvPr/>
        </p:nvSpPr>
        <p:spPr>
          <a:xfrm>
            <a:off x="10179592" y="3396772"/>
            <a:ext cx="1908562" cy="253916"/>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a:solidFill>
                  <a:schemeClr val="accent3">
                    <a:lumMod val="50000"/>
                  </a:schemeClr>
                </a:solidFill>
                <a:latin typeface="Segoe UI" panose="020B0502040204020203" pitchFamily="34" charset="0"/>
                <a:cs typeface="Segoe UI" panose="020B0502040204020203" pitchFamily="34" charset="0"/>
              </a:rPr>
              <a:t>Total </a:t>
            </a:r>
            <a:r>
              <a:rPr lang="fr-FR" sz="800" b="1" dirty="0" err="1">
                <a:solidFill>
                  <a:schemeClr val="accent3">
                    <a:lumMod val="50000"/>
                  </a:schemeClr>
                </a:solidFill>
                <a:latin typeface="Segoe UI" panose="020B0502040204020203" pitchFamily="34" charset="0"/>
                <a:cs typeface="Segoe UI" panose="020B0502040204020203" pitchFamily="34" charset="0"/>
              </a:rPr>
              <a:t>Health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customers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1050" b="1" dirty="0">
                <a:solidFill>
                  <a:schemeClr val="accent3">
                    <a:lumMod val="50000"/>
                  </a:schemeClr>
                </a:solidFill>
                <a:latin typeface="Segoe UI" panose="020B0502040204020203" pitchFamily="34" charset="0"/>
                <a:cs typeface="Segoe UI" panose="020B0502040204020203" pitchFamily="34" charset="0"/>
              </a:rPr>
              <a:t>407 K</a:t>
            </a:r>
            <a:endParaRPr lang="fr-FR" sz="800" dirty="0">
              <a:solidFill>
                <a:schemeClr val="accent3">
                  <a:lumMod val="50000"/>
                </a:schemeClr>
              </a:solidFill>
              <a:latin typeface="Segoe UI" panose="020B0502040204020203" pitchFamily="34" charset="0"/>
              <a:cs typeface="Segoe UI" panose="020B0502040204020203" pitchFamily="34" charset="0"/>
            </a:endParaRPr>
          </a:p>
        </p:txBody>
      </p:sp>
      <p:sp>
        <p:nvSpPr>
          <p:cNvPr id="171" name="Rectangle 170">
            <a:extLst>
              <a:ext uri="{FF2B5EF4-FFF2-40B4-BE49-F238E27FC236}">
                <a16:creationId xmlns:a16="http://schemas.microsoft.com/office/drawing/2014/main" id="{BD1BA7F4-782D-4EFC-A2D3-643CB33A0450}"/>
              </a:ext>
            </a:extLst>
          </p:cNvPr>
          <p:cNvSpPr/>
          <p:nvPr/>
        </p:nvSpPr>
        <p:spPr>
          <a:xfrm>
            <a:off x="10410187" y="5082880"/>
            <a:ext cx="1221617" cy="200055"/>
          </a:xfrm>
          <a:prstGeom prst="rect">
            <a:avLst/>
          </a:prstGeom>
        </p:spPr>
        <p:txBody>
          <a:bodyPr wrap="square">
            <a:spAutoFit/>
          </a:bodyPr>
          <a:lstStyle/>
          <a:p>
            <a:pPr defTabSz="1087672" eaLnBrk="0" fontAlgn="base" hangingPunct="0">
              <a:spcBef>
                <a:spcPct val="0"/>
              </a:spcBef>
              <a:spcAft>
                <a:spcPct val="0"/>
              </a:spcAft>
            </a:pPr>
            <a:r>
              <a:rPr lang="en-US" sz="700" b="1" dirty="0">
                <a:solidFill>
                  <a:schemeClr val="accent3">
                    <a:lumMod val="50000"/>
                  </a:schemeClr>
                </a:solidFill>
                <a:latin typeface="Segoe UI" panose="020B0502040204020203" pitchFamily="34" charset="0"/>
                <a:cs typeface="Segoe UI" panose="020B0502040204020203" pitchFamily="34" charset="0"/>
              </a:rPr>
              <a:t>Claiming frequency</a:t>
            </a:r>
          </a:p>
        </p:txBody>
      </p:sp>
      <p:sp>
        <p:nvSpPr>
          <p:cNvPr id="172" name="Rectangle: Rounded Corners 171">
            <a:extLst>
              <a:ext uri="{FF2B5EF4-FFF2-40B4-BE49-F238E27FC236}">
                <a16:creationId xmlns:a16="http://schemas.microsoft.com/office/drawing/2014/main" id="{A951D3DB-1B94-4BD0-8FD2-49EF9A81C0DF}"/>
              </a:ext>
            </a:extLst>
          </p:cNvPr>
          <p:cNvSpPr/>
          <p:nvPr/>
        </p:nvSpPr>
        <p:spPr>
          <a:xfrm>
            <a:off x="10530566" y="5277890"/>
            <a:ext cx="426760"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1-2 times</a:t>
            </a:r>
          </a:p>
          <a:p>
            <a:pPr algn="ctr"/>
            <a:r>
              <a:rPr lang="en-US" sz="700">
                <a:solidFill>
                  <a:schemeClr val="accent3">
                    <a:lumMod val="50000"/>
                  </a:schemeClr>
                </a:solidFill>
              </a:rPr>
              <a:t>2.0 </a:t>
            </a:r>
            <a:r>
              <a:rPr lang="en-US" sz="700" dirty="0">
                <a:solidFill>
                  <a:schemeClr val="accent3">
                    <a:lumMod val="50000"/>
                  </a:schemeClr>
                </a:solidFill>
              </a:rPr>
              <a:t>%</a:t>
            </a:r>
          </a:p>
        </p:txBody>
      </p:sp>
      <p:sp>
        <p:nvSpPr>
          <p:cNvPr id="173" name="Rectangle: Rounded Corners 172">
            <a:extLst>
              <a:ext uri="{FF2B5EF4-FFF2-40B4-BE49-F238E27FC236}">
                <a16:creationId xmlns:a16="http://schemas.microsoft.com/office/drawing/2014/main" id="{B812BEE5-82F3-4EC8-9E3F-E140EFF712B7}"/>
              </a:ext>
            </a:extLst>
          </p:cNvPr>
          <p:cNvSpPr/>
          <p:nvPr/>
        </p:nvSpPr>
        <p:spPr>
          <a:xfrm>
            <a:off x="11052604" y="5276055"/>
            <a:ext cx="417170" cy="217957"/>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3-4 times</a:t>
            </a:r>
          </a:p>
          <a:p>
            <a:pPr algn="ctr"/>
            <a:r>
              <a:rPr lang="en-US" sz="700" dirty="0">
                <a:solidFill>
                  <a:schemeClr val="accent3">
                    <a:lumMod val="50000"/>
                  </a:schemeClr>
                </a:solidFill>
              </a:rPr>
              <a:t>0.1 %</a:t>
            </a:r>
          </a:p>
        </p:txBody>
      </p:sp>
      <p:sp>
        <p:nvSpPr>
          <p:cNvPr id="174" name="Rectangle: Rounded Corners 173">
            <a:extLst>
              <a:ext uri="{FF2B5EF4-FFF2-40B4-BE49-F238E27FC236}">
                <a16:creationId xmlns:a16="http://schemas.microsoft.com/office/drawing/2014/main" id="{E7BA7D60-3610-4E0E-B512-3950F0CFE541}"/>
              </a:ext>
            </a:extLst>
          </p:cNvPr>
          <p:cNvSpPr/>
          <p:nvPr/>
        </p:nvSpPr>
        <p:spPr>
          <a:xfrm>
            <a:off x="11558833" y="5274336"/>
            <a:ext cx="444509"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&gt;=5 times</a:t>
            </a:r>
          </a:p>
          <a:p>
            <a:pPr algn="ctr"/>
            <a:r>
              <a:rPr lang="en-US" sz="700" dirty="0">
                <a:solidFill>
                  <a:schemeClr val="accent3">
                    <a:lumMod val="50000"/>
                  </a:schemeClr>
                </a:solidFill>
              </a:rPr>
              <a:t>0.05 %</a:t>
            </a:r>
          </a:p>
        </p:txBody>
      </p:sp>
      <p:sp>
        <p:nvSpPr>
          <p:cNvPr id="180" name="Rectangle: Rounded Corners 179">
            <a:extLst>
              <a:ext uri="{FF2B5EF4-FFF2-40B4-BE49-F238E27FC236}">
                <a16:creationId xmlns:a16="http://schemas.microsoft.com/office/drawing/2014/main" id="{C6304E24-6956-4FF5-9E08-9A47C151523B}"/>
              </a:ext>
            </a:extLst>
          </p:cNvPr>
          <p:cNvSpPr/>
          <p:nvPr/>
        </p:nvSpPr>
        <p:spPr>
          <a:xfrm>
            <a:off x="7956886" y="5586521"/>
            <a:ext cx="3802571" cy="631938"/>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ZoneTexte 137">
            <a:extLst>
              <a:ext uri="{FF2B5EF4-FFF2-40B4-BE49-F238E27FC236}">
                <a16:creationId xmlns:a16="http://schemas.microsoft.com/office/drawing/2014/main" id="{657708C3-2DA1-4940-85E8-7F40E9CB8FAE}"/>
              </a:ext>
            </a:extLst>
          </p:cNvPr>
          <p:cNvSpPr txBox="1"/>
          <p:nvPr/>
        </p:nvSpPr>
        <p:spPr>
          <a:xfrm>
            <a:off x="10562486" y="5731120"/>
            <a:ext cx="900891"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0.5 K (6.2%)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82" name="ZoneTexte 132">
            <a:extLst>
              <a:ext uri="{FF2B5EF4-FFF2-40B4-BE49-F238E27FC236}">
                <a16:creationId xmlns:a16="http://schemas.microsoft.com/office/drawing/2014/main" id="{C06455DC-F3E7-4067-BD01-DF7D44EE8605}"/>
              </a:ext>
            </a:extLst>
          </p:cNvPr>
          <p:cNvSpPr txBox="1"/>
          <p:nvPr/>
        </p:nvSpPr>
        <p:spPr>
          <a:xfrm>
            <a:off x="8145596" y="5711695"/>
            <a:ext cx="2224391"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3" name="ZoneTexte 137">
            <a:extLst>
              <a:ext uri="{FF2B5EF4-FFF2-40B4-BE49-F238E27FC236}">
                <a16:creationId xmlns:a16="http://schemas.microsoft.com/office/drawing/2014/main" id="{6018E9D1-1404-4D51-926C-86CCC29BBCE6}"/>
              </a:ext>
            </a:extLst>
          </p:cNvPr>
          <p:cNvSpPr txBox="1"/>
          <p:nvPr/>
        </p:nvSpPr>
        <p:spPr>
          <a:xfrm>
            <a:off x="10579579" y="5869800"/>
            <a:ext cx="883798"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dirty="0">
                <a:solidFill>
                  <a:schemeClr val="accent5">
                    <a:lumMod val="50000"/>
                  </a:schemeClr>
                </a:solidFill>
                <a:latin typeface="Segoe UI" panose="020B0502040204020203" pitchFamily="34" charset="0"/>
                <a:cs typeface="Segoe UI" panose="020B0502040204020203" pitchFamily="34" charset="0"/>
              </a:rPr>
              <a:t>0.4 K (5.0 %)</a:t>
            </a:r>
          </a:p>
        </p:txBody>
      </p:sp>
      <p:sp>
        <p:nvSpPr>
          <p:cNvPr id="184" name="ZoneTexte 132">
            <a:extLst>
              <a:ext uri="{FF2B5EF4-FFF2-40B4-BE49-F238E27FC236}">
                <a16:creationId xmlns:a16="http://schemas.microsoft.com/office/drawing/2014/main" id="{09DA42F7-0C8B-46B0-B36B-20BF29AA4A22}"/>
              </a:ext>
            </a:extLst>
          </p:cNvPr>
          <p:cNvSpPr txBox="1"/>
          <p:nvPr/>
        </p:nvSpPr>
        <p:spPr>
          <a:xfrm>
            <a:off x="8141845" y="5857051"/>
            <a:ext cx="2287051"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high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(&gt;2)</a:t>
            </a:r>
          </a:p>
        </p:txBody>
      </p:sp>
      <p:sp>
        <p:nvSpPr>
          <p:cNvPr id="185" name="ZoneTexte 137">
            <a:extLst>
              <a:ext uri="{FF2B5EF4-FFF2-40B4-BE49-F238E27FC236}">
                <a16:creationId xmlns:a16="http://schemas.microsoft.com/office/drawing/2014/main" id="{0A35E1A4-B637-4C57-9853-FC2F50150671}"/>
              </a:ext>
            </a:extLst>
          </p:cNvPr>
          <p:cNvSpPr txBox="1"/>
          <p:nvPr/>
        </p:nvSpPr>
        <p:spPr>
          <a:xfrm>
            <a:off x="10616636" y="6008479"/>
            <a:ext cx="846741"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dirty="0">
                <a:solidFill>
                  <a:schemeClr val="accent5">
                    <a:lumMod val="50000"/>
                  </a:schemeClr>
                </a:solidFill>
                <a:latin typeface="Segoe UI" panose="020B0502040204020203" pitchFamily="34" charset="0"/>
                <a:cs typeface="Segoe UI" panose="020B0502040204020203" pitchFamily="34" charset="0"/>
              </a:rPr>
              <a:t>0.33 </a:t>
            </a:r>
            <a:r>
              <a:rPr lang="fr-FR" sz="700" dirty="0" err="1">
                <a:solidFill>
                  <a:schemeClr val="accent5">
                    <a:lumMod val="50000"/>
                  </a:schemeClr>
                </a:solidFill>
                <a:latin typeface="Segoe UI" panose="020B0502040204020203" pitchFamily="34" charset="0"/>
                <a:cs typeface="Segoe UI" panose="020B0502040204020203" pitchFamily="34" charset="0"/>
              </a:rPr>
              <a:t>years</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86" name="ZoneTexte 132">
            <a:extLst>
              <a:ext uri="{FF2B5EF4-FFF2-40B4-BE49-F238E27FC236}">
                <a16:creationId xmlns:a16="http://schemas.microsoft.com/office/drawing/2014/main" id="{8E04F6C9-0CE7-43EC-AE5B-F8812F88C701}"/>
              </a:ext>
            </a:extLst>
          </p:cNvPr>
          <p:cNvSpPr txBox="1"/>
          <p:nvPr/>
        </p:nvSpPr>
        <p:spPr>
          <a:xfrm>
            <a:off x="8140219" y="6002408"/>
            <a:ext cx="2224391"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Avg</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years</a:t>
            </a:r>
            <a:r>
              <a:rPr lang="fr-FR" sz="800" b="1" dirty="0">
                <a:solidFill>
                  <a:schemeClr val="accent3">
                    <a:lumMod val="50000"/>
                  </a:schemeClr>
                </a:solidFill>
                <a:latin typeface="Segoe UI" panose="020B0502040204020203" pitchFamily="34" charset="0"/>
                <a:cs typeface="Segoe UI" panose="020B0502040204020203" pitchFamily="34" charset="0"/>
              </a:rPr>
              <a:t> to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7" name="Rectangle 186">
            <a:extLst>
              <a:ext uri="{FF2B5EF4-FFF2-40B4-BE49-F238E27FC236}">
                <a16:creationId xmlns:a16="http://schemas.microsoft.com/office/drawing/2014/main" id="{7608BD91-CE02-4014-9E0F-BD5F04BD4BE9}"/>
              </a:ext>
            </a:extLst>
          </p:cNvPr>
          <p:cNvSpPr/>
          <p:nvPr/>
        </p:nvSpPr>
        <p:spPr>
          <a:xfrm>
            <a:off x="10423696" y="3121464"/>
            <a:ext cx="1601282"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Health Claim</a:t>
            </a:r>
            <a:endParaRPr lang="en-US" sz="1092" dirty="0">
              <a:solidFill>
                <a:prstClr val="white"/>
              </a:solidFill>
              <a:latin typeface="Impact" panose="020B0806030902050204" pitchFamily="34" charset="0"/>
              <a:cs typeface="Segoe UI" panose="020B0502040204020203" pitchFamily="34" charset="0"/>
            </a:endParaRPr>
          </a:p>
        </p:txBody>
      </p:sp>
      <p:sp>
        <p:nvSpPr>
          <p:cNvPr id="188" name="Rectangle 187">
            <a:extLst>
              <a:ext uri="{FF2B5EF4-FFF2-40B4-BE49-F238E27FC236}">
                <a16:creationId xmlns:a16="http://schemas.microsoft.com/office/drawing/2014/main" id="{62CADDB2-B5BD-422F-8A77-7D37D2FA999F}"/>
              </a:ext>
            </a:extLst>
          </p:cNvPr>
          <p:cNvSpPr/>
          <p:nvPr/>
        </p:nvSpPr>
        <p:spPr>
          <a:xfrm>
            <a:off x="8352977" y="3121465"/>
            <a:ext cx="1766197"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Non-Financial </a:t>
            </a:r>
            <a:r>
              <a:rPr lang="en-US" sz="1092" dirty="0" err="1">
                <a:solidFill>
                  <a:prstClr val="white"/>
                </a:solidFill>
                <a:latin typeface="Impact" panose="020B0806030902050204" pitchFamily="34" charset="0"/>
                <a:cs typeface="Segoe UI" panose="020B0502040204020203" pitchFamily="34" charset="0"/>
              </a:rPr>
              <a:t>Behaviour</a:t>
            </a:r>
            <a:endParaRPr lang="en-US" sz="1092" dirty="0">
              <a:solidFill>
                <a:prstClr val="white"/>
              </a:solidFill>
              <a:latin typeface="Impact" panose="020B0806030902050204" pitchFamily="34" charset="0"/>
              <a:cs typeface="Segoe UI" panose="020B0502040204020203" pitchFamily="34" charset="0"/>
            </a:endParaRPr>
          </a:p>
        </p:txBody>
      </p:sp>
      <p:sp>
        <p:nvSpPr>
          <p:cNvPr id="190" name="Rectangle 189">
            <a:extLst>
              <a:ext uri="{FF2B5EF4-FFF2-40B4-BE49-F238E27FC236}">
                <a16:creationId xmlns:a16="http://schemas.microsoft.com/office/drawing/2014/main" id="{0DB6432E-9F0E-4B95-AB9F-7D6285386C1B}"/>
              </a:ext>
            </a:extLst>
          </p:cNvPr>
          <p:cNvSpPr/>
          <p:nvPr/>
        </p:nvSpPr>
        <p:spPr>
          <a:xfrm>
            <a:off x="8866729" y="39504"/>
            <a:ext cx="2011703"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Relationship</a:t>
            </a:r>
          </a:p>
        </p:txBody>
      </p:sp>
      <p:sp>
        <p:nvSpPr>
          <p:cNvPr id="192" name="Rectangle: Rounded Corners 191">
            <a:extLst>
              <a:ext uri="{FF2B5EF4-FFF2-40B4-BE49-F238E27FC236}">
                <a16:creationId xmlns:a16="http://schemas.microsoft.com/office/drawing/2014/main" id="{879BCE5C-5FFB-4CEB-A864-581229A4B2B3}"/>
              </a:ext>
            </a:extLst>
          </p:cNvPr>
          <p:cNvSpPr/>
          <p:nvPr/>
        </p:nvSpPr>
        <p:spPr>
          <a:xfrm>
            <a:off x="10245222" y="1759074"/>
            <a:ext cx="1608628" cy="11610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48EB76B2-8E0A-4120-8635-819290625DD7}"/>
              </a:ext>
            </a:extLst>
          </p:cNvPr>
          <p:cNvSpPr/>
          <p:nvPr/>
        </p:nvSpPr>
        <p:spPr>
          <a:xfrm>
            <a:off x="10451097" y="1688179"/>
            <a:ext cx="1196877" cy="19555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Contact Recency</a:t>
            </a:r>
          </a:p>
        </p:txBody>
      </p:sp>
      <p:sp>
        <p:nvSpPr>
          <p:cNvPr id="194" name="Rectangle: Rounded Corners 193">
            <a:extLst>
              <a:ext uri="{FF2B5EF4-FFF2-40B4-BE49-F238E27FC236}">
                <a16:creationId xmlns:a16="http://schemas.microsoft.com/office/drawing/2014/main" id="{CDD4DE72-99B3-4774-9C7E-B4A68AF26414}"/>
              </a:ext>
            </a:extLst>
          </p:cNvPr>
          <p:cNvSpPr/>
          <p:nvPr/>
        </p:nvSpPr>
        <p:spPr>
          <a:xfrm>
            <a:off x="7882896" y="403088"/>
            <a:ext cx="2131521" cy="62463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107D8D02-0463-463A-AD01-D6525323735C}"/>
              </a:ext>
            </a:extLst>
          </p:cNvPr>
          <p:cNvSpPr txBox="1"/>
          <p:nvPr/>
        </p:nvSpPr>
        <p:spPr bwMode="auto">
          <a:xfrm>
            <a:off x="9086025" y="2808164"/>
            <a:ext cx="3553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a:r>
              <a:rPr lang="fr-FR" sz="700" b="1" dirty="0">
                <a:solidFill>
                  <a:schemeClr val="accent3">
                    <a:lumMod val="50000"/>
                  </a:schemeClr>
                </a:solidFill>
                <a:latin typeface="Segoe UI" panose="020B0502040204020203" pitchFamily="34" charset="0"/>
                <a:cs typeface="Segoe UI" panose="020B0502040204020203" pitchFamily="34" charset="0"/>
              </a:rPr>
              <a:t>Years</a:t>
            </a:r>
            <a:endParaRPr lang="en-US" sz="800" b="1" dirty="0" err="1">
              <a:solidFill>
                <a:schemeClr val="accent3">
                  <a:lumMod val="50000"/>
                </a:schemeClr>
              </a:solidFill>
              <a:latin typeface="Source Sans Pro" pitchFamily="34" charset="0"/>
            </a:endParaRPr>
          </a:p>
        </p:txBody>
      </p:sp>
      <p:sp>
        <p:nvSpPr>
          <p:cNvPr id="198" name="Rectangle: Rounded Corners 197">
            <a:extLst>
              <a:ext uri="{FF2B5EF4-FFF2-40B4-BE49-F238E27FC236}">
                <a16:creationId xmlns:a16="http://schemas.microsoft.com/office/drawing/2014/main" id="{6776A275-28D5-49AA-8DBA-53AAA11D25B6}"/>
              </a:ext>
            </a:extLst>
          </p:cNvPr>
          <p:cNvSpPr/>
          <p:nvPr/>
        </p:nvSpPr>
        <p:spPr>
          <a:xfrm>
            <a:off x="8110244" y="350170"/>
            <a:ext cx="1676824" cy="167440"/>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Advisor Relationship</a:t>
            </a:r>
          </a:p>
        </p:txBody>
      </p:sp>
      <p:sp>
        <p:nvSpPr>
          <p:cNvPr id="199" name="ZoneTexte 132">
            <a:extLst>
              <a:ext uri="{FF2B5EF4-FFF2-40B4-BE49-F238E27FC236}">
                <a16:creationId xmlns:a16="http://schemas.microsoft.com/office/drawing/2014/main" id="{989638AF-3848-491C-9390-5775E228E2BD}"/>
              </a:ext>
            </a:extLst>
          </p:cNvPr>
          <p:cNvSpPr txBox="1"/>
          <p:nvPr/>
        </p:nvSpPr>
        <p:spPr>
          <a:xfrm>
            <a:off x="7991500" y="572359"/>
            <a:ext cx="1374004" cy="400110"/>
          </a:xfrm>
          <a:prstGeom prst="rect">
            <a:avLst/>
          </a:prstGeom>
          <a:noFill/>
        </p:spPr>
        <p:txBody>
          <a:bodyPr wrap="square" rtlCol="0">
            <a:spAutoFit/>
          </a:bodyPr>
          <a:lstStyle/>
          <a:p>
            <a:pPr defTabSz="1087672" eaLnBrk="0" fontAlgn="base" hangingPunct="0">
              <a:spcBef>
                <a:spcPct val="0"/>
              </a:spcBef>
              <a:spcAft>
                <a:spcPct val="0"/>
              </a:spcAft>
            </a:pPr>
            <a:r>
              <a:rPr lang="fr-FR" sz="1000" b="1" dirty="0">
                <a:solidFill>
                  <a:schemeClr val="accent3">
                    <a:lumMod val="50000"/>
                  </a:schemeClr>
                </a:solidFill>
                <a:latin typeface="Segoe UI" panose="020B0502040204020203" pitchFamily="34" charset="0"/>
                <a:cs typeface="Segoe UI" panose="020B0502040204020203" pitchFamily="34" charset="0"/>
              </a:rPr>
              <a:t># </a:t>
            </a:r>
            <a:r>
              <a:rPr lang="fr-FR" sz="1000" dirty="0" err="1">
                <a:solidFill>
                  <a:schemeClr val="accent3">
                    <a:lumMod val="50000"/>
                  </a:schemeClr>
                </a:solidFill>
                <a:latin typeface="Segoe UI" panose="020B0502040204020203" pitchFamily="34" charset="0"/>
                <a:cs typeface="Segoe UI" panose="020B0502040204020203" pitchFamily="34" charset="0"/>
              </a:rPr>
              <a:t>Custs</a:t>
            </a:r>
            <a:r>
              <a:rPr lang="fr-FR" sz="1000" dirty="0">
                <a:solidFill>
                  <a:schemeClr val="accent3">
                    <a:lumMod val="50000"/>
                  </a:schemeClr>
                </a:solidFill>
                <a:latin typeface="Segoe UI" panose="020B0502040204020203" pitchFamily="34" charset="0"/>
                <a:cs typeface="Segoe UI" panose="020B0502040204020203" pitchFamily="34" charset="0"/>
              </a:rPr>
              <a:t> </a:t>
            </a:r>
            <a:r>
              <a:rPr lang="fr-FR" sz="1000" dirty="0" err="1">
                <a:solidFill>
                  <a:schemeClr val="accent3">
                    <a:lumMod val="50000"/>
                  </a:schemeClr>
                </a:solidFill>
                <a:latin typeface="Segoe UI" panose="020B0502040204020203" pitchFamily="34" charset="0"/>
                <a:cs typeface="Segoe UI" panose="020B0502040204020203" pitchFamily="34" charset="0"/>
              </a:rPr>
              <a:t>having</a:t>
            </a:r>
            <a:r>
              <a:rPr lang="fr-FR" sz="1000" dirty="0">
                <a:solidFill>
                  <a:schemeClr val="accent3">
                    <a:lumMod val="50000"/>
                  </a:schemeClr>
                </a:solidFill>
                <a:latin typeface="Segoe UI" panose="020B0502040204020203" pitchFamily="34" charset="0"/>
                <a:cs typeface="Segoe UI" panose="020B0502040204020203" pitchFamily="34" charset="0"/>
              </a:rPr>
              <a:t> </a:t>
            </a:r>
            <a:r>
              <a:rPr lang="fr-FR" sz="1000" b="1" dirty="0" err="1">
                <a:solidFill>
                  <a:schemeClr val="accent3">
                    <a:lumMod val="50000"/>
                  </a:schemeClr>
                </a:solidFill>
                <a:latin typeface="Segoe UI" panose="020B0502040204020203" pitchFamily="34" charset="0"/>
                <a:cs typeface="Segoe UI" panose="020B0502040204020203" pitchFamily="34" charset="0"/>
              </a:rPr>
              <a:t>orphan</a:t>
            </a:r>
            <a:r>
              <a:rPr lang="fr-FR" sz="1000" b="1" dirty="0">
                <a:solidFill>
                  <a:schemeClr val="accent3">
                    <a:lumMod val="50000"/>
                  </a:schemeClr>
                </a:solidFill>
                <a:latin typeface="Segoe UI" panose="020B0502040204020203" pitchFamily="34" charset="0"/>
                <a:cs typeface="Segoe UI" panose="020B0502040204020203" pitchFamily="34" charset="0"/>
              </a:rPr>
              <a:t> </a:t>
            </a:r>
            <a:r>
              <a:rPr lang="fr-FR" sz="1000" b="1" dirty="0" err="1">
                <a:solidFill>
                  <a:schemeClr val="accent3">
                    <a:lumMod val="50000"/>
                  </a:schemeClr>
                </a:solidFill>
                <a:latin typeface="Segoe UI" panose="020B0502040204020203" pitchFamily="34" charset="0"/>
                <a:cs typeface="Segoe UI" panose="020B0502040204020203" pitchFamily="34" charset="0"/>
              </a:rPr>
              <a:t>policy</a:t>
            </a:r>
            <a:endParaRPr lang="fr-FR" sz="10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0" name="ZoneTexte 137">
            <a:extLst>
              <a:ext uri="{FF2B5EF4-FFF2-40B4-BE49-F238E27FC236}">
                <a16:creationId xmlns:a16="http://schemas.microsoft.com/office/drawing/2014/main" id="{CC7837C4-8AFE-4F91-B25E-01056329A5F8}"/>
              </a:ext>
            </a:extLst>
          </p:cNvPr>
          <p:cNvSpPr txBox="1"/>
          <p:nvPr/>
        </p:nvSpPr>
        <p:spPr>
          <a:xfrm>
            <a:off x="9099079" y="535943"/>
            <a:ext cx="989344" cy="47705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400">
                <a:solidFill>
                  <a:schemeClr val="accent2">
                    <a:lumMod val="75000"/>
                  </a:schemeClr>
                </a:solidFill>
                <a:latin typeface="Segoe UI" panose="020B0502040204020203" pitchFamily="34" charset="0"/>
                <a:cs typeface="Segoe UI" panose="020B0502040204020203" pitchFamily="34" charset="0"/>
              </a:rPr>
              <a:t>357 </a:t>
            </a:r>
            <a:r>
              <a:rPr lang="fr-FR" sz="1400" dirty="0">
                <a:solidFill>
                  <a:schemeClr val="accent2">
                    <a:lumMod val="75000"/>
                  </a:schemeClr>
                </a:solidFill>
                <a:latin typeface="Segoe UI" panose="020B0502040204020203" pitchFamily="34" charset="0"/>
                <a:cs typeface="Segoe UI" panose="020B0502040204020203" pitchFamily="34" charset="0"/>
              </a:rPr>
              <a:t>K</a:t>
            </a:r>
            <a:r>
              <a:rPr lang="fr-FR" sz="1249" dirty="0">
                <a:solidFill>
                  <a:schemeClr val="accent2">
                    <a:lumMod val="75000"/>
                  </a:schemeClr>
                </a:solidFill>
                <a:latin typeface="Segoe UI" panose="020B0502040204020203" pitchFamily="34" charset="0"/>
                <a:cs typeface="Segoe UI" panose="020B0502040204020203" pitchFamily="34" charset="0"/>
              </a:rPr>
              <a:t>  </a:t>
            </a:r>
            <a:r>
              <a:rPr lang="fr-FR" sz="1100">
                <a:solidFill>
                  <a:schemeClr val="accent2">
                    <a:lumMod val="75000"/>
                  </a:schemeClr>
                </a:solidFill>
                <a:latin typeface="Segoe UI" panose="020B0502040204020203" pitchFamily="34" charset="0"/>
                <a:cs typeface="Segoe UI" panose="020B0502040204020203" pitchFamily="34" charset="0"/>
              </a:rPr>
              <a:t>(59.3%)</a:t>
            </a:r>
            <a:endParaRPr lang="fr-FR" sz="1249" dirty="0">
              <a:solidFill>
                <a:schemeClr val="accent2">
                  <a:lumMod val="75000"/>
                </a:schemeClr>
              </a:solidFill>
              <a:latin typeface="Segoe UI" panose="020B0502040204020203" pitchFamily="34" charset="0"/>
              <a:cs typeface="Segoe UI" panose="020B0502040204020203" pitchFamily="34" charset="0"/>
            </a:endParaRPr>
          </a:p>
        </p:txBody>
      </p:sp>
      <p:sp>
        <p:nvSpPr>
          <p:cNvPr id="201" name="ZoneTexte 132">
            <a:extLst>
              <a:ext uri="{FF2B5EF4-FFF2-40B4-BE49-F238E27FC236}">
                <a16:creationId xmlns:a16="http://schemas.microsoft.com/office/drawing/2014/main" id="{420E66FF-FB0E-4B2B-BD0F-B8A40A7E11CA}"/>
              </a:ext>
            </a:extLst>
          </p:cNvPr>
          <p:cNvSpPr txBox="1"/>
          <p:nvPr/>
        </p:nvSpPr>
        <p:spPr>
          <a:xfrm>
            <a:off x="8436341" y="1035250"/>
            <a:ext cx="1479083"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err="1">
                <a:solidFill>
                  <a:schemeClr val="accent3">
                    <a:lumMod val="50000"/>
                  </a:schemeClr>
                </a:solidFill>
                <a:latin typeface="Segoe UI" panose="020B0502040204020203" pitchFamily="34" charset="0"/>
                <a:cs typeface="Segoe UI" panose="020B0502040204020203" pitchFamily="34" charset="0"/>
              </a:rPr>
              <a:t>Orphan</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aging</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2" name="Rectangle: Rounded Corners 201">
            <a:extLst>
              <a:ext uri="{FF2B5EF4-FFF2-40B4-BE49-F238E27FC236}">
                <a16:creationId xmlns:a16="http://schemas.microsoft.com/office/drawing/2014/main" id="{A5CFE374-7D1C-4797-8D8D-F759823496AA}"/>
              </a:ext>
            </a:extLst>
          </p:cNvPr>
          <p:cNvSpPr/>
          <p:nvPr/>
        </p:nvSpPr>
        <p:spPr>
          <a:xfrm>
            <a:off x="7959772" y="1248801"/>
            <a:ext cx="656502"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3">
                    <a:lumMod val="50000"/>
                  </a:schemeClr>
                </a:solidFill>
              </a:rPr>
              <a:t>0-1y</a:t>
            </a:r>
          </a:p>
          <a:p>
            <a:pPr algn="ctr"/>
            <a:r>
              <a:rPr lang="en-US" sz="800">
                <a:solidFill>
                  <a:schemeClr val="accent3">
                    <a:lumMod val="50000"/>
                  </a:schemeClr>
                </a:solidFill>
              </a:rPr>
              <a:t>26.3 </a:t>
            </a:r>
            <a:r>
              <a:rPr lang="en-US" sz="800" dirty="0">
                <a:solidFill>
                  <a:schemeClr val="accent3">
                    <a:lumMod val="50000"/>
                  </a:schemeClr>
                </a:solidFill>
              </a:rPr>
              <a:t>%</a:t>
            </a:r>
          </a:p>
        </p:txBody>
      </p:sp>
      <p:sp>
        <p:nvSpPr>
          <p:cNvPr id="203" name="Rectangle: Rounded Corners 202">
            <a:extLst>
              <a:ext uri="{FF2B5EF4-FFF2-40B4-BE49-F238E27FC236}">
                <a16:creationId xmlns:a16="http://schemas.microsoft.com/office/drawing/2014/main" id="{ED413755-726A-4109-97DF-FAE33371ADC8}"/>
              </a:ext>
            </a:extLst>
          </p:cNvPr>
          <p:cNvSpPr/>
          <p:nvPr/>
        </p:nvSpPr>
        <p:spPr>
          <a:xfrm>
            <a:off x="8674134" y="1242429"/>
            <a:ext cx="626465"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3">
                    <a:lumMod val="50000"/>
                  </a:schemeClr>
                </a:solidFill>
              </a:rPr>
              <a:t>1-3 </a:t>
            </a:r>
            <a:r>
              <a:rPr lang="en-US" sz="900" b="1" dirty="0">
                <a:solidFill>
                  <a:schemeClr val="accent3">
                    <a:lumMod val="50000"/>
                  </a:schemeClr>
                </a:solidFill>
              </a:rPr>
              <a:t>y</a:t>
            </a:r>
          </a:p>
          <a:p>
            <a:pPr algn="ctr"/>
            <a:r>
              <a:rPr lang="en-US" sz="800">
                <a:solidFill>
                  <a:schemeClr val="accent3">
                    <a:lumMod val="50000"/>
                  </a:schemeClr>
                </a:solidFill>
              </a:rPr>
              <a:t>27.1%</a:t>
            </a:r>
            <a:endParaRPr lang="en-US" sz="800" dirty="0">
              <a:solidFill>
                <a:schemeClr val="accent3">
                  <a:lumMod val="50000"/>
                </a:schemeClr>
              </a:solidFill>
            </a:endParaRPr>
          </a:p>
        </p:txBody>
      </p:sp>
      <p:sp>
        <p:nvSpPr>
          <p:cNvPr id="204" name="Rectangle: Rounded Corners 203">
            <a:extLst>
              <a:ext uri="{FF2B5EF4-FFF2-40B4-BE49-F238E27FC236}">
                <a16:creationId xmlns:a16="http://schemas.microsoft.com/office/drawing/2014/main" id="{D71D03E7-375F-4885-BD75-6E0A1C74D06F}"/>
              </a:ext>
            </a:extLst>
          </p:cNvPr>
          <p:cNvSpPr/>
          <p:nvPr/>
        </p:nvSpPr>
        <p:spPr>
          <a:xfrm>
            <a:off x="9371071" y="1245815"/>
            <a:ext cx="613268"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3">
                    <a:lumMod val="50000"/>
                  </a:schemeClr>
                </a:solidFill>
              </a:rPr>
              <a:t>&gt;3 </a:t>
            </a:r>
            <a:r>
              <a:rPr lang="en-US" sz="900" b="1" dirty="0">
                <a:solidFill>
                  <a:schemeClr val="accent3">
                    <a:lumMod val="50000"/>
                  </a:schemeClr>
                </a:solidFill>
              </a:rPr>
              <a:t>y</a:t>
            </a:r>
          </a:p>
          <a:p>
            <a:pPr algn="ctr"/>
            <a:r>
              <a:rPr lang="en-US" sz="800">
                <a:solidFill>
                  <a:schemeClr val="accent3">
                    <a:lumMod val="50000"/>
                  </a:schemeClr>
                </a:solidFill>
              </a:rPr>
              <a:t>46.6 </a:t>
            </a:r>
            <a:r>
              <a:rPr lang="en-US" sz="800" dirty="0">
                <a:solidFill>
                  <a:schemeClr val="accent3">
                    <a:lumMod val="50000"/>
                  </a:schemeClr>
                </a:solidFill>
              </a:rPr>
              <a:t>%</a:t>
            </a:r>
          </a:p>
        </p:txBody>
      </p:sp>
      <p:sp>
        <p:nvSpPr>
          <p:cNvPr id="205" name="Rectangle: Rounded Corners 204">
            <a:extLst>
              <a:ext uri="{FF2B5EF4-FFF2-40B4-BE49-F238E27FC236}">
                <a16:creationId xmlns:a16="http://schemas.microsoft.com/office/drawing/2014/main" id="{9D3F9D42-097A-43D2-8EAE-231129860582}"/>
              </a:ext>
            </a:extLst>
          </p:cNvPr>
          <p:cNvSpPr/>
          <p:nvPr/>
        </p:nvSpPr>
        <p:spPr>
          <a:xfrm>
            <a:off x="8477248" y="1668519"/>
            <a:ext cx="1254542" cy="17925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Cust Vintage</a:t>
            </a:r>
          </a:p>
        </p:txBody>
      </p:sp>
      <p:sp>
        <p:nvSpPr>
          <p:cNvPr id="206" name="ZoneTexte 132">
            <a:extLst>
              <a:ext uri="{FF2B5EF4-FFF2-40B4-BE49-F238E27FC236}">
                <a16:creationId xmlns:a16="http://schemas.microsoft.com/office/drawing/2014/main" id="{DF9B8AF3-F6A7-4CF1-B047-2CD3B7E3F9E3}"/>
              </a:ext>
            </a:extLst>
          </p:cNvPr>
          <p:cNvSpPr txBox="1"/>
          <p:nvPr/>
        </p:nvSpPr>
        <p:spPr>
          <a:xfrm>
            <a:off x="10266614" y="1953655"/>
            <a:ext cx="125423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 </a:t>
            </a:r>
            <a:r>
              <a:rPr lang="fr-FR" sz="700" b="1" dirty="0" err="1">
                <a:solidFill>
                  <a:schemeClr val="accent3">
                    <a:lumMod val="50000"/>
                  </a:schemeClr>
                </a:solidFill>
                <a:latin typeface="Segoe UI" panose="020B0502040204020203" pitchFamily="34" charset="0"/>
                <a:cs typeface="Segoe UI" panose="020B0502040204020203" pitchFamily="34" charset="0"/>
              </a:rPr>
              <a:t>month</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7" name="ZoneTexte 132">
            <a:extLst>
              <a:ext uri="{FF2B5EF4-FFF2-40B4-BE49-F238E27FC236}">
                <a16:creationId xmlns:a16="http://schemas.microsoft.com/office/drawing/2014/main" id="{F88E0E50-190D-4685-9655-B133FA977334}"/>
              </a:ext>
            </a:extLst>
          </p:cNvPr>
          <p:cNvSpPr txBox="1"/>
          <p:nvPr/>
        </p:nvSpPr>
        <p:spPr>
          <a:xfrm>
            <a:off x="10270660" y="212193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6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8" name="ZoneTexte 132">
            <a:extLst>
              <a:ext uri="{FF2B5EF4-FFF2-40B4-BE49-F238E27FC236}">
                <a16:creationId xmlns:a16="http://schemas.microsoft.com/office/drawing/2014/main" id="{00889123-2C15-4BFF-9E5A-AC3D3DF8BEF1}"/>
              </a:ext>
            </a:extLst>
          </p:cNvPr>
          <p:cNvSpPr txBox="1"/>
          <p:nvPr/>
        </p:nvSpPr>
        <p:spPr>
          <a:xfrm>
            <a:off x="10268638" y="2273860"/>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9" name="ZoneTexte 132">
            <a:extLst>
              <a:ext uri="{FF2B5EF4-FFF2-40B4-BE49-F238E27FC236}">
                <a16:creationId xmlns:a16="http://schemas.microsoft.com/office/drawing/2014/main" id="{2C54F50A-C47C-4BDD-B090-8884CE9CF674}"/>
              </a:ext>
            </a:extLst>
          </p:cNvPr>
          <p:cNvSpPr txBox="1"/>
          <p:nvPr/>
        </p:nvSpPr>
        <p:spPr>
          <a:xfrm>
            <a:off x="10269338" y="2653975"/>
            <a:ext cx="125266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Not </a:t>
            </a:r>
            <a:r>
              <a:rPr lang="fr-FR" sz="800" b="1" dirty="0" err="1">
                <a:solidFill>
                  <a:schemeClr val="accent3">
                    <a:lumMod val="50000"/>
                  </a:schemeClr>
                </a:solidFill>
                <a:latin typeface="Segoe UI" panose="020B0502040204020203" pitchFamily="34" charset="0"/>
                <a:cs typeface="Segoe UI" panose="020B0502040204020203" pitchFamily="34" charset="0"/>
              </a:rPr>
              <a:t>contacted</a:t>
            </a:r>
            <a:r>
              <a:rPr lang="fr-FR" sz="800" b="1" dirty="0">
                <a:solidFill>
                  <a:schemeClr val="accent3">
                    <a:lumMod val="50000"/>
                  </a:schemeClr>
                </a:solidFill>
                <a:latin typeface="Segoe UI" panose="020B0502040204020203" pitchFamily="34" charset="0"/>
                <a:cs typeface="Segoe UI" panose="020B0502040204020203" pitchFamily="34" charset="0"/>
              </a:rPr>
              <a:t> at all</a:t>
            </a:r>
          </a:p>
        </p:txBody>
      </p:sp>
      <p:sp>
        <p:nvSpPr>
          <p:cNvPr id="210" name="ZoneTexte 132">
            <a:extLst>
              <a:ext uri="{FF2B5EF4-FFF2-40B4-BE49-F238E27FC236}">
                <a16:creationId xmlns:a16="http://schemas.microsoft.com/office/drawing/2014/main" id="{8E6C49F1-602C-433E-98BF-74BE995D69C0}"/>
              </a:ext>
            </a:extLst>
          </p:cNvPr>
          <p:cNvSpPr txBox="1"/>
          <p:nvPr/>
        </p:nvSpPr>
        <p:spPr>
          <a:xfrm>
            <a:off x="10268638" y="242789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11" name="ZoneTexte 137">
            <a:extLst>
              <a:ext uri="{FF2B5EF4-FFF2-40B4-BE49-F238E27FC236}">
                <a16:creationId xmlns:a16="http://schemas.microsoft.com/office/drawing/2014/main" id="{8DA90605-A6AF-4F88-8241-51DE47A7A2DF}"/>
              </a:ext>
            </a:extLst>
          </p:cNvPr>
          <p:cNvSpPr txBox="1"/>
          <p:nvPr/>
        </p:nvSpPr>
        <p:spPr>
          <a:xfrm>
            <a:off x="11495050" y="1951965"/>
            <a:ext cx="418897"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4.6%</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2" name="ZoneTexte 137">
            <a:extLst>
              <a:ext uri="{FF2B5EF4-FFF2-40B4-BE49-F238E27FC236}">
                <a16:creationId xmlns:a16="http://schemas.microsoft.com/office/drawing/2014/main" id="{ACD7C42A-26FF-4A2A-A437-9C68E0AF837F}"/>
              </a:ext>
            </a:extLst>
          </p:cNvPr>
          <p:cNvSpPr txBox="1"/>
          <p:nvPr/>
        </p:nvSpPr>
        <p:spPr>
          <a:xfrm>
            <a:off x="11463377" y="2114766"/>
            <a:ext cx="45057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11.5%</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3" name="ZoneTexte 137">
            <a:extLst>
              <a:ext uri="{FF2B5EF4-FFF2-40B4-BE49-F238E27FC236}">
                <a16:creationId xmlns:a16="http://schemas.microsoft.com/office/drawing/2014/main" id="{E5D5A473-2340-416C-AB11-07DA99B3F441}"/>
              </a:ext>
            </a:extLst>
          </p:cNvPr>
          <p:cNvSpPr txBox="1"/>
          <p:nvPr/>
        </p:nvSpPr>
        <p:spPr>
          <a:xfrm>
            <a:off x="11418457" y="2277567"/>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18.4%</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4" name="ZoneTexte 137">
            <a:extLst>
              <a:ext uri="{FF2B5EF4-FFF2-40B4-BE49-F238E27FC236}">
                <a16:creationId xmlns:a16="http://schemas.microsoft.com/office/drawing/2014/main" id="{EBDEEA8A-8A49-4807-BCEF-74E51776AC56}"/>
              </a:ext>
            </a:extLst>
          </p:cNvPr>
          <p:cNvSpPr txBox="1"/>
          <p:nvPr/>
        </p:nvSpPr>
        <p:spPr>
          <a:xfrm>
            <a:off x="11403218" y="2657814"/>
            <a:ext cx="49548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46.4%</a:t>
            </a:r>
            <a:endParaRPr lang="fr-FR" sz="800" dirty="0">
              <a:solidFill>
                <a:schemeClr val="accent5">
                  <a:lumMod val="50000"/>
                </a:schemeClr>
              </a:solidFill>
              <a:latin typeface="Segoe UI" panose="020B0502040204020203" pitchFamily="34" charset="0"/>
              <a:cs typeface="Segoe UI" panose="020B0502040204020203" pitchFamily="34" charset="0"/>
            </a:endParaRPr>
          </a:p>
        </p:txBody>
      </p:sp>
      <p:sp>
        <p:nvSpPr>
          <p:cNvPr id="215" name="ZoneTexte 137">
            <a:extLst>
              <a:ext uri="{FF2B5EF4-FFF2-40B4-BE49-F238E27FC236}">
                <a16:creationId xmlns:a16="http://schemas.microsoft.com/office/drawing/2014/main" id="{7737C59F-9443-4BB9-8468-D5BB39BD539C}"/>
              </a:ext>
            </a:extLst>
          </p:cNvPr>
          <p:cNvSpPr txBox="1"/>
          <p:nvPr/>
        </p:nvSpPr>
        <p:spPr>
          <a:xfrm>
            <a:off x="11418457" y="2440369"/>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35.2%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6" name="TextBox 215">
            <a:extLst>
              <a:ext uri="{FF2B5EF4-FFF2-40B4-BE49-F238E27FC236}">
                <a16:creationId xmlns:a16="http://schemas.microsoft.com/office/drawing/2014/main" id="{800660BF-4AD0-4DD9-9A63-E46409600ACB}"/>
              </a:ext>
            </a:extLst>
          </p:cNvPr>
          <p:cNvSpPr txBox="1"/>
          <p:nvPr/>
        </p:nvSpPr>
        <p:spPr bwMode="auto">
          <a:xfrm>
            <a:off x="4410379" y="71398"/>
            <a:ext cx="3346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2200" b="1" dirty="0">
                <a:solidFill>
                  <a:schemeClr val="accent3">
                    <a:lumMod val="50000"/>
                  </a:schemeClr>
                </a:solidFill>
                <a:effectLst>
                  <a:outerShdw blurRad="38100" dist="38100" dir="2700000" algn="tl">
                    <a:srgbClr val="000000">
                      <a:alpha val="43137"/>
                    </a:srgbClr>
                  </a:outerShdw>
                </a:effectLst>
                <a:latin typeface="Bahnschrift SemiBold SemiConden" panose="020B0502040204020203" pitchFamily="34" charset="0"/>
              </a:rPr>
              <a:t>AMFS Customer Infographic</a:t>
            </a:r>
          </a:p>
        </p:txBody>
      </p:sp>
      <p:sp>
        <p:nvSpPr>
          <p:cNvPr id="217" name="TextBox 216">
            <a:extLst>
              <a:ext uri="{FF2B5EF4-FFF2-40B4-BE49-F238E27FC236}">
                <a16:creationId xmlns:a16="http://schemas.microsoft.com/office/drawing/2014/main" id="{E495FC6A-00A7-4B03-AED9-95A468C2546F}"/>
              </a:ext>
            </a:extLst>
          </p:cNvPr>
          <p:cNvSpPr txBox="1"/>
          <p:nvPr/>
        </p:nvSpPr>
        <p:spPr bwMode="auto">
          <a:xfrm>
            <a:off x="6254285" y="452791"/>
            <a:ext cx="16881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i="1" dirty="0">
                <a:solidFill>
                  <a:schemeClr val="bg1">
                    <a:lumMod val="50000"/>
                  </a:schemeClr>
                </a:solidFill>
                <a:latin typeface="Source Sans Pro" pitchFamily="34" charset="0"/>
              </a:rPr>
              <a:t>As of End Oct 2019</a:t>
            </a:r>
          </a:p>
        </p:txBody>
      </p:sp>
      <p:sp>
        <p:nvSpPr>
          <p:cNvPr id="218" name="TextBox 217">
            <a:extLst>
              <a:ext uri="{FF2B5EF4-FFF2-40B4-BE49-F238E27FC236}">
                <a16:creationId xmlns:a16="http://schemas.microsoft.com/office/drawing/2014/main" id="{6D703FB2-AE49-407B-8AC4-535C5F7B5725}"/>
              </a:ext>
            </a:extLst>
          </p:cNvPr>
          <p:cNvSpPr txBox="1"/>
          <p:nvPr/>
        </p:nvSpPr>
        <p:spPr bwMode="auto">
          <a:xfrm>
            <a:off x="4211836" y="419721"/>
            <a:ext cx="24084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400" b="1">
                <a:solidFill>
                  <a:schemeClr val="accent5">
                    <a:lumMod val="50000"/>
                  </a:schemeClr>
                </a:solidFill>
                <a:latin typeface="Arial Black" panose="020B0A04020102020204" pitchFamily="34" charset="0"/>
              </a:rPr>
              <a:t>In-branch In-force</a:t>
            </a:r>
            <a:endParaRPr lang="en-US" sz="1400" b="1" dirty="0">
              <a:solidFill>
                <a:schemeClr val="accent5">
                  <a:lumMod val="50000"/>
                </a:schemeClr>
              </a:solidFill>
              <a:latin typeface="Arial Black" panose="020B0A04020102020204" pitchFamily="34" charset="0"/>
            </a:endParaRPr>
          </a:p>
        </p:txBody>
      </p:sp>
      <p:sp>
        <p:nvSpPr>
          <p:cNvPr id="219" name="Rectangle: Rounded Corners 218">
            <a:extLst>
              <a:ext uri="{FF2B5EF4-FFF2-40B4-BE49-F238E27FC236}">
                <a16:creationId xmlns:a16="http://schemas.microsoft.com/office/drawing/2014/main" id="{BA071C85-B3A8-4985-BC58-2F48B446408A}"/>
              </a:ext>
            </a:extLst>
          </p:cNvPr>
          <p:cNvSpPr/>
          <p:nvPr/>
        </p:nvSpPr>
        <p:spPr>
          <a:xfrm>
            <a:off x="2086254" y="3729239"/>
            <a:ext cx="1921160" cy="91759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Rounded Corners 225">
            <a:extLst>
              <a:ext uri="{FF2B5EF4-FFF2-40B4-BE49-F238E27FC236}">
                <a16:creationId xmlns:a16="http://schemas.microsoft.com/office/drawing/2014/main" id="{48CA4F5F-F9B3-4870-9867-49A262188810}"/>
              </a:ext>
            </a:extLst>
          </p:cNvPr>
          <p:cNvSpPr/>
          <p:nvPr/>
        </p:nvSpPr>
        <p:spPr>
          <a:xfrm>
            <a:off x="2470876" y="3513346"/>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Withdrawal</a:t>
            </a:r>
          </a:p>
        </p:txBody>
      </p:sp>
      <p:grpSp>
        <p:nvGrpSpPr>
          <p:cNvPr id="255" name="Group 254">
            <a:extLst>
              <a:ext uri="{FF2B5EF4-FFF2-40B4-BE49-F238E27FC236}">
                <a16:creationId xmlns:a16="http://schemas.microsoft.com/office/drawing/2014/main" id="{29BA9346-FEF2-4CE7-BB18-12E1C1217C64}"/>
              </a:ext>
            </a:extLst>
          </p:cNvPr>
          <p:cNvGrpSpPr/>
          <p:nvPr/>
        </p:nvGrpSpPr>
        <p:grpSpPr>
          <a:xfrm>
            <a:off x="2063255" y="3818541"/>
            <a:ext cx="2141426" cy="684166"/>
            <a:chOff x="9944815" y="3602400"/>
            <a:chExt cx="2121087" cy="684166"/>
          </a:xfrm>
        </p:grpSpPr>
        <p:sp>
          <p:nvSpPr>
            <p:cNvPr id="229" name="ZoneTexte 132">
              <a:extLst>
                <a:ext uri="{FF2B5EF4-FFF2-40B4-BE49-F238E27FC236}">
                  <a16:creationId xmlns:a16="http://schemas.microsoft.com/office/drawing/2014/main" id="{A2740574-BE66-4ACD-BC8B-A66E9924ABEF}"/>
                </a:ext>
              </a:extLst>
            </p:cNvPr>
            <p:cNvSpPr txBox="1"/>
            <p:nvPr/>
          </p:nvSpPr>
          <p:spPr>
            <a:xfrm>
              <a:off x="9944815" y="3627807"/>
              <a:ext cx="124124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Cust</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Withdrawal</a:t>
              </a:r>
              <a:r>
                <a:rPr lang="fr-FR" sz="8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230" name="ZoneTexte 132">
              <a:extLst>
                <a:ext uri="{FF2B5EF4-FFF2-40B4-BE49-F238E27FC236}">
                  <a16:creationId xmlns:a16="http://schemas.microsoft.com/office/drawing/2014/main" id="{C21E5358-3E49-41F9-BEAD-8587CF51DA0F}"/>
                </a:ext>
              </a:extLst>
            </p:cNvPr>
            <p:cNvSpPr txBox="1"/>
            <p:nvPr/>
          </p:nvSpPr>
          <p:spPr>
            <a:xfrm>
              <a:off x="9955627" y="3792132"/>
              <a:ext cx="945626"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Regular </a:t>
              </a:r>
              <a:r>
                <a:rPr lang="fr-FR" sz="700" dirty="0" err="1">
                  <a:solidFill>
                    <a:schemeClr val="accent3">
                      <a:lumMod val="50000"/>
                    </a:schemeClr>
                  </a:solidFill>
                  <a:latin typeface="Segoe UI" panose="020B0502040204020203" pitchFamily="34" charset="0"/>
                  <a:cs typeface="Segoe UI" panose="020B0502040204020203" pitchFamily="34" charset="0"/>
                </a:rPr>
                <a:t>wdr</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231" name="ZoneTexte 132">
              <a:extLst>
                <a:ext uri="{FF2B5EF4-FFF2-40B4-BE49-F238E27FC236}">
                  <a16:creationId xmlns:a16="http://schemas.microsoft.com/office/drawing/2014/main" id="{E1B088CD-45C6-42A4-97E8-FA9FEFFD536D}"/>
                </a:ext>
              </a:extLst>
            </p:cNvPr>
            <p:cNvSpPr txBox="1"/>
            <p:nvPr/>
          </p:nvSpPr>
          <p:spPr>
            <a:xfrm>
              <a:off x="10809111" y="3787749"/>
              <a:ext cx="945626" cy="199951"/>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Non-</a:t>
              </a:r>
              <a:r>
                <a:rPr lang="fr-FR" sz="700" b="1" dirty="0" err="1">
                  <a:solidFill>
                    <a:schemeClr val="accent3">
                      <a:lumMod val="50000"/>
                    </a:schemeClr>
                  </a:solidFill>
                  <a:latin typeface="Segoe UI" panose="020B0502040204020203" pitchFamily="34" charset="0"/>
                  <a:cs typeface="Segoe UI" panose="020B0502040204020203" pitchFamily="34" charset="0"/>
                </a:rPr>
                <a:t>regular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232" name="ZoneTexte 132">
              <a:extLst>
                <a:ext uri="{FF2B5EF4-FFF2-40B4-BE49-F238E27FC236}">
                  <a16:creationId xmlns:a16="http://schemas.microsoft.com/office/drawing/2014/main" id="{6D2E9018-36E0-4646-900E-2BB694838A55}"/>
                </a:ext>
              </a:extLst>
            </p:cNvPr>
            <p:cNvSpPr txBox="1"/>
            <p:nvPr/>
          </p:nvSpPr>
          <p:spPr>
            <a:xfrm>
              <a:off x="10033866" y="3939990"/>
              <a:ext cx="925039"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Tot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33" name="ZoneTexte 132">
              <a:extLst>
                <a:ext uri="{FF2B5EF4-FFF2-40B4-BE49-F238E27FC236}">
                  <a16:creationId xmlns:a16="http://schemas.microsoft.com/office/drawing/2014/main" id="{AAF0DEDA-0107-4AF7-B834-E45AB6670C3B}"/>
                </a:ext>
              </a:extLst>
            </p:cNvPr>
            <p:cNvSpPr txBox="1"/>
            <p:nvPr/>
          </p:nvSpPr>
          <p:spPr>
            <a:xfrm>
              <a:off x="10031408" y="4069837"/>
              <a:ext cx="838182"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34" name="ZoneTexte 137">
              <a:extLst>
                <a:ext uri="{FF2B5EF4-FFF2-40B4-BE49-F238E27FC236}">
                  <a16:creationId xmlns:a16="http://schemas.microsoft.com/office/drawing/2014/main" id="{E2714D7E-AD23-482D-80B4-4DD11F00D9E6}"/>
                </a:ext>
              </a:extLst>
            </p:cNvPr>
            <p:cNvSpPr txBox="1"/>
            <p:nvPr/>
          </p:nvSpPr>
          <p:spPr>
            <a:xfrm>
              <a:off x="11017636" y="3602400"/>
              <a:ext cx="1048266" cy="253916"/>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050">
                  <a:solidFill>
                    <a:schemeClr val="accent2">
                      <a:lumMod val="75000"/>
                    </a:schemeClr>
                  </a:solidFill>
                  <a:latin typeface="Segoe UI" panose="020B0502040204020203" pitchFamily="34" charset="0"/>
                  <a:cs typeface="Segoe UI" panose="020B0502040204020203" pitchFamily="34" charset="0"/>
                </a:rPr>
                <a:t>26K</a:t>
              </a:r>
              <a:r>
                <a:rPr lang="fr-FR" sz="1000">
                  <a:solidFill>
                    <a:schemeClr val="accent2">
                      <a:lumMod val="75000"/>
                    </a:schemeClr>
                  </a:solidFill>
                  <a:latin typeface="Segoe UI" panose="020B0502040204020203" pitchFamily="34" charset="0"/>
                  <a:cs typeface="Segoe UI" panose="020B0502040204020203" pitchFamily="34" charset="0"/>
                </a:rPr>
                <a:t> </a:t>
              </a:r>
              <a:r>
                <a:rPr lang="fr-FR" sz="800">
                  <a:solidFill>
                    <a:schemeClr val="accent2">
                      <a:lumMod val="75000"/>
                    </a:schemeClr>
                  </a:solidFill>
                  <a:latin typeface="Segoe UI" panose="020B0502040204020203" pitchFamily="34" charset="0"/>
                  <a:cs typeface="Segoe UI" panose="020B0502040204020203" pitchFamily="34" charset="0"/>
                </a:rPr>
                <a:t>(5.2%)</a:t>
              </a:r>
              <a:endParaRPr lang="fr-FR" sz="1000" dirty="0">
                <a:solidFill>
                  <a:schemeClr val="accent2">
                    <a:lumMod val="75000"/>
                  </a:schemeClr>
                </a:solidFill>
                <a:latin typeface="Segoe UI" panose="020B0502040204020203" pitchFamily="34" charset="0"/>
                <a:cs typeface="Segoe UI" panose="020B0502040204020203" pitchFamily="34" charset="0"/>
              </a:endParaRPr>
            </a:p>
          </p:txBody>
        </p:sp>
        <p:sp>
          <p:nvSpPr>
            <p:cNvPr id="235" name="ZoneTexte 137">
              <a:extLst>
                <a:ext uri="{FF2B5EF4-FFF2-40B4-BE49-F238E27FC236}">
                  <a16:creationId xmlns:a16="http://schemas.microsoft.com/office/drawing/2014/main" id="{EAFA2117-85DC-4217-9DEE-5F7EC06D8AF5}"/>
                </a:ext>
              </a:extLst>
            </p:cNvPr>
            <p:cNvSpPr txBox="1"/>
            <p:nvPr/>
          </p:nvSpPr>
          <p:spPr>
            <a:xfrm>
              <a:off x="11043041" y="3935281"/>
              <a:ext cx="734548"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dirty="0">
                  <a:solidFill>
                    <a:schemeClr val="accent5">
                      <a:lumMod val="50000"/>
                    </a:schemeClr>
                  </a:solidFill>
                  <a:latin typeface="Segoe UI" panose="020B0502040204020203" pitchFamily="34" charset="0"/>
                  <a:cs typeface="Segoe UI" panose="020B0502040204020203" pitchFamily="34" charset="0"/>
                </a:rPr>
                <a:t> 1.0 T</a:t>
              </a:r>
            </a:p>
          </p:txBody>
        </p:sp>
        <p:sp>
          <p:nvSpPr>
            <p:cNvPr id="236" name="ZoneTexte 137">
              <a:extLst>
                <a:ext uri="{FF2B5EF4-FFF2-40B4-BE49-F238E27FC236}">
                  <a16:creationId xmlns:a16="http://schemas.microsoft.com/office/drawing/2014/main" id="{8ADFD2E5-3011-481F-AF80-5B385C59A460}"/>
                </a:ext>
              </a:extLst>
            </p:cNvPr>
            <p:cNvSpPr txBox="1"/>
            <p:nvPr/>
          </p:nvSpPr>
          <p:spPr>
            <a:xfrm>
              <a:off x="11031945" y="4071122"/>
              <a:ext cx="74250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35.7 </a:t>
              </a:r>
              <a:r>
                <a:rPr lang="fr-FR" sz="800" dirty="0">
                  <a:solidFill>
                    <a:schemeClr val="accent5">
                      <a:lumMod val="50000"/>
                    </a:schemeClr>
                  </a:solidFill>
                  <a:latin typeface="Segoe UI" panose="020B0502040204020203" pitchFamily="34" charset="0"/>
                  <a:cs typeface="Segoe UI" panose="020B0502040204020203" pitchFamily="34" charset="0"/>
                </a:rPr>
                <a:t>Mio</a:t>
              </a:r>
            </a:p>
          </p:txBody>
        </p:sp>
        <p:sp>
          <p:nvSpPr>
            <p:cNvPr id="238" name="TextBox 237">
              <a:extLst>
                <a:ext uri="{FF2B5EF4-FFF2-40B4-BE49-F238E27FC236}">
                  <a16:creationId xmlns:a16="http://schemas.microsoft.com/office/drawing/2014/main" id="{9157273A-261B-4AC8-BA0F-772AB53D0D3A}"/>
                </a:ext>
              </a:extLst>
            </p:cNvPr>
            <p:cNvSpPr txBox="1"/>
            <p:nvPr/>
          </p:nvSpPr>
          <p:spPr bwMode="auto">
            <a:xfrm>
              <a:off x="11468106" y="3841697"/>
              <a:ext cx="53852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672" fontAlgn="base">
                <a:spcBef>
                  <a:spcPct val="0"/>
                </a:spcBef>
                <a:spcAft>
                  <a:spcPct val="0"/>
                </a:spcAft>
              </a:pPr>
              <a:r>
                <a:rPr lang="fr-FR" sz="700" b="1">
                  <a:solidFill>
                    <a:schemeClr val="accent5">
                      <a:lumMod val="50000"/>
                    </a:schemeClr>
                  </a:solidFill>
                  <a:latin typeface="Segoe UI" panose="020B0502040204020203" pitchFamily="34" charset="0"/>
                  <a:cs typeface="Segoe UI" panose="020B0502040204020203" pitchFamily="34" charset="0"/>
                </a:rPr>
                <a:t>88%</a:t>
              </a:r>
              <a:endParaRPr lang="en-US" sz="900" b="1" dirty="0">
                <a:solidFill>
                  <a:schemeClr val="accent5">
                    <a:lumMod val="50000"/>
                  </a:schemeClr>
                </a:solidFill>
                <a:latin typeface="Source Sans Pro" pitchFamily="34" charset="0"/>
                <a:cs typeface="Arial" charset="0"/>
              </a:endParaRPr>
            </a:p>
          </p:txBody>
        </p:sp>
        <p:sp>
          <p:nvSpPr>
            <p:cNvPr id="239" name="TextBox 238">
              <a:extLst>
                <a:ext uri="{FF2B5EF4-FFF2-40B4-BE49-F238E27FC236}">
                  <a16:creationId xmlns:a16="http://schemas.microsoft.com/office/drawing/2014/main" id="{8FA74A7E-E312-4A9F-9555-9FA69C05F50E}"/>
                </a:ext>
              </a:extLst>
            </p:cNvPr>
            <p:cNvSpPr txBox="1"/>
            <p:nvPr/>
          </p:nvSpPr>
          <p:spPr bwMode="auto">
            <a:xfrm>
              <a:off x="10423070" y="3848482"/>
              <a:ext cx="53852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672" fontAlgn="base">
                <a:spcBef>
                  <a:spcPct val="0"/>
                </a:spcBef>
                <a:spcAft>
                  <a:spcPct val="0"/>
                </a:spcAft>
              </a:pPr>
              <a:r>
                <a:rPr lang="fr-FR" sz="700" b="1">
                  <a:solidFill>
                    <a:schemeClr val="accent5">
                      <a:lumMod val="50000"/>
                    </a:schemeClr>
                  </a:solidFill>
                  <a:latin typeface="Segoe UI" panose="020B0502040204020203" pitchFamily="34" charset="0"/>
                  <a:cs typeface="Segoe UI" panose="020B0502040204020203" pitchFamily="34" charset="0"/>
                </a:rPr>
                <a:t>12%</a:t>
              </a:r>
              <a:endParaRPr lang="en-US" sz="900" b="1" dirty="0">
                <a:solidFill>
                  <a:schemeClr val="accent5">
                    <a:lumMod val="50000"/>
                  </a:schemeClr>
                </a:solidFill>
                <a:latin typeface="Source Sans Pro" pitchFamily="34" charset="0"/>
                <a:cs typeface="Arial" charset="0"/>
              </a:endParaRPr>
            </a:p>
          </p:txBody>
        </p:sp>
      </p:grpSp>
      <p:grpSp>
        <p:nvGrpSpPr>
          <p:cNvPr id="256" name="Group 255">
            <a:extLst>
              <a:ext uri="{FF2B5EF4-FFF2-40B4-BE49-F238E27FC236}">
                <a16:creationId xmlns:a16="http://schemas.microsoft.com/office/drawing/2014/main" id="{497BFE7D-E122-462D-B543-BC228CF79481}"/>
              </a:ext>
            </a:extLst>
          </p:cNvPr>
          <p:cNvGrpSpPr/>
          <p:nvPr/>
        </p:nvGrpSpPr>
        <p:grpSpPr>
          <a:xfrm>
            <a:off x="2178863" y="4702646"/>
            <a:ext cx="1913639" cy="484692"/>
            <a:chOff x="10003104" y="4375430"/>
            <a:chExt cx="1913639" cy="484692"/>
          </a:xfrm>
        </p:grpSpPr>
        <p:sp>
          <p:nvSpPr>
            <p:cNvPr id="240" name="ZoneTexte 132">
              <a:extLst>
                <a:ext uri="{FF2B5EF4-FFF2-40B4-BE49-F238E27FC236}">
                  <a16:creationId xmlns:a16="http://schemas.microsoft.com/office/drawing/2014/main" id="{9962BB98-F82C-4A5D-B768-7FC78A4CA1D5}"/>
                </a:ext>
              </a:extLst>
            </p:cNvPr>
            <p:cNvSpPr txBox="1"/>
            <p:nvPr/>
          </p:nvSpPr>
          <p:spPr>
            <a:xfrm>
              <a:off x="10182725" y="4375430"/>
              <a:ext cx="1734018"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Top 3 </a:t>
              </a:r>
              <a:r>
                <a:rPr lang="fr-FR" sz="800" b="1" dirty="0" err="1">
                  <a:solidFill>
                    <a:schemeClr val="accent3">
                      <a:lumMod val="50000"/>
                    </a:schemeClr>
                  </a:solidFill>
                  <a:latin typeface="Segoe UI" panose="020B0502040204020203" pitchFamily="34" charset="0"/>
                  <a:cs typeface="Segoe UI" panose="020B0502040204020203" pitchFamily="34" charset="0"/>
                </a:rPr>
                <a:t>Products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Wdr</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241" name="Rectangle: Rounded Corners 240">
              <a:extLst>
                <a:ext uri="{FF2B5EF4-FFF2-40B4-BE49-F238E27FC236}">
                  <a16:creationId xmlns:a16="http://schemas.microsoft.com/office/drawing/2014/main" id="{E9FAEE78-3843-4C08-85E6-9CFF90AF01E2}"/>
                </a:ext>
              </a:extLst>
            </p:cNvPr>
            <p:cNvSpPr/>
            <p:nvPr/>
          </p:nvSpPr>
          <p:spPr>
            <a:xfrm>
              <a:off x="10003104" y="4574282"/>
              <a:ext cx="571683" cy="285840"/>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MRS</a:t>
              </a:r>
            </a:p>
            <a:p>
              <a:pPr algn="ctr"/>
              <a:r>
                <a:rPr lang="en-US" sz="700">
                  <a:solidFill>
                    <a:schemeClr val="accent3">
                      <a:lumMod val="50000"/>
                    </a:schemeClr>
                  </a:solidFill>
                </a:rPr>
                <a:t>53.6 </a:t>
              </a:r>
              <a:r>
                <a:rPr lang="en-US" sz="700" dirty="0">
                  <a:solidFill>
                    <a:schemeClr val="accent3">
                      <a:lumMod val="50000"/>
                    </a:schemeClr>
                  </a:solidFill>
                </a:rPr>
                <a:t>%</a:t>
              </a:r>
            </a:p>
          </p:txBody>
        </p:sp>
        <p:sp>
          <p:nvSpPr>
            <p:cNvPr id="242" name="Rectangle: Rounded Corners 241">
              <a:extLst>
                <a:ext uri="{FF2B5EF4-FFF2-40B4-BE49-F238E27FC236}">
                  <a16:creationId xmlns:a16="http://schemas.microsoft.com/office/drawing/2014/main" id="{4C895573-7363-4AE1-A1EC-6B4D6E9F6FCF}"/>
                </a:ext>
              </a:extLst>
            </p:cNvPr>
            <p:cNvSpPr/>
            <p:nvPr/>
          </p:nvSpPr>
          <p:spPr>
            <a:xfrm>
              <a:off x="10632648" y="4574282"/>
              <a:ext cx="613267"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MAPAN</a:t>
              </a:r>
            </a:p>
            <a:p>
              <a:pPr algn="ctr"/>
              <a:r>
                <a:rPr lang="en-US" sz="700">
                  <a:solidFill>
                    <a:schemeClr val="accent3">
                      <a:lumMod val="50000"/>
                    </a:schemeClr>
                  </a:solidFill>
                </a:rPr>
                <a:t>32.3%</a:t>
              </a:r>
              <a:endParaRPr lang="en-US" sz="700" dirty="0">
                <a:solidFill>
                  <a:schemeClr val="accent3">
                    <a:lumMod val="50000"/>
                  </a:schemeClr>
                </a:solidFill>
              </a:endParaRPr>
            </a:p>
          </p:txBody>
        </p:sp>
        <p:sp>
          <p:nvSpPr>
            <p:cNvPr id="243" name="Rectangle: Rounded Corners 242">
              <a:extLst>
                <a:ext uri="{FF2B5EF4-FFF2-40B4-BE49-F238E27FC236}">
                  <a16:creationId xmlns:a16="http://schemas.microsoft.com/office/drawing/2014/main" id="{8A94A4A0-5D1C-4F91-9E96-6561A6D06C4E}"/>
                </a:ext>
              </a:extLst>
            </p:cNvPr>
            <p:cNvSpPr/>
            <p:nvPr/>
          </p:nvSpPr>
          <p:spPr>
            <a:xfrm>
              <a:off x="11318952" y="4567035"/>
              <a:ext cx="521175"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MIS</a:t>
              </a:r>
            </a:p>
            <a:p>
              <a:pPr algn="ctr"/>
              <a:r>
                <a:rPr lang="en-US" sz="700">
                  <a:solidFill>
                    <a:schemeClr val="accent3">
                      <a:lumMod val="50000"/>
                    </a:schemeClr>
                  </a:solidFill>
                </a:rPr>
                <a:t>6.6%</a:t>
              </a:r>
              <a:endParaRPr lang="en-US" sz="700" dirty="0">
                <a:solidFill>
                  <a:schemeClr val="accent3">
                    <a:lumMod val="50000"/>
                  </a:schemeClr>
                </a:solidFill>
              </a:endParaRPr>
            </a:p>
          </p:txBody>
        </p:sp>
      </p:grpSp>
      <p:sp>
        <p:nvSpPr>
          <p:cNvPr id="228" name="Rectangle: Rounded Corners 227">
            <a:extLst>
              <a:ext uri="{FF2B5EF4-FFF2-40B4-BE49-F238E27FC236}">
                <a16:creationId xmlns:a16="http://schemas.microsoft.com/office/drawing/2014/main" id="{B62C265B-65D2-4221-A23D-B8EDDDD333E2}"/>
              </a:ext>
            </a:extLst>
          </p:cNvPr>
          <p:cNvSpPr/>
          <p:nvPr/>
        </p:nvSpPr>
        <p:spPr>
          <a:xfrm>
            <a:off x="332537" y="5366133"/>
            <a:ext cx="1992646" cy="82900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ZoneTexte 132">
            <a:extLst>
              <a:ext uri="{FF2B5EF4-FFF2-40B4-BE49-F238E27FC236}">
                <a16:creationId xmlns:a16="http://schemas.microsoft.com/office/drawing/2014/main" id="{24E55A52-0EC9-4BDE-872F-4FEAC707DAED}"/>
              </a:ext>
            </a:extLst>
          </p:cNvPr>
          <p:cNvSpPr txBox="1"/>
          <p:nvPr/>
        </p:nvSpPr>
        <p:spPr>
          <a:xfrm>
            <a:off x="305132" y="5459136"/>
            <a:ext cx="124124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rgbClr val="4F6228"/>
                </a:solidFill>
                <a:latin typeface="Segoe UI" panose="020B0502040204020203" pitchFamily="34" charset="0"/>
                <a:cs typeface="Segoe UI" panose="020B0502040204020203" pitchFamily="34" charset="0"/>
              </a:rPr>
              <a:t># </a:t>
            </a:r>
            <a:r>
              <a:rPr lang="fr-FR" sz="800" b="1" dirty="0" err="1">
                <a:solidFill>
                  <a:srgbClr val="4F6228"/>
                </a:solidFill>
                <a:latin typeface="Segoe UI" panose="020B0502040204020203" pitchFamily="34" charset="0"/>
                <a:cs typeface="Segoe UI" panose="020B0502040204020203" pitchFamily="34" charset="0"/>
              </a:rPr>
              <a:t>Cust</a:t>
            </a:r>
            <a:r>
              <a:rPr lang="fr-FR" sz="800" b="1" dirty="0">
                <a:solidFill>
                  <a:srgbClr val="4F6228"/>
                </a:solidFill>
                <a:latin typeface="Segoe UI" panose="020B0502040204020203" pitchFamily="34" charset="0"/>
                <a:cs typeface="Segoe UI" panose="020B0502040204020203" pitchFamily="34" charset="0"/>
              </a:rPr>
              <a:t> Lump </a:t>
            </a:r>
            <a:r>
              <a:rPr lang="fr-FR" sz="800" b="1" dirty="0" err="1">
                <a:solidFill>
                  <a:srgbClr val="4F6228"/>
                </a:solidFill>
                <a:latin typeface="Segoe UI" panose="020B0502040204020203" pitchFamily="34" charset="0"/>
                <a:cs typeface="Segoe UI" panose="020B0502040204020203" pitchFamily="34" charset="0"/>
              </a:rPr>
              <a:t>sum</a:t>
            </a:r>
            <a:endParaRPr lang="fr-FR" sz="800" b="1" dirty="0">
              <a:solidFill>
                <a:srgbClr val="4F6228"/>
              </a:solidFill>
              <a:latin typeface="Segoe UI" panose="020B0502040204020203" pitchFamily="34" charset="0"/>
              <a:cs typeface="Segoe UI" panose="020B0502040204020203" pitchFamily="34" charset="0"/>
            </a:endParaRPr>
          </a:p>
        </p:txBody>
      </p:sp>
      <p:sp>
        <p:nvSpPr>
          <p:cNvPr id="246" name="ZoneTexte 137">
            <a:extLst>
              <a:ext uri="{FF2B5EF4-FFF2-40B4-BE49-F238E27FC236}">
                <a16:creationId xmlns:a16="http://schemas.microsoft.com/office/drawing/2014/main" id="{7A60294A-EF5F-4939-AC14-E463E079E299}"/>
              </a:ext>
            </a:extLst>
          </p:cNvPr>
          <p:cNvSpPr txBox="1"/>
          <p:nvPr/>
        </p:nvSpPr>
        <p:spPr>
          <a:xfrm>
            <a:off x="1201258" y="5429044"/>
            <a:ext cx="1048266" cy="253916"/>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1050">
                <a:solidFill>
                  <a:srgbClr val="4F6228"/>
                </a:solidFill>
                <a:latin typeface="Segoe UI" panose="020B0502040204020203" pitchFamily="34" charset="0"/>
                <a:cs typeface="Segoe UI" panose="020B0502040204020203" pitchFamily="34" charset="0"/>
              </a:rPr>
              <a:t>5.8 K</a:t>
            </a:r>
            <a:r>
              <a:rPr lang="fr-FR" sz="1000">
                <a:solidFill>
                  <a:srgbClr val="4F6228"/>
                </a:solidFill>
                <a:latin typeface="Segoe UI" panose="020B0502040204020203" pitchFamily="34" charset="0"/>
                <a:cs typeface="Segoe UI" panose="020B0502040204020203" pitchFamily="34" charset="0"/>
              </a:rPr>
              <a:t> (1.1%)</a:t>
            </a:r>
            <a:endParaRPr lang="fr-FR" sz="1000" dirty="0">
              <a:solidFill>
                <a:srgbClr val="4F6228"/>
              </a:solidFill>
              <a:latin typeface="Segoe UI" panose="020B0502040204020203" pitchFamily="34" charset="0"/>
              <a:cs typeface="Segoe UI" panose="020B0502040204020203" pitchFamily="34" charset="0"/>
            </a:endParaRPr>
          </a:p>
        </p:txBody>
      </p:sp>
      <p:sp>
        <p:nvSpPr>
          <p:cNvPr id="247" name="ZoneTexte 132">
            <a:extLst>
              <a:ext uri="{FF2B5EF4-FFF2-40B4-BE49-F238E27FC236}">
                <a16:creationId xmlns:a16="http://schemas.microsoft.com/office/drawing/2014/main" id="{EEAAC7D6-F37B-4E09-A5C9-088BC0F6A027}"/>
              </a:ext>
            </a:extLst>
          </p:cNvPr>
          <p:cNvSpPr txBox="1"/>
          <p:nvPr/>
        </p:nvSpPr>
        <p:spPr>
          <a:xfrm>
            <a:off x="305132" y="5621826"/>
            <a:ext cx="1118106"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rgbClr val="4F6228"/>
                </a:solidFill>
                <a:latin typeface="Segoe UI" panose="020B0502040204020203" pitchFamily="34" charset="0"/>
                <a:cs typeface="Segoe UI" panose="020B0502040204020203" pitchFamily="34" charset="0"/>
              </a:rPr>
              <a:t>Tot</a:t>
            </a:r>
            <a:r>
              <a:rPr lang="fr-FR" sz="700" dirty="0">
                <a:solidFill>
                  <a:srgbClr val="4F6228"/>
                </a:solidFill>
                <a:latin typeface="Segoe UI" panose="020B0502040204020203" pitchFamily="34" charset="0"/>
                <a:cs typeface="Segoe UI" panose="020B0502040204020203" pitchFamily="34" charset="0"/>
              </a:rPr>
              <a:t>. Lump </a:t>
            </a:r>
            <a:r>
              <a:rPr lang="fr-FR" sz="700" dirty="0" err="1">
                <a:solidFill>
                  <a:srgbClr val="4F6228"/>
                </a:solidFill>
                <a:latin typeface="Segoe UI" panose="020B0502040204020203" pitchFamily="34" charset="0"/>
                <a:cs typeface="Segoe UI" panose="020B0502040204020203" pitchFamily="34" charset="0"/>
              </a:rPr>
              <a:t>sum</a:t>
            </a:r>
            <a:r>
              <a:rPr lang="fr-FR" sz="700" dirty="0">
                <a:solidFill>
                  <a:srgbClr val="4F6228"/>
                </a:solidFill>
                <a:latin typeface="Segoe UI" panose="020B0502040204020203" pitchFamily="34" charset="0"/>
                <a:cs typeface="Segoe UI" panose="020B0502040204020203" pitchFamily="34" charset="0"/>
              </a:rPr>
              <a:t> </a:t>
            </a:r>
            <a:r>
              <a:rPr lang="fr-FR" sz="700" b="1" dirty="0" err="1">
                <a:solidFill>
                  <a:srgbClr val="4F6228"/>
                </a:solidFill>
                <a:latin typeface="Segoe UI" panose="020B0502040204020203" pitchFamily="34" charset="0"/>
                <a:cs typeface="Segoe UI" panose="020B0502040204020203" pitchFamily="34" charset="0"/>
              </a:rPr>
              <a:t>Amt</a:t>
            </a:r>
            <a:r>
              <a:rPr lang="fr-FR" sz="700" b="1" dirty="0">
                <a:solidFill>
                  <a:srgbClr val="4F6228"/>
                </a:solidFill>
                <a:latin typeface="Segoe UI" panose="020B0502040204020203" pitchFamily="34" charset="0"/>
                <a:cs typeface="Segoe UI" panose="020B0502040204020203" pitchFamily="34" charset="0"/>
              </a:rPr>
              <a:t>.</a:t>
            </a:r>
          </a:p>
        </p:txBody>
      </p:sp>
      <p:sp>
        <p:nvSpPr>
          <p:cNvPr id="249" name="ZoneTexte 137">
            <a:extLst>
              <a:ext uri="{FF2B5EF4-FFF2-40B4-BE49-F238E27FC236}">
                <a16:creationId xmlns:a16="http://schemas.microsoft.com/office/drawing/2014/main" id="{6F364B37-1EA3-486C-9CED-741D9A43544E}"/>
              </a:ext>
            </a:extLst>
          </p:cNvPr>
          <p:cNvSpPr txBox="1"/>
          <p:nvPr/>
        </p:nvSpPr>
        <p:spPr>
          <a:xfrm>
            <a:off x="1514976" y="5617582"/>
            <a:ext cx="734548"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rgbClr val="4F6228"/>
                </a:solidFill>
                <a:latin typeface="Segoe UI" panose="020B0502040204020203" pitchFamily="34" charset="0"/>
                <a:cs typeface="Segoe UI" panose="020B0502040204020203" pitchFamily="34" charset="0"/>
              </a:rPr>
              <a:t>423 </a:t>
            </a:r>
            <a:r>
              <a:rPr lang="fr-FR" sz="800" dirty="0">
                <a:solidFill>
                  <a:srgbClr val="4F6228"/>
                </a:solidFill>
                <a:latin typeface="Segoe UI" panose="020B0502040204020203" pitchFamily="34" charset="0"/>
                <a:cs typeface="Segoe UI" panose="020B0502040204020203" pitchFamily="34" charset="0"/>
              </a:rPr>
              <a:t>B</a:t>
            </a:r>
          </a:p>
        </p:txBody>
      </p:sp>
      <p:sp>
        <p:nvSpPr>
          <p:cNvPr id="250" name="ZoneTexte 137">
            <a:extLst>
              <a:ext uri="{FF2B5EF4-FFF2-40B4-BE49-F238E27FC236}">
                <a16:creationId xmlns:a16="http://schemas.microsoft.com/office/drawing/2014/main" id="{58AA47A7-8C8C-4AEC-8C11-CA63CD4A89EA}"/>
              </a:ext>
            </a:extLst>
          </p:cNvPr>
          <p:cNvSpPr txBox="1"/>
          <p:nvPr/>
        </p:nvSpPr>
        <p:spPr>
          <a:xfrm>
            <a:off x="1507015" y="5767648"/>
            <a:ext cx="74250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rgbClr val="4F6228"/>
                </a:solidFill>
                <a:latin typeface="Segoe UI" panose="020B0502040204020203" pitchFamily="34" charset="0"/>
                <a:cs typeface="Segoe UI" panose="020B0502040204020203" pitchFamily="34" charset="0"/>
              </a:rPr>
              <a:t>69.2 </a:t>
            </a:r>
            <a:r>
              <a:rPr lang="fr-FR" sz="800" dirty="0">
                <a:solidFill>
                  <a:srgbClr val="4F6228"/>
                </a:solidFill>
                <a:latin typeface="Segoe UI" panose="020B0502040204020203" pitchFamily="34" charset="0"/>
                <a:cs typeface="Segoe UI" panose="020B0502040204020203" pitchFamily="34" charset="0"/>
              </a:rPr>
              <a:t>Mio</a:t>
            </a:r>
          </a:p>
        </p:txBody>
      </p:sp>
      <p:sp>
        <p:nvSpPr>
          <p:cNvPr id="251" name="ZoneTexte 132">
            <a:extLst>
              <a:ext uri="{FF2B5EF4-FFF2-40B4-BE49-F238E27FC236}">
                <a16:creationId xmlns:a16="http://schemas.microsoft.com/office/drawing/2014/main" id="{D5C63CA1-4B04-4C4F-AC04-ECBCCD7C2A84}"/>
              </a:ext>
            </a:extLst>
          </p:cNvPr>
          <p:cNvSpPr txBox="1"/>
          <p:nvPr/>
        </p:nvSpPr>
        <p:spPr>
          <a:xfrm>
            <a:off x="305132" y="5769127"/>
            <a:ext cx="118842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rgbClr val="4F6228"/>
                </a:solidFill>
                <a:latin typeface="Segoe UI" panose="020B0502040204020203" pitchFamily="34" charset="0"/>
                <a:cs typeface="Segoe UI" panose="020B0502040204020203" pitchFamily="34" charset="0"/>
              </a:rPr>
              <a:t>Avg</a:t>
            </a:r>
            <a:r>
              <a:rPr lang="fr-FR" sz="700" dirty="0">
                <a:solidFill>
                  <a:srgbClr val="4F6228"/>
                </a:solidFill>
                <a:latin typeface="Segoe UI" panose="020B0502040204020203" pitchFamily="34" charset="0"/>
                <a:cs typeface="Segoe UI" panose="020B0502040204020203" pitchFamily="34" charset="0"/>
              </a:rPr>
              <a:t>. Lump </a:t>
            </a:r>
            <a:r>
              <a:rPr lang="fr-FR" sz="700" dirty="0" err="1">
                <a:solidFill>
                  <a:srgbClr val="4F6228"/>
                </a:solidFill>
                <a:latin typeface="Segoe UI" panose="020B0502040204020203" pitchFamily="34" charset="0"/>
                <a:cs typeface="Segoe UI" panose="020B0502040204020203" pitchFamily="34" charset="0"/>
              </a:rPr>
              <a:t>sum</a:t>
            </a:r>
            <a:r>
              <a:rPr lang="fr-FR" sz="700" dirty="0">
                <a:solidFill>
                  <a:srgbClr val="4F6228"/>
                </a:solidFill>
                <a:latin typeface="Segoe UI" panose="020B0502040204020203" pitchFamily="34" charset="0"/>
                <a:cs typeface="Segoe UI" panose="020B0502040204020203" pitchFamily="34" charset="0"/>
              </a:rPr>
              <a:t> </a:t>
            </a:r>
            <a:r>
              <a:rPr lang="fr-FR" sz="700" b="1" dirty="0" err="1">
                <a:solidFill>
                  <a:srgbClr val="4F6228"/>
                </a:solidFill>
                <a:latin typeface="Segoe UI" panose="020B0502040204020203" pitchFamily="34" charset="0"/>
                <a:cs typeface="Segoe UI" panose="020B0502040204020203" pitchFamily="34" charset="0"/>
              </a:rPr>
              <a:t>Amt</a:t>
            </a:r>
            <a:r>
              <a:rPr lang="fr-FR" sz="700" b="1" dirty="0">
                <a:solidFill>
                  <a:srgbClr val="4F6228"/>
                </a:solidFill>
                <a:latin typeface="Segoe UI" panose="020B0502040204020203" pitchFamily="34" charset="0"/>
                <a:cs typeface="Segoe UI" panose="020B0502040204020203" pitchFamily="34" charset="0"/>
              </a:rPr>
              <a:t>.</a:t>
            </a:r>
          </a:p>
        </p:txBody>
      </p:sp>
      <p:sp>
        <p:nvSpPr>
          <p:cNvPr id="244" name="Rectangle: Rounded Corners 243">
            <a:extLst>
              <a:ext uri="{FF2B5EF4-FFF2-40B4-BE49-F238E27FC236}">
                <a16:creationId xmlns:a16="http://schemas.microsoft.com/office/drawing/2014/main" id="{39ADFF66-9081-4447-B574-D34BB512C59D}"/>
              </a:ext>
            </a:extLst>
          </p:cNvPr>
          <p:cNvSpPr/>
          <p:nvPr/>
        </p:nvSpPr>
        <p:spPr>
          <a:xfrm>
            <a:off x="866915" y="5325368"/>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Lump sum</a:t>
            </a:r>
          </a:p>
        </p:txBody>
      </p:sp>
      <p:sp>
        <p:nvSpPr>
          <p:cNvPr id="252" name="Rectangle: Rounded Corners 251">
            <a:extLst>
              <a:ext uri="{FF2B5EF4-FFF2-40B4-BE49-F238E27FC236}">
                <a16:creationId xmlns:a16="http://schemas.microsoft.com/office/drawing/2014/main" id="{C38C0E76-A65B-4B93-9204-648B77CBF950}"/>
              </a:ext>
            </a:extLst>
          </p:cNvPr>
          <p:cNvSpPr/>
          <p:nvPr/>
        </p:nvSpPr>
        <p:spPr>
          <a:xfrm>
            <a:off x="2370390" y="5423580"/>
            <a:ext cx="1979779" cy="7745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Rounded Corners 252">
            <a:extLst>
              <a:ext uri="{FF2B5EF4-FFF2-40B4-BE49-F238E27FC236}">
                <a16:creationId xmlns:a16="http://schemas.microsoft.com/office/drawing/2014/main" id="{3A8CB35D-596A-49D4-BDF9-889993839AC7}"/>
              </a:ext>
            </a:extLst>
          </p:cNvPr>
          <p:cNvSpPr/>
          <p:nvPr/>
        </p:nvSpPr>
        <p:spPr>
          <a:xfrm>
            <a:off x="2851038" y="5329530"/>
            <a:ext cx="962444" cy="254049"/>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Reinstatement</a:t>
            </a:r>
          </a:p>
        </p:txBody>
      </p:sp>
      <p:sp>
        <p:nvSpPr>
          <p:cNvPr id="257" name="ZoneTexte 132">
            <a:extLst>
              <a:ext uri="{FF2B5EF4-FFF2-40B4-BE49-F238E27FC236}">
                <a16:creationId xmlns:a16="http://schemas.microsoft.com/office/drawing/2014/main" id="{5D4022EE-0461-426B-8D83-FD9A8C7A4AEA}"/>
              </a:ext>
            </a:extLst>
          </p:cNvPr>
          <p:cNvSpPr txBox="1"/>
          <p:nvPr/>
        </p:nvSpPr>
        <p:spPr>
          <a:xfrm>
            <a:off x="2321040" y="5641533"/>
            <a:ext cx="1585857" cy="285552"/>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reinstated</a:t>
            </a:r>
            <a:r>
              <a:rPr lang="fr-FR" sz="700" b="1" dirty="0">
                <a:solidFill>
                  <a:schemeClr val="accent3">
                    <a:lumMod val="50000"/>
                  </a:schemeClr>
                </a:solidFill>
                <a:latin typeface="Segoe UI" panose="020B0502040204020203" pitchFamily="34" charset="0"/>
                <a:cs typeface="Segoe UI" panose="020B0502040204020203" pitchFamily="34" charset="0"/>
              </a:rPr>
              <a:t> the </a:t>
            </a:r>
            <a:r>
              <a:rPr lang="fr-FR" sz="700" b="1" dirty="0" err="1">
                <a:solidFill>
                  <a:schemeClr val="accent3">
                    <a:lumMod val="50000"/>
                  </a:schemeClr>
                </a:solidFill>
                <a:latin typeface="Segoe UI" panose="020B0502040204020203" pitchFamily="34" charset="0"/>
                <a:cs typeface="Segoe UI" panose="020B0502040204020203" pitchFamily="34" charset="0"/>
              </a:rPr>
              <a:t>policy</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58" name="ZoneTexte 132">
            <a:extLst>
              <a:ext uri="{FF2B5EF4-FFF2-40B4-BE49-F238E27FC236}">
                <a16:creationId xmlns:a16="http://schemas.microsoft.com/office/drawing/2014/main" id="{BADBA247-7823-4827-909F-68C41C28A398}"/>
              </a:ext>
            </a:extLst>
          </p:cNvPr>
          <p:cNvSpPr txBox="1"/>
          <p:nvPr/>
        </p:nvSpPr>
        <p:spPr>
          <a:xfrm>
            <a:off x="2322839" y="5852808"/>
            <a:ext cx="2069840" cy="323165"/>
          </a:xfrm>
          <a:prstGeom prst="rect">
            <a:avLst/>
          </a:prstGeom>
          <a:noFill/>
        </p:spPr>
        <p:txBody>
          <a:bodyPr wrap="square" rtlCol="0">
            <a:spAutoFit/>
          </a:bodyPr>
          <a:lstStyle/>
          <a:p>
            <a:pPr algn="ctr" defTabSz="1087672" eaLnBrk="0" fontAlgn="base" hangingPunct="0">
              <a:spcBef>
                <a:spcPct val="0"/>
              </a:spcBef>
              <a:spcAft>
                <a:spcPct val="0"/>
              </a:spcAft>
            </a:pPr>
            <a:r>
              <a:rPr lang="fr-FR" sz="800" b="1">
                <a:solidFill>
                  <a:schemeClr val="accent3">
                    <a:lumMod val="50000"/>
                  </a:schemeClr>
                </a:solidFill>
                <a:latin typeface="Segoe UI" panose="020B0502040204020203" pitchFamily="34" charset="0"/>
                <a:cs typeface="Segoe UI" panose="020B0502040204020203" pitchFamily="34" charset="0"/>
              </a:rPr>
              <a:t>0.4 % </a:t>
            </a:r>
            <a:r>
              <a:rPr lang="fr-FR" sz="700" b="1" dirty="0">
                <a:solidFill>
                  <a:schemeClr val="accent3">
                    <a:lumMod val="50000"/>
                  </a:schemeClr>
                </a:solidFill>
                <a:latin typeface="Segoe UI" panose="020B0502040204020203" pitchFamily="34" charset="0"/>
                <a:cs typeface="Segoe UI" panose="020B0502040204020203" pitchFamily="34" charset="0"/>
              </a:rPr>
              <a:t>Claimed</a:t>
            </a:r>
            <a:r>
              <a:rPr lang="fr-FR" sz="700" dirty="0">
                <a:solidFill>
                  <a:schemeClr val="accent3">
                    <a:lumMod val="50000"/>
                  </a:schemeClr>
                </a:solidFill>
                <a:latin typeface="Segoe UI" panose="020B0502040204020203" pitchFamily="34" charset="0"/>
                <a:cs typeface="Segoe UI" panose="020B0502040204020203" pitchFamily="34" charset="0"/>
              </a:rPr>
              <a:t> wihtin </a:t>
            </a:r>
            <a:r>
              <a:rPr lang="fr-FR" sz="700" b="1" dirty="0">
                <a:solidFill>
                  <a:schemeClr val="accent3">
                    <a:lumMod val="50000"/>
                  </a:schemeClr>
                </a:solidFill>
                <a:latin typeface="Segoe UI" panose="020B0502040204020203" pitchFamily="34" charset="0"/>
                <a:cs typeface="Segoe UI" panose="020B0502040204020203" pitchFamily="34" charset="0"/>
              </a:rPr>
              <a:t>3mth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a:t>
            </a:r>
          </a:p>
          <a:p>
            <a:pPr algn="ct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reinstatement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61" name="ZoneTexte 137">
            <a:extLst>
              <a:ext uri="{FF2B5EF4-FFF2-40B4-BE49-F238E27FC236}">
                <a16:creationId xmlns:a16="http://schemas.microsoft.com/office/drawing/2014/main" id="{DC3B4901-A33A-40F9-BF34-470E666E4500}"/>
              </a:ext>
            </a:extLst>
          </p:cNvPr>
          <p:cNvSpPr txBox="1"/>
          <p:nvPr/>
        </p:nvSpPr>
        <p:spPr>
          <a:xfrm>
            <a:off x="3646260" y="5625335"/>
            <a:ext cx="1048266"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5.4 K</a:t>
            </a:r>
            <a:r>
              <a:rPr lang="fr-FR" sz="700">
                <a:solidFill>
                  <a:schemeClr val="accent5">
                    <a:lumMod val="50000"/>
                  </a:schemeClr>
                </a:solidFill>
                <a:latin typeface="Segoe UI" panose="020B0502040204020203" pitchFamily="34" charset="0"/>
                <a:cs typeface="Segoe UI" panose="020B0502040204020203" pitchFamily="34" charset="0"/>
              </a:rPr>
              <a:t> (0.9%)</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03FBE4BB-39A7-486E-B5A1-8E15199C4A37}"/>
              </a:ext>
            </a:extLst>
          </p:cNvPr>
          <p:cNvGrpSpPr/>
          <p:nvPr/>
        </p:nvGrpSpPr>
        <p:grpSpPr>
          <a:xfrm>
            <a:off x="8080186" y="4319758"/>
            <a:ext cx="2085756" cy="502340"/>
            <a:chOff x="7898583" y="4405105"/>
            <a:chExt cx="2085756" cy="502340"/>
          </a:xfrm>
        </p:grpSpPr>
        <p:sp>
          <p:nvSpPr>
            <p:cNvPr id="270" name="Rectangle: Rounded Corners 269">
              <a:extLst>
                <a:ext uri="{FF2B5EF4-FFF2-40B4-BE49-F238E27FC236}">
                  <a16:creationId xmlns:a16="http://schemas.microsoft.com/office/drawing/2014/main" id="{1590A101-DD4B-426C-8F34-C096AD71AA1C}"/>
                </a:ext>
              </a:extLst>
            </p:cNvPr>
            <p:cNvSpPr/>
            <p:nvPr/>
          </p:nvSpPr>
          <p:spPr>
            <a:xfrm>
              <a:off x="7898583" y="4456905"/>
              <a:ext cx="1863631" cy="4505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Rounded Corners 270">
              <a:extLst>
                <a:ext uri="{FF2B5EF4-FFF2-40B4-BE49-F238E27FC236}">
                  <a16:creationId xmlns:a16="http://schemas.microsoft.com/office/drawing/2014/main" id="{22825D43-DB7C-445F-93B9-D15BC5A51E4F}"/>
                </a:ext>
              </a:extLst>
            </p:cNvPr>
            <p:cNvSpPr/>
            <p:nvPr/>
          </p:nvSpPr>
          <p:spPr>
            <a:xfrm>
              <a:off x="8046370" y="4409610"/>
              <a:ext cx="603719" cy="14207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Inquiry </a:t>
              </a:r>
            </a:p>
          </p:txBody>
        </p:sp>
        <p:sp>
          <p:nvSpPr>
            <p:cNvPr id="272" name="Rectangle: Rounded Corners 271">
              <a:extLst>
                <a:ext uri="{FF2B5EF4-FFF2-40B4-BE49-F238E27FC236}">
                  <a16:creationId xmlns:a16="http://schemas.microsoft.com/office/drawing/2014/main" id="{BE34B23E-9541-47DC-9316-97DC8D5F3FF2}"/>
                </a:ext>
              </a:extLst>
            </p:cNvPr>
            <p:cNvSpPr/>
            <p:nvPr/>
          </p:nvSpPr>
          <p:spPr>
            <a:xfrm>
              <a:off x="9016539" y="4405105"/>
              <a:ext cx="633885" cy="138132"/>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Request </a:t>
              </a:r>
            </a:p>
          </p:txBody>
        </p:sp>
        <p:sp>
          <p:nvSpPr>
            <p:cNvPr id="275" name="ZoneTexte 137">
              <a:extLst>
                <a:ext uri="{FF2B5EF4-FFF2-40B4-BE49-F238E27FC236}">
                  <a16:creationId xmlns:a16="http://schemas.microsoft.com/office/drawing/2014/main" id="{6CA6D467-8C4E-4D38-9446-1ADA0A4D2F5D}"/>
                </a:ext>
              </a:extLst>
            </p:cNvPr>
            <p:cNvSpPr txBox="1"/>
            <p:nvPr/>
          </p:nvSpPr>
          <p:spPr>
            <a:xfrm>
              <a:off x="7996677" y="4610802"/>
              <a:ext cx="833936"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3">
                      <a:lumMod val="50000"/>
                    </a:schemeClr>
                  </a:solidFill>
                  <a:latin typeface="Segoe UI" panose="020B0502040204020203" pitchFamily="34" charset="0"/>
                  <a:cs typeface="Segoe UI" panose="020B0502040204020203" pitchFamily="34" charset="0"/>
                </a:rPr>
                <a:t>40.5 K </a:t>
              </a:r>
              <a:r>
                <a:rPr lang="fr-FR" sz="700">
                  <a:solidFill>
                    <a:schemeClr val="accent3">
                      <a:lumMod val="50000"/>
                    </a:schemeClr>
                  </a:solidFill>
                  <a:latin typeface="Segoe UI" panose="020B0502040204020203" pitchFamily="34" charset="0"/>
                  <a:cs typeface="Segoe UI" panose="020B0502040204020203" pitchFamily="34" charset="0"/>
                </a:rPr>
                <a:t>(6.7%)</a:t>
              </a:r>
              <a:endParaRPr lang="fr-FR" sz="800" dirty="0">
                <a:solidFill>
                  <a:schemeClr val="accent3">
                    <a:lumMod val="50000"/>
                  </a:schemeClr>
                </a:solidFill>
                <a:latin typeface="Segoe UI" panose="020B0502040204020203" pitchFamily="34" charset="0"/>
                <a:cs typeface="Segoe UI" panose="020B0502040204020203" pitchFamily="34" charset="0"/>
              </a:endParaRPr>
            </a:p>
          </p:txBody>
        </p:sp>
        <p:sp>
          <p:nvSpPr>
            <p:cNvPr id="276" name="ZoneTexte 137">
              <a:extLst>
                <a:ext uri="{FF2B5EF4-FFF2-40B4-BE49-F238E27FC236}">
                  <a16:creationId xmlns:a16="http://schemas.microsoft.com/office/drawing/2014/main" id="{F84A9293-2435-46B2-9A85-050E404E62F4}"/>
                </a:ext>
              </a:extLst>
            </p:cNvPr>
            <p:cNvSpPr txBox="1"/>
            <p:nvPr/>
          </p:nvSpPr>
          <p:spPr>
            <a:xfrm>
              <a:off x="8963450" y="4624922"/>
              <a:ext cx="102088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3">
                      <a:lumMod val="50000"/>
                    </a:schemeClr>
                  </a:solidFill>
                  <a:latin typeface="Segoe UI" panose="020B0502040204020203" pitchFamily="34" charset="0"/>
                  <a:cs typeface="Segoe UI" panose="020B0502040204020203" pitchFamily="34" charset="0"/>
                </a:rPr>
                <a:t>2.1 K </a:t>
              </a:r>
              <a:r>
                <a:rPr lang="fr-FR" sz="700">
                  <a:solidFill>
                    <a:schemeClr val="accent3">
                      <a:lumMod val="50000"/>
                    </a:schemeClr>
                  </a:solidFill>
                  <a:latin typeface="Segoe UI" panose="020B0502040204020203" pitchFamily="34" charset="0"/>
                  <a:cs typeface="Segoe UI" panose="020B0502040204020203" pitchFamily="34" charset="0"/>
                </a:rPr>
                <a:t>(0.4%)</a:t>
              </a:r>
              <a:endParaRPr lang="fr-FR" sz="800"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46" name="Group 45">
            <a:extLst>
              <a:ext uri="{FF2B5EF4-FFF2-40B4-BE49-F238E27FC236}">
                <a16:creationId xmlns:a16="http://schemas.microsoft.com/office/drawing/2014/main" id="{8E19B954-9318-4B48-99AA-531E5800730B}"/>
              </a:ext>
            </a:extLst>
          </p:cNvPr>
          <p:cNvGrpSpPr/>
          <p:nvPr/>
        </p:nvGrpSpPr>
        <p:grpSpPr>
          <a:xfrm>
            <a:off x="8073265" y="4877834"/>
            <a:ext cx="1877472" cy="415990"/>
            <a:chOff x="7891877" y="4982039"/>
            <a:chExt cx="1877472" cy="415990"/>
          </a:xfrm>
        </p:grpSpPr>
        <p:sp>
          <p:nvSpPr>
            <p:cNvPr id="264" name="Rectangle: Rounded Corners 263">
              <a:extLst>
                <a:ext uri="{FF2B5EF4-FFF2-40B4-BE49-F238E27FC236}">
                  <a16:creationId xmlns:a16="http://schemas.microsoft.com/office/drawing/2014/main" id="{F2A9752E-9D6D-4A29-A999-940F04B86F18}"/>
                </a:ext>
              </a:extLst>
            </p:cNvPr>
            <p:cNvSpPr/>
            <p:nvPr/>
          </p:nvSpPr>
          <p:spPr>
            <a:xfrm>
              <a:off x="7891877" y="5055589"/>
              <a:ext cx="1877472" cy="33321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Rounded Corners 262">
              <a:extLst>
                <a:ext uri="{FF2B5EF4-FFF2-40B4-BE49-F238E27FC236}">
                  <a16:creationId xmlns:a16="http://schemas.microsoft.com/office/drawing/2014/main" id="{E1926A86-74A8-4E9D-9C0C-4CF7D1A9238C}"/>
                </a:ext>
              </a:extLst>
            </p:cNvPr>
            <p:cNvSpPr/>
            <p:nvPr/>
          </p:nvSpPr>
          <p:spPr>
            <a:xfrm>
              <a:off x="8346832" y="4982039"/>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Complaint</a:t>
              </a:r>
            </a:p>
          </p:txBody>
        </p:sp>
        <p:sp>
          <p:nvSpPr>
            <p:cNvPr id="277" name="ZoneTexte 137">
              <a:extLst>
                <a:ext uri="{FF2B5EF4-FFF2-40B4-BE49-F238E27FC236}">
                  <a16:creationId xmlns:a16="http://schemas.microsoft.com/office/drawing/2014/main" id="{B044B91F-F65C-4B6C-B59C-CE133001DF52}"/>
                </a:ext>
              </a:extLst>
            </p:cNvPr>
            <p:cNvSpPr txBox="1"/>
            <p:nvPr/>
          </p:nvSpPr>
          <p:spPr>
            <a:xfrm>
              <a:off x="7921154" y="5074864"/>
              <a:ext cx="945538" cy="32316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dirty="0" err="1">
                  <a:solidFill>
                    <a:schemeClr val="accent3">
                      <a:lumMod val="50000"/>
                    </a:schemeClr>
                  </a:solidFill>
                  <a:latin typeface="Segoe UI" panose="020B0502040204020203" pitchFamily="34" charset="0"/>
                  <a:cs typeface="Segoe UI" panose="020B0502040204020203" pitchFamily="34" charset="0"/>
                </a:rPr>
                <a:t>Cust</a:t>
              </a:r>
              <a:endParaRPr lang="fr-FR" sz="6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900">
                  <a:solidFill>
                    <a:schemeClr val="accent2">
                      <a:lumMod val="75000"/>
                    </a:schemeClr>
                  </a:solidFill>
                  <a:latin typeface="Segoe UI" panose="020B0502040204020203" pitchFamily="34" charset="0"/>
                  <a:cs typeface="Segoe UI" panose="020B0502040204020203" pitchFamily="34" charset="0"/>
                </a:rPr>
                <a:t>0.4 </a:t>
              </a:r>
              <a:r>
                <a:rPr lang="fr-FR" sz="900" dirty="0">
                  <a:solidFill>
                    <a:schemeClr val="accent2">
                      <a:lumMod val="75000"/>
                    </a:schemeClr>
                  </a:solidFill>
                  <a:latin typeface="Segoe UI" panose="020B0502040204020203" pitchFamily="34" charset="0"/>
                  <a:cs typeface="Segoe UI" panose="020B0502040204020203" pitchFamily="34" charset="0"/>
                </a:rPr>
                <a:t>K </a:t>
              </a:r>
              <a:r>
                <a:rPr lang="fr-FR" sz="900">
                  <a:solidFill>
                    <a:schemeClr val="accent2">
                      <a:lumMod val="75000"/>
                    </a:schemeClr>
                  </a:solidFill>
                  <a:latin typeface="Segoe UI" panose="020B0502040204020203" pitchFamily="34" charset="0"/>
                  <a:cs typeface="Segoe UI" panose="020B0502040204020203" pitchFamily="34" charset="0"/>
                </a:rPr>
                <a:t>(0.1%)</a:t>
              </a: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grpSp>
      <p:sp>
        <p:nvSpPr>
          <p:cNvPr id="278" name="ZoneTexte 137">
            <a:extLst>
              <a:ext uri="{FF2B5EF4-FFF2-40B4-BE49-F238E27FC236}">
                <a16:creationId xmlns:a16="http://schemas.microsoft.com/office/drawing/2014/main" id="{94D6D73F-5850-41B4-B2E6-2CDB4238511D}"/>
              </a:ext>
            </a:extLst>
          </p:cNvPr>
          <p:cNvSpPr txBox="1"/>
          <p:nvPr/>
        </p:nvSpPr>
        <p:spPr>
          <a:xfrm>
            <a:off x="9049893" y="5018463"/>
            <a:ext cx="1167647" cy="23083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err="1">
                <a:solidFill>
                  <a:schemeClr val="accent3">
                    <a:lumMod val="50000"/>
                  </a:schemeClr>
                </a:solidFill>
                <a:latin typeface="Segoe UI" panose="020B0502040204020203" pitchFamily="34" charset="0"/>
                <a:cs typeface="Segoe UI" panose="020B0502040204020203" pitchFamily="34" charset="0"/>
              </a:rPr>
              <a:t>Avg</a:t>
            </a:r>
            <a:r>
              <a:rPr lang="fr-FR" sz="600" dirty="0">
                <a:solidFill>
                  <a:schemeClr val="accent3">
                    <a:lumMod val="50000"/>
                  </a:schemeClr>
                </a:solidFill>
                <a:latin typeface="Segoe UI" panose="020B0502040204020203" pitchFamily="34" charset="0"/>
                <a:cs typeface="Segoe UI" panose="020B0502040204020203" pitchFamily="34" charset="0"/>
              </a:rPr>
              <a:t>. # of Cpt  </a:t>
            </a:r>
            <a:r>
              <a:rPr lang="fr-FR" sz="900" dirty="0">
                <a:solidFill>
                  <a:schemeClr val="accent3">
                    <a:lumMod val="50000"/>
                  </a:schemeClr>
                </a:solidFill>
                <a:latin typeface="Segoe UI" panose="020B0502040204020203" pitchFamily="34" charset="0"/>
                <a:cs typeface="Segoe UI" panose="020B0502040204020203" pitchFamily="34" charset="0"/>
              </a:rPr>
              <a:t>1.1</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nvGrpSpPr>
          <p:cNvPr id="39" name="Group 38">
            <a:extLst>
              <a:ext uri="{FF2B5EF4-FFF2-40B4-BE49-F238E27FC236}">
                <a16:creationId xmlns:a16="http://schemas.microsoft.com/office/drawing/2014/main" id="{5ACA2C29-091F-4DD0-8F5D-1AF43CF298E7}"/>
              </a:ext>
            </a:extLst>
          </p:cNvPr>
          <p:cNvGrpSpPr/>
          <p:nvPr/>
        </p:nvGrpSpPr>
        <p:grpSpPr>
          <a:xfrm>
            <a:off x="8365647" y="3403986"/>
            <a:ext cx="1566998" cy="852187"/>
            <a:chOff x="8270191" y="3470466"/>
            <a:chExt cx="1566998" cy="852187"/>
          </a:xfrm>
        </p:grpSpPr>
        <p:sp>
          <p:nvSpPr>
            <p:cNvPr id="262" name="Rectangle: Rounded Corners 261">
              <a:extLst>
                <a:ext uri="{FF2B5EF4-FFF2-40B4-BE49-F238E27FC236}">
                  <a16:creationId xmlns:a16="http://schemas.microsoft.com/office/drawing/2014/main" id="{D84BAAD8-B5C4-4029-89D5-0D4118E26386}"/>
                </a:ext>
              </a:extLst>
            </p:cNvPr>
            <p:cNvSpPr/>
            <p:nvPr/>
          </p:nvSpPr>
          <p:spPr>
            <a:xfrm>
              <a:off x="8270191" y="3533651"/>
              <a:ext cx="1544022" cy="78900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Rectangle: Rounded Corners 268">
              <a:extLst>
                <a:ext uri="{FF2B5EF4-FFF2-40B4-BE49-F238E27FC236}">
                  <a16:creationId xmlns:a16="http://schemas.microsoft.com/office/drawing/2014/main" id="{85225737-8347-49EE-A57E-A90A80233D89}"/>
                </a:ext>
              </a:extLst>
            </p:cNvPr>
            <p:cNvSpPr/>
            <p:nvPr/>
          </p:nvSpPr>
          <p:spPr>
            <a:xfrm>
              <a:off x="8546386" y="3470466"/>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Retention Call</a:t>
              </a:r>
            </a:p>
          </p:txBody>
        </p:sp>
        <p:sp>
          <p:nvSpPr>
            <p:cNvPr id="279" name="ZoneTexte 132">
              <a:extLst>
                <a:ext uri="{FF2B5EF4-FFF2-40B4-BE49-F238E27FC236}">
                  <a16:creationId xmlns:a16="http://schemas.microsoft.com/office/drawing/2014/main" id="{F6E4E7D5-C32C-4771-8A69-BA86557C9976}"/>
                </a:ext>
              </a:extLst>
            </p:cNvPr>
            <p:cNvSpPr txBox="1"/>
            <p:nvPr/>
          </p:nvSpPr>
          <p:spPr>
            <a:xfrm>
              <a:off x="8356593" y="3674441"/>
              <a:ext cx="84312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targeted</a:t>
              </a:r>
              <a:r>
                <a:rPr lang="fr-FR" sz="700" dirty="0">
                  <a:solidFill>
                    <a:schemeClr val="accent3">
                      <a:lumMod val="50000"/>
                    </a:schemeClr>
                  </a:solidFill>
                  <a:latin typeface="Segoe UI" panose="020B0502040204020203" pitchFamily="34" charset="0"/>
                  <a:cs typeface="Segoe UI" panose="020B0502040204020203" pitchFamily="34" charset="0"/>
                </a:rPr>
                <a:t> </a:t>
              </a:r>
            </a:p>
          </p:txBody>
        </p:sp>
        <p:sp>
          <p:nvSpPr>
            <p:cNvPr id="280" name="ZoneTexte 132">
              <a:extLst>
                <a:ext uri="{FF2B5EF4-FFF2-40B4-BE49-F238E27FC236}">
                  <a16:creationId xmlns:a16="http://schemas.microsoft.com/office/drawing/2014/main" id="{A53594ED-270F-450C-876A-8C348C60168B}"/>
                </a:ext>
              </a:extLst>
            </p:cNvPr>
            <p:cNvSpPr txBox="1"/>
            <p:nvPr/>
          </p:nvSpPr>
          <p:spPr>
            <a:xfrm>
              <a:off x="8356592" y="3845611"/>
              <a:ext cx="92028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dirty="0">
                  <a:solidFill>
                    <a:schemeClr val="accent3">
                      <a:lumMod val="50000"/>
                    </a:schemeClr>
                  </a:solidFill>
                  <a:latin typeface="Segoe UI" panose="020B0502040204020203" pitchFamily="34" charset="0"/>
                  <a:cs typeface="Segoe UI" panose="020B0502040204020203" pitchFamily="34" charset="0"/>
                </a:rPr>
                <a:t> </a:t>
              </a:r>
            </a:p>
          </p:txBody>
        </p:sp>
        <p:sp>
          <p:nvSpPr>
            <p:cNvPr id="281" name="ZoneTexte 132">
              <a:extLst>
                <a:ext uri="{FF2B5EF4-FFF2-40B4-BE49-F238E27FC236}">
                  <a16:creationId xmlns:a16="http://schemas.microsoft.com/office/drawing/2014/main" id="{52CB4A11-5A6E-4F85-B3B4-50044881C442}"/>
                </a:ext>
              </a:extLst>
            </p:cNvPr>
            <p:cNvSpPr txBox="1"/>
            <p:nvPr/>
          </p:nvSpPr>
          <p:spPr>
            <a:xfrm>
              <a:off x="8355741" y="4015286"/>
              <a:ext cx="920287"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retained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282" name="ZoneTexte 137">
              <a:extLst>
                <a:ext uri="{FF2B5EF4-FFF2-40B4-BE49-F238E27FC236}">
                  <a16:creationId xmlns:a16="http://schemas.microsoft.com/office/drawing/2014/main" id="{5E6A6243-5570-48BC-BB14-03C3A2B24208}"/>
                </a:ext>
              </a:extLst>
            </p:cNvPr>
            <p:cNvSpPr txBox="1"/>
            <p:nvPr/>
          </p:nvSpPr>
          <p:spPr>
            <a:xfrm>
              <a:off x="9112564" y="3685212"/>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286 </a:t>
              </a:r>
              <a:r>
                <a:rPr lang="fr-FR" sz="700" dirty="0">
                  <a:solidFill>
                    <a:schemeClr val="accent5">
                      <a:lumMod val="50000"/>
                    </a:schemeClr>
                  </a:solidFill>
                  <a:latin typeface="Segoe UI" panose="020B0502040204020203" pitchFamily="34" charset="0"/>
                  <a:cs typeface="Segoe UI" panose="020B0502040204020203" pitchFamily="34" charset="0"/>
                </a:rPr>
                <a:t>K</a:t>
              </a:r>
            </a:p>
          </p:txBody>
        </p:sp>
        <p:sp>
          <p:nvSpPr>
            <p:cNvPr id="283" name="ZoneTexte 137">
              <a:extLst>
                <a:ext uri="{FF2B5EF4-FFF2-40B4-BE49-F238E27FC236}">
                  <a16:creationId xmlns:a16="http://schemas.microsoft.com/office/drawing/2014/main" id="{18102D8A-CB88-4A07-928E-41C6D14A0FCE}"/>
                </a:ext>
              </a:extLst>
            </p:cNvPr>
            <p:cNvSpPr txBox="1"/>
            <p:nvPr/>
          </p:nvSpPr>
          <p:spPr>
            <a:xfrm>
              <a:off x="9118221" y="3859166"/>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179 K (82%)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84" name="ZoneTexte 137">
              <a:extLst>
                <a:ext uri="{FF2B5EF4-FFF2-40B4-BE49-F238E27FC236}">
                  <a16:creationId xmlns:a16="http://schemas.microsoft.com/office/drawing/2014/main" id="{4861CE28-7977-474B-86DB-A5E6D250229C}"/>
                </a:ext>
              </a:extLst>
            </p:cNvPr>
            <p:cNvSpPr txBox="1"/>
            <p:nvPr/>
          </p:nvSpPr>
          <p:spPr>
            <a:xfrm>
              <a:off x="9123109" y="4033890"/>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5">
                      <a:lumMod val="50000"/>
                    </a:schemeClr>
                  </a:solidFill>
                  <a:latin typeface="Segoe UI" panose="020B0502040204020203" pitchFamily="34" charset="0"/>
                  <a:cs typeface="Segoe UI" panose="020B0502040204020203" pitchFamily="34" charset="0"/>
                </a:rPr>
                <a:t>77 K (63%)</a:t>
              </a:r>
            </a:p>
          </p:txBody>
        </p:sp>
      </p:grpSp>
      <p:cxnSp>
        <p:nvCxnSpPr>
          <p:cNvPr id="285" name="Straight Connector 284">
            <a:extLst>
              <a:ext uri="{FF2B5EF4-FFF2-40B4-BE49-F238E27FC236}">
                <a16:creationId xmlns:a16="http://schemas.microsoft.com/office/drawing/2014/main" id="{12B4B8C2-2D85-41B5-B723-BE39903C9797}"/>
              </a:ext>
            </a:extLst>
          </p:cNvPr>
          <p:cNvCxnSpPr>
            <a:cxnSpLocks/>
          </p:cNvCxnSpPr>
          <p:nvPr/>
        </p:nvCxnSpPr>
        <p:spPr>
          <a:xfrm flipH="1">
            <a:off x="2000012" y="403088"/>
            <a:ext cx="6719" cy="2504245"/>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289" name="TextBox 288">
            <a:extLst>
              <a:ext uri="{FF2B5EF4-FFF2-40B4-BE49-F238E27FC236}">
                <a16:creationId xmlns:a16="http://schemas.microsoft.com/office/drawing/2014/main" id="{AF6CD193-485D-4060-8082-25D4DE9D8924}"/>
              </a:ext>
            </a:extLst>
          </p:cNvPr>
          <p:cNvSpPr txBox="1"/>
          <p:nvPr/>
        </p:nvSpPr>
        <p:spPr bwMode="auto">
          <a:xfrm>
            <a:off x="5749350" y="3663210"/>
            <a:ext cx="6932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00" b="1" dirty="0">
                <a:solidFill>
                  <a:schemeClr val="accent5">
                    <a:lumMod val="50000"/>
                  </a:schemeClr>
                </a:solidFill>
                <a:latin typeface="Arial Black" panose="020B0A04020102020204" pitchFamily="34" charset="0"/>
              </a:rPr>
              <a:t>In Branch</a:t>
            </a:r>
          </a:p>
        </p:txBody>
      </p:sp>
      <p:grpSp>
        <p:nvGrpSpPr>
          <p:cNvPr id="31" name="Grup 30">
            <a:extLst>
              <a:ext uri="{FF2B5EF4-FFF2-40B4-BE49-F238E27FC236}">
                <a16:creationId xmlns:a16="http://schemas.microsoft.com/office/drawing/2014/main" id="{177CB62C-1F4F-4C2D-B3E7-3BCA5048BB4A}"/>
              </a:ext>
            </a:extLst>
          </p:cNvPr>
          <p:cNvGrpSpPr/>
          <p:nvPr/>
        </p:nvGrpSpPr>
        <p:grpSpPr>
          <a:xfrm>
            <a:off x="7066916" y="2614119"/>
            <a:ext cx="1404533" cy="943836"/>
            <a:chOff x="6705001" y="1509426"/>
            <a:chExt cx="1404533" cy="943836"/>
          </a:xfrm>
        </p:grpSpPr>
        <p:pic>
          <p:nvPicPr>
            <p:cNvPr id="38" name="Graphic 37" descr="Male profile">
              <a:extLst>
                <a:ext uri="{FF2B5EF4-FFF2-40B4-BE49-F238E27FC236}">
                  <a16:creationId xmlns:a16="http://schemas.microsoft.com/office/drawing/2014/main" id="{ECA86ECA-EEA9-4038-ACDA-F4BC149670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58483" y="1509426"/>
              <a:ext cx="273902" cy="273902"/>
            </a:xfrm>
            <a:prstGeom prst="rect">
              <a:avLst/>
            </a:prstGeom>
          </p:spPr>
        </p:pic>
        <p:pic>
          <p:nvPicPr>
            <p:cNvPr id="40" name="Graphic 39" descr="Family with girl">
              <a:extLst>
                <a:ext uri="{FF2B5EF4-FFF2-40B4-BE49-F238E27FC236}">
                  <a16:creationId xmlns:a16="http://schemas.microsoft.com/office/drawing/2014/main" id="{5ECA45F5-7202-4DB7-AFF2-65F24FC997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5001" y="1784313"/>
              <a:ext cx="391761" cy="391761"/>
            </a:xfrm>
            <a:prstGeom prst="rect">
              <a:avLst/>
            </a:prstGeom>
          </p:spPr>
        </p:pic>
        <p:pic>
          <p:nvPicPr>
            <p:cNvPr id="42" name="Graphic 41" descr="Help">
              <a:extLst>
                <a:ext uri="{FF2B5EF4-FFF2-40B4-BE49-F238E27FC236}">
                  <a16:creationId xmlns:a16="http://schemas.microsoft.com/office/drawing/2014/main" id="{AD44F10B-6919-4B00-904E-E28B26B2B9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8944" y="2220283"/>
              <a:ext cx="232979" cy="232979"/>
            </a:xfrm>
            <a:prstGeom prst="rect">
              <a:avLst/>
            </a:prstGeom>
          </p:spPr>
        </p:pic>
        <p:sp>
          <p:nvSpPr>
            <p:cNvPr id="308" name="ZoneTexte 35">
              <a:extLst>
                <a:ext uri="{FF2B5EF4-FFF2-40B4-BE49-F238E27FC236}">
                  <a16:creationId xmlns:a16="http://schemas.microsoft.com/office/drawing/2014/main" id="{6D67E8DF-3D7F-48F9-ACC5-13FE5D08A5E8}"/>
                </a:ext>
              </a:extLst>
            </p:cNvPr>
            <p:cNvSpPr txBox="1">
              <a:spLocks noChangeArrowheads="1"/>
            </p:cNvSpPr>
            <p:nvPr/>
          </p:nvSpPr>
          <p:spPr bwMode="auto">
            <a:xfrm>
              <a:off x="7075632" y="1576189"/>
              <a:ext cx="47894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700" b="1">
                  <a:solidFill>
                    <a:srgbClr val="4F81BD"/>
                  </a:solidFill>
                  <a:latin typeface="Segoe UI" panose="020B0502040204020203" pitchFamily="34" charset="0"/>
                  <a:cs typeface="Segoe UI" panose="020B0502040204020203" pitchFamily="34" charset="0"/>
                </a:rPr>
                <a:t>43.2%</a:t>
              </a:r>
              <a:endParaRPr lang="fr-FR" sz="700" b="1" dirty="0">
                <a:solidFill>
                  <a:srgbClr val="4F81BD"/>
                </a:solidFill>
                <a:latin typeface="Segoe UI" panose="020B0502040204020203" pitchFamily="34" charset="0"/>
                <a:cs typeface="Segoe UI" panose="020B0502040204020203" pitchFamily="34" charset="0"/>
              </a:endParaRPr>
            </a:p>
          </p:txBody>
        </p:sp>
        <p:sp>
          <p:nvSpPr>
            <p:cNvPr id="310" name="ZoneTexte 35">
              <a:extLst>
                <a:ext uri="{FF2B5EF4-FFF2-40B4-BE49-F238E27FC236}">
                  <a16:creationId xmlns:a16="http://schemas.microsoft.com/office/drawing/2014/main" id="{965C6222-69CE-4035-B279-E2EED703C7F6}"/>
                </a:ext>
              </a:extLst>
            </p:cNvPr>
            <p:cNvSpPr txBox="1">
              <a:spLocks noChangeArrowheads="1"/>
            </p:cNvSpPr>
            <p:nvPr/>
          </p:nvSpPr>
          <p:spPr bwMode="auto">
            <a:xfrm>
              <a:off x="7069060" y="1843284"/>
              <a:ext cx="10404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700" b="1">
                  <a:solidFill>
                    <a:srgbClr val="4F81BD"/>
                  </a:solidFill>
                  <a:latin typeface="Segoe UI" panose="020B0502040204020203" pitchFamily="34" charset="0"/>
                  <a:cs typeface="Segoe UI" panose="020B0502040204020203" pitchFamily="34" charset="0"/>
                </a:rPr>
                <a:t>42.9</a:t>
              </a:r>
              <a:r>
                <a:rPr lang="fr-FR" sz="700" b="1">
                  <a:solidFill>
                    <a:srgbClr val="4F81BD"/>
                  </a:solidFill>
                </a:rPr>
                <a:t>%</a:t>
              </a:r>
              <a:endParaRPr lang="fr-FR" sz="700" b="1" dirty="0">
                <a:solidFill>
                  <a:srgbClr val="4F81BD"/>
                </a:solidFill>
              </a:endParaRPr>
            </a:p>
          </p:txBody>
        </p:sp>
        <p:sp>
          <p:nvSpPr>
            <p:cNvPr id="313" name="ZoneTexte 35">
              <a:extLst>
                <a:ext uri="{FF2B5EF4-FFF2-40B4-BE49-F238E27FC236}">
                  <a16:creationId xmlns:a16="http://schemas.microsoft.com/office/drawing/2014/main" id="{912AEB94-5687-41B6-BD24-121F0710E47E}"/>
                </a:ext>
              </a:extLst>
            </p:cNvPr>
            <p:cNvSpPr txBox="1">
              <a:spLocks noChangeArrowheads="1"/>
            </p:cNvSpPr>
            <p:nvPr/>
          </p:nvSpPr>
          <p:spPr bwMode="auto">
            <a:xfrm>
              <a:off x="7013400" y="1979738"/>
              <a:ext cx="996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dirty="0" err="1">
                  <a:solidFill>
                    <a:srgbClr val="002060"/>
                  </a:solidFill>
                </a:rPr>
                <a:t>with</a:t>
              </a:r>
              <a:r>
                <a:rPr lang="fr-FR" sz="600" b="1" dirty="0">
                  <a:solidFill>
                    <a:srgbClr val="002060"/>
                  </a:solidFill>
                </a:rPr>
                <a:t> </a:t>
              </a:r>
              <a:r>
                <a:rPr lang="fr-FR" sz="600" b="1" dirty="0" err="1">
                  <a:solidFill>
                    <a:srgbClr val="002060"/>
                  </a:solidFill>
                </a:rPr>
                <a:t>avg</a:t>
              </a:r>
              <a:r>
                <a:rPr lang="fr-FR" sz="600" b="1" dirty="0">
                  <a:solidFill>
                    <a:srgbClr val="002060"/>
                  </a:solidFill>
                </a:rPr>
                <a:t>. </a:t>
              </a:r>
              <a:r>
                <a:rPr lang="fr-FR" sz="600" b="1">
                  <a:solidFill>
                    <a:srgbClr val="002060"/>
                  </a:solidFill>
                </a:rPr>
                <a:t>kid  </a:t>
              </a:r>
              <a:r>
                <a:rPr lang="fr-FR" sz="600" b="1">
                  <a:solidFill>
                    <a:srgbClr val="4F81BD"/>
                  </a:solidFill>
                </a:rPr>
                <a:t>1</a:t>
              </a:r>
              <a:r>
                <a:rPr lang="fr-FR" sz="600" b="1">
                  <a:solidFill>
                    <a:srgbClr val="4F81BD"/>
                  </a:solidFill>
                  <a:latin typeface="Segoe UI" panose="020B0502040204020203" pitchFamily="34" charset="0"/>
                  <a:cs typeface="Segoe UI" panose="020B0502040204020203" pitchFamily="34" charset="0"/>
                </a:rPr>
                <a:t>.4</a:t>
              </a:r>
              <a:endParaRPr lang="fr-FR" sz="600" b="1" dirty="0">
                <a:solidFill>
                  <a:srgbClr val="4F81BD"/>
                </a:solidFill>
              </a:endParaRPr>
            </a:p>
          </p:txBody>
        </p:sp>
        <p:sp>
          <p:nvSpPr>
            <p:cNvPr id="314" name="ZoneTexte 35">
              <a:extLst>
                <a:ext uri="{FF2B5EF4-FFF2-40B4-BE49-F238E27FC236}">
                  <a16:creationId xmlns:a16="http://schemas.microsoft.com/office/drawing/2014/main" id="{B1654402-9145-47E9-B652-A1E3D53C350B}"/>
                </a:ext>
              </a:extLst>
            </p:cNvPr>
            <p:cNvSpPr txBox="1">
              <a:spLocks noChangeArrowheads="1"/>
            </p:cNvSpPr>
            <p:nvPr/>
          </p:nvSpPr>
          <p:spPr bwMode="auto">
            <a:xfrm>
              <a:off x="7069060" y="2246763"/>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13.8%</a:t>
              </a:r>
              <a:endParaRPr lang="fr-FR" sz="600" b="1" dirty="0">
                <a:solidFill>
                  <a:srgbClr val="4F81BD"/>
                </a:solidFill>
              </a:endParaRPr>
            </a:p>
          </p:txBody>
        </p:sp>
      </p:grpSp>
      <p:sp>
        <p:nvSpPr>
          <p:cNvPr id="315" name="ZoneTexte 35">
            <a:extLst>
              <a:ext uri="{FF2B5EF4-FFF2-40B4-BE49-F238E27FC236}">
                <a16:creationId xmlns:a16="http://schemas.microsoft.com/office/drawing/2014/main" id="{AE70E15E-4251-4A35-93F4-2B3B25A88736}"/>
              </a:ext>
            </a:extLst>
          </p:cNvPr>
          <p:cNvSpPr txBox="1">
            <a:spLocks noChangeArrowheads="1"/>
          </p:cNvSpPr>
          <p:nvPr/>
        </p:nvSpPr>
        <p:spPr bwMode="auto">
          <a:xfrm>
            <a:off x="4481570" y="2078285"/>
            <a:ext cx="5865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sz="800" b="1" dirty="0">
                <a:solidFill>
                  <a:srgbClr val="4F81BD"/>
                </a:solidFill>
                <a:latin typeface="Segoe UI" panose="020B0502040204020203" pitchFamily="34" charset="0"/>
                <a:cs typeface="Segoe UI" panose="020B0502040204020203" pitchFamily="34" charset="0"/>
              </a:rPr>
              <a:t>50.1%</a:t>
            </a:r>
          </a:p>
        </p:txBody>
      </p:sp>
      <p:sp>
        <p:nvSpPr>
          <p:cNvPr id="316" name="ZoneTexte 35">
            <a:extLst>
              <a:ext uri="{FF2B5EF4-FFF2-40B4-BE49-F238E27FC236}">
                <a16:creationId xmlns:a16="http://schemas.microsoft.com/office/drawing/2014/main" id="{024340A8-D706-48CF-B48D-10DB0477B2B8}"/>
              </a:ext>
            </a:extLst>
          </p:cNvPr>
          <p:cNvSpPr txBox="1">
            <a:spLocks noChangeArrowheads="1"/>
          </p:cNvSpPr>
          <p:nvPr/>
        </p:nvSpPr>
        <p:spPr bwMode="auto">
          <a:xfrm>
            <a:off x="4892144" y="2082567"/>
            <a:ext cx="540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sz="800" b="1" dirty="0">
                <a:solidFill>
                  <a:srgbClr val="953735"/>
                </a:solidFill>
                <a:latin typeface="Segoe UI" panose="020B0502040204020203" pitchFamily="34" charset="0"/>
                <a:cs typeface="Segoe UI" panose="020B0502040204020203" pitchFamily="34" charset="0"/>
              </a:rPr>
              <a:t>49.9</a:t>
            </a:r>
            <a:r>
              <a:rPr lang="fr-FR" sz="600" b="1" dirty="0">
                <a:solidFill>
                  <a:srgbClr val="953735"/>
                </a:solidFill>
                <a:latin typeface="Segoe UI" panose="020B0502040204020203" pitchFamily="34" charset="0"/>
                <a:cs typeface="Segoe UI" panose="020B0502040204020203" pitchFamily="34" charset="0"/>
              </a:rPr>
              <a:t>%</a:t>
            </a:r>
          </a:p>
        </p:txBody>
      </p:sp>
      <p:graphicFrame>
        <p:nvGraphicFramePr>
          <p:cNvPr id="317" name="Table 316">
            <a:extLst>
              <a:ext uri="{FF2B5EF4-FFF2-40B4-BE49-F238E27FC236}">
                <a16:creationId xmlns:a16="http://schemas.microsoft.com/office/drawing/2014/main" id="{4261D0DE-C590-4BBA-9104-426D51CA91F7}"/>
              </a:ext>
            </a:extLst>
          </p:cNvPr>
          <p:cNvGraphicFramePr>
            <a:graphicFrameLocks noGrp="1"/>
          </p:cNvGraphicFramePr>
          <p:nvPr>
            <p:extLst>
              <p:ext uri="{D42A27DB-BD31-4B8C-83A1-F6EECF244321}">
                <p14:modId xmlns:p14="http://schemas.microsoft.com/office/powerpoint/2010/main" val="3263910561"/>
              </p:ext>
            </p:extLst>
          </p:nvPr>
        </p:nvGraphicFramePr>
        <p:xfrm>
          <a:off x="4116275" y="2774210"/>
          <a:ext cx="842570" cy="649550"/>
        </p:xfrm>
        <a:graphic>
          <a:graphicData uri="http://schemas.openxmlformats.org/drawingml/2006/table">
            <a:tbl>
              <a:tblPr>
                <a:tableStyleId>{073A0DAA-6AF3-43AB-8588-CEC1D06C72B9}</a:tableStyleId>
              </a:tblPr>
              <a:tblGrid>
                <a:gridCol w="517817">
                  <a:extLst>
                    <a:ext uri="{9D8B030D-6E8A-4147-A177-3AD203B41FA5}">
                      <a16:colId xmlns:a16="http://schemas.microsoft.com/office/drawing/2014/main" val="1091484480"/>
                    </a:ext>
                  </a:extLst>
                </a:gridCol>
                <a:gridCol w="324753">
                  <a:extLst>
                    <a:ext uri="{9D8B030D-6E8A-4147-A177-3AD203B41FA5}">
                      <a16:colId xmlns:a16="http://schemas.microsoft.com/office/drawing/2014/main" val="2281290309"/>
                    </a:ext>
                  </a:extLst>
                </a:gridCol>
              </a:tblGrid>
              <a:tr h="129910">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Region 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Region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Region 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11.2%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91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Region 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910">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Region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8. 9%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18" name="Table 317">
            <a:extLst>
              <a:ext uri="{FF2B5EF4-FFF2-40B4-BE49-F238E27FC236}">
                <a16:creationId xmlns:a16="http://schemas.microsoft.com/office/drawing/2014/main" id="{CC705401-C02C-4F08-9CE7-58CD093D4CF9}"/>
              </a:ext>
            </a:extLst>
          </p:cNvPr>
          <p:cNvGraphicFramePr>
            <a:graphicFrameLocks noGrp="1"/>
          </p:cNvGraphicFramePr>
          <p:nvPr>
            <p:extLst>
              <p:ext uri="{D42A27DB-BD31-4B8C-83A1-F6EECF244321}">
                <p14:modId xmlns:p14="http://schemas.microsoft.com/office/powerpoint/2010/main" val="82174268"/>
              </p:ext>
            </p:extLst>
          </p:nvPr>
        </p:nvGraphicFramePr>
        <p:xfrm>
          <a:off x="4538785" y="3800542"/>
          <a:ext cx="906390" cy="760134"/>
        </p:xfrm>
        <a:graphic>
          <a:graphicData uri="http://schemas.openxmlformats.org/drawingml/2006/table">
            <a:tbl>
              <a:tblPr>
                <a:tableStyleId>{5C22544A-7EE6-4342-B048-85BDC9FD1C3A}</a:tableStyleId>
              </a:tblPr>
              <a:tblGrid>
                <a:gridCol w="674119">
                  <a:extLst>
                    <a:ext uri="{9D8B030D-6E8A-4147-A177-3AD203B41FA5}">
                      <a16:colId xmlns:a16="http://schemas.microsoft.com/office/drawing/2014/main" val="1091484480"/>
                    </a:ext>
                  </a:extLst>
                </a:gridCol>
                <a:gridCol w="232271">
                  <a:extLst>
                    <a:ext uri="{9D8B030D-6E8A-4147-A177-3AD203B41FA5}">
                      <a16:colId xmlns:a16="http://schemas.microsoft.com/office/drawing/2014/main" val="2281290309"/>
                    </a:ext>
                  </a:extLst>
                </a:gridCol>
              </a:tblGrid>
              <a:tr h="126689">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Private Employee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38.5%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Entrepreneur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29.5%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Civil Servant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7.4%</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Professional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endParaRPr lang="en-US" sz="600" b="1" kern="1200" dirty="0">
                        <a:solidFill>
                          <a:srgbClr val="002060"/>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5.0%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186048"/>
                  </a:ext>
                </a:extLst>
              </a:tr>
              <a:tr h="126689">
                <a:tc>
                  <a:txBody>
                    <a:bodyPr/>
                    <a:lstStyle/>
                    <a:p>
                      <a:pPr marL="0" algn="l">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15.7%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21" name="Table 320">
            <a:extLst>
              <a:ext uri="{FF2B5EF4-FFF2-40B4-BE49-F238E27FC236}">
                <a16:creationId xmlns:a16="http://schemas.microsoft.com/office/drawing/2014/main" id="{E0558A93-FBB5-4C41-88F6-3C29AFE7EF61}"/>
              </a:ext>
            </a:extLst>
          </p:cNvPr>
          <p:cNvGraphicFramePr>
            <a:graphicFrameLocks noGrp="1"/>
          </p:cNvGraphicFramePr>
          <p:nvPr>
            <p:extLst>
              <p:ext uri="{D42A27DB-BD31-4B8C-83A1-F6EECF244321}">
                <p14:modId xmlns:p14="http://schemas.microsoft.com/office/powerpoint/2010/main" val="3838762889"/>
              </p:ext>
            </p:extLst>
          </p:nvPr>
        </p:nvGraphicFramePr>
        <p:xfrm>
          <a:off x="6809739" y="3833747"/>
          <a:ext cx="728283" cy="643932"/>
        </p:xfrm>
        <a:graphic>
          <a:graphicData uri="http://schemas.openxmlformats.org/drawingml/2006/table">
            <a:tbl>
              <a:tblPr>
                <a:tableStyleId>{5C22544A-7EE6-4342-B048-85BDC9FD1C3A}</a:tableStyleId>
              </a:tblPr>
              <a:tblGrid>
                <a:gridCol w="468863">
                  <a:extLst>
                    <a:ext uri="{9D8B030D-6E8A-4147-A177-3AD203B41FA5}">
                      <a16:colId xmlns:a16="http://schemas.microsoft.com/office/drawing/2014/main" val="1091484480"/>
                    </a:ext>
                  </a:extLst>
                </a:gridCol>
                <a:gridCol w="259420">
                  <a:extLst>
                    <a:ext uri="{9D8B030D-6E8A-4147-A177-3AD203B41FA5}">
                      <a16:colId xmlns:a16="http://schemas.microsoft.com/office/drawing/2014/main" val="2281290309"/>
                    </a:ext>
                  </a:extLst>
                </a:gridCol>
              </a:tblGrid>
              <a:tr h="107322">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Muslims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64.4%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Christians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15.0%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Hindus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2.3%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Buddhists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2.2%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15.9%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bl>
          </a:graphicData>
        </a:graphic>
      </p:graphicFrame>
      <p:graphicFrame>
        <p:nvGraphicFramePr>
          <p:cNvPr id="322" name="Table 321">
            <a:extLst>
              <a:ext uri="{FF2B5EF4-FFF2-40B4-BE49-F238E27FC236}">
                <a16:creationId xmlns:a16="http://schemas.microsoft.com/office/drawing/2014/main" id="{77BED271-6EB2-444E-8BDC-DB88B39CF801}"/>
              </a:ext>
            </a:extLst>
          </p:cNvPr>
          <p:cNvGraphicFramePr>
            <a:graphicFrameLocks noGrp="1"/>
          </p:cNvGraphicFramePr>
          <p:nvPr>
            <p:extLst>
              <p:ext uri="{D42A27DB-BD31-4B8C-83A1-F6EECF244321}">
                <p14:modId xmlns:p14="http://schemas.microsoft.com/office/powerpoint/2010/main" val="2552014952"/>
              </p:ext>
            </p:extLst>
          </p:nvPr>
        </p:nvGraphicFramePr>
        <p:xfrm>
          <a:off x="5688754" y="4392118"/>
          <a:ext cx="838779" cy="526769"/>
        </p:xfrm>
        <a:graphic>
          <a:graphicData uri="http://schemas.openxmlformats.org/drawingml/2006/table">
            <a:tbl>
              <a:tblPr>
                <a:tableStyleId>{5C22544A-7EE6-4342-B048-85BDC9FD1C3A}</a:tableStyleId>
              </a:tblPr>
              <a:tblGrid>
                <a:gridCol w="490803">
                  <a:extLst>
                    <a:ext uri="{9D8B030D-6E8A-4147-A177-3AD203B41FA5}">
                      <a16:colId xmlns:a16="http://schemas.microsoft.com/office/drawing/2014/main" val="1091484480"/>
                    </a:ext>
                  </a:extLst>
                </a:gridCol>
                <a:gridCol w="347976">
                  <a:extLst>
                    <a:ext uri="{9D8B030D-6E8A-4147-A177-3AD203B41FA5}">
                      <a16:colId xmlns:a16="http://schemas.microsoft.com/office/drawing/2014/main" val="2281290309"/>
                    </a:ext>
                  </a:extLst>
                </a:gridCol>
              </a:tblGrid>
              <a:tr h="0">
                <a:tc>
                  <a:txBody>
                    <a:bodyPr/>
                    <a:lstStyle/>
                    <a:p>
                      <a:pPr marL="0" algn="l">
                        <a:spcBef>
                          <a:spcPts val="0"/>
                        </a:spcBef>
                      </a:pPr>
                      <a:r>
                        <a:rPr lang="en-US" sz="600" b="1" kern="1200">
                          <a:solidFill>
                            <a:schemeClr val="tx1">
                              <a:lumMod val="50000"/>
                            </a:schemeClr>
                          </a:solidFill>
                          <a:latin typeface="Segoe UI" panose="020B0502040204020203" pitchFamily="34" charset="0"/>
                          <a:ea typeface="+mn-ea"/>
                          <a:cs typeface="Segoe UI" panose="020B0502040204020203" pitchFamily="34" charset="0"/>
                        </a:rPr>
                        <a:t>0-4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38.8%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tx1">
                              <a:lumMod val="50000"/>
                            </a:schemeClr>
                          </a:solidFill>
                          <a:latin typeface="Segoe UI" panose="020B0502040204020203" pitchFamily="34" charset="0"/>
                          <a:ea typeface="+mn-ea"/>
                          <a:cs typeface="Segoe UI" panose="020B0502040204020203" pitchFamily="34" charset="0"/>
                        </a:rPr>
                        <a:t>4-8.5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20.6%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tx1">
                              <a:lumMod val="50000"/>
                            </a:schemeClr>
                          </a:solidFill>
                          <a:latin typeface="Segoe UI" panose="020B0502040204020203" pitchFamily="34" charset="0"/>
                          <a:ea typeface="+mn-ea"/>
                          <a:cs typeface="Segoe UI" panose="020B0502040204020203" pitchFamily="34" charset="0"/>
                        </a:rPr>
                        <a:t>8.5-17 M </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15.5%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tx1">
                              <a:lumMod val="50000"/>
                            </a:schemeClr>
                          </a:solidFill>
                          <a:latin typeface="Segoe UI" panose="020B0502040204020203" pitchFamily="34" charset="0"/>
                          <a:ea typeface="+mn-ea"/>
                          <a:cs typeface="Segoe UI" panose="020B0502040204020203" pitchFamily="34" charset="0"/>
                        </a:rPr>
                        <a:t>17-34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10.6%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tx1">
                              <a:lumMod val="50000"/>
                            </a:schemeClr>
                          </a:solidFill>
                          <a:latin typeface="Segoe UI" panose="020B0502040204020203" pitchFamily="34" charset="0"/>
                          <a:ea typeface="+mn-ea"/>
                          <a:cs typeface="Segoe UI" panose="020B0502040204020203" pitchFamily="34" charset="0"/>
                        </a:rPr>
                        <a:t>&gt; 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14.5%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bl>
          </a:graphicData>
        </a:graphic>
      </p:graphicFrame>
      <p:graphicFrame>
        <p:nvGraphicFramePr>
          <p:cNvPr id="268" name="Chart 267">
            <a:extLst>
              <a:ext uri="{FF2B5EF4-FFF2-40B4-BE49-F238E27FC236}">
                <a16:creationId xmlns:a16="http://schemas.microsoft.com/office/drawing/2014/main" id="{0C90A070-6741-49CD-9E67-F6FA0BBEB331}"/>
              </a:ext>
            </a:extLst>
          </p:cNvPr>
          <p:cNvGraphicFramePr>
            <a:graphicFrameLocks/>
          </p:cNvGraphicFramePr>
          <p:nvPr>
            <p:extLst>
              <p:ext uri="{D42A27DB-BD31-4B8C-83A1-F6EECF244321}">
                <p14:modId xmlns:p14="http://schemas.microsoft.com/office/powerpoint/2010/main" val="2919828057"/>
              </p:ext>
            </p:extLst>
          </p:nvPr>
        </p:nvGraphicFramePr>
        <p:xfrm>
          <a:off x="9971557" y="232182"/>
          <a:ext cx="2192398" cy="1429616"/>
        </p:xfrm>
        <a:graphic>
          <a:graphicData uri="http://schemas.openxmlformats.org/drawingml/2006/chart">
            <c:chart xmlns:c="http://schemas.openxmlformats.org/drawingml/2006/chart" xmlns:r="http://schemas.openxmlformats.org/officeDocument/2006/relationships" r:id="rId18"/>
          </a:graphicData>
        </a:graphic>
      </p:graphicFrame>
      <p:sp>
        <p:nvSpPr>
          <p:cNvPr id="312" name="ZoneTexte 132">
            <a:extLst>
              <a:ext uri="{FF2B5EF4-FFF2-40B4-BE49-F238E27FC236}">
                <a16:creationId xmlns:a16="http://schemas.microsoft.com/office/drawing/2014/main" id="{BFCA7C56-CD08-4738-91BE-599341C636F3}"/>
              </a:ext>
            </a:extLst>
          </p:cNvPr>
          <p:cNvSpPr txBox="1"/>
          <p:nvPr/>
        </p:nvSpPr>
        <p:spPr>
          <a:xfrm>
            <a:off x="9553509" y="1868312"/>
            <a:ext cx="55035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Avg. </a:t>
            </a:r>
            <a:r>
              <a:rPr lang="fr-FR" sz="700" b="1" dirty="0">
                <a:solidFill>
                  <a:srgbClr val="376A75"/>
                </a:solidFill>
                <a:latin typeface="Segoe UI" panose="020B0502040204020203" pitchFamily="34" charset="0"/>
                <a:cs typeface="Segoe UI" panose="020B0502040204020203" pitchFamily="34" charset="0"/>
              </a:rPr>
              <a:t>5.7</a:t>
            </a:r>
          </a:p>
        </p:txBody>
      </p:sp>
      <p:graphicFrame>
        <p:nvGraphicFramePr>
          <p:cNvPr id="266" name="Table 316">
            <a:extLst>
              <a:ext uri="{FF2B5EF4-FFF2-40B4-BE49-F238E27FC236}">
                <a16:creationId xmlns:a16="http://schemas.microsoft.com/office/drawing/2014/main" id="{306BDC10-4767-42AC-9278-0157C0D8AE52}"/>
              </a:ext>
            </a:extLst>
          </p:cNvPr>
          <p:cNvGraphicFramePr>
            <a:graphicFrameLocks noGrp="1"/>
          </p:cNvGraphicFramePr>
          <p:nvPr>
            <p:extLst>
              <p:ext uri="{D42A27DB-BD31-4B8C-83A1-F6EECF244321}">
                <p14:modId xmlns:p14="http://schemas.microsoft.com/office/powerpoint/2010/main" val="2992238493"/>
              </p:ext>
            </p:extLst>
          </p:nvPr>
        </p:nvGraphicFramePr>
        <p:xfrm>
          <a:off x="5811630" y="1136791"/>
          <a:ext cx="678433" cy="731520"/>
        </p:xfrm>
        <a:graphic>
          <a:graphicData uri="http://schemas.openxmlformats.org/drawingml/2006/table">
            <a:tbl>
              <a:tblPr>
                <a:tableStyleId>{073A0DAA-6AF3-43AB-8588-CEC1D06C72B9}</a:tableStyleId>
              </a:tblPr>
              <a:tblGrid>
                <a:gridCol w="366347">
                  <a:extLst>
                    <a:ext uri="{9D8B030D-6E8A-4147-A177-3AD203B41FA5}">
                      <a16:colId xmlns:a16="http://schemas.microsoft.com/office/drawing/2014/main" val="1091484480"/>
                    </a:ext>
                  </a:extLst>
                </a:gridCol>
                <a:gridCol w="312086">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20.8%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35.2%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28.6%</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 &gt;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9" name="Grup 28">
            <a:extLst>
              <a:ext uri="{FF2B5EF4-FFF2-40B4-BE49-F238E27FC236}">
                <a16:creationId xmlns:a16="http://schemas.microsoft.com/office/drawing/2014/main" id="{8F2C9D8D-94B1-45BE-9A95-00AF7744F55A}"/>
              </a:ext>
            </a:extLst>
          </p:cNvPr>
          <p:cNvGrpSpPr/>
          <p:nvPr/>
        </p:nvGrpSpPr>
        <p:grpSpPr>
          <a:xfrm>
            <a:off x="5660357" y="1137214"/>
            <a:ext cx="132659" cy="744123"/>
            <a:chOff x="5660357" y="1137214"/>
            <a:chExt cx="132659" cy="744123"/>
          </a:xfrm>
        </p:grpSpPr>
        <p:grpSp>
          <p:nvGrpSpPr>
            <p:cNvPr id="3" name="Group 2">
              <a:extLst>
                <a:ext uri="{FF2B5EF4-FFF2-40B4-BE49-F238E27FC236}">
                  <a16:creationId xmlns:a16="http://schemas.microsoft.com/office/drawing/2014/main" id="{D005FE36-2B67-4DCE-8B5E-7A67503D7F71}"/>
                </a:ext>
              </a:extLst>
            </p:cNvPr>
            <p:cNvGrpSpPr/>
            <p:nvPr/>
          </p:nvGrpSpPr>
          <p:grpSpPr>
            <a:xfrm>
              <a:off x="5660357" y="1137214"/>
              <a:ext cx="132659" cy="614462"/>
              <a:chOff x="5644985" y="1126687"/>
              <a:chExt cx="140759" cy="703618"/>
            </a:xfrm>
          </p:grpSpPr>
          <p:pic>
            <p:nvPicPr>
              <p:cNvPr id="290" name="Picture 289">
                <a:extLst>
                  <a:ext uri="{FF2B5EF4-FFF2-40B4-BE49-F238E27FC236}">
                    <a16:creationId xmlns:a16="http://schemas.microsoft.com/office/drawing/2014/main" id="{2CB5B3A7-598A-4B00-A263-3187ABCF3F03}"/>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94" name="Picture 293">
                <a:extLst>
                  <a:ext uri="{FF2B5EF4-FFF2-40B4-BE49-F238E27FC236}">
                    <a16:creationId xmlns:a16="http://schemas.microsoft.com/office/drawing/2014/main" id="{5095F16A-DF0D-41A3-BBE9-0ED31ED922DD}"/>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98" name="Picture 297">
                <a:extLst>
                  <a:ext uri="{FF2B5EF4-FFF2-40B4-BE49-F238E27FC236}">
                    <a16:creationId xmlns:a16="http://schemas.microsoft.com/office/drawing/2014/main" id="{538BDB66-C085-4C8F-BCD6-EADC8AB96D0B}"/>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02" name="Picture 301">
                <a:extLst>
                  <a:ext uri="{FF2B5EF4-FFF2-40B4-BE49-F238E27FC236}">
                    <a16:creationId xmlns:a16="http://schemas.microsoft.com/office/drawing/2014/main" id="{DC6CFB25-3C9E-4346-AF01-9B559E7AD869}"/>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06" name="Picture 305">
                <a:extLst>
                  <a:ext uri="{FF2B5EF4-FFF2-40B4-BE49-F238E27FC236}">
                    <a16:creationId xmlns:a16="http://schemas.microsoft.com/office/drawing/2014/main" id="{4A7AD1A0-CF2B-485B-8A5D-8B5C60B029CC}"/>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67" name="Picture 297">
              <a:extLst>
                <a:ext uri="{FF2B5EF4-FFF2-40B4-BE49-F238E27FC236}">
                  <a16:creationId xmlns:a16="http://schemas.microsoft.com/office/drawing/2014/main" id="{8A3F488A-4854-4C13-86E9-9D5106D633B0}"/>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graphicFrame>
        <p:nvGraphicFramePr>
          <p:cNvPr id="286" name="Table 316">
            <a:extLst>
              <a:ext uri="{FF2B5EF4-FFF2-40B4-BE49-F238E27FC236}">
                <a16:creationId xmlns:a16="http://schemas.microsoft.com/office/drawing/2014/main" id="{869CEA8C-54B0-4A21-9ACE-12D2D017DBA5}"/>
              </a:ext>
            </a:extLst>
          </p:cNvPr>
          <p:cNvGraphicFramePr>
            <a:graphicFrameLocks noGrp="1"/>
          </p:cNvGraphicFramePr>
          <p:nvPr>
            <p:extLst>
              <p:ext uri="{D42A27DB-BD31-4B8C-83A1-F6EECF244321}">
                <p14:modId xmlns:p14="http://schemas.microsoft.com/office/powerpoint/2010/main" val="3656263614"/>
              </p:ext>
            </p:extLst>
          </p:nvPr>
        </p:nvGraphicFramePr>
        <p:xfrm>
          <a:off x="6938552" y="1543983"/>
          <a:ext cx="512471" cy="908243"/>
        </p:xfrm>
        <a:graphic>
          <a:graphicData uri="http://schemas.openxmlformats.org/drawingml/2006/table">
            <a:tbl>
              <a:tblPr>
                <a:tableStyleId>{073A0DAA-6AF3-43AB-8588-CEC1D06C72B9}</a:tableStyleId>
              </a:tblPr>
              <a:tblGrid>
                <a:gridCol w="265101">
                  <a:extLst>
                    <a:ext uri="{9D8B030D-6E8A-4147-A177-3AD203B41FA5}">
                      <a16:colId xmlns:a16="http://schemas.microsoft.com/office/drawing/2014/main" val="1091484480"/>
                    </a:ext>
                  </a:extLst>
                </a:gridCol>
                <a:gridCol w="247370">
                  <a:extLst>
                    <a:ext uri="{9D8B030D-6E8A-4147-A177-3AD203B41FA5}">
                      <a16:colId xmlns:a16="http://schemas.microsoft.com/office/drawing/2014/main" val="2281290309"/>
                    </a:ext>
                  </a:extLst>
                </a:gridCol>
              </a:tblGrid>
              <a:tr h="129749">
                <a:tc>
                  <a:txBody>
                    <a:bodyPr/>
                    <a:lstStyle/>
                    <a:p>
                      <a:pPr marL="0" algn="l" defTabSz="697321" rtl="0" eaLnBrk="1" latinLnBrk="0" hangingPunct="1">
                        <a:spcBef>
                          <a:spcPts val="0"/>
                        </a:spcBef>
                      </a:pPr>
                      <a:r>
                        <a:rPr lang="en-US" sz="600" b="1" kern="1200" dirty="0">
                          <a:solidFill>
                            <a:schemeClr val="bg2">
                              <a:lumMod val="25000"/>
                            </a:schemeClr>
                          </a:solidFill>
                          <a:latin typeface="Segoe UI" panose="020B0502040204020203" pitchFamily="34" charset="0"/>
                          <a:ea typeface="+mn-ea"/>
                          <a:cs typeface="Segoe UI" panose="020B0502040204020203" pitchFamily="34" charset="0"/>
                        </a:rPr>
                        <a:t>0 - 16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26.0%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3672541"/>
                  </a:ext>
                </a:extLst>
              </a:tr>
              <a:tr h="129749">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9.2%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18.2%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20.9%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17.2%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749">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7.9%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749">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sp>
        <p:nvSpPr>
          <p:cNvPr id="329" name="Rectangle: Rounded Corners 171">
            <a:extLst>
              <a:ext uri="{FF2B5EF4-FFF2-40B4-BE49-F238E27FC236}">
                <a16:creationId xmlns:a16="http://schemas.microsoft.com/office/drawing/2014/main" id="{B1D6AFDB-A924-45F1-AF6C-873BD83BC395}"/>
              </a:ext>
            </a:extLst>
          </p:cNvPr>
          <p:cNvSpPr/>
          <p:nvPr/>
        </p:nvSpPr>
        <p:spPr>
          <a:xfrm>
            <a:off x="10024337" y="5279057"/>
            <a:ext cx="426760"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0 time</a:t>
            </a:r>
          </a:p>
          <a:p>
            <a:pPr algn="ctr"/>
            <a:r>
              <a:rPr lang="en-US" sz="700">
                <a:solidFill>
                  <a:schemeClr val="accent3">
                    <a:lumMod val="50000"/>
                  </a:schemeClr>
                </a:solidFill>
              </a:rPr>
              <a:t>97.8 </a:t>
            </a:r>
            <a:r>
              <a:rPr lang="en-US" sz="700" dirty="0">
                <a:solidFill>
                  <a:schemeClr val="accent3">
                    <a:lumMod val="50000"/>
                  </a:schemeClr>
                </a:solidFill>
              </a:rPr>
              <a:t>%</a:t>
            </a:r>
          </a:p>
        </p:txBody>
      </p:sp>
      <p:sp>
        <p:nvSpPr>
          <p:cNvPr id="165" name="ZoneTexte 132">
            <a:extLst>
              <a:ext uri="{FF2B5EF4-FFF2-40B4-BE49-F238E27FC236}">
                <a16:creationId xmlns:a16="http://schemas.microsoft.com/office/drawing/2014/main" id="{05775D2A-1237-4FFF-8E96-ACF5507F2901}"/>
              </a:ext>
            </a:extLst>
          </p:cNvPr>
          <p:cNvSpPr txBox="1"/>
          <p:nvPr/>
        </p:nvSpPr>
        <p:spPr>
          <a:xfrm>
            <a:off x="10132160" y="3964294"/>
            <a:ext cx="1601905" cy="253916"/>
          </a:xfrm>
          <a:prstGeom prst="rect">
            <a:avLst/>
          </a:prstGeom>
          <a:noFill/>
        </p:spPr>
        <p:txBody>
          <a:bodyPr wrap="square" rtlCol="0">
            <a:spAutoFit/>
          </a:bodyPr>
          <a:lstStyle/>
          <a:p>
            <a:pPr defTabSz="1087672" eaLnBrk="0" fontAlgn="base" hangingPunct="0">
              <a:spcBef>
                <a:spcPct val="0"/>
              </a:spcBef>
              <a:spcAft>
                <a:spcPct val="0"/>
              </a:spcAft>
            </a:pPr>
            <a:r>
              <a:rPr lang="fr-FR" sz="1050" b="1" dirty="0">
                <a:solidFill>
                  <a:schemeClr val="accent2">
                    <a:lumMod val="75000"/>
                  </a:schemeClr>
                </a:solidFill>
                <a:latin typeface="Segoe UI" panose="020B0502040204020203" pitchFamily="34" charset="0"/>
                <a:cs typeface="Segoe UI" panose="020B0502040204020203" pitchFamily="34" charset="0"/>
              </a:rPr>
              <a:t>7.0%</a:t>
            </a:r>
            <a:r>
              <a:rPr lang="fr-FR" sz="1050" b="1" dirty="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having </a:t>
            </a:r>
            <a:r>
              <a:rPr lang="fr-FR" sz="700" b="1" dirty="0">
                <a:solidFill>
                  <a:schemeClr val="accent3">
                    <a:lumMod val="50000"/>
                  </a:schemeClr>
                </a:solidFill>
                <a:latin typeface="Segoe UI" panose="020B0502040204020203" pitchFamily="34" charset="0"/>
                <a:cs typeface="Segoe UI" panose="020B0502040204020203" pitchFamily="34" charset="0"/>
              </a:rPr>
              <a:t>declined claim</a:t>
            </a:r>
          </a:p>
        </p:txBody>
      </p:sp>
      <p:sp>
        <p:nvSpPr>
          <p:cNvPr id="170" name="ZoneTexte 132">
            <a:extLst>
              <a:ext uri="{FF2B5EF4-FFF2-40B4-BE49-F238E27FC236}">
                <a16:creationId xmlns:a16="http://schemas.microsoft.com/office/drawing/2014/main" id="{E3B9A0CB-DC01-40B1-8696-DC2C3C55B009}"/>
              </a:ext>
            </a:extLst>
          </p:cNvPr>
          <p:cNvSpPr txBox="1"/>
          <p:nvPr/>
        </p:nvSpPr>
        <p:spPr>
          <a:xfrm>
            <a:off x="10153134" y="4213192"/>
            <a:ext cx="1810985"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claims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err="1">
                <a:solidFill>
                  <a:schemeClr val="accent3">
                    <a:lumMod val="50000"/>
                  </a:schemeClr>
                </a:solidFill>
                <a:latin typeface="Segoe UI" panose="020B0502040204020203" pitchFamily="34" charset="0"/>
                <a:cs typeface="Segoe UI" panose="020B0502040204020203" pitchFamily="34" charset="0"/>
              </a:rPr>
              <a:t>Amt</a:t>
            </a:r>
            <a:r>
              <a:rPr lang="fr-FR" sz="700" b="1">
                <a:solidFill>
                  <a:schemeClr val="accent3">
                    <a:lumMod val="50000"/>
                  </a:schemeClr>
                </a:solidFill>
                <a:latin typeface="Segoe UI" panose="020B0502040204020203" pitchFamily="34" charset="0"/>
                <a:cs typeface="Segoe UI" panose="020B0502040204020203" pitchFamily="34" charset="0"/>
              </a:rPr>
              <a:t>     </a:t>
            </a:r>
            <a:r>
              <a:rPr lang="fr-FR" sz="1000" b="1">
                <a:solidFill>
                  <a:schemeClr val="accent3">
                    <a:lumMod val="50000"/>
                  </a:schemeClr>
                </a:solidFill>
                <a:latin typeface="Segoe UI" panose="020B0502040204020203" pitchFamily="34" charset="0"/>
                <a:cs typeface="Segoe UI" panose="020B0502040204020203" pitchFamily="34" charset="0"/>
              </a:rPr>
              <a:t>7.5 </a:t>
            </a:r>
            <a:r>
              <a:rPr lang="fr-FR" sz="1000" b="1" dirty="0" err="1">
                <a:solidFill>
                  <a:schemeClr val="accent3">
                    <a:lumMod val="50000"/>
                  </a:schemeClr>
                </a:solidFill>
                <a:latin typeface="Segoe UI" panose="020B0502040204020203" pitchFamily="34" charset="0"/>
                <a:cs typeface="Segoe UI" panose="020B0502040204020203" pitchFamily="34" charset="0"/>
              </a:rPr>
              <a:t>Mio</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330" name="ZoneTexte 132">
            <a:extLst>
              <a:ext uri="{FF2B5EF4-FFF2-40B4-BE49-F238E27FC236}">
                <a16:creationId xmlns:a16="http://schemas.microsoft.com/office/drawing/2014/main" id="{BFBBFA73-487A-4761-9ECE-2EF2F9038D3D}"/>
              </a:ext>
            </a:extLst>
          </p:cNvPr>
          <p:cNvSpPr txBox="1"/>
          <p:nvPr/>
        </p:nvSpPr>
        <p:spPr>
          <a:xfrm>
            <a:off x="10142314" y="4092591"/>
            <a:ext cx="1908562"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approved </a:t>
            </a:r>
            <a:r>
              <a:rPr lang="fr-FR" sz="700" b="1" dirty="0">
                <a:solidFill>
                  <a:schemeClr val="accent3">
                    <a:lumMod val="50000"/>
                  </a:schemeClr>
                </a:solidFill>
                <a:latin typeface="Segoe UI" panose="020B0502040204020203" pitchFamily="34" charset="0"/>
                <a:cs typeface="Segoe UI" panose="020B0502040204020203" pitchFamily="34" charset="0"/>
              </a:rPr>
              <a:t># claims </a:t>
            </a:r>
            <a:r>
              <a:rPr lang="fr-FR" sz="700" dirty="0">
                <a:solidFill>
                  <a:schemeClr val="accent3">
                    <a:lumMod val="50000"/>
                  </a:schemeClr>
                </a:solidFill>
                <a:latin typeface="Segoe UI" panose="020B0502040204020203" pitchFamily="34" charset="0"/>
                <a:cs typeface="Segoe UI" panose="020B0502040204020203" pitchFamily="34" charset="0"/>
              </a:rPr>
              <a:t>per cust. </a:t>
            </a:r>
            <a:r>
              <a:rPr lang="fr-FR" sz="1000" b="1" dirty="0">
                <a:solidFill>
                  <a:schemeClr val="accent3">
                    <a:lumMod val="50000"/>
                  </a:schemeClr>
                </a:solidFill>
                <a:latin typeface="Segoe UI" panose="020B0502040204020203" pitchFamily="34" charset="0"/>
                <a:cs typeface="Segoe UI" panose="020B0502040204020203" pitchFamily="34" charset="0"/>
              </a:rPr>
              <a:t>1.3</a:t>
            </a:r>
            <a:r>
              <a:rPr lang="fr-FR" sz="500" dirty="0">
                <a:solidFill>
                  <a:schemeClr val="accent3">
                    <a:lumMod val="50000"/>
                  </a:schemeClr>
                </a:solidFill>
                <a:latin typeface="Segoe UI" panose="020B0502040204020203" pitchFamily="34" charset="0"/>
                <a:cs typeface="Segoe UI" panose="020B0502040204020203" pitchFamily="34" charset="0"/>
              </a:rPr>
              <a:t> </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nvGrpSpPr>
          <p:cNvPr id="2" name="Group 1">
            <a:extLst>
              <a:ext uri="{FF2B5EF4-FFF2-40B4-BE49-F238E27FC236}">
                <a16:creationId xmlns:a16="http://schemas.microsoft.com/office/drawing/2014/main" id="{46639B50-6089-4FB2-B1CA-6F2EEC28590B}"/>
              </a:ext>
            </a:extLst>
          </p:cNvPr>
          <p:cNvGrpSpPr/>
          <p:nvPr/>
        </p:nvGrpSpPr>
        <p:grpSpPr>
          <a:xfrm>
            <a:off x="6787325" y="1567098"/>
            <a:ext cx="132659" cy="866369"/>
            <a:chOff x="6769879" y="1576407"/>
            <a:chExt cx="132659" cy="866369"/>
          </a:xfrm>
        </p:grpSpPr>
        <p:grpSp>
          <p:nvGrpSpPr>
            <p:cNvPr id="311" name="Grup 310">
              <a:extLst>
                <a:ext uri="{FF2B5EF4-FFF2-40B4-BE49-F238E27FC236}">
                  <a16:creationId xmlns:a16="http://schemas.microsoft.com/office/drawing/2014/main" id="{88463007-9253-42A6-A69A-BDA85A3100B1}"/>
                </a:ext>
              </a:extLst>
            </p:cNvPr>
            <p:cNvGrpSpPr/>
            <p:nvPr/>
          </p:nvGrpSpPr>
          <p:grpSpPr>
            <a:xfrm>
              <a:off x="6769879" y="1698653"/>
              <a:ext cx="132659" cy="744123"/>
              <a:chOff x="5660357" y="1137214"/>
              <a:chExt cx="132659" cy="744123"/>
            </a:xfrm>
          </p:grpSpPr>
          <p:grpSp>
            <p:nvGrpSpPr>
              <p:cNvPr id="320" name="Group 2">
                <a:extLst>
                  <a:ext uri="{FF2B5EF4-FFF2-40B4-BE49-F238E27FC236}">
                    <a16:creationId xmlns:a16="http://schemas.microsoft.com/office/drawing/2014/main" id="{BDEAE520-17CF-4D4C-B102-EC4FFC4BF4BB}"/>
                  </a:ext>
                </a:extLst>
              </p:cNvPr>
              <p:cNvGrpSpPr/>
              <p:nvPr/>
            </p:nvGrpSpPr>
            <p:grpSpPr>
              <a:xfrm>
                <a:off x="5660357" y="1137214"/>
                <a:ext cx="132659" cy="614462"/>
                <a:chOff x="5644985" y="1126687"/>
                <a:chExt cx="140759" cy="703618"/>
              </a:xfrm>
            </p:grpSpPr>
            <p:pic>
              <p:nvPicPr>
                <p:cNvPr id="324" name="Picture 289">
                  <a:extLst>
                    <a:ext uri="{FF2B5EF4-FFF2-40B4-BE49-F238E27FC236}">
                      <a16:creationId xmlns:a16="http://schemas.microsoft.com/office/drawing/2014/main" id="{77E96A3D-7C4A-4CA3-94D4-9673F4D1B379}"/>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325" name="Picture 293">
                  <a:extLst>
                    <a:ext uri="{FF2B5EF4-FFF2-40B4-BE49-F238E27FC236}">
                      <a16:creationId xmlns:a16="http://schemas.microsoft.com/office/drawing/2014/main" id="{5A7A0C21-DC05-4DC2-BCF7-7D0258E3FE50}"/>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326" name="Picture 297">
                  <a:extLst>
                    <a:ext uri="{FF2B5EF4-FFF2-40B4-BE49-F238E27FC236}">
                      <a16:creationId xmlns:a16="http://schemas.microsoft.com/office/drawing/2014/main" id="{642521D5-41BA-46EE-A548-135D34389A2C}"/>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27" name="Picture 301">
                  <a:extLst>
                    <a:ext uri="{FF2B5EF4-FFF2-40B4-BE49-F238E27FC236}">
                      <a16:creationId xmlns:a16="http://schemas.microsoft.com/office/drawing/2014/main" id="{E38CB445-59FC-45A0-A3B5-49666D6273A2}"/>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28" name="Picture 305">
                  <a:extLst>
                    <a:ext uri="{FF2B5EF4-FFF2-40B4-BE49-F238E27FC236}">
                      <a16:creationId xmlns:a16="http://schemas.microsoft.com/office/drawing/2014/main" id="{039BB9F8-F1A5-464C-B026-EA7D89EE1D86}"/>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323" name="Picture 297">
                <a:extLst>
                  <a:ext uri="{FF2B5EF4-FFF2-40B4-BE49-F238E27FC236}">
                    <a16:creationId xmlns:a16="http://schemas.microsoft.com/office/drawing/2014/main" id="{72E436B0-7030-42F6-A27E-AF632261B61B}"/>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pic>
          <p:nvPicPr>
            <p:cNvPr id="248" name="Picture 289">
              <a:extLst>
                <a:ext uri="{FF2B5EF4-FFF2-40B4-BE49-F238E27FC236}">
                  <a16:creationId xmlns:a16="http://schemas.microsoft.com/office/drawing/2014/main" id="{283FCE66-10A9-4BA7-8E5D-C920F3F2AF24}"/>
                </a:ext>
              </a:extLst>
            </p:cNvPr>
            <p:cNvPicPr>
              <a:picLocks noChangeAspect="1"/>
            </p:cNvPicPr>
            <p:nvPr/>
          </p:nvPicPr>
          <p:blipFill>
            <a:blip r:embed="rId1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69879" y="1576407"/>
              <a:ext cx="116272" cy="107739"/>
            </a:xfrm>
            <a:prstGeom prst="rect">
              <a:avLst/>
            </a:prstGeom>
          </p:spPr>
        </p:pic>
      </p:grpSp>
      <p:sp>
        <p:nvSpPr>
          <p:cNvPr id="265" name="ZoneTexte 137">
            <a:extLst>
              <a:ext uri="{FF2B5EF4-FFF2-40B4-BE49-F238E27FC236}">
                <a16:creationId xmlns:a16="http://schemas.microsoft.com/office/drawing/2014/main" id="{38D81D3F-7880-4694-A8D8-816768810262}"/>
              </a:ext>
            </a:extLst>
          </p:cNvPr>
          <p:cNvSpPr txBox="1"/>
          <p:nvPr/>
        </p:nvSpPr>
        <p:spPr>
          <a:xfrm>
            <a:off x="10648611" y="5592440"/>
            <a:ext cx="814766"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10.0 K</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73" name="ZoneTexte 132">
            <a:extLst>
              <a:ext uri="{FF2B5EF4-FFF2-40B4-BE49-F238E27FC236}">
                <a16:creationId xmlns:a16="http://schemas.microsoft.com/office/drawing/2014/main" id="{E8CC8A47-E352-4165-B04A-6D4626C6875E}"/>
              </a:ext>
            </a:extLst>
          </p:cNvPr>
          <p:cNvSpPr txBox="1"/>
          <p:nvPr/>
        </p:nvSpPr>
        <p:spPr>
          <a:xfrm>
            <a:off x="8141845" y="5566339"/>
            <a:ext cx="2914060"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New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excl</a:t>
            </a:r>
            <a:r>
              <a:rPr lang="fr-FR" sz="800" dirty="0">
                <a:solidFill>
                  <a:schemeClr val="accent3">
                    <a:lumMod val="50000"/>
                  </a:schemeClr>
                </a:solidFill>
                <a:latin typeface="Segoe UI" panose="020B0502040204020203" pitchFamily="34" charset="0"/>
                <a:cs typeface="Segoe UI" panose="020B0502040204020203" pitchFamily="34" charset="0"/>
              </a:rPr>
              <a:t> UL 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riders</a:t>
            </a:r>
            <a:r>
              <a:rPr lang="fr-FR" sz="800" dirty="0">
                <a:solidFill>
                  <a:schemeClr val="accent3">
                    <a:lumMod val="50000"/>
                  </a:schemeClr>
                </a:solidFill>
                <a:latin typeface="Segoe UI" panose="020B0502040204020203" pitchFamily="34" charset="0"/>
                <a:cs typeface="Segoe UI" panose="020B0502040204020203" pitchFamily="34" charset="0"/>
              </a:rPr>
              <a:t>)</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288" name="ZoneTexte 132">
            <a:extLst>
              <a:ext uri="{FF2B5EF4-FFF2-40B4-BE49-F238E27FC236}">
                <a16:creationId xmlns:a16="http://schemas.microsoft.com/office/drawing/2014/main" id="{37DFC1B6-0FE0-4CAD-A008-322521B1F72A}"/>
              </a:ext>
            </a:extLst>
          </p:cNvPr>
          <p:cNvSpPr txBox="1"/>
          <p:nvPr/>
        </p:nvSpPr>
        <p:spPr>
          <a:xfrm>
            <a:off x="2129146" y="4438774"/>
            <a:ext cx="1006965" cy="200055"/>
          </a:xfrm>
          <a:prstGeom prst="rect">
            <a:avLst/>
          </a:prstGeom>
          <a:noFill/>
        </p:spPr>
        <p:txBody>
          <a:bodyPr wrap="square" rtlCol="0">
            <a:spAutoFit/>
          </a:body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Median</a:t>
            </a:r>
            <a:r>
              <a:rPr lang="fr-FR" sz="700" b="1">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91" name="ZoneTexte 137">
            <a:extLst>
              <a:ext uri="{FF2B5EF4-FFF2-40B4-BE49-F238E27FC236}">
                <a16:creationId xmlns:a16="http://schemas.microsoft.com/office/drawing/2014/main" id="{2F1EF70C-8437-494C-B8AA-3990CE57457E}"/>
              </a:ext>
            </a:extLst>
          </p:cNvPr>
          <p:cNvSpPr txBox="1"/>
          <p:nvPr/>
        </p:nvSpPr>
        <p:spPr>
          <a:xfrm>
            <a:off x="3139277" y="4440059"/>
            <a:ext cx="74962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13.8 </a:t>
            </a:r>
            <a:r>
              <a:rPr lang="fr-FR" sz="800" dirty="0">
                <a:solidFill>
                  <a:schemeClr val="accent5">
                    <a:lumMod val="50000"/>
                  </a:schemeClr>
                </a:solidFill>
                <a:latin typeface="Segoe UI" panose="020B0502040204020203" pitchFamily="34" charset="0"/>
                <a:cs typeface="Segoe UI" panose="020B0502040204020203" pitchFamily="34" charset="0"/>
              </a:rPr>
              <a:t>Mio</a:t>
            </a:r>
          </a:p>
        </p:txBody>
      </p:sp>
      <p:sp>
        <p:nvSpPr>
          <p:cNvPr id="292" name="ZoneTexte 132">
            <a:extLst>
              <a:ext uri="{FF2B5EF4-FFF2-40B4-BE49-F238E27FC236}">
                <a16:creationId xmlns:a16="http://schemas.microsoft.com/office/drawing/2014/main" id="{3C9CA6FF-9C6C-4B7C-B899-FD03F7411CA3}"/>
              </a:ext>
            </a:extLst>
          </p:cNvPr>
          <p:cNvSpPr txBox="1"/>
          <p:nvPr/>
        </p:nvSpPr>
        <p:spPr>
          <a:xfrm>
            <a:off x="305132" y="5916429"/>
            <a:ext cx="1272204" cy="200055"/>
          </a:xfrm>
          <a:prstGeom prst="rect">
            <a:avLst/>
          </a:prstGeom>
          <a:noFill/>
        </p:spPr>
        <p:txBody>
          <a:bodyPr wrap="square" rtlCol="0">
            <a:spAutoFit/>
          </a:body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Median</a:t>
            </a:r>
            <a:r>
              <a:rPr lang="fr-FR" sz="700" b="1">
                <a:solidFill>
                  <a:schemeClr val="accent3">
                    <a:lumMod val="50000"/>
                  </a:schemeClr>
                </a:solidFill>
                <a:latin typeface="Segoe UI" panose="020B0502040204020203" pitchFamily="34" charset="0"/>
                <a:cs typeface="Segoe UI" panose="020B0502040204020203" pitchFamily="34" charset="0"/>
              </a:rPr>
              <a:t> </a:t>
            </a:r>
            <a:r>
              <a:rPr lang="fr-FR" sz="700">
                <a:solidFill>
                  <a:srgbClr val="4F6228"/>
                </a:solidFill>
                <a:latin typeface="Segoe UI" panose="020B0502040204020203" pitchFamily="34" charset="0"/>
                <a:cs typeface="Segoe UI" panose="020B0502040204020203" pitchFamily="34" charset="0"/>
              </a:rPr>
              <a:t>Lump sum</a:t>
            </a:r>
            <a:r>
              <a:rPr lang="fr-FR" sz="700" b="1">
                <a:solidFill>
                  <a:schemeClr val="accent3">
                    <a:lumMod val="50000"/>
                  </a:schemeClr>
                </a:solidFill>
                <a:latin typeface="Segoe UI" panose="020B0502040204020203" pitchFamily="34" charset="0"/>
                <a:cs typeface="Segoe UI" panose="020B0502040204020203" pitchFamily="34" charset="0"/>
              </a:rPr>
              <a:t> 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93" name="ZoneTexte 137">
            <a:extLst>
              <a:ext uri="{FF2B5EF4-FFF2-40B4-BE49-F238E27FC236}">
                <a16:creationId xmlns:a16="http://schemas.microsoft.com/office/drawing/2014/main" id="{D2FF7BCF-0C3C-4F66-9E5A-46F73258885D}"/>
              </a:ext>
            </a:extLst>
          </p:cNvPr>
          <p:cNvSpPr txBox="1"/>
          <p:nvPr/>
        </p:nvSpPr>
        <p:spPr>
          <a:xfrm>
            <a:off x="1499895" y="5917714"/>
            <a:ext cx="74962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dirty="0">
                <a:solidFill>
                  <a:srgbClr val="4F6228"/>
                </a:solidFill>
                <a:latin typeface="Segoe UI" panose="020B0502040204020203" pitchFamily="34" charset="0"/>
                <a:cs typeface="Segoe UI" panose="020B0502040204020203" pitchFamily="34" charset="0"/>
              </a:rPr>
              <a:t>1 Mio</a:t>
            </a:r>
          </a:p>
        </p:txBody>
      </p:sp>
      <p:cxnSp>
        <p:nvCxnSpPr>
          <p:cNvPr id="41" name="Connector: Elbow 40">
            <a:extLst>
              <a:ext uri="{FF2B5EF4-FFF2-40B4-BE49-F238E27FC236}">
                <a16:creationId xmlns:a16="http://schemas.microsoft.com/office/drawing/2014/main" id="{CC60A770-70C5-42CA-94B3-90744F67E408}"/>
              </a:ext>
            </a:extLst>
          </p:cNvPr>
          <p:cNvCxnSpPr>
            <a:cxnSpLocks/>
          </p:cNvCxnSpPr>
          <p:nvPr/>
        </p:nvCxnSpPr>
        <p:spPr>
          <a:xfrm rot="5400000">
            <a:off x="211912" y="3385239"/>
            <a:ext cx="1874872" cy="1740474"/>
          </a:xfrm>
          <a:prstGeom prst="bentConnector3">
            <a:avLst>
              <a:gd name="adj1" fmla="val 99449"/>
            </a:avLst>
          </a:prstGeom>
          <a:ln w="12700"/>
        </p:spPr>
        <p:style>
          <a:lnRef idx="2">
            <a:schemeClr val="accent3"/>
          </a:lnRef>
          <a:fillRef idx="0">
            <a:schemeClr val="accent3"/>
          </a:fillRef>
          <a:effectRef idx="1">
            <a:schemeClr val="accent3"/>
          </a:effectRef>
          <a:fontRef idx="minor">
            <a:schemeClr val="tx1"/>
          </a:fontRef>
        </p:style>
      </p:cxnSp>
      <p:sp>
        <p:nvSpPr>
          <p:cNvPr id="260" name="Rectangle 259">
            <a:extLst>
              <a:ext uri="{FF2B5EF4-FFF2-40B4-BE49-F238E27FC236}">
                <a16:creationId xmlns:a16="http://schemas.microsoft.com/office/drawing/2014/main" id="{44B410E6-8171-47EB-9176-E3D019E28078}"/>
              </a:ext>
            </a:extLst>
          </p:cNvPr>
          <p:cNvSpPr/>
          <p:nvPr/>
        </p:nvSpPr>
        <p:spPr>
          <a:xfrm>
            <a:off x="230186" y="6258550"/>
            <a:ext cx="4161190"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74" name="Rectangle 273">
            <a:extLst>
              <a:ext uri="{FF2B5EF4-FFF2-40B4-BE49-F238E27FC236}">
                <a16:creationId xmlns:a16="http://schemas.microsoft.com/office/drawing/2014/main" id="{D89DAF9D-98FB-4176-9C4D-085E863FFE41}"/>
              </a:ext>
            </a:extLst>
          </p:cNvPr>
          <p:cNvSpPr/>
          <p:nvPr/>
        </p:nvSpPr>
        <p:spPr>
          <a:xfrm>
            <a:off x="7953591" y="6261935"/>
            <a:ext cx="3602240" cy="162889"/>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96" name="Rectangle 295">
            <a:extLst>
              <a:ext uri="{FF2B5EF4-FFF2-40B4-BE49-F238E27FC236}">
                <a16:creationId xmlns:a16="http://schemas.microsoft.com/office/drawing/2014/main" id="{162ABBEE-6D54-40B9-806F-69A8124D6997}"/>
              </a:ext>
            </a:extLst>
          </p:cNvPr>
          <p:cNvSpPr/>
          <p:nvPr/>
        </p:nvSpPr>
        <p:spPr>
          <a:xfrm rot="19071942">
            <a:off x="7301584" y="4453582"/>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Religion</a:t>
            </a:r>
          </a:p>
        </p:txBody>
      </p:sp>
    </p:spTree>
    <p:extLst>
      <p:ext uri="{BB962C8B-B14F-4D97-AF65-F5344CB8AC3E}">
        <p14:creationId xmlns:p14="http://schemas.microsoft.com/office/powerpoint/2010/main" val="66090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 name="Chart 259">
            <a:extLst>
              <a:ext uri="{FF2B5EF4-FFF2-40B4-BE49-F238E27FC236}">
                <a16:creationId xmlns:a16="http://schemas.microsoft.com/office/drawing/2014/main" id="{7F064766-4657-4613-9A42-6ECD16667C42}"/>
              </a:ext>
            </a:extLst>
          </p:cNvPr>
          <p:cNvGraphicFramePr/>
          <p:nvPr>
            <p:extLst>
              <p:ext uri="{D42A27DB-BD31-4B8C-83A1-F6EECF244321}">
                <p14:modId xmlns:p14="http://schemas.microsoft.com/office/powerpoint/2010/main" val="3331389581"/>
              </p:ext>
            </p:extLst>
          </p:nvPr>
        </p:nvGraphicFramePr>
        <p:xfrm>
          <a:off x="8145173" y="1695851"/>
          <a:ext cx="2104002" cy="1462120"/>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27">
            <a:extLst>
              <a:ext uri="{FF2B5EF4-FFF2-40B4-BE49-F238E27FC236}">
                <a16:creationId xmlns:a16="http://schemas.microsoft.com/office/drawing/2014/main" id="{7D92F63E-611C-41E5-80CF-60F5C1B6F417}"/>
              </a:ext>
            </a:extLst>
          </p:cNvPr>
          <p:cNvSpPr/>
          <p:nvPr/>
        </p:nvSpPr>
        <p:spPr>
          <a:xfrm>
            <a:off x="4575527" y="4370276"/>
            <a:ext cx="3130487" cy="1969640"/>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A4A695-3BAF-4D69-8D1C-2CD7506D8B3D}"/>
              </a:ext>
            </a:extLst>
          </p:cNvPr>
          <p:cNvSpPr/>
          <p:nvPr/>
        </p:nvSpPr>
        <p:spPr>
          <a:xfrm>
            <a:off x="7821787" y="3209157"/>
            <a:ext cx="4246400" cy="3131778"/>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607929-4861-4792-8589-D7FC911C5E70}"/>
              </a:ext>
            </a:extLst>
          </p:cNvPr>
          <p:cNvSpPr/>
          <p:nvPr/>
        </p:nvSpPr>
        <p:spPr>
          <a:xfrm>
            <a:off x="7721012" y="97152"/>
            <a:ext cx="4347175"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718A970-BEDD-44C4-A560-CD460DDAF631}"/>
              </a:ext>
            </a:extLst>
          </p:cNvPr>
          <p:cNvSpPr/>
          <p:nvPr/>
        </p:nvSpPr>
        <p:spPr>
          <a:xfrm>
            <a:off x="146757" y="3205771"/>
            <a:ext cx="4321072" cy="313516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5F07C0-D72C-4421-8B10-6EE3E355A867}"/>
              </a:ext>
            </a:extLst>
          </p:cNvPr>
          <p:cNvSpPr/>
          <p:nvPr/>
        </p:nvSpPr>
        <p:spPr>
          <a:xfrm>
            <a:off x="146758" y="152728"/>
            <a:ext cx="4299940"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97F7BB-CD8A-4176-B47D-68677FA45A0B}"/>
              </a:ext>
            </a:extLst>
          </p:cNvPr>
          <p:cNvSpPr/>
          <p:nvPr/>
        </p:nvSpPr>
        <p:spPr>
          <a:xfrm>
            <a:off x="3945466" y="901278"/>
            <a:ext cx="4301067" cy="434622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EC57C94-31F7-4D2A-A89D-45F6C9FF9BF0}"/>
              </a:ext>
            </a:extLst>
          </p:cNvPr>
          <p:cNvSpPr/>
          <p:nvPr/>
        </p:nvSpPr>
        <p:spPr>
          <a:xfrm>
            <a:off x="5170311" y="2136751"/>
            <a:ext cx="1837267" cy="182564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E9D7284-C443-4E8A-9456-CBA954BC6648}"/>
              </a:ext>
            </a:extLst>
          </p:cNvPr>
          <p:cNvSpPr/>
          <p:nvPr/>
        </p:nvSpPr>
        <p:spPr>
          <a:xfrm>
            <a:off x="5469465" y="91722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01AA5A-869F-4CFC-A480-CB87F7FDB055}"/>
              </a:ext>
            </a:extLst>
          </p:cNvPr>
          <p:cNvSpPr/>
          <p:nvPr/>
        </p:nvSpPr>
        <p:spPr>
          <a:xfrm>
            <a:off x="3953933" y="25170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98CD451-8E16-4206-AF84-C46BBFD6FC71}"/>
              </a:ext>
            </a:extLst>
          </p:cNvPr>
          <p:cNvSpPr/>
          <p:nvPr/>
        </p:nvSpPr>
        <p:spPr>
          <a:xfrm>
            <a:off x="5508975" y="4095047"/>
            <a:ext cx="1207911" cy="11401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39D5708-5EBC-4CEF-BFE4-6A7FDAD71765}"/>
              </a:ext>
            </a:extLst>
          </p:cNvPr>
          <p:cNvSpPr/>
          <p:nvPr/>
        </p:nvSpPr>
        <p:spPr>
          <a:xfrm>
            <a:off x="7027333" y="2489201"/>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CC38A-85FB-46F5-B53B-52F3FBC43295}"/>
              </a:ext>
            </a:extLst>
          </p:cNvPr>
          <p:cNvSpPr/>
          <p:nvPr/>
        </p:nvSpPr>
        <p:spPr>
          <a:xfrm>
            <a:off x="4356102" y="142804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BCE3138-40FC-45E7-99EA-7F8F8345E8D6}"/>
              </a:ext>
            </a:extLst>
          </p:cNvPr>
          <p:cNvSpPr/>
          <p:nvPr/>
        </p:nvSpPr>
        <p:spPr>
          <a:xfrm>
            <a:off x="6567311" y="1422075"/>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743CAC7-480B-419B-B2E9-53090A888909}"/>
              </a:ext>
            </a:extLst>
          </p:cNvPr>
          <p:cNvSpPr/>
          <p:nvPr/>
        </p:nvSpPr>
        <p:spPr>
          <a:xfrm>
            <a:off x="6605409" y="35838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CE36885-4F54-4E82-B9A0-E8F71543C4CF}"/>
              </a:ext>
            </a:extLst>
          </p:cNvPr>
          <p:cNvSpPr/>
          <p:nvPr/>
        </p:nvSpPr>
        <p:spPr>
          <a:xfrm>
            <a:off x="4391376" y="3606474"/>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E3050F-D68B-444E-A0D1-F88DC56F48A4}"/>
              </a:ext>
            </a:extLst>
          </p:cNvPr>
          <p:cNvSpPr/>
          <p:nvPr/>
        </p:nvSpPr>
        <p:spPr>
          <a:xfrm rot="18811102">
            <a:off x="4135286" y="155895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Gender</a:t>
            </a:r>
          </a:p>
        </p:txBody>
      </p:sp>
      <p:sp>
        <p:nvSpPr>
          <p:cNvPr id="18" name="Rectangle 17">
            <a:extLst>
              <a:ext uri="{FF2B5EF4-FFF2-40B4-BE49-F238E27FC236}">
                <a16:creationId xmlns:a16="http://schemas.microsoft.com/office/drawing/2014/main" id="{F7B5EC39-A692-4240-BE40-F2E335B55A0A}"/>
              </a:ext>
            </a:extLst>
          </p:cNvPr>
          <p:cNvSpPr/>
          <p:nvPr/>
        </p:nvSpPr>
        <p:spPr>
          <a:xfrm>
            <a:off x="5735374" y="82550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Age</a:t>
            </a:r>
          </a:p>
        </p:txBody>
      </p:sp>
      <p:sp>
        <p:nvSpPr>
          <p:cNvPr id="19" name="Rectangle 18">
            <a:extLst>
              <a:ext uri="{FF2B5EF4-FFF2-40B4-BE49-F238E27FC236}">
                <a16:creationId xmlns:a16="http://schemas.microsoft.com/office/drawing/2014/main" id="{C30F56EE-10EA-4DE2-A799-6981CE44FAA9}"/>
              </a:ext>
            </a:extLst>
          </p:cNvPr>
          <p:cNvSpPr/>
          <p:nvPr/>
        </p:nvSpPr>
        <p:spPr>
          <a:xfrm rot="2656775">
            <a:off x="7308461" y="148731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1087672" eaLnBrk="0" fontAlgn="base" hangingPunct="0">
              <a:spcBef>
                <a:spcPct val="0"/>
              </a:spcBef>
              <a:spcAft>
                <a:spcPct val="0"/>
              </a:spcAft>
            </a:pPr>
            <a:r>
              <a:rPr lang="en-US" sz="900" dirty="0">
                <a:solidFill>
                  <a:prstClr val="white"/>
                </a:solidFill>
                <a:latin typeface="Impact" panose="020B0806030902050204" pitchFamily="34" charset="0"/>
                <a:cs typeface="Segoe UI" panose="020B0502040204020203" pitchFamily="34" charset="0"/>
              </a:rPr>
              <a:t>Insured Age</a:t>
            </a:r>
          </a:p>
        </p:txBody>
      </p:sp>
      <p:sp>
        <p:nvSpPr>
          <p:cNvPr id="20" name="Rectangle 19">
            <a:extLst>
              <a:ext uri="{FF2B5EF4-FFF2-40B4-BE49-F238E27FC236}">
                <a16:creationId xmlns:a16="http://schemas.microsoft.com/office/drawing/2014/main" id="{144D8EA4-C7DE-4837-BBE1-B1823C9B0A4B}"/>
              </a:ext>
            </a:extLst>
          </p:cNvPr>
          <p:cNvSpPr/>
          <p:nvPr/>
        </p:nvSpPr>
        <p:spPr>
          <a:xfrm rot="16200000">
            <a:off x="3570428" y="296829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Region</a:t>
            </a:r>
          </a:p>
        </p:txBody>
      </p:sp>
      <p:sp>
        <p:nvSpPr>
          <p:cNvPr id="21" name="Rectangle 20">
            <a:extLst>
              <a:ext uri="{FF2B5EF4-FFF2-40B4-BE49-F238E27FC236}">
                <a16:creationId xmlns:a16="http://schemas.microsoft.com/office/drawing/2014/main" id="{AB23846A-416F-43ED-A9A5-101991AEACE4}"/>
              </a:ext>
            </a:extLst>
          </p:cNvPr>
          <p:cNvSpPr/>
          <p:nvPr/>
        </p:nvSpPr>
        <p:spPr>
          <a:xfrm rot="5400000">
            <a:off x="7880124" y="2922575"/>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lIns="0" tIns="0" rIns="0" bIns="91440" rtlCol="0" anchor="t"/>
          <a:lstStyle/>
          <a:p>
            <a:pPr algn="ctr" defTabSz="1087672" eaLnBrk="0" fontAlgn="base" hangingPunct="0">
              <a:spcBef>
                <a:spcPct val="0"/>
              </a:spcBef>
              <a:spcAft>
                <a:spcPct val="0"/>
              </a:spcAft>
            </a:pPr>
            <a:r>
              <a:rPr lang="en-US" sz="1100" dirty="0">
                <a:solidFill>
                  <a:prstClr val="white"/>
                </a:solidFill>
                <a:latin typeface="Impact" panose="020B0806030902050204" pitchFamily="34" charset="0"/>
                <a:cs typeface="Segoe UI" panose="020B0502040204020203" pitchFamily="34" charset="0"/>
              </a:rPr>
              <a:t>Family</a:t>
            </a:r>
          </a:p>
        </p:txBody>
      </p:sp>
      <p:sp>
        <p:nvSpPr>
          <p:cNvPr id="22" name="Rectangle 21">
            <a:extLst>
              <a:ext uri="{FF2B5EF4-FFF2-40B4-BE49-F238E27FC236}">
                <a16:creationId xmlns:a16="http://schemas.microsoft.com/office/drawing/2014/main" id="{54504CDC-C613-46C7-8782-B5B8DF8095D1}"/>
              </a:ext>
            </a:extLst>
          </p:cNvPr>
          <p:cNvSpPr/>
          <p:nvPr/>
        </p:nvSpPr>
        <p:spPr>
          <a:xfrm rot="2904258">
            <a:off x="4129917" y="4422350"/>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Occupation</a:t>
            </a:r>
          </a:p>
        </p:txBody>
      </p:sp>
      <p:sp>
        <p:nvSpPr>
          <p:cNvPr id="23" name="Rectangle 22">
            <a:extLst>
              <a:ext uri="{FF2B5EF4-FFF2-40B4-BE49-F238E27FC236}">
                <a16:creationId xmlns:a16="http://schemas.microsoft.com/office/drawing/2014/main" id="{11322833-332C-4817-8015-88188C912AFF}"/>
              </a:ext>
            </a:extLst>
          </p:cNvPr>
          <p:cNvSpPr/>
          <p:nvPr/>
        </p:nvSpPr>
        <p:spPr>
          <a:xfrm>
            <a:off x="5778813" y="5126142"/>
            <a:ext cx="668234" cy="25203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Income Est.</a:t>
            </a:r>
          </a:p>
        </p:txBody>
      </p:sp>
      <p:pic>
        <p:nvPicPr>
          <p:cNvPr id="30" name="Graphic 29" descr="School boy">
            <a:extLst>
              <a:ext uri="{FF2B5EF4-FFF2-40B4-BE49-F238E27FC236}">
                <a16:creationId xmlns:a16="http://schemas.microsoft.com/office/drawing/2014/main" id="{052C3D00-7290-429F-ADD8-848467219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43" y="1604356"/>
            <a:ext cx="496237" cy="496237"/>
          </a:xfrm>
          <a:prstGeom prst="rect">
            <a:avLst/>
          </a:prstGeom>
        </p:spPr>
      </p:pic>
      <p:pic>
        <p:nvPicPr>
          <p:cNvPr id="32" name="Graphic 31" descr="School girl">
            <a:extLst>
              <a:ext uri="{FF2B5EF4-FFF2-40B4-BE49-F238E27FC236}">
                <a16:creationId xmlns:a16="http://schemas.microsoft.com/office/drawing/2014/main" id="{56F0104E-F863-4230-916D-C88F4BA77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04894" y="1593723"/>
            <a:ext cx="496237" cy="496237"/>
          </a:xfrm>
          <a:prstGeom prst="rect">
            <a:avLst/>
          </a:prstGeom>
        </p:spPr>
      </p:pic>
      <p:pic>
        <p:nvPicPr>
          <p:cNvPr id="34" name="Graphic 33" descr="Users">
            <a:extLst>
              <a:ext uri="{FF2B5EF4-FFF2-40B4-BE49-F238E27FC236}">
                <a16:creationId xmlns:a16="http://schemas.microsoft.com/office/drawing/2014/main" id="{B5DB2576-B411-4F39-9023-DA20A3B769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73384" y="2706541"/>
            <a:ext cx="660342" cy="660342"/>
          </a:xfrm>
          <a:prstGeom prst="rect">
            <a:avLst/>
          </a:prstGeom>
        </p:spPr>
      </p:pic>
      <p:pic>
        <p:nvPicPr>
          <p:cNvPr id="36" name="Graphic 35" descr="Store">
            <a:extLst>
              <a:ext uri="{FF2B5EF4-FFF2-40B4-BE49-F238E27FC236}">
                <a16:creationId xmlns:a16="http://schemas.microsoft.com/office/drawing/2014/main" id="{3BF0F2E3-D7D0-452F-BDFC-3368323581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7936" y="2291371"/>
            <a:ext cx="914400" cy="914400"/>
          </a:xfrm>
          <a:prstGeom prst="rect">
            <a:avLst/>
          </a:prstGeom>
        </p:spPr>
      </p:pic>
      <p:sp>
        <p:nvSpPr>
          <p:cNvPr id="43" name="TextBox 42">
            <a:extLst>
              <a:ext uri="{FF2B5EF4-FFF2-40B4-BE49-F238E27FC236}">
                <a16:creationId xmlns:a16="http://schemas.microsoft.com/office/drawing/2014/main" id="{11ABC8DB-0DE6-4D5A-A841-72AE9322AE5D}"/>
              </a:ext>
            </a:extLst>
          </p:cNvPr>
          <p:cNvSpPr txBox="1"/>
          <p:nvPr/>
        </p:nvSpPr>
        <p:spPr bwMode="auto">
          <a:xfrm>
            <a:off x="5388693" y="3161705"/>
            <a:ext cx="148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3200" b="1">
                <a:solidFill>
                  <a:schemeClr val="bg1"/>
                </a:solidFill>
                <a:latin typeface="Source Sans Pro" pitchFamily="34" charset="0"/>
              </a:rPr>
              <a:t>44 </a:t>
            </a:r>
            <a:r>
              <a:rPr lang="en-US" sz="3200" b="1" dirty="0">
                <a:solidFill>
                  <a:schemeClr val="bg1"/>
                </a:solidFill>
                <a:latin typeface="Source Sans Pro" pitchFamily="34" charset="0"/>
              </a:rPr>
              <a:t>K</a:t>
            </a:r>
          </a:p>
        </p:txBody>
      </p:sp>
      <p:sp>
        <p:nvSpPr>
          <p:cNvPr id="44" name="Rectangle 43">
            <a:extLst>
              <a:ext uri="{FF2B5EF4-FFF2-40B4-BE49-F238E27FC236}">
                <a16:creationId xmlns:a16="http://schemas.microsoft.com/office/drawing/2014/main" id="{3E07C9CD-4613-4C57-B41B-5B34958995A7}"/>
              </a:ext>
            </a:extLst>
          </p:cNvPr>
          <p:cNvSpPr/>
          <p:nvPr/>
        </p:nvSpPr>
        <p:spPr>
          <a:xfrm>
            <a:off x="293293" y="71398"/>
            <a:ext cx="1588671" cy="2134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Product Holding</a:t>
            </a:r>
          </a:p>
        </p:txBody>
      </p:sp>
      <p:sp>
        <p:nvSpPr>
          <p:cNvPr id="80" name="Rectangle: Rounded Corners 79">
            <a:extLst>
              <a:ext uri="{FF2B5EF4-FFF2-40B4-BE49-F238E27FC236}">
                <a16:creationId xmlns:a16="http://schemas.microsoft.com/office/drawing/2014/main" id="{3E84FB77-8149-440E-82D7-C6EA936DE5EA}"/>
              </a:ext>
            </a:extLst>
          </p:cNvPr>
          <p:cNvSpPr/>
          <p:nvPr/>
        </p:nvSpPr>
        <p:spPr>
          <a:xfrm>
            <a:off x="293293" y="382773"/>
            <a:ext cx="1588671" cy="89234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ZoneTexte 132">
            <a:extLst>
              <a:ext uri="{FF2B5EF4-FFF2-40B4-BE49-F238E27FC236}">
                <a16:creationId xmlns:a16="http://schemas.microsoft.com/office/drawing/2014/main" id="{EC3CF044-31AA-4827-A130-D0BA811783BB}"/>
              </a:ext>
            </a:extLst>
          </p:cNvPr>
          <p:cNvSpPr txBox="1"/>
          <p:nvPr/>
        </p:nvSpPr>
        <p:spPr>
          <a:xfrm>
            <a:off x="276350" y="339056"/>
            <a:ext cx="1439683" cy="894669"/>
          </a:xfrm>
          <a:prstGeom prst="rect">
            <a:avLst/>
          </a:prstGeom>
          <a:noFill/>
        </p:spPr>
        <p:txBody>
          <a:bodyPr wrap="square" rtlCol="0">
            <a:spAutoFit/>
          </a:bodyPr>
          <a:lstStyle/>
          <a:p>
            <a:pPr defTabSz="1087672" eaLnBrk="0" fontAlgn="base" hangingPunct="0">
              <a:lnSpc>
                <a:spcPct val="150000"/>
              </a:lnSpc>
              <a:spcBef>
                <a:spcPct val="0"/>
              </a:spcBef>
              <a:spcAft>
                <a:spcPct val="0"/>
              </a:spcAft>
            </a:pPr>
            <a:r>
              <a:rPr lang="fr-FR" sz="1400" b="1">
                <a:solidFill>
                  <a:schemeClr val="accent3">
                    <a:lumMod val="50000"/>
                  </a:schemeClr>
                </a:solidFill>
                <a:latin typeface="Segoe UI" panose="020B0502040204020203" pitchFamily="34" charset="0"/>
                <a:cs typeface="Segoe UI" panose="020B0502040204020203" pitchFamily="34" charset="0"/>
              </a:rPr>
              <a:t>76.7 </a:t>
            </a:r>
            <a:r>
              <a:rPr lang="fr-FR" sz="1400" b="1" dirty="0">
                <a:solidFill>
                  <a:schemeClr val="accent3">
                    <a:lumMod val="50000"/>
                  </a:schemeClr>
                </a:solidFill>
                <a:latin typeface="Segoe UI" panose="020B0502040204020203" pitchFamily="34" charset="0"/>
                <a:cs typeface="Segoe UI" panose="020B0502040204020203" pitchFamily="34" charset="0"/>
              </a:rPr>
              <a:t>%  Saving</a:t>
            </a:r>
          </a:p>
          <a:p>
            <a:pPr defTabSz="1087672" eaLnBrk="0" fontAlgn="base" hangingPunct="0">
              <a:lnSpc>
                <a:spcPct val="150000"/>
              </a:lnSpc>
              <a:spcBef>
                <a:spcPct val="0"/>
              </a:spcBef>
              <a:spcAft>
                <a:spcPct val="0"/>
              </a:spcAft>
            </a:pPr>
            <a:r>
              <a:rPr lang="fr-FR" sz="1200" b="1">
                <a:solidFill>
                  <a:schemeClr val="accent3">
                    <a:lumMod val="50000"/>
                  </a:schemeClr>
                </a:solidFill>
                <a:latin typeface="Segoe UI" panose="020B0502040204020203" pitchFamily="34" charset="0"/>
                <a:cs typeface="Segoe UI" panose="020B0502040204020203" pitchFamily="34" charset="0"/>
              </a:rPr>
              <a:t>23.8% </a:t>
            </a:r>
            <a:r>
              <a:rPr lang="fr-FR" sz="1200" b="1" dirty="0">
                <a:solidFill>
                  <a:schemeClr val="accent3">
                    <a:lumMod val="50000"/>
                  </a:schemeClr>
                </a:solidFill>
                <a:latin typeface="Segoe UI" panose="020B0502040204020203" pitchFamily="34" charset="0"/>
                <a:cs typeface="Segoe UI" panose="020B0502040204020203" pitchFamily="34" charset="0"/>
              </a:rPr>
              <a:t>Protection</a:t>
            </a:r>
          </a:p>
          <a:p>
            <a:pPr defTabSz="1087672" eaLnBrk="0" fontAlgn="base" hangingPunct="0">
              <a:lnSpc>
                <a:spcPct val="150000"/>
              </a:lnSpc>
              <a:spcBef>
                <a:spcPct val="0"/>
              </a:spcBef>
              <a:spcAft>
                <a:spcPct val="0"/>
              </a:spcAft>
            </a:pPr>
            <a:r>
              <a:rPr lang="fr-FR" sz="1000" b="1">
                <a:solidFill>
                  <a:schemeClr val="accent3">
                    <a:lumMod val="50000"/>
                  </a:schemeClr>
                </a:solidFill>
                <a:latin typeface="Segoe UI" panose="020B0502040204020203" pitchFamily="34" charset="0"/>
                <a:cs typeface="Segoe UI" panose="020B0502040204020203" pitchFamily="34" charset="0"/>
              </a:rPr>
              <a:t>0.6%  </a:t>
            </a:r>
            <a:r>
              <a:rPr lang="fr-FR" sz="1000" b="1" dirty="0">
                <a:solidFill>
                  <a:schemeClr val="accent3">
                    <a:lumMod val="50000"/>
                  </a:schemeClr>
                </a:solidFill>
                <a:latin typeface="Segoe UI" panose="020B0502040204020203" pitchFamily="34" charset="0"/>
                <a:cs typeface="Segoe UI" panose="020B0502040204020203" pitchFamily="34" charset="0"/>
              </a:rPr>
              <a:t>Health</a:t>
            </a:r>
          </a:p>
        </p:txBody>
      </p:sp>
      <p:sp>
        <p:nvSpPr>
          <p:cNvPr id="83" name="Rectangle: Rounded Corners 82">
            <a:extLst>
              <a:ext uri="{FF2B5EF4-FFF2-40B4-BE49-F238E27FC236}">
                <a16:creationId xmlns:a16="http://schemas.microsoft.com/office/drawing/2014/main" id="{F0276CA7-4AD3-4BD4-B8AF-E625037D9424}"/>
              </a:ext>
            </a:extLst>
          </p:cNvPr>
          <p:cNvSpPr/>
          <p:nvPr/>
        </p:nvSpPr>
        <p:spPr>
          <a:xfrm>
            <a:off x="307106" y="1339823"/>
            <a:ext cx="1588671" cy="102976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1" name="ZoneTexte 132">
            <a:extLst>
              <a:ext uri="{FF2B5EF4-FFF2-40B4-BE49-F238E27FC236}">
                <a16:creationId xmlns:a16="http://schemas.microsoft.com/office/drawing/2014/main" id="{BE90F9C0-3861-482B-8121-446ECE124748}"/>
              </a:ext>
            </a:extLst>
          </p:cNvPr>
          <p:cNvSpPr txBox="1"/>
          <p:nvPr/>
        </p:nvSpPr>
        <p:spPr>
          <a:xfrm>
            <a:off x="123813" y="1393532"/>
            <a:ext cx="1885439"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In-force </a:t>
            </a:r>
            <a:r>
              <a:rPr lang="fr-FR" sz="900" b="1" dirty="0" err="1">
                <a:solidFill>
                  <a:schemeClr val="accent3">
                    <a:lumMod val="50000"/>
                  </a:schemeClr>
                </a:solidFill>
                <a:latin typeface="Segoe UI" panose="020B0502040204020203" pitchFamily="34" charset="0"/>
                <a:cs typeface="Segoe UI" panose="020B0502040204020203" pitchFamily="34" charset="0"/>
              </a:rPr>
              <a:t>Policies</a:t>
            </a:r>
            <a:r>
              <a:rPr lang="fr-FR" sz="900" b="1" dirty="0">
                <a:solidFill>
                  <a:schemeClr val="accent3">
                    <a:lumMod val="50000"/>
                  </a:schemeClr>
                </a:solidFill>
                <a:latin typeface="Segoe UI" panose="020B0502040204020203" pitchFamily="34" charset="0"/>
                <a:cs typeface="Segoe UI" panose="020B0502040204020203" pitchFamily="34" charset="0"/>
              </a:rPr>
              <a:t> per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endParaRPr lang="fr-FR" sz="500" dirty="0">
              <a:solidFill>
                <a:schemeClr val="accent3">
                  <a:lumMod val="50000"/>
                </a:schemeClr>
              </a:solidFill>
              <a:latin typeface="Segoe UI" panose="020B0502040204020203" pitchFamily="34" charset="0"/>
              <a:cs typeface="Segoe UI" panose="020B0502040204020203" pitchFamily="34" charset="0"/>
            </a:endParaRPr>
          </a:p>
        </p:txBody>
      </p:sp>
      <p:sp>
        <p:nvSpPr>
          <p:cNvPr id="84" name="ZoneTexte 132">
            <a:extLst>
              <a:ext uri="{FF2B5EF4-FFF2-40B4-BE49-F238E27FC236}">
                <a16:creationId xmlns:a16="http://schemas.microsoft.com/office/drawing/2014/main" id="{E56CD148-7482-4ECB-BE3F-756699102668}"/>
              </a:ext>
            </a:extLst>
          </p:cNvPr>
          <p:cNvSpPr txBox="1"/>
          <p:nvPr/>
        </p:nvSpPr>
        <p:spPr>
          <a:xfrm>
            <a:off x="404352" y="1922868"/>
            <a:ext cx="1394178" cy="400110"/>
          </a:xfrm>
          <a:prstGeom prst="rect">
            <a:avLst/>
          </a:prstGeom>
          <a:noFill/>
        </p:spPr>
        <p:txBody>
          <a:bodyPr wrap="square" rtlCol="0">
            <a:spAutoFit/>
          </a:bodyPr>
          <a:lstStyle/>
          <a:p>
            <a:pPr algn="ctr" defTabSz="1087672" eaLnBrk="0" fontAlgn="base" hangingPunct="0">
              <a:spcBef>
                <a:spcPct val="0"/>
              </a:spcBef>
              <a:spcAft>
                <a:spcPct val="0"/>
              </a:spcAft>
            </a:pPr>
            <a:r>
              <a:rPr lang="fr-FR" sz="1100" b="1">
                <a:solidFill>
                  <a:schemeClr val="accent5">
                    <a:lumMod val="50000"/>
                  </a:schemeClr>
                </a:solidFill>
                <a:latin typeface="Segoe UI" panose="020B0502040204020203" pitchFamily="34" charset="0"/>
                <a:cs typeface="Segoe UI" panose="020B0502040204020203" pitchFamily="34" charset="0"/>
              </a:rPr>
              <a:t>9.0% </a:t>
            </a:r>
            <a:r>
              <a:rPr lang="fr-FR" sz="900" b="1" dirty="0">
                <a:solidFill>
                  <a:schemeClr val="accent3">
                    <a:lumMod val="50000"/>
                  </a:schemeClr>
                </a:solidFill>
                <a:latin typeface="Segoe UI" panose="020B0502040204020203" pitchFamily="34" charset="0"/>
                <a:cs typeface="Segoe UI" panose="020B0502040204020203" pitchFamily="34" charset="0"/>
              </a:rPr>
              <a:t>of Customers having &gt; 1 Policy</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id="{37A248D3-3241-44B9-9557-931E32A6F39A}"/>
              </a:ext>
            </a:extLst>
          </p:cNvPr>
          <p:cNvSpPr/>
          <p:nvPr/>
        </p:nvSpPr>
        <p:spPr>
          <a:xfrm>
            <a:off x="332681" y="2410406"/>
            <a:ext cx="2225846" cy="230832"/>
          </a:xfrm>
          <a:prstGeom prst="rect">
            <a:avLst/>
          </a:prstGeom>
        </p:spPr>
        <p:txBody>
          <a:bodyPr wrap="square">
            <a:spAutoFit/>
          </a:bodyPr>
          <a:lstStyle/>
          <a:p>
            <a:pPr defTabSz="1087672" eaLnBrk="0" fontAlgn="base" hangingPunct="0">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Top 3 products</a:t>
            </a:r>
            <a:r>
              <a:rPr lang="en-US" sz="900" dirty="0">
                <a:solidFill>
                  <a:schemeClr val="accent3">
                    <a:lumMod val="50000"/>
                  </a:schemeClr>
                </a:solidFill>
                <a:latin typeface="Segoe UI" panose="020B0502040204020203" pitchFamily="34" charset="0"/>
                <a:cs typeface="Segoe UI" panose="020B0502040204020203" pitchFamily="34" charset="0"/>
              </a:rPr>
              <a:t> </a:t>
            </a:r>
            <a:r>
              <a:rPr lang="en-US" sz="900" b="1" dirty="0">
                <a:solidFill>
                  <a:schemeClr val="accent3">
                    <a:lumMod val="50000"/>
                  </a:schemeClr>
                </a:solidFill>
                <a:latin typeface="Segoe UI" panose="020B0502040204020203" pitchFamily="34" charset="0"/>
                <a:cs typeface="Segoe UI" panose="020B0502040204020203" pitchFamily="34" charset="0"/>
              </a:rPr>
              <a:t>in-force</a:t>
            </a:r>
          </a:p>
        </p:txBody>
      </p:sp>
      <p:sp>
        <p:nvSpPr>
          <p:cNvPr id="89" name="Rectangle: Rounded Corners 88">
            <a:extLst>
              <a:ext uri="{FF2B5EF4-FFF2-40B4-BE49-F238E27FC236}">
                <a16:creationId xmlns:a16="http://schemas.microsoft.com/office/drawing/2014/main" id="{2DAA3B3B-0997-4809-9B64-B845829711D7}"/>
              </a:ext>
            </a:extLst>
          </p:cNvPr>
          <p:cNvSpPr/>
          <p:nvPr/>
        </p:nvSpPr>
        <p:spPr>
          <a:xfrm>
            <a:off x="330098" y="2640690"/>
            <a:ext cx="498999"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MRS</a:t>
            </a:r>
            <a:endParaRPr lang="en-US" sz="700" b="1" dirty="0">
              <a:solidFill>
                <a:schemeClr val="accent3">
                  <a:lumMod val="50000"/>
                </a:schemeClr>
              </a:solidFill>
            </a:endParaRPr>
          </a:p>
          <a:p>
            <a:pPr algn="ctr"/>
            <a:r>
              <a:rPr lang="en-US" sz="700">
                <a:solidFill>
                  <a:schemeClr val="accent3">
                    <a:lumMod val="50000"/>
                  </a:schemeClr>
                </a:solidFill>
              </a:rPr>
              <a:t>77.7%</a:t>
            </a:r>
            <a:endParaRPr lang="en-US" sz="700" dirty="0">
              <a:solidFill>
                <a:schemeClr val="accent3">
                  <a:lumMod val="50000"/>
                </a:schemeClr>
              </a:solidFill>
            </a:endParaRPr>
          </a:p>
        </p:txBody>
      </p:sp>
      <p:sp>
        <p:nvSpPr>
          <p:cNvPr id="90" name="Rectangle: Rounded Corners 89">
            <a:extLst>
              <a:ext uri="{FF2B5EF4-FFF2-40B4-BE49-F238E27FC236}">
                <a16:creationId xmlns:a16="http://schemas.microsoft.com/office/drawing/2014/main" id="{12F712A4-2274-4CF5-829B-0449688B6BE6}"/>
              </a:ext>
            </a:extLst>
          </p:cNvPr>
          <p:cNvSpPr/>
          <p:nvPr/>
        </p:nvSpPr>
        <p:spPr>
          <a:xfrm>
            <a:off x="875749" y="2641423"/>
            <a:ext cx="456283"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MPS</a:t>
            </a:r>
            <a:endParaRPr lang="en-US" sz="700" b="1" dirty="0">
              <a:solidFill>
                <a:schemeClr val="accent3">
                  <a:lumMod val="50000"/>
                </a:schemeClr>
              </a:solidFill>
            </a:endParaRPr>
          </a:p>
          <a:p>
            <a:pPr algn="ctr"/>
            <a:r>
              <a:rPr lang="en-US" sz="700">
                <a:solidFill>
                  <a:schemeClr val="accent3">
                    <a:lumMod val="50000"/>
                  </a:schemeClr>
                </a:solidFill>
              </a:rPr>
              <a:t>12.4%</a:t>
            </a:r>
            <a:endParaRPr lang="en-US" sz="700" dirty="0">
              <a:solidFill>
                <a:schemeClr val="accent3">
                  <a:lumMod val="50000"/>
                </a:schemeClr>
              </a:solidFill>
            </a:endParaRPr>
          </a:p>
        </p:txBody>
      </p:sp>
      <p:sp>
        <p:nvSpPr>
          <p:cNvPr id="91" name="Rectangle: Rounded Corners 90">
            <a:extLst>
              <a:ext uri="{FF2B5EF4-FFF2-40B4-BE49-F238E27FC236}">
                <a16:creationId xmlns:a16="http://schemas.microsoft.com/office/drawing/2014/main" id="{394E9820-3FC0-41B3-9D86-FA965A5B4705}"/>
              </a:ext>
            </a:extLst>
          </p:cNvPr>
          <p:cNvSpPr/>
          <p:nvPr/>
        </p:nvSpPr>
        <p:spPr>
          <a:xfrm>
            <a:off x="1368235" y="2640690"/>
            <a:ext cx="456283"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MSC</a:t>
            </a:r>
            <a:endParaRPr lang="en-US" sz="700" b="1" dirty="0">
              <a:solidFill>
                <a:schemeClr val="accent3">
                  <a:lumMod val="50000"/>
                </a:schemeClr>
              </a:solidFill>
            </a:endParaRPr>
          </a:p>
          <a:p>
            <a:pPr algn="ctr"/>
            <a:r>
              <a:rPr lang="en-US" sz="700">
                <a:solidFill>
                  <a:schemeClr val="accent3">
                    <a:lumMod val="50000"/>
                  </a:schemeClr>
                </a:solidFill>
              </a:rPr>
              <a:t>11.8%</a:t>
            </a:r>
            <a:endParaRPr lang="en-US" sz="700" dirty="0">
              <a:solidFill>
                <a:schemeClr val="accent3">
                  <a:lumMod val="50000"/>
                </a:schemeClr>
              </a:solidFill>
            </a:endParaRPr>
          </a:p>
        </p:txBody>
      </p:sp>
      <p:sp>
        <p:nvSpPr>
          <p:cNvPr id="92" name="ZoneTexte 132">
            <a:extLst>
              <a:ext uri="{FF2B5EF4-FFF2-40B4-BE49-F238E27FC236}">
                <a16:creationId xmlns:a16="http://schemas.microsoft.com/office/drawing/2014/main" id="{4F865C8F-2F7D-43A6-930C-DABA73ADA50A}"/>
              </a:ext>
            </a:extLst>
          </p:cNvPr>
          <p:cNvSpPr txBox="1"/>
          <p:nvPr/>
        </p:nvSpPr>
        <p:spPr>
          <a:xfrm>
            <a:off x="395639" y="1600807"/>
            <a:ext cx="1411605" cy="369332"/>
          </a:xfrm>
          <a:prstGeom prst="rect">
            <a:avLst/>
          </a:prstGeom>
          <a:noFill/>
        </p:spPr>
        <p:txBody>
          <a:bodyPr wrap="square" rtlCol="0">
            <a:spAutoFit/>
          </a:bodyPr>
          <a:lstStyle/>
          <a:p>
            <a:pPr algn="ctr" defTabSz="1087672" eaLnBrk="0" fontAlgn="base" hangingPunct="0">
              <a:spcBef>
                <a:spcPct val="0"/>
              </a:spcBef>
              <a:spcAft>
                <a:spcPct val="0"/>
              </a:spcAft>
            </a:pPr>
            <a:r>
              <a:rPr lang="fr-FR" b="1">
                <a:solidFill>
                  <a:schemeClr val="accent5">
                    <a:lumMod val="50000"/>
                  </a:schemeClr>
                </a:solidFill>
                <a:latin typeface="Segoe UI" panose="020B0502040204020203" pitchFamily="34" charset="0"/>
                <a:cs typeface="Segoe UI" panose="020B0502040204020203" pitchFamily="34" charset="0"/>
              </a:rPr>
              <a:t>1.1</a:t>
            </a:r>
            <a:endParaRPr lang="fr-FR" sz="500" dirty="0">
              <a:solidFill>
                <a:schemeClr val="accent5">
                  <a:lumMod val="50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CF6BFF68-1627-47F2-BAE2-1EAF91961F54}"/>
              </a:ext>
            </a:extLst>
          </p:cNvPr>
          <p:cNvSpPr/>
          <p:nvPr/>
        </p:nvSpPr>
        <p:spPr>
          <a:xfrm>
            <a:off x="2157534" y="65486"/>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Policy Value</a:t>
            </a:r>
            <a:endParaRPr lang="en-US" sz="1092" dirty="0">
              <a:solidFill>
                <a:prstClr val="white"/>
              </a:solidFill>
              <a:latin typeface="Impact" panose="020B0806030902050204" pitchFamily="34" charset="0"/>
              <a:cs typeface="Segoe UI" panose="020B0502040204020203" pitchFamily="34" charset="0"/>
            </a:endParaRPr>
          </a:p>
        </p:txBody>
      </p:sp>
      <p:sp>
        <p:nvSpPr>
          <p:cNvPr id="95" name="Rectangle: Rounded Corners 94">
            <a:extLst>
              <a:ext uri="{FF2B5EF4-FFF2-40B4-BE49-F238E27FC236}">
                <a16:creationId xmlns:a16="http://schemas.microsoft.com/office/drawing/2014/main" id="{64541C65-736E-4C0C-9FC7-9EFC5C8AF3F2}"/>
              </a:ext>
            </a:extLst>
          </p:cNvPr>
          <p:cNvSpPr/>
          <p:nvPr/>
        </p:nvSpPr>
        <p:spPr>
          <a:xfrm>
            <a:off x="2127155" y="368493"/>
            <a:ext cx="2042083" cy="56169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BE22111-132B-47BB-BADE-882DE29CBF98}"/>
              </a:ext>
            </a:extLst>
          </p:cNvPr>
          <p:cNvSpPr/>
          <p:nvPr/>
        </p:nvSpPr>
        <p:spPr>
          <a:xfrm>
            <a:off x="2063533" y="395512"/>
            <a:ext cx="2164031" cy="561692"/>
          </a:xfrm>
          <a:prstGeom prst="rect">
            <a:avLst/>
          </a:prstGeom>
        </p:spPr>
        <p:txBody>
          <a:bodyPr wrap="square">
            <a:spAutoFit/>
          </a:bodyPr>
          <a:lstStyle/>
          <a:p>
            <a:pPr algn="ctr" defTabSz="1087672" eaLnBrk="0" fontAlgn="base" hangingPunct="0">
              <a:spcBef>
                <a:spcPct val="0"/>
              </a:spcBef>
              <a:spcAft>
                <a:spcPct val="0"/>
              </a:spcAft>
            </a:pPr>
            <a:r>
              <a:rPr lang="en-US" sz="1050" dirty="0">
                <a:solidFill>
                  <a:schemeClr val="accent3">
                    <a:lumMod val="50000"/>
                  </a:schemeClr>
                </a:solidFill>
                <a:latin typeface="Segoe UI" panose="020B0502040204020203" pitchFamily="34" charset="0"/>
                <a:cs typeface="Segoe UI" panose="020B0502040204020203" pitchFamily="34" charset="0"/>
              </a:rPr>
              <a:t>Average</a:t>
            </a:r>
            <a:r>
              <a:rPr lang="en-US" sz="1050" b="1" dirty="0">
                <a:solidFill>
                  <a:schemeClr val="accent3">
                    <a:lumMod val="50000"/>
                  </a:schemeClr>
                </a:solidFill>
                <a:latin typeface="Segoe UI" panose="020B0502040204020203" pitchFamily="34" charset="0"/>
                <a:cs typeface="Segoe UI" panose="020B0502040204020203" pitchFamily="34" charset="0"/>
              </a:rPr>
              <a:t> total account balance</a:t>
            </a:r>
          </a:p>
          <a:p>
            <a:pPr algn="ctr" defTabSz="1087672" eaLnBrk="0" fontAlgn="base" hangingPunct="0">
              <a:spcBef>
                <a:spcPct val="0"/>
              </a:spcBef>
              <a:spcAft>
                <a:spcPct val="0"/>
              </a:spcAft>
            </a:pPr>
            <a:r>
              <a:rPr lang="en-US" sz="2000" b="1">
                <a:solidFill>
                  <a:schemeClr val="accent3">
                    <a:lumMod val="50000"/>
                  </a:schemeClr>
                </a:solidFill>
                <a:latin typeface="Segoe UI" panose="020B0502040204020203" pitchFamily="34" charset="0"/>
                <a:cs typeface="Segoe UI" panose="020B0502040204020203" pitchFamily="34" charset="0"/>
              </a:rPr>
              <a:t> </a:t>
            </a:r>
            <a:r>
              <a:rPr lang="en-US" sz="2000" b="1">
                <a:solidFill>
                  <a:schemeClr val="accent5">
                    <a:lumMod val="50000"/>
                  </a:schemeClr>
                </a:solidFill>
                <a:latin typeface="Segoe UI" panose="020B0502040204020203" pitchFamily="34" charset="0"/>
                <a:cs typeface="Segoe UI" panose="020B0502040204020203" pitchFamily="34" charset="0"/>
              </a:rPr>
              <a:t>24.9 </a:t>
            </a:r>
            <a:r>
              <a:rPr lang="en-US" sz="1050" b="1" dirty="0">
                <a:solidFill>
                  <a:schemeClr val="accent5">
                    <a:lumMod val="50000"/>
                  </a:schemeClr>
                </a:solidFill>
                <a:latin typeface="Segoe UI" panose="020B0502040204020203" pitchFamily="34" charset="0"/>
                <a:cs typeface="Segoe UI" panose="020B0502040204020203" pitchFamily="34" charset="0"/>
              </a:rPr>
              <a:t>Mio</a:t>
            </a:r>
            <a:endParaRPr lang="en-US" sz="700" b="1" dirty="0">
              <a:solidFill>
                <a:schemeClr val="accent5">
                  <a:lumMod val="50000"/>
                </a:schemeClr>
              </a:solidFill>
              <a:latin typeface="Segoe UI" panose="020B0502040204020203" pitchFamily="34" charset="0"/>
              <a:cs typeface="Segoe UI" panose="020B0502040204020203" pitchFamily="34" charset="0"/>
            </a:endParaRPr>
          </a:p>
        </p:txBody>
      </p:sp>
      <p:sp>
        <p:nvSpPr>
          <p:cNvPr id="97" name="Rectangle: Rounded Corners 96">
            <a:extLst>
              <a:ext uri="{FF2B5EF4-FFF2-40B4-BE49-F238E27FC236}">
                <a16:creationId xmlns:a16="http://schemas.microsoft.com/office/drawing/2014/main" id="{125C8B56-0C7B-495C-B96D-C9A33B9019CD}"/>
              </a:ext>
            </a:extLst>
          </p:cNvPr>
          <p:cNvSpPr/>
          <p:nvPr/>
        </p:nvSpPr>
        <p:spPr>
          <a:xfrm>
            <a:off x="2133416" y="1915288"/>
            <a:ext cx="159875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AF93A7-5354-4211-89BD-E6768C098C12}"/>
              </a:ext>
            </a:extLst>
          </p:cNvPr>
          <p:cNvSpPr/>
          <p:nvPr/>
        </p:nvSpPr>
        <p:spPr>
          <a:xfrm>
            <a:off x="2277717" y="1915555"/>
            <a:ext cx="1259329" cy="461665"/>
          </a:xfrm>
          <a:prstGeom prst="rect">
            <a:avLst/>
          </a:prstGeom>
        </p:spPr>
        <p:txBody>
          <a:bodyPr wrap="square">
            <a:spAutoFit/>
          </a:bodyPr>
          <a:lstStyle/>
          <a:p>
            <a:pPr algn="ctr" defTabSz="1087672" eaLnBrk="0" fontAlgn="base" hangingPunct="0">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Average</a:t>
            </a:r>
            <a:r>
              <a:rPr lang="en-US" sz="800" b="1" dirty="0">
                <a:solidFill>
                  <a:schemeClr val="accent3">
                    <a:lumMod val="50000"/>
                  </a:schemeClr>
                </a:solidFill>
                <a:latin typeface="Segoe UI" panose="020B0502040204020203" pitchFamily="34" charset="0"/>
                <a:cs typeface="Segoe UI" panose="020B0502040204020203" pitchFamily="34" charset="0"/>
              </a:rPr>
              <a:t> total APE  </a:t>
            </a:r>
          </a:p>
          <a:p>
            <a:pPr algn="ctr" defTabSz="1087672" eaLnBrk="0" fontAlgn="base" hangingPunct="0">
              <a:spcBef>
                <a:spcPct val="0"/>
              </a:spcBef>
              <a:spcAft>
                <a:spcPct val="0"/>
              </a:spcAft>
            </a:pPr>
            <a:r>
              <a:rPr lang="en-US" sz="1600" b="1">
                <a:solidFill>
                  <a:schemeClr val="accent3">
                    <a:lumMod val="50000"/>
                  </a:schemeClr>
                </a:solidFill>
                <a:latin typeface="Segoe UI" panose="020B0502040204020203" pitchFamily="34" charset="0"/>
                <a:cs typeface="Segoe UI" panose="020B0502040204020203" pitchFamily="34" charset="0"/>
              </a:rPr>
              <a:t> </a:t>
            </a:r>
            <a:r>
              <a:rPr lang="en-US" sz="1600" b="1">
                <a:solidFill>
                  <a:schemeClr val="accent5">
                    <a:lumMod val="50000"/>
                  </a:schemeClr>
                </a:solidFill>
                <a:latin typeface="Segoe UI" panose="020B0502040204020203" pitchFamily="34" charset="0"/>
                <a:cs typeface="Segoe UI" panose="020B0502040204020203" pitchFamily="34" charset="0"/>
              </a:rPr>
              <a:t>14.5</a:t>
            </a:r>
            <a:r>
              <a:rPr lang="en-US" sz="1600" b="1">
                <a:solidFill>
                  <a:schemeClr val="accent3">
                    <a:lumMod val="50000"/>
                  </a:schemeClr>
                </a:solidFill>
                <a:latin typeface="Segoe UI" panose="020B0502040204020203" pitchFamily="34" charset="0"/>
                <a:cs typeface="Segoe UI" panose="020B0502040204020203" pitchFamily="34" charset="0"/>
              </a:rPr>
              <a:t> </a:t>
            </a:r>
            <a:r>
              <a:rPr lang="en-US" sz="900" b="1" dirty="0">
                <a:solidFill>
                  <a:schemeClr val="accent3">
                    <a:lumMod val="50000"/>
                  </a:schemeClr>
                </a:solidFill>
                <a:latin typeface="Segoe UI" panose="020B0502040204020203" pitchFamily="34" charset="0"/>
                <a:cs typeface="Segoe UI" panose="020B0502040204020203" pitchFamily="34" charset="0"/>
              </a:rPr>
              <a:t>Mio</a:t>
            </a:r>
            <a:endParaRPr lang="en-US" sz="1600" b="1" dirty="0">
              <a:solidFill>
                <a:schemeClr val="accent3">
                  <a:lumMod val="50000"/>
                </a:schemeClr>
              </a:solidFill>
              <a:latin typeface="Segoe UI" panose="020B0502040204020203" pitchFamily="34" charset="0"/>
              <a:cs typeface="Segoe UI" panose="020B0502040204020203" pitchFamily="34" charset="0"/>
            </a:endParaRPr>
          </a:p>
        </p:txBody>
      </p:sp>
      <p:sp>
        <p:nvSpPr>
          <p:cNvPr id="99" name="Rectangle: Rounded Corners 98">
            <a:extLst>
              <a:ext uri="{FF2B5EF4-FFF2-40B4-BE49-F238E27FC236}">
                <a16:creationId xmlns:a16="http://schemas.microsoft.com/office/drawing/2014/main" id="{A9330AD9-5B67-4DE2-94F8-442B1907560E}"/>
              </a:ext>
            </a:extLst>
          </p:cNvPr>
          <p:cNvSpPr/>
          <p:nvPr/>
        </p:nvSpPr>
        <p:spPr>
          <a:xfrm>
            <a:off x="2133416" y="2477186"/>
            <a:ext cx="160862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34C865F0-3C62-44BD-B923-C51F89AC85D7}"/>
              </a:ext>
            </a:extLst>
          </p:cNvPr>
          <p:cNvSpPr/>
          <p:nvPr/>
        </p:nvSpPr>
        <p:spPr>
          <a:xfrm>
            <a:off x="2061940" y="2494102"/>
            <a:ext cx="1755396" cy="427809"/>
          </a:xfrm>
          <a:prstGeom prst="rect">
            <a:avLst/>
          </a:prstGeom>
        </p:spPr>
        <p:txBody>
          <a:bodyPr wrap="square">
            <a:spAutoFit/>
          </a:bodyPr>
          <a:lstStyle/>
          <a:p>
            <a:pPr algn="ctr" defTabSz="1087672" eaLnBrk="0" fontAlgn="base" hangingPunct="0">
              <a:spcBef>
                <a:spcPct val="0"/>
              </a:spcBef>
              <a:spcAft>
                <a:spcPct val="0"/>
              </a:spcAft>
            </a:pPr>
            <a:r>
              <a:rPr lang="en-US" sz="780" dirty="0">
                <a:solidFill>
                  <a:schemeClr val="accent3">
                    <a:lumMod val="50000"/>
                  </a:schemeClr>
                </a:solidFill>
                <a:latin typeface="Segoe UI" panose="020B0502040204020203" pitchFamily="34" charset="0"/>
                <a:cs typeface="Segoe UI" panose="020B0502040204020203" pitchFamily="34" charset="0"/>
              </a:rPr>
              <a:t>Average maximum</a:t>
            </a:r>
            <a:r>
              <a:rPr lang="en-US" sz="780" b="1" dirty="0">
                <a:solidFill>
                  <a:schemeClr val="accent3">
                    <a:lumMod val="50000"/>
                  </a:schemeClr>
                </a:solidFill>
                <a:latin typeface="Segoe UI" panose="020B0502040204020203" pitchFamily="34" charset="0"/>
                <a:cs typeface="Segoe UI" panose="020B0502040204020203" pitchFamily="34" charset="0"/>
              </a:rPr>
              <a:t> policy age </a:t>
            </a:r>
          </a:p>
          <a:p>
            <a:pPr algn="ctr" defTabSz="1087672" eaLnBrk="0" fontAlgn="base" hangingPunct="0">
              <a:spcBef>
                <a:spcPct val="0"/>
              </a:spcBef>
              <a:spcAft>
                <a:spcPct val="0"/>
              </a:spcAft>
            </a:pPr>
            <a:r>
              <a:rPr lang="en-US" sz="1400" b="1">
                <a:solidFill>
                  <a:schemeClr val="accent3">
                    <a:lumMod val="50000"/>
                  </a:schemeClr>
                </a:solidFill>
                <a:latin typeface="Segoe UI" panose="020B0502040204020203" pitchFamily="34" charset="0"/>
                <a:cs typeface="Segoe UI" panose="020B0502040204020203" pitchFamily="34" charset="0"/>
              </a:rPr>
              <a:t>4.6 </a:t>
            </a:r>
            <a:r>
              <a:rPr lang="en-US" sz="800" b="1" dirty="0">
                <a:solidFill>
                  <a:schemeClr val="accent3">
                    <a:lumMod val="50000"/>
                  </a:schemeClr>
                </a:solidFill>
                <a:latin typeface="Segoe UI" panose="020B0502040204020203" pitchFamily="34" charset="0"/>
                <a:cs typeface="Segoe UI" panose="020B0502040204020203" pitchFamily="34" charset="0"/>
              </a:rPr>
              <a:t>Years</a:t>
            </a:r>
            <a:endParaRPr lang="en-US" sz="1400" b="1" dirty="0">
              <a:solidFill>
                <a:schemeClr val="accent3">
                  <a:lumMod val="50000"/>
                </a:schemeClr>
              </a:solidFill>
              <a:latin typeface="Segoe UI" panose="020B0502040204020203" pitchFamily="34" charset="0"/>
              <a:cs typeface="Segoe UI" panose="020B0502040204020203" pitchFamily="34" charset="0"/>
            </a:endParaRPr>
          </a:p>
        </p:txBody>
      </p:sp>
      <p:sp>
        <p:nvSpPr>
          <p:cNvPr id="101" name="Rectangle: Rounded Corners 100">
            <a:extLst>
              <a:ext uri="{FF2B5EF4-FFF2-40B4-BE49-F238E27FC236}">
                <a16:creationId xmlns:a16="http://schemas.microsoft.com/office/drawing/2014/main" id="{C7D25793-C643-4890-BDB9-0E046C6650C7}"/>
              </a:ext>
            </a:extLst>
          </p:cNvPr>
          <p:cNvSpPr/>
          <p:nvPr/>
        </p:nvSpPr>
        <p:spPr>
          <a:xfrm>
            <a:off x="2133680" y="992051"/>
            <a:ext cx="987166"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FB795067-36D3-4061-A7BD-4C89158D082A}"/>
              </a:ext>
            </a:extLst>
          </p:cNvPr>
          <p:cNvSpPr/>
          <p:nvPr/>
        </p:nvSpPr>
        <p:spPr>
          <a:xfrm>
            <a:off x="3210811" y="984223"/>
            <a:ext cx="958427" cy="846536"/>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2188229-4950-417F-8DFA-838CDAD194D4}"/>
              </a:ext>
            </a:extLst>
          </p:cNvPr>
          <p:cNvSpPr/>
          <p:nvPr/>
        </p:nvSpPr>
        <p:spPr>
          <a:xfrm>
            <a:off x="2088860" y="951404"/>
            <a:ext cx="1070445" cy="828304"/>
          </a:xfrm>
          <a:prstGeom prst="rect">
            <a:avLst/>
          </a:prstGeom>
        </p:spPr>
        <p:txBody>
          <a:bodyPr wrap="square">
            <a:spAutoFit/>
          </a:bodyPr>
          <a:lstStyle/>
          <a:p>
            <a:pPr algn="ctr" defTabSz="1087672" eaLnBrk="0" fontAlgn="base" hangingPunct="0">
              <a:lnSpc>
                <a:spcPct val="150000"/>
              </a:lnSpc>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Customer in </a:t>
            </a:r>
            <a:r>
              <a:rPr lang="en-US" sz="1000" b="1" dirty="0">
                <a:solidFill>
                  <a:schemeClr val="accent3">
                    <a:lumMod val="50000"/>
                  </a:schemeClr>
                </a:solidFill>
                <a:latin typeface="Segoe UI" panose="020B0502040204020203" pitchFamily="34" charset="0"/>
                <a:cs typeface="Segoe UI" panose="020B0502040204020203" pitchFamily="34" charset="0"/>
              </a:rPr>
              <a:t>Gain</a:t>
            </a:r>
            <a:endParaRPr lang="en-US" sz="800" b="1" dirty="0">
              <a:solidFill>
                <a:schemeClr val="accent3">
                  <a:lumMod val="50000"/>
                </a:schemeClr>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1400" b="1" dirty="0">
                <a:solidFill>
                  <a:srgbClr val="00B050"/>
                </a:solidFill>
                <a:latin typeface="Segoe UI" panose="020B0502040204020203" pitchFamily="34" charset="0"/>
                <a:cs typeface="Segoe UI" panose="020B0502040204020203" pitchFamily="34" charset="0"/>
              </a:rPr>
              <a:t>0.7%</a:t>
            </a:r>
          </a:p>
          <a:p>
            <a:pPr algn="ctr" defTabSz="1087672" eaLnBrk="0" fontAlgn="base" hangingPunct="0">
              <a:lnSpc>
                <a:spcPct val="150000"/>
              </a:lnSpc>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(0.3 K)</a:t>
            </a:r>
          </a:p>
        </p:txBody>
      </p:sp>
      <p:sp>
        <p:nvSpPr>
          <p:cNvPr id="106" name="Rectangle 105">
            <a:extLst>
              <a:ext uri="{FF2B5EF4-FFF2-40B4-BE49-F238E27FC236}">
                <a16:creationId xmlns:a16="http://schemas.microsoft.com/office/drawing/2014/main" id="{2A24B486-C128-417B-90A1-589FFBAFED5F}"/>
              </a:ext>
            </a:extLst>
          </p:cNvPr>
          <p:cNvSpPr/>
          <p:nvPr/>
        </p:nvSpPr>
        <p:spPr>
          <a:xfrm>
            <a:off x="3148260" y="956492"/>
            <a:ext cx="1086355" cy="828304"/>
          </a:xfrm>
          <a:prstGeom prst="rect">
            <a:avLst/>
          </a:prstGeom>
        </p:spPr>
        <p:txBody>
          <a:bodyPr wrap="square">
            <a:spAutoFit/>
          </a:bodyPr>
          <a:lstStyle/>
          <a:p>
            <a:pPr algn="ctr" defTabSz="1087672" eaLnBrk="0" fontAlgn="base" hangingPunct="0">
              <a:lnSpc>
                <a:spcPct val="150000"/>
              </a:lnSpc>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Customer in </a:t>
            </a:r>
            <a:r>
              <a:rPr lang="en-US" sz="1000" b="1" dirty="0">
                <a:solidFill>
                  <a:schemeClr val="accent3">
                    <a:lumMod val="50000"/>
                  </a:schemeClr>
                </a:solidFill>
                <a:latin typeface="Segoe UI" panose="020B0502040204020203" pitchFamily="34" charset="0"/>
                <a:cs typeface="Segoe UI" panose="020B0502040204020203" pitchFamily="34" charset="0"/>
              </a:rPr>
              <a:t>Loss</a:t>
            </a:r>
            <a:endParaRPr lang="en-US" sz="800" b="1" dirty="0">
              <a:solidFill>
                <a:schemeClr val="accent3">
                  <a:lumMod val="50000"/>
                </a:schemeClr>
              </a:solidFill>
              <a:latin typeface="Segoe UI" panose="020B0502040204020203" pitchFamily="34" charset="0"/>
              <a:cs typeface="Segoe UI" panose="020B0502040204020203" pitchFamily="34" charset="0"/>
            </a:endParaRPr>
          </a:p>
          <a:p>
            <a:pPr algn="ctr" defTabSz="1087672" eaLnBrk="0" fontAlgn="base" hangingPunct="0">
              <a:lnSpc>
                <a:spcPct val="150000"/>
              </a:lnSpc>
              <a:spcBef>
                <a:spcPct val="0"/>
              </a:spcBef>
              <a:spcAft>
                <a:spcPct val="0"/>
              </a:spcAft>
            </a:pPr>
            <a:r>
              <a:rPr lang="en-US" sz="1400" b="1" dirty="0">
                <a:solidFill>
                  <a:schemeClr val="accent2">
                    <a:lumMod val="75000"/>
                  </a:schemeClr>
                </a:solidFill>
                <a:latin typeface="Segoe UI" panose="020B0502040204020203" pitchFamily="34" charset="0"/>
                <a:cs typeface="Segoe UI" panose="020B0502040204020203" pitchFamily="34" charset="0"/>
              </a:rPr>
              <a:t>99.3%</a:t>
            </a:r>
          </a:p>
          <a:p>
            <a:pPr algn="ctr" defTabSz="1087672" eaLnBrk="0" fontAlgn="base" hangingPunct="0">
              <a:lnSpc>
                <a:spcPct val="150000"/>
              </a:lnSpc>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(43.2 K)</a:t>
            </a:r>
          </a:p>
        </p:txBody>
      </p:sp>
      <p:sp>
        <p:nvSpPr>
          <p:cNvPr id="107" name="Rectangle 106">
            <a:extLst>
              <a:ext uri="{FF2B5EF4-FFF2-40B4-BE49-F238E27FC236}">
                <a16:creationId xmlns:a16="http://schemas.microsoft.com/office/drawing/2014/main" id="{4462C1F4-1B02-4012-AFDC-89572D4495B0}"/>
              </a:ext>
            </a:extLst>
          </p:cNvPr>
          <p:cNvSpPr/>
          <p:nvPr/>
        </p:nvSpPr>
        <p:spPr>
          <a:xfrm>
            <a:off x="5138956" y="6229100"/>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Segmentation</a:t>
            </a:r>
          </a:p>
        </p:txBody>
      </p:sp>
      <p:sp>
        <p:nvSpPr>
          <p:cNvPr id="123" name="Rectangle: Rounded Corners 122">
            <a:extLst>
              <a:ext uri="{FF2B5EF4-FFF2-40B4-BE49-F238E27FC236}">
                <a16:creationId xmlns:a16="http://schemas.microsoft.com/office/drawing/2014/main" id="{A44844E7-DE00-401A-A776-A8FA32F2E76A}"/>
              </a:ext>
            </a:extLst>
          </p:cNvPr>
          <p:cNvSpPr/>
          <p:nvPr/>
        </p:nvSpPr>
        <p:spPr>
          <a:xfrm>
            <a:off x="4713622" y="5467301"/>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BB7BEA41-D59E-4618-A990-964694DBD89B}"/>
              </a:ext>
            </a:extLst>
          </p:cNvPr>
          <p:cNvGrpSpPr/>
          <p:nvPr/>
        </p:nvGrpSpPr>
        <p:grpSpPr>
          <a:xfrm>
            <a:off x="4732312" y="5502525"/>
            <a:ext cx="1483625" cy="624968"/>
            <a:chOff x="9425938" y="1089264"/>
            <a:chExt cx="1431202" cy="657788"/>
          </a:xfrm>
        </p:grpSpPr>
        <p:grpSp>
          <p:nvGrpSpPr>
            <p:cNvPr id="109" name="Grup 1">
              <a:extLst>
                <a:ext uri="{FF2B5EF4-FFF2-40B4-BE49-F238E27FC236}">
                  <a16:creationId xmlns:a16="http://schemas.microsoft.com/office/drawing/2014/main" id="{1CFF6B3C-19B3-4136-8BB4-A38866057160}"/>
                </a:ext>
              </a:extLst>
            </p:cNvPr>
            <p:cNvGrpSpPr/>
            <p:nvPr/>
          </p:nvGrpSpPr>
          <p:grpSpPr>
            <a:xfrm>
              <a:off x="9425938" y="1089264"/>
              <a:ext cx="1431202" cy="657788"/>
              <a:chOff x="5971113" y="666020"/>
              <a:chExt cx="917050" cy="421481"/>
            </a:xfrm>
          </p:grpSpPr>
          <p:grpSp>
            <p:nvGrpSpPr>
              <p:cNvPr id="112" name="Group 111">
                <a:extLst>
                  <a:ext uri="{FF2B5EF4-FFF2-40B4-BE49-F238E27FC236}">
                    <a16:creationId xmlns:a16="http://schemas.microsoft.com/office/drawing/2014/main" id="{BA3B3B30-FF1F-44F9-AB87-DD7EDB0B728D}"/>
                  </a:ext>
                </a:extLst>
              </p:cNvPr>
              <p:cNvGrpSpPr/>
              <p:nvPr/>
            </p:nvGrpSpPr>
            <p:grpSpPr>
              <a:xfrm>
                <a:off x="5971113" y="832170"/>
                <a:ext cx="917050" cy="255331"/>
                <a:chOff x="5971121" y="673160"/>
                <a:chExt cx="917050" cy="255331"/>
              </a:xfrm>
            </p:grpSpPr>
            <p:grpSp>
              <p:nvGrpSpPr>
                <p:cNvPr id="115" name="Groupe 6">
                  <a:extLst>
                    <a:ext uri="{FF2B5EF4-FFF2-40B4-BE49-F238E27FC236}">
                      <a16:creationId xmlns:a16="http://schemas.microsoft.com/office/drawing/2014/main" id="{1064542A-0969-482E-82FC-598E91555DD1}"/>
                    </a:ext>
                  </a:extLst>
                </p:cNvPr>
                <p:cNvGrpSpPr/>
                <p:nvPr/>
              </p:nvGrpSpPr>
              <p:grpSpPr>
                <a:xfrm>
                  <a:off x="5971121" y="673160"/>
                  <a:ext cx="917050" cy="246400"/>
                  <a:chOff x="4956645" y="1949256"/>
                  <a:chExt cx="1226446" cy="359361"/>
                </a:xfrm>
              </p:grpSpPr>
              <p:sp>
                <p:nvSpPr>
                  <p:cNvPr id="117" name="ZoneTexte 132">
                    <a:extLst>
                      <a:ext uri="{FF2B5EF4-FFF2-40B4-BE49-F238E27FC236}">
                        <a16:creationId xmlns:a16="http://schemas.microsoft.com/office/drawing/2014/main" id="{DED1BC1C-F3F8-4A6B-98F4-D634D7BD1A60}"/>
                      </a:ext>
                    </a:extLst>
                  </p:cNvPr>
                  <p:cNvSpPr txBox="1"/>
                  <p:nvPr/>
                </p:nvSpPr>
                <p:spPr>
                  <a:xfrm>
                    <a:off x="4956645" y="1949256"/>
                    <a:ext cx="631950"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19" name="ZoneTexte 137">
                    <a:extLst>
                      <a:ext uri="{FF2B5EF4-FFF2-40B4-BE49-F238E27FC236}">
                        <a16:creationId xmlns:a16="http://schemas.microsoft.com/office/drawing/2014/main" id="{49D45CC1-F4C9-4E43-8514-B969131C2C05}"/>
                      </a:ext>
                    </a:extLst>
                  </p:cNvPr>
                  <p:cNvSpPr txBox="1"/>
                  <p:nvPr/>
                </p:nvSpPr>
                <p:spPr>
                  <a:xfrm>
                    <a:off x="5467257" y="1960933"/>
                    <a:ext cx="715834" cy="196770"/>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3.7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21" name="ZoneTexte 207">
                    <a:extLst>
                      <a:ext uri="{FF2B5EF4-FFF2-40B4-BE49-F238E27FC236}">
                        <a16:creationId xmlns:a16="http://schemas.microsoft.com/office/drawing/2014/main" id="{4D103CAB-6A99-43B4-8131-805E81DFF034}"/>
                      </a:ext>
                    </a:extLst>
                  </p:cNvPr>
                  <p:cNvSpPr txBox="1"/>
                  <p:nvPr/>
                </p:nvSpPr>
                <p:spPr>
                  <a:xfrm>
                    <a:off x="4961341" y="2111847"/>
                    <a:ext cx="555934"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16" name="ZoneTexte 137">
                  <a:extLst>
                    <a:ext uri="{FF2B5EF4-FFF2-40B4-BE49-F238E27FC236}">
                      <a16:creationId xmlns:a16="http://schemas.microsoft.com/office/drawing/2014/main" id="{00BC64EF-F600-432F-BED3-9FBBF2341B51}"/>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13.5</a:t>
                  </a:r>
                  <a:r>
                    <a:rPr lang="fr-FR" sz="70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Mio</a:t>
                  </a:r>
                </a:p>
              </p:txBody>
            </p:sp>
          </p:grpSp>
          <p:sp>
            <p:nvSpPr>
              <p:cNvPr id="113" name="ZoneTexte 207">
                <a:extLst>
                  <a:ext uri="{FF2B5EF4-FFF2-40B4-BE49-F238E27FC236}">
                    <a16:creationId xmlns:a16="http://schemas.microsoft.com/office/drawing/2014/main" id="{B138A286-4A3B-4076-AB0E-3AD76B1EB364}"/>
                  </a:ext>
                </a:extLst>
              </p:cNvPr>
              <p:cNvSpPr txBox="1"/>
              <p:nvPr/>
            </p:nvSpPr>
            <p:spPr>
              <a:xfrm>
                <a:off x="5973593" y="666020"/>
                <a:ext cx="416722" cy="134918"/>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14" name="ZoneTexte 137">
                <a:extLst>
                  <a:ext uri="{FF2B5EF4-FFF2-40B4-BE49-F238E27FC236}">
                    <a16:creationId xmlns:a16="http://schemas.microsoft.com/office/drawing/2014/main" id="{827CC4E3-C7D0-4610-8EC8-30FB9C8E961D}"/>
                  </a:ext>
                </a:extLst>
              </p:cNvPr>
              <p:cNvSpPr txBox="1"/>
              <p:nvPr/>
            </p:nvSpPr>
            <p:spPr>
              <a:xfrm>
                <a:off x="6355023" y="684174"/>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44.1 </a:t>
                </a:r>
                <a:r>
                  <a:rPr lang="fr-FR" sz="700" dirty="0">
                    <a:solidFill>
                      <a:schemeClr val="accent3">
                        <a:lumMod val="50000"/>
                      </a:schemeClr>
                    </a:solidFill>
                    <a:latin typeface="Segoe UI" panose="020B0502040204020203" pitchFamily="34" charset="0"/>
                    <a:cs typeface="Segoe UI" panose="020B0502040204020203" pitchFamily="34" charset="0"/>
                  </a:rPr>
                  <a:t>K </a:t>
                </a:r>
                <a:r>
                  <a:rPr lang="fr-FR" sz="700">
                    <a:solidFill>
                      <a:schemeClr val="accent3">
                        <a:lumMod val="50000"/>
                      </a:schemeClr>
                    </a:solidFill>
                    <a:latin typeface="Segoe UI" panose="020B0502040204020203" pitchFamily="34" charset="0"/>
                    <a:cs typeface="Segoe UI" panose="020B0502040204020203" pitchFamily="34" charset="0"/>
                  </a:rPr>
                  <a:t>(98.9%)</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10" name="ZoneTexte 207">
              <a:extLst>
                <a:ext uri="{FF2B5EF4-FFF2-40B4-BE49-F238E27FC236}">
                  <a16:creationId xmlns:a16="http://schemas.microsoft.com/office/drawing/2014/main" id="{9D9F515F-7916-4D20-968A-11608111AA79}"/>
                </a:ext>
              </a:extLst>
            </p:cNvPr>
            <p:cNvSpPr txBox="1"/>
            <p:nvPr/>
          </p:nvSpPr>
          <p:spPr>
            <a:xfrm>
              <a:off x="9431560" y="1217322"/>
              <a:ext cx="731834" cy="210561"/>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11" name="ZoneTexte 137">
              <a:extLst>
                <a:ext uri="{FF2B5EF4-FFF2-40B4-BE49-F238E27FC236}">
                  <a16:creationId xmlns:a16="http://schemas.microsoft.com/office/drawing/2014/main" id="{E81C201A-1ADF-4D8D-B578-590FF737D5E9}"/>
                </a:ext>
              </a:extLst>
            </p:cNvPr>
            <p:cNvSpPr txBox="1"/>
            <p:nvPr/>
          </p:nvSpPr>
          <p:spPr>
            <a:xfrm>
              <a:off x="10016387" y="1236107"/>
              <a:ext cx="673730" cy="21056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1.1</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5" name="Rectangle: Rounded Corners 124">
            <a:extLst>
              <a:ext uri="{FF2B5EF4-FFF2-40B4-BE49-F238E27FC236}">
                <a16:creationId xmlns:a16="http://schemas.microsoft.com/office/drawing/2014/main" id="{C23C1441-00A1-42B4-8B2A-9D82598C3357}"/>
              </a:ext>
            </a:extLst>
          </p:cNvPr>
          <p:cNvSpPr/>
          <p:nvPr/>
        </p:nvSpPr>
        <p:spPr>
          <a:xfrm>
            <a:off x="6237785" y="5480702"/>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9786DB5A-0B26-4A54-897B-AF19FC3382EF}"/>
              </a:ext>
            </a:extLst>
          </p:cNvPr>
          <p:cNvGrpSpPr/>
          <p:nvPr/>
        </p:nvGrpSpPr>
        <p:grpSpPr>
          <a:xfrm>
            <a:off x="6278331" y="5516299"/>
            <a:ext cx="1499529" cy="624970"/>
            <a:chOff x="9425946" y="1089265"/>
            <a:chExt cx="1446544" cy="657789"/>
          </a:xfrm>
        </p:grpSpPr>
        <p:grpSp>
          <p:nvGrpSpPr>
            <p:cNvPr id="127" name="Grup 1">
              <a:extLst>
                <a:ext uri="{FF2B5EF4-FFF2-40B4-BE49-F238E27FC236}">
                  <a16:creationId xmlns:a16="http://schemas.microsoft.com/office/drawing/2014/main" id="{6337E80B-7979-4445-A45E-E5C171ED0538}"/>
                </a:ext>
              </a:extLst>
            </p:cNvPr>
            <p:cNvGrpSpPr/>
            <p:nvPr/>
          </p:nvGrpSpPr>
          <p:grpSpPr>
            <a:xfrm>
              <a:off x="9425946" y="1089265"/>
              <a:ext cx="1446544" cy="657789"/>
              <a:chOff x="5971115" y="666020"/>
              <a:chExt cx="926880" cy="421481"/>
            </a:xfrm>
          </p:grpSpPr>
          <p:grpSp>
            <p:nvGrpSpPr>
              <p:cNvPr id="130" name="Group 129">
                <a:extLst>
                  <a:ext uri="{FF2B5EF4-FFF2-40B4-BE49-F238E27FC236}">
                    <a16:creationId xmlns:a16="http://schemas.microsoft.com/office/drawing/2014/main" id="{993CBD12-5F60-487B-AAF6-43B65071A95F}"/>
                  </a:ext>
                </a:extLst>
              </p:cNvPr>
              <p:cNvGrpSpPr/>
              <p:nvPr/>
            </p:nvGrpSpPr>
            <p:grpSpPr>
              <a:xfrm>
                <a:off x="5971115" y="832160"/>
                <a:ext cx="926880" cy="255341"/>
                <a:chOff x="5971123" y="673150"/>
                <a:chExt cx="926880" cy="255341"/>
              </a:xfrm>
            </p:grpSpPr>
            <p:grpSp>
              <p:nvGrpSpPr>
                <p:cNvPr id="133" name="Groupe 6">
                  <a:extLst>
                    <a:ext uri="{FF2B5EF4-FFF2-40B4-BE49-F238E27FC236}">
                      <a16:creationId xmlns:a16="http://schemas.microsoft.com/office/drawing/2014/main" id="{70FBE5EA-AFA3-4218-B7EF-5FF131F6B6FE}"/>
                    </a:ext>
                  </a:extLst>
                </p:cNvPr>
                <p:cNvGrpSpPr/>
                <p:nvPr/>
              </p:nvGrpSpPr>
              <p:grpSpPr>
                <a:xfrm>
                  <a:off x="5971123" y="673150"/>
                  <a:ext cx="926880" cy="232059"/>
                  <a:chOff x="4956645" y="1949256"/>
                  <a:chExt cx="1239592" cy="338448"/>
                </a:xfrm>
              </p:grpSpPr>
              <p:sp>
                <p:nvSpPr>
                  <p:cNvPr id="135" name="ZoneTexte 132">
                    <a:extLst>
                      <a:ext uri="{FF2B5EF4-FFF2-40B4-BE49-F238E27FC236}">
                        <a16:creationId xmlns:a16="http://schemas.microsoft.com/office/drawing/2014/main" id="{90223BD6-3699-492E-A1F8-B8B07B3480FF}"/>
                      </a:ext>
                    </a:extLst>
                  </p:cNvPr>
                  <p:cNvSpPr txBox="1"/>
                  <p:nvPr/>
                </p:nvSpPr>
                <p:spPr>
                  <a:xfrm>
                    <a:off x="4956645" y="1949256"/>
                    <a:ext cx="631950"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36" name="ZoneTexte 137">
                    <a:extLst>
                      <a:ext uri="{FF2B5EF4-FFF2-40B4-BE49-F238E27FC236}">
                        <a16:creationId xmlns:a16="http://schemas.microsoft.com/office/drawing/2014/main" id="{C15E3DE8-6756-4024-A960-4A533D2E280E}"/>
                      </a:ext>
                    </a:extLst>
                  </p:cNvPr>
                  <p:cNvSpPr txBox="1"/>
                  <p:nvPr/>
                </p:nvSpPr>
                <p:spPr>
                  <a:xfrm>
                    <a:off x="5480403" y="1960933"/>
                    <a:ext cx="715834" cy="19677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7.3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37" name="ZoneTexte 207">
                    <a:extLst>
                      <a:ext uri="{FF2B5EF4-FFF2-40B4-BE49-F238E27FC236}">
                        <a16:creationId xmlns:a16="http://schemas.microsoft.com/office/drawing/2014/main" id="{7ADE309D-F1BE-47D1-9E5F-27E3D69F4587}"/>
                      </a:ext>
                    </a:extLst>
                  </p:cNvPr>
                  <p:cNvSpPr txBox="1"/>
                  <p:nvPr/>
                </p:nvSpPr>
                <p:spPr>
                  <a:xfrm>
                    <a:off x="4961341" y="2090932"/>
                    <a:ext cx="555934"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34" name="ZoneTexte 137">
                  <a:extLst>
                    <a:ext uri="{FF2B5EF4-FFF2-40B4-BE49-F238E27FC236}">
                      <a16:creationId xmlns:a16="http://schemas.microsoft.com/office/drawing/2014/main" id="{907AA676-1754-45FA-8309-CAB9A93C9496}"/>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104.1 </a:t>
                  </a:r>
                  <a:r>
                    <a:rPr lang="fr-FR" sz="700" dirty="0">
                      <a:solidFill>
                        <a:schemeClr val="accent3">
                          <a:lumMod val="50000"/>
                        </a:schemeClr>
                      </a:solidFill>
                      <a:latin typeface="Segoe UI" panose="020B0502040204020203" pitchFamily="34" charset="0"/>
                      <a:cs typeface="Segoe UI" panose="020B0502040204020203" pitchFamily="34" charset="0"/>
                    </a:rPr>
                    <a:t>Mio</a:t>
                  </a:r>
                </a:p>
              </p:txBody>
            </p:sp>
          </p:grpSp>
          <p:sp>
            <p:nvSpPr>
              <p:cNvPr id="131" name="ZoneTexte 207">
                <a:extLst>
                  <a:ext uri="{FF2B5EF4-FFF2-40B4-BE49-F238E27FC236}">
                    <a16:creationId xmlns:a16="http://schemas.microsoft.com/office/drawing/2014/main" id="{B65DF29B-3B4B-495D-A16B-08403E12B6E3}"/>
                  </a:ext>
                </a:extLst>
              </p:cNvPr>
              <p:cNvSpPr txBox="1"/>
              <p:nvPr/>
            </p:nvSpPr>
            <p:spPr>
              <a:xfrm>
                <a:off x="5973593" y="666020"/>
                <a:ext cx="416722" cy="134917"/>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32" name="ZoneTexte 137">
                <a:extLst>
                  <a:ext uri="{FF2B5EF4-FFF2-40B4-BE49-F238E27FC236}">
                    <a16:creationId xmlns:a16="http://schemas.microsoft.com/office/drawing/2014/main" id="{B37B80C2-49D7-4322-B220-C4D69B7D2897}"/>
                  </a:ext>
                </a:extLst>
              </p:cNvPr>
              <p:cNvSpPr txBox="1"/>
              <p:nvPr/>
            </p:nvSpPr>
            <p:spPr>
              <a:xfrm>
                <a:off x="6355023" y="677003"/>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0.4K (1.1%)</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8" name="ZoneTexte 207">
              <a:extLst>
                <a:ext uri="{FF2B5EF4-FFF2-40B4-BE49-F238E27FC236}">
                  <a16:creationId xmlns:a16="http://schemas.microsoft.com/office/drawing/2014/main" id="{3B16E83B-2222-4139-BFE9-E5C4000DCFF2}"/>
                </a:ext>
              </a:extLst>
            </p:cNvPr>
            <p:cNvSpPr txBox="1"/>
            <p:nvPr/>
          </p:nvSpPr>
          <p:spPr>
            <a:xfrm>
              <a:off x="9431560" y="1217322"/>
              <a:ext cx="731834" cy="21056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29" name="ZoneTexte 137">
              <a:extLst>
                <a:ext uri="{FF2B5EF4-FFF2-40B4-BE49-F238E27FC236}">
                  <a16:creationId xmlns:a16="http://schemas.microsoft.com/office/drawing/2014/main" id="{1D1CC626-AFFE-43C0-A092-0F47F05FAA61}"/>
                </a:ext>
              </a:extLst>
            </p:cNvPr>
            <p:cNvSpPr txBox="1"/>
            <p:nvPr/>
          </p:nvSpPr>
          <p:spPr>
            <a:xfrm>
              <a:off x="10031727" y="1236107"/>
              <a:ext cx="673730" cy="21056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1.4</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38" name="Rectangle: Rounded Corners 137">
            <a:extLst>
              <a:ext uri="{FF2B5EF4-FFF2-40B4-BE49-F238E27FC236}">
                <a16:creationId xmlns:a16="http://schemas.microsoft.com/office/drawing/2014/main" id="{7F588FA4-F506-45F1-910F-332E2D054193}"/>
              </a:ext>
            </a:extLst>
          </p:cNvPr>
          <p:cNvSpPr/>
          <p:nvPr/>
        </p:nvSpPr>
        <p:spPr>
          <a:xfrm>
            <a:off x="4725384" y="5262431"/>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Regular</a:t>
            </a:r>
          </a:p>
        </p:txBody>
      </p:sp>
      <p:sp>
        <p:nvSpPr>
          <p:cNvPr id="139" name="Rectangle: Rounded Corners 138">
            <a:extLst>
              <a:ext uri="{FF2B5EF4-FFF2-40B4-BE49-F238E27FC236}">
                <a16:creationId xmlns:a16="http://schemas.microsoft.com/office/drawing/2014/main" id="{F2FABE79-EBDC-4A16-BD35-BBF3174615FD}"/>
              </a:ext>
            </a:extLst>
          </p:cNvPr>
          <p:cNvSpPr/>
          <p:nvPr/>
        </p:nvSpPr>
        <p:spPr>
          <a:xfrm>
            <a:off x="6912701" y="5278404"/>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HNWI</a:t>
            </a:r>
          </a:p>
        </p:txBody>
      </p:sp>
      <p:sp>
        <p:nvSpPr>
          <p:cNvPr id="140" name="Rectangle 139">
            <a:extLst>
              <a:ext uri="{FF2B5EF4-FFF2-40B4-BE49-F238E27FC236}">
                <a16:creationId xmlns:a16="http://schemas.microsoft.com/office/drawing/2014/main" id="{7E2468D1-EDEA-4E0C-B66B-F24E466D595B}"/>
              </a:ext>
            </a:extLst>
          </p:cNvPr>
          <p:cNvSpPr/>
          <p:nvPr/>
        </p:nvSpPr>
        <p:spPr>
          <a:xfrm>
            <a:off x="296920" y="3148405"/>
            <a:ext cx="1585043"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Premium Collection</a:t>
            </a:r>
          </a:p>
        </p:txBody>
      </p:sp>
      <p:sp>
        <p:nvSpPr>
          <p:cNvPr id="141" name="Rectangle: Rounded Corners 140">
            <a:extLst>
              <a:ext uri="{FF2B5EF4-FFF2-40B4-BE49-F238E27FC236}">
                <a16:creationId xmlns:a16="http://schemas.microsoft.com/office/drawing/2014/main" id="{631F7774-F98D-4FBE-966B-D047A867E0D8}"/>
              </a:ext>
            </a:extLst>
          </p:cNvPr>
          <p:cNvSpPr/>
          <p:nvPr/>
        </p:nvSpPr>
        <p:spPr>
          <a:xfrm>
            <a:off x="299576" y="3491906"/>
            <a:ext cx="1608628" cy="79551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ZoneTexte 132">
            <a:extLst>
              <a:ext uri="{FF2B5EF4-FFF2-40B4-BE49-F238E27FC236}">
                <a16:creationId xmlns:a16="http://schemas.microsoft.com/office/drawing/2014/main" id="{0A2D4D7A-0019-43ED-A623-435EB213FC49}"/>
              </a:ext>
            </a:extLst>
          </p:cNvPr>
          <p:cNvSpPr txBox="1"/>
          <p:nvPr/>
        </p:nvSpPr>
        <p:spPr>
          <a:xfrm>
            <a:off x="293293" y="3832950"/>
            <a:ext cx="1251221"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dirty="0">
                <a:solidFill>
                  <a:schemeClr val="accent3">
                    <a:lumMod val="50000"/>
                  </a:schemeClr>
                </a:solidFill>
                <a:latin typeface="Segoe UI" panose="020B0502040204020203" pitchFamily="34" charset="0"/>
                <a:cs typeface="Segoe UI" panose="020B0502040204020203" pitchFamily="34" charset="0"/>
              </a:rPr>
              <a:t> in </a:t>
            </a:r>
            <a:r>
              <a:rPr lang="fr-FR" sz="700" dirty="0" err="1">
                <a:solidFill>
                  <a:schemeClr val="accent3">
                    <a:lumMod val="50000"/>
                  </a:schemeClr>
                </a:solidFill>
                <a:latin typeface="Segoe UI" panose="020B0502040204020203" pitchFamily="34" charset="0"/>
                <a:cs typeface="Segoe UI" panose="020B0502040204020203" pitchFamily="34" charset="0"/>
              </a:rPr>
              <a:t>retention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Period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144" name="ZoneTexte 132">
            <a:extLst>
              <a:ext uri="{FF2B5EF4-FFF2-40B4-BE49-F238E27FC236}">
                <a16:creationId xmlns:a16="http://schemas.microsoft.com/office/drawing/2014/main" id="{5D2343A9-E2F7-48F5-98A8-66829A56B26C}"/>
              </a:ext>
            </a:extLst>
          </p:cNvPr>
          <p:cNvSpPr txBox="1"/>
          <p:nvPr/>
        </p:nvSpPr>
        <p:spPr>
          <a:xfrm>
            <a:off x="293293" y="3496175"/>
            <a:ext cx="111668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b="1" dirty="0">
                <a:solidFill>
                  <a:schemeClr val="accent3">
                    <a:lumMod val="50000"/>
                  </a:schemeClr>
                </a:solidFill>
                <a:latin typeface="Segoe UI" panose="020B0502040204020203" pitchFamily="34" charset="0"/>
                <a:cs typeface="Segoe UI" panose="020B0502040204020203" pitchFamily="34" charset="0"/>
              </a:rPr>
              <a:t> on-time</a:t>
            </a:r>
          </a:p>
        </p:txBody>
      </p:sp>
      <p:sp>
        <p:nvSpPr>
          <p:cNvPr id="146" name="ZoneTexte 132">
            <a:extLst>
              <a:ext uri="{FF2B5EF4-FFF2-40B4-BE49-F238E27FC236}">
                <a16:creationId xmlns:a16="http://schemas.microsoft.com/office/drawing/2014/main" id="{ED182259-5B4A-410B-A9C2-E53F2FD48E95}"/>
              </a:ext>
            </a:extLst>
          </p:cNvPr>
          <p:cNvSpPr txBox="1"/>
          <p:nvPr/>
        </p:nvSpPr>
        <p:spPr>
          <a:xfrm>
            <a:off x="293293" y="3664563"/>
            <a:ext cx="1357271"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Paid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Grace </a:t>
            </a:r>
            <a:r>
              <a:rPr lang="fr-FR" sz="700" b="1" dirty="0" err="1">
                <a:solidFill>
                  <a:schemeClr val="accent3">
                    <a:lumMod val="50000"/>
                  </a:schemeClr>
                </a:solidFill>
                <a:latin typeface="Segoe UI" panose="020B0502040204020203" pitchFamily="34" charset="0"/>
                <a:cs typeface="Segoe UI" panose="020B0502040204020203" pitchFamily="34" charset="0"/>
              </a:rPr>
              <a:t>Period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148" name="ZoneTexte 132">
            <a:extLst>
              <a:ext uri="{FF2B5EF4-FFF2-40B4-BE49-F238E27FC236}">
                <a16:creationId xmlns:a16="http://schemas.microsoft.com/office/drawing/2014/main" id="{CBECE135-5139-4E43-A0AF-F37785EDB83F}"/>
              </a:ext>
            </a:extLst>
          </p:cNvPr>
          <p:cNvSpPr txBox="1"/>
          <p:nvPr/>
        </p:nvSpPr>
        <p:spPr>
          <a:xfrm>
            <a:off x="293293" y="4062378"/>
            <a:ext cx="12246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Total </a:t>
            </a:r>
            <a:r>
              <a:rPr lang="fr-FR" sz="700" b="1" dirty="0" err="1">
                <a:solidFill>
                  <a:schemeClr val="accent3">
                    <a:lumMod val="50000"/>
                  </a:schemeClr>
                </a:solidFill>
                <a:latin typeface="Segoe UI" panose="020B0502040204020203" pitchFamily="34" charset="0"/>
                <a:cs typeface="Segoe UI" panose="020B0502040204020203" pitchFamily="34" charset="0"/>
              </a:rPr>
              <a:t>Collected</a:t>
            </a:r>
            <a:r>
              <a:rPr lang="fr-FR" sz="700" b="1" dirty="0">
                <a:solidFill>
                  <a:schemeClr val="accent3">
                    <a:lumMod val="50000"/>
                  </a:schemeClr>
                </a:solidFill>
                <a:latin typeface="Segoe UI" panose="020B0502040204020203" pitchFamily="34" charset="0"/>
                <a:cs typeface="Segoe UI" panose="020B0502040204020203" pitchFamily="34" charset="0"/>
              </a:rPr>
              <a:t> Premium</a:t>
            </a:r>
          </a:p>
        </p:txBody>
      </p:sp>
      <p:sp>
        <p:nvSpPr>
          <p:cNvPr id="143" name="ZoneTexte 137">
            <a:extLst>
              <a:ext uri="{FF2B5EF4-FFF2-40B4-BE49-F238E27FC236}">
                <a16:creationId xmlns:a16="http://schemas.microsoft.com/office/drawing/2014/main" id="{B41CA4C3-2796-4865-B5C5-8386439974CB}"/>
              </a:ext>
            </a:extLst>
          </p:cNvPr>
          <p:cNvSpPr txBox="1"/>
          <p:nvPr/>
        </p:nvSpPr>
        <p:spPr>
          <a:xfrm>
            <a:off x="1230909" y="3840531"/>
            <a:ext cx="672226"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2.4%</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45" name="ZoneTexte 137">
            <a:extLst>
              <a:ext uri="{FF2B5EF4-FFF2-40B4-BE49-F238E27FC236}">
                <a16:creationId xmlns:a16="http://schemas.microsoft.com/office/drawing/2014/main" id="{E8910576-2CE8-45A4-9063-73074CB7CB91}"/>
              </a:ext>
            </a:extLst>
          </p:cNvPr>
          <p:cNvSpPr txBox="1"/>
          <p:nvPr/>
        </p:nvSpPr>
        <p:spPr>
          <a:xfrm>
            <a:off x="1189687" y="3489809"/>
            <a:ext cx="713448" cy="230832"/>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900">
                <a:solidFill>
                  <a:schemeClr val="accent5">
                    <a:lumMod val="50000"/>
                  </a:schemeClr>
                </a:solidFill>
                <a:latin typeface="Segoe UI" panose="020B0502040204020203" pitchFamily="34" charset="0"/>
                <a:cs typeface="Segoe UI" panose="020B0502040204020203" pitchFamily="34" charset="0"/>
              </a:rPr>
              <a:t>34.0%</a:t>
            </a:r>
            <a:endParaRPr lang="fr-FR" sz="900" dirty="0">
              <a:solidFill>
                <a:schemeClr val="accent5">
                  <a:lumMod val="50000"/>
                </a:schemeClr>
              </a:solidFill>
              <a:latin typeface="Segoe UI" panose="020B0502040204020203" pitchFamily="34" charset="0"/>
              <a:cs typeface="Segoe UI" panose="020B0502040204020203" pitchFamily="34" charset="0"/>
            </a:endParaRPr>
          </a:p>
        </p:txBody>
      </p:sp>
      <p:sp>
        <p:nvSpPr>
          <p:cNvPr id="147" name="ZoneTexte 137">
            <a:extLst>
              <a:ext uri="{FF2B5EF4-FFF2-40B4-BE49-F238E27FC236}">
                <a16:creationId xmlns:a16="http://schemas.microsoft.com/office/drawing/2014/main" id="{E5BF8606-2C59-4497-8811-FE4815F1004A}"/>
              </a:ext>
            </a:extLst>
          </p:cNvPr>
          <p:cNvSpPr txBox="1"/>
          <p:nvPr/>
        </p:nvSpPr>
        <p:spPr>
          <a:xfrm>
            <a:off x="1193793" y="3671820"/>
            <a:ext cx="709342"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63.5%</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49" name="ZoneTexte 137">
            <a:extLst>
              <a:ext uri="{FF2B5EF4-FFF2-40B4-BE49-F238E27FC236}">
                <a16:creationId xmlns:a16="http://schemas.microsoft.com/office/drawing/2014/main" id="{CA7A148C-EAD6-4878-976A-002895AD2DB1}"/>
              </a:ext>
            </a:extLst>
          </p:cNvPr>
          <p:cNvSpPr txBox="1"/>
          <p:nvPr/>
        </p:nvSpPr>
        <p:spPr>
          <a:xfrm>
            <a:off x="1146244" y="4069697"/>
            <a:ext cx="756891"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295 B</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52" name="Rectangle: Rounded Corners 151">
            <a:extLst>
              <a:ext uri="{FF2B5EF4-FFF2-40B4-BE49-F238E27FC236}">
                <a16:creationId xmlns:a16="http://schemas.microsoft.com/office/drawing/2014/main" id="{3AB862D5-357F-4BE1-AFFC-FBCA6CE71055}"/>
              </a:ext>
            </a:extLst>
          </p:cNvPr>
          <p:cNvSpPr/>
          <p:nvPr/>
        </p:nvSpPr>
        <p:spPr>
          <a:xfrm>
            <a:off x="330098" y="4351478"/>
            <a:ext cx="1578106" cy="60876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ZoneTexte 132">
            <a:extLst>
              <a:ext uri="{FF2B5EF4-FFF2-40B4-BE49-F238E27FC236}">
                <a16:creationId xmlns:a16="http://schemas.microsoft.com/office/drawing/2014/main" id="{3930968A-213E-4A4F-B6C6-02E72AD6395F}"/>
              </a:ext>
            </a:extLst>
          </p:cNvPr>
          <p:cNvSpPr txBox="1"/>
          <p:nvPr/>
        </p:nvSpPr>
        <p:spPr>
          <a:xfrm>
            <a:off x="416446" y="4356110"/>
            <a:ext cx="1319336"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paid</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with</a:t>
            </a:r>
            <a:r>
              <a:rPr lang="fr-FR" sz="900" b="1" dirty="0">
                <a:solidFill>
                  <a:schemeClr val="accent3">
                    <a:lumMod val="50000"/>
                  </a:schemeClr>
                </a:solidFill>
                <a:latin typeface="Segoe UI" panose="020B0502040204020203" pitchFamily="34" charset="0"/>
                <a:cs typeface="Segoe UI" panose="020B0502040204020203" pitchFamily="34" charset="0"/>
              </a:rPr>
              <a:t> PH</a:t>
            </a:r>
          </a:p>
        </p:txBody>
      </p:sp>
      <p:sp>
        <p:nvSpPr>
          <p:cNvPr id="154" name="ZoneTexte 137">
            <a:extLst>
              <a:ext uri="{FF2B5EF4-FFF2-40B4-BE49-F238E27FC236}">
                <a16:creationId xmlns:a16="http://schemas.microsoft.com/office/drawing/2014/main" id="{66CB0EC2-B879-4510-9507-396364F9314C}"/>
              </a:ext>
            </a:extLst>
          </p:cNvPr>
          <p:cNvSpPr txBox="1"/>
          <p:nvPr/>
        </p:nvSpPr>
        <p:spPr>
          <a:xfrm>
            <a:off x="821427" y="4513925"/>
            <a:ext cx="714509" cy="30777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400">
                <a:solidFill>
                  <a:schemeClr val="accent2">
                    <a:lumMod val="75000"/>
                  </a:schemeClr>
                </a:solidFill>
                <a:latin typeface="Segoe UI" panose="020B0502040204020203" pitchFamily="34" charset="0"/>
                <a:cs typeface="Segoe UI" panose="020B0502040204020203" pitchFamily="34" charset="0"/>
              </a:rPr>
              <a:t>20.4%</a:t>
            </a:r>
            <a:endParaRPr lang="fr-FR" sz="1400" dirty="0">
              <a:solidFill>
                <a:schemeClr val="accent2">
                  <a:lumMod val="75000"/>
                </a:schemeClr>
              </a:solidFill>
              <a:latin typeface="Segoe UI" panose="020B0502040204020203" pitchFamily="34" charset="0"/>
              <a:cs typeface="Segoe UI" panose="020B0502040204020203" pitchFamily="34" charset="0"/>
            </a:endParaRPr>
          </a:p>
        </p:txBody>
      </p:sp>
      <p:sp>
        <p:nvSpPr>
          <p:cNvPr id="155" name="ZoneTexte 132">
            <a:extLst>
              <a:ext uri="{FF2B5EF4-FFF2-40B4-BE49-F238E27FC236}">
                <a16:creationId xmlns:a16="http://schemas.microsoft.com/office/drawing/2014/main" id="{88DE75FD-78DB-4337-A860-A1A832337BA5}"/>
              </a:ext>
            </a:extLst>
          </p:cNvPr>
          <p:cNvSpPr txBox="1"/>
          <p:nvPr/>
        </p:nvSpPr>
        <p:spPr>
          <a:xfrm>
            <a:off x="319974" y="4760762"/>
            <a:ext cx="1512280"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Total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paid</a:t>
            </a:r>
            <a:r>
              <a:rPr lang="fr-FR" sz="700" b="1" dirty="0">
                <a:solidFill>
                  <a:schemeClr val="accent3">
                    <a:lumMod val="50000"/>
                  </a:schemeClr>
                </a:solidFill>
                <a:latin typeface="Segoe UI" panose="020B0502040204020203" pitchFamily="34" charset="0"/>
                <a:cs typeface="Segoe UI" panose="020B0502040204020203" pitchFamily="34" charset="0"/>
              </a:rPr>
              <a:t> by PH</a:t>
            </a:r>
          </a:p>
        </p:txBody>
      </p:sp>
      <p:sp>
        <p:nvSpPr>
          <p:cNvPr id="156" name="ZoneTexte 137">
            <a:extLst>
              <a:ext uri="{FF2B5EF4-FFF2-40B4-BE49-F238E27FC236}">
                <a16:creationId xmlns:a16="http://schemas.microsoft.com/office/drawing/2014/main" id="{9643B80B-755A-4300-82DE-EA45422998F9}"/>
              </a:ext>
            </a:extLst>
          </p:cNvPr>
          <p:cNvSpPr txBox="1"/>
          <p:nvPr/>
        </p:nvSpPr>
        <p:spPr>
          <a:xfrm>
            <a:off x="1356640" y="4766245"/>
            <a:ext cx="864156"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2">
                    <a:lumMod val="75000"/>
                  </a:schemeClr>
                </a:solidFill>
                <a:latin typeface="Segoe UI" panose="020B0502040204020203" pitchFamily="34" charset="0"/>
                <a:cs typeface="Segoe UI" panose="020B0502040204020203" pitchFamily="34" charset="0"/>
              </a:rPr>
              <a:t>63 B</a:t>
            </a:r>
            <a:endParaRPr lang="fr-FR" sz="700" dirty="0">
              <a:solidFill>
                <a:schemeClr val="accent2">
                  <a:lumMod val="75000"/>
                </a:schemeClr>
              </a:solidFill>
              <a:latin typeface="Segoe UI" panose="020B0502040204020203" pitchFamily="34" charset="0"/>
              <a:cs typeface="Segoe UI" panose="020B0502040204020203" pitchFamily="34" charset="0"/>
            </a:endParaRPr>
          </a:p>
        </p:txBody>
      </p:sp>
      <p:sp>
        <p:nvSpPr>
          <p:cNvPr id="163" name="Rectangle: Rounded Corners 162">
            <a:extLst>
              <a:ext uri="{FF2B5EF4-FFF2-40B4-BE49-F238E27FC236}">
                <a16:creationId xmlns:a16="http://schemas.microsoft.com/office/drawing/2014/main" id="{3EFA1B7C-F03E-469B-BDF9-E011B5AB4777}"/>
              </a:ext>
            </a:extLst>
          </p:cNvPr>
          <p:cNvSpPr/>
          <p:nvPr/>
        </p:nvSpPr>
        <p:spPr>
          <a:xfrm>
            <a:off x="10119175" y="3391242"/>
            <a:ext cx="1846738" cy="514262"/>
          </a:xfrm>
          <a:prstGeom prst="roundRect">
            <a:avLst/>
          </a:prstGeom>
          <a:solidFill>
            <a:srgbClr val="D7E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4" name="ZoneTexte 132">
            <a:extLst>
              <a:ext uri="{FF2B5EF4-FFF2-40B4-BE49-F238E27FC236}">
                <a16:creationId xmlns:a16="http://schemas.microsoft.com/office/drawing/2014/main" id="{6B3D442E-1F6F-4D83-8B31-42312B903C1A}"/>
              </a:ext>
            </a:extLst>
          </p:cNvPr>
          <p:cNvSpPr txBox="1"/>
          <p:nvPr/>
        </p:nvSpPr>
        <p:spPr>
          <a:xfrm>
            <a:off x="10253051" y="3606256"/>
            <a:ext cx="1725866" cy="269304"/>
          </a:xfrm>
          <a:prstGeom prst="rect">
            <a:avLst/>
          </a:prstGeom>
          <a:noFill/>
          <a:ln>
            <a:noFill/>
          </a:ln>
        </p:spPr>
        <p:txBody>
          <a:bodyPr wrap="square" lIns="0" tIns="0" rIns="0" bIns="0" rtlCol="0">
            <a:spAutoFit/>
          </a:bodyPr>
          <a:lstStyle/>
          <a:p>
            <a:pPr defTabSz="1087672" eaLnBrk="0" fontAlgn="base" hangingPunct="0">
              <a:spcBef>
                <a:spcPct val="0"/>
              </a:spcBef>
              <a:spcAft>
                <a:spcPct val="0"/>
              </a:spcAft>
            </a:pPr>
            <a:r>
              <a:rPr lang="fr-FR" sz="1050" b="1" dirty="0">
                <a:solidFill>
                  <a:schemeClr val="accent3">
                    <a:lumMod val="50000"/>
                  </a:schemeClr>
                </a:solidFill>
                <a:latin typeface="Segoe UI" panose="020B0502040204020203" pitchFamily="34" charset="0"/>
                <a:cs typeface="Segoe UI" panose="020B0502040204020203" pitchFamily="34" charset="0"/>
              </a:rPr>
              <a:t>0.9 K </a:t>
            </a:r>
            <a:r>
              <a:rPr lang="fr-FR" sz="700" b="1" dirty="0">
                <a:solidFill>
                  <a:schemeClr val="accent3">
                    <a:lumMod val="50000"/>
                  </a:schemeClr>
                </a:solidFill>
                <a:latin typeface="Segoe UI" panose="020B0502040204020203" pitchFamily="34" charset="0"/>
                <a:cs typeface="Segoe UI" panose="020B0502040204020203" pitchFamily="34" charset="0"/>
              </a:rPr>
              <a:t>(3%)</a:t>
            </a:r>
            <a:r>
              <a:rPr lang="fr-FR" sz="400" b="1" dirty="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of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customers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did</a:t>
            </a:r>
            <a:r>
              <a:rPr lang="fr-FR" sz="700" dirty="0">
                <a:solidFill>
                  <a:schemeClr val="accent3">
                    <a:lumMod val="50000"/>
                  </a:schemeClr>
                </a:solidFill>
                <a:latin typeface="Segoe UI" panose="020B0502040204020203" pitchFamily="34" charset="0"/>
                <a:cs typeface="Segoe UI" panose="020B0502040204020203" pitchFamily="34" charset="0"/>
              </a:rPr>
              <a:t> claims </a:t>
            </a:r>
            <a:r>
              <a:rPr lang="fr-FR" sz="700" dirty="0" err="1">
                <a:solidFill>
                  <a:schemeClr val="accent3">
                    <a:lumMod val="50000"/>
                  </a:schemeClr>
                </a:solidFill>
                <a:latin typeface="Segoe UI" panose="020B0502040204020203" pitchFamily="34" charset="0"/>
                <a:cs typeface="Segoe UI" panose="020B0502040204020203" pitchFamily="34" charset="0"/>
              </a:rPr>
              <a:t>from</a:t>
            </a:r>
            <a:r>
              <a:rPr lang="fr-FR" sz="700" dirty="0">
                <a:solidFill>
                  <a:schemeClr val="accent3">
                    <a:lumMod val="50000"/>
                  </a:schemeClr>
                </a:solidFill>
                <a:latin typeface="Segoe UI" panose="020B0502040204020203" pitchFamily="34" charset="0"/>
                <a:cs typeface="Segoe UI" panose="020B0502040204020203" pitchFamily="34" charset="0"/>
              </a:rPr>
              <a:t> YTD</a:t>
            </a:r>
          </a:p>
        </p:txBody>
      </p:sp>
      <p:sp>
        <p:nvSpPr>
          <p:cNvPr id="165" name="ZoneTexte 132">
            <a:extLst>
              <a:ext uri="{FF2B5EF4-FFF2-40B4-BE49-F238E27FC236}">
                <a16:creationId xmlns:a16="http://schemas.microsoft.com/office/drawing/2014/main" id="{05775D2A-1237-4FFF-8E96-ACF5507F2901}"/>
              </a:ext>
            </a:extLst>
          </p:cNvPr>
          <p:cNvSpPr txBox="1"/>
          <p:nvPr/>
        </p:nvSpPr>
        <p:spPr>
          <a:xfrm>
            <a:off x="10111233" y="3888186"/>
            <a:ext cx="1601905" cy="253916"/>
          </a:xfrm>
          <a:prstGeom prst="rect">
            <a:avLst/>
          </a:prstGeom>
          <a:noFill/>
        </p:spPr>
        <p:txBody>
          <a:bodyPr wrap="square" rtlCol="0">
            <a:spAutoFit/>
          </a:bodyPr>
          <a:lstStyle/>
          <a:p>
            <a:pPr defTabSz="1087672" eaLnBrk="0" fontAlgn="base" hangingPunct="0">
              <a:spcBef>
                <a:spcPct val="0"/>
              </a:spcBef>
              <a:spcAft>
                <a:spcPct val="0"/>
              </a:spcAft>
            </a:pPr>
            <a:r>
              <a:rPr lang="fr-FR" sz="1050" b="1" dirty="0">
                <a:solidFill>
                  <a:schemeClr val="accent2">
                    <a:lumMod val="75000"/>
                  </a:schemeClr>
                </a:solidFill>
                <a:latin typeface="Segoe UI" panose="020B0502040204020203" pitchFamily="34" charset="0"/>
                <a:cs typeface="Segoe UI" panose="020B0502040204020203" pitchFamily="34" charset="0"/>
              </a:rPr>
              <a:t>4.8%</a:t>
            </a:r>
            <a:r>
              <a:rPr lang="fr-FR" sz="1050" b="1" dirty="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having </a:t>
            </a:r>
            <a:r>
              <a:rPr lang="fr-FR" sz="700" b="1" dirty="0">
                <a:solidFill>
                  <a:schemeClr val="accent3">
                    <a:lumMod val="50000"/>
                  </a:schemeClr>
                </a:solidFill>
                <a:latin typeface="Segoe UI" panose="020B0502040204020203" pitchFamily="34" charset="0"/>
                <a:cs typeface="Segoe UI" panose="020B0502040204020203" pitchFamily="34" charset="0"/>
              </a:rPr>
              <a:t>declined claim</a:t>
            </a:r>
          </a:p>
        </p:txBody>
      </p:sp>
      <p:sp>
        <p:nvSpPr>
          <p:cNvPr id="167" name="Rectangle: Rounded Corners 166">
            <a:extLst>
              <a:ext uri="{FF2B5EF4-FFF2-40B4-BE49-F238E27FC236}">
                <a16:creationId xmlns:a16="http://schemas.microsoft.com/office/drawing/2014/main" id="{E38BE99E-2D37-48C0-973E-7212B6BE8AC7}"/>
              </a:ext>
            </a:extLst>
          </p:cNvPr>
          <p:cNvSpPr/>
          <p:nvPr/>
        </p:nvSpPr>
        <p:spPr>
          <a:xfrm>
            <a:off x="10126645" y="4407230"/>
            <a:ext cx="1839267" cy="614434"/>
          </a:xfrm>
          <a:prstGeom prst="roundRect">
            <a:avLst/>
          </a:prstGeom>
          <a:solidFill>
            <a:srgbClr val="D7E4BD"/>
          </a:solidFill>
          <a:ln>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ZoneTexte 132">
            <a:extLst>
              <a:ext uri="{FF2B5EF4-FFF2-40B4-BE49-F238E27FC236}">
                <a16:creationId xmlns:a16="http://schemas.microsoft.com/office/drawing/2014/main" id="{BC45157B-E6A6-4404-AEBA-9031440EF5E8}"/>
              </a:ext>
            </a:extLst>
          </p:cNvPr>
          <p:cNvSpPr txBox="1"/>
          <p:nvPr/>
        </p:nvSpPr>
        <p:spPr>
          <a:xfrm>
            <a:off x="10158655" y="4326966"/>
            <a:ext cx="1645131" cy="730969"/>
          </a:xfrm>
          <a:prstGeom prst="rect">
            <a:avLst/>
          </a:prstGeom>
          <a:noFill/>
          <a:ln>
            <a:noFill/>
          </a:ln>
        </p:spPr>
        <p:txBody>
          <a:bodyPr wrap="square" rtlCol="0">
            <a:spAutoFit/>
          </a:bodyPr>
          <a:lstStyle/>
          <a:p>
            <a:pPr defTabSz="1087672" eaLnBrk="0" fontAlgn="base" hangingPunct="0">
              <a:lnSpc>
                <a:spcPct val="150000"/>
              </a:lnSpc>
              <a:spcBef>
                <a:spcPct val="0"/>
              </a:spcBef>
              <a:spcAft>
                <a:spcPct val="0"/>
              </a:spcAft>
            </a:pPr>
            <a:r>
              <a:rPr lang="fr-FR" sz="600" b="1" dirty="0">
                <a:solidFill>
                  <a:schemeClr val="accent3">
                    <a:lumMod val="50000"/>
                  </a:schemeClr>
                </a:solidFill>
                <a:latin typeface="Segoe UI" panose="020B0502040204020203" pitchFamily="34" charset="0"/>
                <a:cs typeface="Segoe UI" panose="020B0502040204020203" pitchFamily="34" charset="0"/>
              </a:rPr>
              <a: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b="1" dirty="0">
                <a:solidFill>
                  <a:schemeClr val="accent3">
                    <a:lumMod val="50000"/>
                  </a:schemeClr>
                </a:solidFill>
                <a:latin typeface="Segoe UI" panose="020B0502040204020203" pitchFamily="34" charset="0"/>
                <a:cs typeface="Segoe UI" panose="020B0502040204020203" pitchFamily="34" charset="0"/>
              </a:rPr>
              <a:t>Health claims    </a:t>
            </a:r>
            <a:r>
              <a:rPr lang="fr-FR" sz="900" b="1" dirty="0">
                <a:solidFill>
                  <a:schemeClr val="accent3">
                    <a:lumMod val="50000"/>
                  </a:schemeClr>
                </a:solidFill>
                <a:latin typeface="Segoe UI" panose="020B0502040204020203" pitchFamily="34" charset="0"/>
                <a:cs typeface="Segoe UI" panose="020B0502040204020203" pitchFamily="34" charset="0"/>
              </a:rPr>
              <a:t>1.1 K</a:t>
            </a:r>
            <a:endParaRPr lang="fr-FR" sz="6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After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policy</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issued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claimed</a:t>
            </a:r>
            <a:endParaRPr lang="fr-FR" sz="700" b="1"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a:solidFill>
                  <a:schemeClr val="accent3">
                    <a:lumMod val="50000"/>
                  </a:schemeClr>
                </a:solidFill>
                <a:latin typeface="Segoe UI" panose="020B0502040204020203" pitchFamily="34" charset="0"/>
                <a:cs typeface="Segoe UI" panose="020B0502040204020203" pitchFamily="34" charset="0"/>
              </a:rPr>
              <a:t>wihtin </a:t>
            </a:r>
            <a:r>
              <a:rPr lang="fr-FR" sz="700" b="1" dirty="0">
                <a:solidFill>
                  <a:schemeClr val="accent3">
                    <a:lumMod val="50000"/>
                  </a:schemeClr>
                </a:solidFill>
                <a:latin typeface="Segoe UI" panose="020B0502040204020203" pitchFamily="34" charset="0"/>
                <a:cs typeface="Segoe UI" panose="020B0502040204020203" pitchFamily="34" charset="0"/>
              </a:rPr>
              <a:t>3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0.2%</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a:solidFill>
                  <a:schemeClr val="accent3">
                    <a:lumMod val="50000"/>
                  </a:schemeClr>
                </a:solidFill>
                <a:latin typeface="Segoe UI" panose="020B0502040204020203" pitchFamily="34" charset="0"/>
                <a:cs typeface="Segoe UI" panose="020B0502040204020203" pitchFamily="34" charset="0"/>
              </a:rPr>
              <a:t>within </a:t>
            </a:r>
            <a:r>
              <a:rPr lang="fr-FR" sz="700" b="1" dirty="0">
                <a:solidFill>
                  <a:schemeClr val="accent3">
                    <a:lumMod val="50000"/>
                  </a:schemeClr>
                </a:solidFill>
                <a:latin typeface="Segoe UI" panose="020B0502040204020203" pitchFamily="34" charset="0"/>
                <a:cs typeface="Segoe UI" panose="020B0502040204020203" pitchFamily="34" charset="0"/>
              </a:rPr>
              <a:t>6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0.4%</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a:solidFill>
                  <a:schemeClr val="accent3">
                    <a:lumMod val="50000"/>
                  </a:schemeClr>
                </a:solidFill>
                <a:latin typeface="Segoe UI" panose="020B0502040204020203" pitchFamily="34" charset="0"/>
                <a:cs typeface="Segoe UI" panose="020B0502040204020203" pitchFamily="34" charset="0"/>
              </a:rPr>
              <a:t>within </a:t>
            </a:r>
            <a:r>
              <a:rPr lang="fr-FR" sz="700" b="1" dirty="0">
                <a:solidFill>
                  <a:schemeClr val="accent3">
                    <a:lumMod val="50000"/>
                  </a:schemeClr>
                </a:solidFill>
                <a:latin typeface="Segoe UI" panose="020B0502040204020203" pitchFamily="34" charset="0"/>
                <a:cs typeface="Segoe UI" panose="020B0502040204020203" pitchFamily="34" charset="0"/>
              </a:rPr>
              <a:t>12 mth</a:t>
            </a:r>
            <a:r>
              <a:rPr lang="fr-FR" sz="700" dirty="0">
                <a:solidFill>
                  <a:schemeClr val="accent3">
                    <a:lumMod val="50000"/>
                  </a:schemeClr>
                </a:solidFill>
                <a:latin typeface="Segoe UI" panose="020B0502040204020203" pitchFamily="34" charset="0"/>
                <a:cs typeface="Segoe UI" panose="020B0502040204020203" pitchFamily="34" charset="0"/>
              </a:rPr>
              <a:t> :                    </a:t>
            </a:r>
            <a:r>
              <a:rPr lang="fr-FR" sz="700" b="1" dirty="0">
                <a:solidFill>
                  <a:schemeClr val="accent3">
                    <a:lumMod val="50000"/>
                  </a:schemeClr>
                </a:solidFill>
                <a:latin typeface="Segoe UI" panose="020B0502040204020203" pitchFamily="34" charset="0"/>
                <a:cs typeface="Segoe UI" panose="020B0502040204020203" pitchFamily="34" charset="0"/>
              </a:rPr>
              <a:t>0.6</a:t>
            </a:r>
            <a:r>
              <a:rPr lang="fr-FR" sz="600" b="1" dirty="0">
                <a:solidFill>
                  <a:schemeClr val="accent3">
                    <a:lumMod val="50000"/>
                  </a:schemeClr>
                </a:solidFill>
                <a:latin typeface="Segoe UI" panose="020B0502040204020203" pitchFamily="34" charset="0"/>
                <a:cs typeface="Segoe UI" panose="020B0502040204020203" pitchFamily="34" charset="0"/>
              </a:rPr>
              <a:t>%</a:t>
            </a:r>
            <a:endParaRPr lang="fr-FR" sz="500" dirty="0">
              <a:solidFill>
                <a:schemeClr val="accent3">
                  <a:lumMod val="50000"/>
                </a:schemeClr>
              </a:solidFill>
              <a:latin typeface="Segoe UI" panose="020B0502040204020203" pitchFamily="34" charset="0"/>
              <a:cs typeface="Segoe UI" panose="020B0502040204020203" pitchFamily="34" charset="0"/>
            </a:endParaRPr>
          </a:p>
        </p:txBody>
      </p:sp>
      <p:sp>
        <p:nvSpPr>
          <p:cNvPr id="169" name="ZoneTexte 132">
            <a:extLst>
              <a:ext uri="{FF2B5EF4-FFF2-40B4-BE49-F238E27FC236}">
                <a16:creationId xmlns:a16="http://schemas.microsoft.com/office/drawing/2014/main" id="{3EAE304E-1CE3-4EEA-AF56-2B20014694DC}"/>
              </a:ext>
            </a:extLst>
          </p:cNvPr>
          <p:cNvSpPr txBox="1"/>
          <p:nvPr/>
        </p:nvSpPr>
        <p:spPr>
          <a:xfrm>
            <a:off x="10096353" y="3368449"/>
            <a:ext cx="1908562" cy="246221"/>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a:solidFill>
                  <a:schemeClr val="accent3">
                    <a:lumMod val="50000"/>
                  </a:schemeClr>
                </a:solidFill>
                <a:latin typeface="Segoe UI" panose="020B0502040204020203" pitchFamily="34" charset="0"/>
                <a:cs typeface="Segoe UI" panose="020B0502040204020203" pitchFamily="34" charset="0"/>
              </a:rPr>
              <a:t>Total </a:t>
            </a:r>
            <a:r>
              <a:rPr lang="fr-FR" sz="800" b="1" dirty="0" err="1">
                <a:solidFill>
                  <a:schemeClr val="accent3">
                    <a:lumMod val="50000"/>
                  </a:schemeClr>
                </a:solidFill>
                <a:latin typeface="Segoe UI" panose="020B0502040204020203" pitchFamily="34" charset="0"/>
                <a:cs typeface="Segoe UI" panose="020B0502040204020203" pitchFamily="34" charset="0"/>
              </a:rPr>
              <a:t>Health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customers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29.2 K</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170" name="ZoneTexte 132">
            <a:extLst>
              <a:ext uri="{FF2B5EF4-FFF2-40B4-BE49-F238E27FC236}">
                <a16:creationId xmlns:a16="http://schemas.microsoft.com/office/drawing/2014/main" id="{E3B9A0CB-DC01-40B1-8696-DC2C3C55B009}"/>
              </a:ext>
            </a:extLst>
          </p:cNvPr>
          <p:cNvSpPr txBox="1"/>
          <p:nvPr/>
        </p:nvSpPr>
        <p:spPr>
          <a:xfrm>
            <a:off x="10132207" y="4137084"/>
            <a:ext cx="1760401"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claims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3.8 </a:t>
            </a:r>
            <a:r>
              <a:rPr lang="fr-FR" sz="1000" b="1" dirty="0" err="1">
                <a:solidFill>
                  <a:schemeClr val="accent3">
                    <a:lumMod val="50000"/>
                  </a:schemeClr>
                </a:solidFill>
                <a:latin typeface="Segoe UI" panose="020B0502040204020203" pitchFamily="34" charset="0"/>
                <a:cs typeface="Segoe UI" panose="020B0502040204020203" pitchFamily="34" charset="0"/>
              </a:rPr>
              <a:t>Mio</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71" name="Rectangle 170">
            <a:extLst>
              <a:ext uri="{FF2B5EF4-FFF2-40B4-BE49-F238E27FC236}">
                <a16:creationId xmlns:a16="http://schemas.microsoft.com/office/drawing/2014/main" id="{BD1BA7F4-782D-4EFC-A2D3-643CB33A0450}"/>
              </a:ext>
            </a:extLst>
          </p:cNvPr>
          <p:cNvSpPr/>
          <p:nvPr/>
        </p:nvSpPr>
        <p:spPr>
          <a:xfrm>
            <a:off x="10290660" y="5005657"/>
            <a:ext cx="1499164" cy="215444"/>
          </a:xfrm>
          <a:prstGeom prst="rect">
            <a:avLst/>
          </a:prstGeom>
        </p:spPr>
        <p:txBody>
          <a:bodyPr wrap="square">
            <a:spAutoFit/>
          </a:bodyPr>
          <a:lstStyle/>
          <a:p>
            <a:pPr defTabSz="1087672" eaLnBrk="0" fontAlgn="base" hangingPunct="0">
              <a:spcBef>
                <a:spcPct val="0"/>
              </a:spcBef>
              <a:spcAft>
                <a:spcPct val="0"/>
              </a:spcAft>
            </a:pPr>
            <a:r>
              <a:rPr lang="en-US" sz="800" b="1" dirty="0">
                <a:solidFill>
                  <a:schemeClr val="accent3">
                    <a:lumMod val="50000"/>
                  </a:schemeClr>
                </a:solidFill>
                <a:latin typeface="Segoe UI" panose="020B0502040204020203" pitchFamily="34" charset="0"/>
                <a:cs typeface="Segoe UI" panose="020B0502040204020203" pitchFamily="34" charset="0"/>
              </a:rPr>
              <a:t>Claiming frequency</a:t>
            </a:r>
          </a:p>
        </p:txBody>
      </p:sp>
      <p:sp>
        <p:nvSpPr>
          <p:cNvPr id="172" name="Rectangle: Rounded Corners 171">
            <a:extLst>
              <a:ext uri="{FF2B5EF4-FFF2-40B4-BE49-F238E27FC236}">
                <a16:creationId xmlns:a16="http://schemas.microsoft.com/office/drawing/2014/main" id="{A951D3DB-1B94-4BD0-8FD2-49EF9A81C0DF}"/>
              </a:ext>
            </a:extLst>
          </p:cNvPr>
          <p:cNvSpPr/>
          <p:nvPr/>
        </p:nvSpPr>
        <p:spPr>
          <a:xfrm>
            <a:off x="10406153" y="5205697"/>
            <a:ext cx="448699"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1-2 times</a:t>
            </a:r>
          </a:p>
          <a:p>
            <a:pPr algn="ctr"/>
            <a:r>
              <a:rPr lang="en-US" sz="700">
                <a:solidFill>
                  <a:schemeClr val="accent3">
                    <a:lumMod val="50000"/>
                  </a:schemeClr>
                </a:solidFill>
              </a:rPr>
              <a:t>2.5 </a:t>
            </a:r>
            <a:r>
              <a:rPr lang="en-US" sz="700" dirty="0">
                <a:solidFill>
                  <a:schemeClr val="accent3">
                    <a:lumMod val="50000"/>
                  </a:schemeClr>
                </a:solidFill>
              </a:rPr>
              <a:t>%</a:t>
            </a:r>
          </a:p>
        </p:txBody>
      </p:sp>
      <p:sp>
        <p:nvSpPr>
          <p:cNvPr id="173" name="Rectangle: Rounded Corners 172">
            <a:extLst>
              <a:ext uri="{FF2B5EF4-FFF2-40B4-BE49-F238E27FC236}">
                <a16:creationId xmlns:a16="http://schemas.microsoft.com/office/drawing/2014/main" id="{B812BEE5-82F3-4EC8-9E3F-E140EFF712B7}"/>
              </a:ext>
            </a:extLst>
          </p:cNvPr>
          <p:cNvSpPr/>
          <p:nvPr/>
        </p:nvSpPr>
        <p:spPr>
          <a:xfrm>
            <a:off x="10914920" y="5205697"/>
            <a:ext cx="490224"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3-4 times</a:t>
            </a:r>
          </a:p>
          <a:p>
            <a:pPr algn="ctr"/>
            <a:r>
              <a:rPr lang="en-US" sz="700" dirty="0">
                <a:solidFill>
                  <a:schemeClr val="accent3">
                    <a:lumMod val="50000"/>
                  </a:schemeClr>
                </a:solidFill>
              </a:rPr>
              <a:t>0.2 %</a:t>
            </a:r>
          </a:p>
        </p:txBody>
      </p:sp>
      <p:sp>
        <p:nvSpPr>
          <p:cNvPr id="174" name="Rectangle: Rounded Corners 173">
            <a:extLst>
              <a:ext uri="{FF2B5EF4-FFF2-40B4-BE49-F238E27FC236}">
                <a16:creationId xmlns:a16="http://schemas.microsoft.com/office/drawing/2014/main" id="{E7BA7D60-3610-4E0E-B512-3950F0CFE541}"/>
              </a:ext>
            </a:extLst>
          </p:cNvPr>
          <p:cNvSpPr/>
          <p:nvPr/>
        </p:nvSpPr>
        <p:spPr>
          <a:xfrm>
            <a:off x="11465211" y="5205697"/>
            <a:ext cx="479897" cy="215444"/>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&gt;=5 times</a:t>
            </a:r>
          </a:p>
          <a:p>
            <a:pPr algn="ctr"/>
            <a:r>
              <a:rPr lang="en-US" sz="700" dirty="0">
                <a:solidFill>
                  <a:schemeClr val="accent3">
                    <a:lumMod val="50000"/>
                  </a:schemeClr>
                </a:solidFill>
              </a:rPr>
              <a:t>0.04 %</a:t>
            </a:r>
          </a:p>
        </p:txBody>
      </p:sp>
      <p:sp>
        <p:nvSpPr>
          <p:cNvPr id="187" name="Rectangle 186">
            <a:extLst>
              <a:ext uri="{FF2B5EF4-FFF2-40B4-BE49-F238E27FC236}">
                <a16:creationId xmlns:a16="http://schemas.microsoft.com/office/drawing/2014/main" id="{7608BD91-CE02-4014-9E0F-BD5F04BD4BE9}"/>
              </a:ext>
            </a:extLst>
          </p:cNvPr>
          <p:cNvSpPr/>
          <p:nvPr/>
        </p:nvSpPr>
        <p:spPr>
          <a:xfrm>
            <a:off x="2047141" y="3126621"/>
            <a:ext cx="1679850" cy="25741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Financial </a:t>
            </a:r>
            <a:r>
              <a:rPr lang="en-US" sz="1092" dirty="0" err="1">
                <a:solidFill>
                  <a:prstClr val="white"/>
                </a:solidFill>
                <a:latin typeface="Impact" panose="020B0806030902050204" pitchFamily="34" charset="0"/>
                <a:cs typeface="Segoe UI" panose="020B0502040204020203" pitchFamily="34" charset="0"/>
              </a:rPr>
              <a:t>Behaviour</a:t>
            </a:r>
            <a:endParaRPr lang="en-US" sz="1092" dirty="0">
              <a:solidFill>
                <a:prstClr val="white"/>
              </a:solidFill>
              <a:latin typeface="Impact" panose="020B0806030902050204" pitchFamily="34" charset="0"/>
              <a:cs typeface="Segoe UI" panose="020B0502040204020203" pitchFamily="34" charset="0"/>
            </a:endParaRPr>
          </a:p>
        </p:txBody>
      </p:sp>
      <p:sp>
        <p:nvSpPr>
          <p:cNvPr id="190" name="Rectangle 189">
            <a:extLst>
              <a:ext uri="{FF2B5EF4-FFF2-40B4-BE49-F238E27FC236}">
                <a16:creationId xmlns:a16="http://schemas.microsoft.com/office/drawing/2014/main" id="{0DB6432E-9F0E-4B95-AB9F-7D6285386C1B}"/>
              </a:ext>
            </a:extLst>
          </p:cNvPr>
          <p:cNvSpPr/>
          <p:nvPr/>
        </p:nvSpPr>
        <p:spPr>
          <a:xfrm>
            <a:off x="8866729" y="39504"/>
            <a:ext cx="2011703"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Relationship</a:t>
            </a:r>
          </a:p>
        </p:txBody>
      </p:sp>
      <p:sp>
        <p:nvSpPr>
          <p:cNvPr id="192" name="Rectangle: Rounded Corners 191">
            <a:extLst>
              <a:ext uri="{FF2B5EF4-FFF2-40B4-BE49-F238E27FC236}">
                <a16:creationId xmlns:a16="http://schemas.microsoft.com/office/drawing/2014/main" id="{879BCE5C-5FFB-4CEB-A864-581229A4B2B3}"/>
              </a:ext>
            </a:extLst>
          </p:cNvPr>
          <p:cNvSpPr/>
          <p:nvPr/>
        </p:nvSpPr>
        <p:spPr>
          <a:xfrm>
            <a:off x="10245222" y="1759074"/>
            <a:ext cx="1608628" cy="11610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48EB76B2-8E0A-4120-8635-819290625DD7}"/>
              </a:ext>
            </a:extLst>
          </p:cNvPr>
          <p:cNvSpPr/>
          <p:nvPr/>
        </p:nvSpPr>
        <p:spPr>
          <a:xfrm>
            <a:off x="10451097" y="1688179"/>
            <a:ext cx="1196877" cy="19555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Contact Recency</a:t>
            </a:r>
          </a:p>
        </p:txBody>
      </p:sp>
      <p:sp>
        <p:nvSpPr>
          <p:cNvPr id="194" name="Rectangle: Rounded Corners 193">
            <a:extLst>
              <a:ext uri="{FF2B5EF4-FFF2-40B4-BE49-F238E27FC236}">
                <a16:creationId xmlns:a16="http://schemas.microsoft.com/office/drawing/2014/main" id="{CDD4DE72-99B3-4774-9C7E-B4A68AF26414}"/>
              </a:ext>
            </a:extLst>
          </p:cNvPr>
          <p:cNvSpPr/>
          <p:nvPr/>
        </p:nvSpPr>
        <p:spPr>
          <a:xfrm>
            <a:off x="7882896" y="403088"/>
            <a:ext cx="2131521" cy="62463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107D8D02-0463-463A-AD01-D6525323735C}"/>
              </a:ext>
            </a:extLst>
          </p:cNvPr>
          <p:cNvSpPr txBox="1"/>
          <p:nvPr/>
        </p:nvSpPr>
        <p:spPr bwMode="auto">
          <a:xfrm>
            <a:off x="9019935" y="2793029"/>
            <a:ext cx="3553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a:r>
              <a:rPr lang="fr-FR" sz="700" b="1" dirty="0">
                <a:solidFill>
                  <a:schemeClr val="accent2">
                    <a:lumMod val="50000"/>
                  </a:schemeClr>
                </a:solidFill>
                <a:latin typeface="Segoe UI" panose="020B0502040204020203" pitchFamily="34" charset="0"/>
                <a:cs typeface="Segoe UI" panose="020B0502040204020203" pitchFamily="34" charset="0"/>
              </a:rPr>
              <a:t>Years</a:t>
            </a:r>
            <a:endParaRPr lang="en-US" sz="800" b="1" dirty="0" err="1">
              <a:solidFill>
                <a:schemeClr val="accent2">
                  <a:lumMod val="50000"/>
                </a:schemeClr>
              </a:solidFill>
              <a:latin typeface="Source Sans Pro" pitchFamily="34" charset="0"/>
            </a:endParaRPr>
          </a:p>
        </p:txBody>
      </p:sp>
      <p:sp>
        <p:nvSpPr>
          <p:cNvPr id="198" name="Rectangle: Rounded Corners 197">
            <a:extLst>
              <a:ext uri="{FF2B5EF4-FFF2-40B4-BE49-F238E27FC236}">
                <a16:creationId xmlns:a16="http://schemas.microsoft.com/office/drawing/2014/main" id="{6776A275-28D5-49AA-8DBA-53AAA11D25B6}"/>
              </a:ext>
            </a:extLst>
          </p:cNvPr>
          <p:cNvSpPr/>
          <p:nvPr/>
        </p:nvSpPr>
        <p:spPr>
          <a:xfrm>
            <a:off x="8110244" y="350170"/>
            <a:ext cx="1676824" cy="167440"/>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Advisor Relationship</a:t>
            </a:r>
          </a:p>
        </p:txBody>
      </p:sp>
      <p:sp>
        <p:nvSpPr>
          <p:cNvPr id="199" name="ZoneTexte 132">
            <a:extLst>
              <a:ext uri="{FF2B5EF4-FFF2-40B4-BE49-F238E27FC236}">
                <a16:creationId xmlns:a16="http://schemas.microsoft.com/office/drawing/2014/main" id="{989638AF-3848-491C-9390-5775E228E2BD}"/>
              </a:ext>
            </a:extLst>
          </p:cNvPr>
          <p:cNvSpPr txBox="1"/>
          <p:nvPr/>
        </p:nvSpPr>
        <p:spPr>
          <a:xfrm>
            <a:off x="7991500" y="572359"/>
            <a:ext cx="1374004" cy="400110"/>
          </a:xfrm>
          <a:prstGeom prst="rect">
            <a:avLst/>
          </a:prstGeom>
          <a:noFill/>
        </p:spPr>
        <p:txBody>
          <a:bodyPr wrap="square" rtlCol="0">
            <a:spAutoFit/>
          </a:bodyPr>
          <a:lstStyle/>
          <a:p>
            <a:pPr defTabSz="1087672" eaLnBrk="0" fontAlgn="base" hangingPunct="0">
              <a:spcBef>
                <a:spcPct val="0"/>
              </a:spcBef>
              <a:spcAft>
                <a:spcPct val="0"/>
              </a:spcAft>
            </a:pPr>
            <a:r>
              <a:rPr lang="fr-FR" sz="1000" b="1" dirty="0">
                <a:solidFill>
                  <a:schemeClr val="accent3">
                    <a:lumMod val="50000"/>
                  </a:schemeClr>
                </a:solidFill>
                <a:latin typeface="Segoe UI" panose="020B0502040204020203" pitchFamily="34" charset="0"/>
                <a:cs typeface="Segoe UI" panose="020B0502040204020203" pitchFamily="34" charset="0"/>
              </a:rPr>
              <a:t># </a:t>
            </a:r>
            <a:r>
              <a:rPr lang="fr-FR" sz="1000" dirty="0" err="1">
                <a:solidFill>
                  <a:schemeClr val="accent3">
                    <a:lumMod val="50000"/>
                  </a:schemeClr>
                </a:solidFill>
                <a:latin typeface="Segoe UI" panose="020B0502040204020203" pitchFamily="34" charset="0"/>
                <a:cs typeface="Segoe UI" panose="020B0502040204020203" pitchFamily="34" charset="0"/>
              </a:rPr>
              <a:t>Custs</a:t>
            </a:r>
            <a:r>
              <a:rPr lang="fr-FR" sz="1000" dirty="0">
                <a:solidFill>
                  <a:schemeClr val="accent3">
                    <a:lumMod val="50000"/>
                  </a:schemeClr>
                </a:solidFill>
                <a:latin typeface="Segoe UI" panose="020B0502040204020203" pitchFamily="34" charset="0"/>
                <a:cs typeface="Segoe UI" panose="020B0502040204020203" pitchFamily="34" charset="0"/>
              </a:rPr>
              <a:t> </a:t>
            </a:r>
            <a:r>
              <a:rPr lang="fr-FR" sz="1000" dirty="0" err="1">
                <a:solidFill>
                  <a:schemeClr val="accent3">
                    <a:lumMod val="50000"/>
                  </a:schemeClr>
                </a:solidFill>
                <a:latin typeface="Segoe UI" panose="020B0502040204020203" pitchFamily="34" charset="0"/>
                <a:cs typeface="Segoe UI" panose="020B0502040204020203" pitchFamily="34" charset="0"/>
              </a:rPr>
              <a:t>having</a:t>
            </a:r>
            <a:r>
              <a:rPr lang="fr-FR" sz="1000" dirty="0">
                <a:solidFill>
                  <a:schemeClr val="accent3">
                    <a:lumMod val="50000"/>
                  </a:schemeClr>
                </a:solidFill>
                <a:latin typeface="Segoe UI" panose="020B0502040204020203" pitchFamily="34" charset="0"/>
                <a:cs typeface="Segoe UI" panose="020B0502040204020203" pitchFamily="34" charset="0"/>
              </a:rPr>
              <a:t> </a:t>
            </a:r>
            <a:r>
              <a:rPr lang="fr-FR" sz="1000" b="1" dirty="0" err="1">
                <a:solidFill>
                  <a:schemeClr val="accent3">
                    <a:lumMod val="50000"/>
                  </a:schemeClr>
                </a:solidFill>
                <a:latin typeface="Segoe UI" panose="020B0502040204020203" pitchFamily="34" charset="0"/>
                <a:cs typeface="Segoe UI" panose="020B0502040204020203" pitchFamily="34" charset="0"/>
              </a:rPr>
              <a:t>orphan</a:t>
            </a:r>
            <a:r>
              <a:rPr lang="fr-FR" sz="1000" b="1" dirty="0">
                <a:solidFill>
                  <a:schemeClr val="accent3">
                    <a:lumMod val="50000"/>
                  </a:schemeClr>
                </a:solidFill>
                <a:latin typeface="Segoe UI" panose="020B0502040204020203" pitchFamily="34" charset="0"/>
                <a:cs typeface="Segoe UI" panose="020B0502040204020203" pitchFamily="34" charset="0"/>
              </a:rPr>
              <a:t> </a:t>
            </a:r>
            <a:r>
              <a:rPr lang="fr-FR" sz="1000" b="1" dirty="0" err="1">
                <a:solidFill>
                  <a:schemeClr val="accent3">
                    <a:lumMod val="50000"/>
                  </a:schemeClr>
                </a:solidFill>
                <a:latin typeface="Segoe UI" panose="020B0502040204020203" pitchFamily="34" charset="0"/>
                <a:cs typeface="Segoe UI" panose="020B0502040204020203" pitchFamily="34" charset="0"/>
              </a:rPr>
              <a:t>policy</a:t>
            </a:r>
            <a:endParaRPr lang="fr-FR" sz="10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0" name="ZoneTexte 137">
            <a:extLst>
              <a:ext uri="{FF2B5EF4-FFF2-40B4-BE49-F238E27FC236}">
                <a16:creationId xmlns:a16="http://schemas.microsoft.com/office/drawing/2014/main" id="{CC7837C4-8AFE-4F91-B25E-01056329A5F8}"/>
              </a:ext>
            </a:extLst>
          </p:cNvPr>
          <p:cNvSpPr txBox="1"/>
          <p:nvPr/>
        </p:nvSpPr>
        <p:spPr>
          <a:xfrm>
            <a:off x="9099079" y="535943"/>
            <a:ext cx="989344" cy="47705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400">
                <a:solidFill>
                  <a:schemeClr val="accent2">
                    <a:lumMod val="75000"/>
                  </a:schemeClr>
                </a:solidFill>
                <a:latin typeface="Segoe UI" panose="020B0502040204020203" pitchFamily="34" charset="0"/>
                <a:cs typeface="Segoe UI" panose="020B0502040204020203" pitchFamily="34" charset="0"/>
              </a:rPr>
              <a:t>28 K</a:t>
            </a:r>
            <a:r>
              <a:rPr lang="fr-FR" sz="1249">
                <a:solidFill>
                  <a:schemeClr val="accent2">
                    <a:lumMod val="75000"/>
                  </a:schemeClr>
                </a:solidFill>
                <a:latin typeface="Segoe UI" panose="020B0502040204020203" pitchFamily="34" charset="0"/>
                <a:cs typeface="Segoe UI" panose="020B0502040204020203" pitchFamily="34" charset="0"/>
              </a:rPr>
              <a:t>  </a:t>
            </a:r>
            <a:r>
              <a:rPr lang="fr-FR" sz="1100">
                <a:solidFill>
                  <a:schemeClr val="accent2">
                    <a:lumMod val="75000"/>
                  </a:schemeClr>
                </a:solidFill>
                <a:latin typeface="Segoe UI" panose="020B0502040204020203" pitchFamily="34" charset="0"/>
                <a:cs typeface="Segoe UI" panose="020B0502040204020203" pitchFamily="34" charset="0"/>
              </a:rPr>
              <a:t>(62.9%)</a:t>
            </a:r>
            <a:endParaRPr lang="fr-FR" sz="1249" dirty="0">
              <a:solidFill>
                <a:schemeClr val="accent2">
                  <a:lumMod val="75000"/>
                </a:schemeClr>
              </a:solidFill>
              <a:latin typeface="Segoe UI" panose="020B0502040204020203" pitchFamily="34" charset="0"/>
              <a:cs typeface="Segoe UI" panose="020B0502040204020203" pitchFamily="34" charset="0"/>
            </a:endParaRPr>
          </a:p>
        </p:txBody>
      </p:sp>
      <p:sp>
        <p:nvSpPr>
          <p:cNvPr id="201" name="ZoneTexte 132">
            <a:extLst>
              <a:ext uri="{FF2B5EF4-FFF2-40B4-BE49-F238E27FC236}">
                <a16:creationId xmlns:a16="http://schemas.microsoft.com/office/drawing/2014/main" id="{420E66FF-FB0E-4B2B-BD0F-B8A40A7E11CA}"/>
              </a:ext>
            </a:extLst>
          </p:cNvPr>
          <p:cNvSpPr txBox="1"/>
          <p:nvPr/>
        </p:nvSpPr>
        <p:spPr>
          <a:xfrm>
            <a:off x="8436341" y="1035250"/>
            <a:ext cx="1479083"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err="1">
                <a:solidFill>
                  <a:schemeClr val="accent3">
                    <a:lumMod val="50000"/>
                  </a:schemeClr>
                </a:solidFill>
                <a:latin typeface="Segoe UI" panose="020B0502040204020203" pitchFamily="34" charset="0"/>
                <a:cs typeface="Segoe UI" panose="020B0502040204020203" pitchFamily="34" charset="0"/>
              </a:rPr>
              <a:t>Orphan</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aging</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2" name="Rectangle: Rounded Corners 201">
            <a:extLst>
              <a:ext uri="{FF2B5EF4-FFF2-40B4-BE49-F238E27FC236}">
                <a16:creationId xmlns:a16="http://schemas.microsoft.com/office/drawing/2014/main" id="{A5CFE374-7D1C-4797-8D8D-F759823496AA}"/>
              </a:ext>
            </a:extLst>
          </p:cNvPr>
          <p:cNvSpPr/>
          <p:nvPr/>
        </p:nvSpPr>
        <p:spPr>
          <a:xfrm>
            <a:off x="7959772" y="1248801"/>
            <a:ext cx="656502"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3">
                    <a:lumMod val="50000"/>
                  </a:schemeClr>
                </a:solidFill>
              </a:rPr>
              <a:t>0-1y</a:t>
            </a:r>
          </a:p>
          <a:p>
            <a:pPr algn="ctr"/>
            <a:r>
              <a:rPr lang="en-US" sz="800">
                <a:solidFill>
                  <a:schemeClr val="accent3">
                    <a:lumMod val="50000"/>
                  </a:schemeClr>
                </a:solidFill>
              </a:rPr>
              <a:t>37.0 </a:t>
            </a:r>
            <a:r>
              <a:rPr lang="en-US" sz="800" dirty="0">
                <a:solidFill>
                  <a:schemeClr val="accent3">
                    <a:lumMod val="50000"/>
                  </a:schemeClr>
                </a:solidFill>
              </a:rPr>
              <a:t>%</a:t>
            </a:r>
          </a:p>
        </p:txBody>
      </p:sp>
      <p:sp>
        <p:nvSpPr>
          <p:cNvPr id="203" name="Rectangle: Rounded Corners 202">
            <a:extLst>
              <a:ext uri="{FF2B5EF4-FFF2-40B4-BE49-F238E27FC236}">
                <a16:creationId xmlns:a16="http://schemas.microsoft.com/office/drawing/2014/main" id="{ED413755-726A-4109-97DF-FAE33371ADC8}"/>
              </a:ext>
            </a:extLst>
          </p:cNvPr>
          <p:cNvSpPr/>
          <p:nvPr/>
        </p:nvSpPr>
        <p:spPr>
          <a:xfrm>
            <a:off x="8674134" y="1242429"/>
            <a:ext cx="626465"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3">
                    <a:lumMod val="50000"/>
                  </a:schemeClr>
                </a:solidFill>
              </a:rPr>
              <a:t>1-3 </a:t>
            </a:r>
            <a:r>
              <a:rPr lang="en-US" sz="900" b="1" dirty="0">
                <a:solidFill>
                  <a:schemeClr val="accent3">
                    <a:lumMod val="50000"/>
                  </a:schemeClr>
                </a:solidFill>
              </a:rPr>
              <a:t>y</a:t>
            </a:r>
          </a:p>
          <a:p>
            <a:pPr algn="ctr"/>
            <a:r>
              <a:rPr lang="en-US" sz="800">
                <a:solidFill>
                  <a:schemeClr val="accent3">
                    <a:lumMod val="50000"/>
                  </a:schemeClr>
                </a:solidFill>
              </a:rPr>
              <a:t>25.6%</a:t>
            </a:r>
            <a:endParaRPr lang="en-US" sz="800" dirty="0">
              <a:solidFill>
                <a:schemeClr val="accent3">
                  <a:lumMod val="50000"/>
                </a:schemeClr>
              </a:solidFill>
            </a:endParaRPr>
          </a:p>
        </p:txBody>
      </p:sp>
      <p:sp>
        <p:nvSpPr>
          <p:cNvPr id="204" name="Rectangle: Rounded Corners 203">
            <a:extLst>
              <a:ext uri="{FF2B5EF4-FFF2-40B4-BE49-F238E27FC236}">
                <a16:creationId xmlns:a16="http://schemas.microsoft.com/office/drawing/2014/main" id="{D71D03E7-375F-4885-BD75-6E0A1C74D06F}"/>
              </a:ext>
            </a:extLst>
          </p:cNvPr>
          <p:cNvSpPr/>
          <p:nvPr/>
        </p:nvSpPr>
        <p:spPr>
          <a:xfrm>
            <a:off x="9371071" y="1245815"/>
            <a:ext cx="613268"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3">
                    <a:lumMod val="50000"/>
                  </a:schemeClr>
                </a:solidFill>
              </a:rPr>
              <a:t>&gt;3 </a:t>
            </a:r>
            <a:r>
              <a:rPr lang="en-US" sz="900" b="1" dirty="0">
                <a:solidFill>
                  <a:schemeClr val="accent3">
                    <a:lumMod val="50000"/>
                  </a:schemeClr>
                </a:solidFill>
              </a:rPr>
              <a:t>y</a:t>
            </a:r>
          </a:p>
          <a:p>
            <a:pPr algn="ctr"/>
            <a:r>
              <a:rPr lang="en-US" sz="800">
                <a:solidFill>
                  <a:schemeClr val="accent3">
                    <a:lumMod val="50000"/>
                  </a:schemeClr>
                </a:solidFill>
              </a:rPr>
              <a:t>37.4 </a:t>
            </a:r>
            <a:r>
              <a:rPr lang="en-US" sz="800" dirty="0">
                <a:solidFill>
                  <a:schemeClr val="accent3">
                    <a:lumMod val="50000"/>
                  </a:schemeClr>
                </a:solidFill>
              </a:rPr>
              <a:t>%</a:t>
            </a:r>
          </a:p>
        </p:txBody>
      </p:sp>
      <p:sp>
        <p:nvSpPr>
          <p:cNvPr id="205" name="Rectangle: Rounded Corners 204">
            <a:extLst>
              <a:ext uri="{FF2B5EF4-FFF2-40B4-BE49-F238E27FC236}">
                <a16:creationId xmlns:a16="http://schemas.microsoft.com/office/drawing/2014/main" id="{9D3F9D42-097A-43D2-8EAE-231129860582}"/>
              </a:ext>
            </a:extLst>
          </p:cNvPr>
          <p:cNvSpPr/>
          <p:nvPr/>
        </p:nvSpPr>
        <p:spPr>
          <a:xfrm>
            <a:off x="8570360" y="1635582"/>
            <a:ext cx="1254542" cy="17925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Cust Vintage</a:t>
            </a:r>
          </a:p>
        </p:txBody>
      </p:sp>
      <p:sp>
        <p:nvSpPr>
          <p:cNvPr id="206" name="ZoneTexte 132">
            <a:extLst>
              <a:ext uri="{FF2B5EF4-FFF2-40B4-BE49-F238E27FC236}">
                <a16:creationId xmlns:a16="http://schemas.microsoft.com/office/drawing/2014/main" id="{DF9B8AF3-F6A7-4CF1-B047-2CD3B7E3F9E3}"/>
              </a:ext>
            </a:extLst>
          </p:cNvPr>
          <p:cNvSpPr txBox="1"/>
          <p:nvPr/>
        </p:nvSpPr>
        <p:spPr>
          <a:xfrm>
            <a:off x="10266614" y="1953655"/>
            <a:ext cx="125423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 </a:t>
            </a:r>
            <a:r>
              <a:rPr lang="fr-FR" sz="700" b="1" dirty="0" err="1">
                <a:solidFill>
                  <a:schemeClr val="accent3">
                    <a:lumMod val="50000"/>
                  </a:schemeClr>
                </a:solidFill>
                <a:latin typeface="Segoe UI" panose="020B0502040204020203" pitchFamily="34" charset="0"/>
                <a:cs typeface="Segoe UI" panose="020B0502040204020203" pitchFamily="34" charset="0"/>
              </a:rPr>
              <a:t>month</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7" name="ZoneTexte 132">
            <a:extLst>
              <a:ext uri="{FF2B5EF4-FFF2-40B4-BE49-F238E27FC236}">
                <a16:creationId xmlns:a16="http://schemas.microsoft.com/office/drawing/2014/main" id="{F88E0E50-190D-4685-9655-B133FA977334}"/>
              </a:ext>
            </a:extLst>
          </p:cNvPr>
          <p:cNvSpPr txBox="1"/>
          <p:nvPr/>
        </p:nvSpPr>
        <p:spPr>
          <a:xfrm>
            <a:off x="10270660" y="212193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6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8" name="ZoneTexte 132">
            <a:extLst>
              <a:ext uri="{FF2B5EF4-FFF2-40B4-BE49-F238E27FC236}">
                <a16:creationId xmlns:a16="http://schemas.microsoft.com/office/drawing/2014/main" id="{00889123-2C15-4BFF-9E5A-AC3D3DF8BEF1}"/>
              </a:ext>
            </a:extLst>
          </p:cNvPr>
          <p:cNvSpPr txBox="1"/>
          <p:nvPr/>
        </p:nvSpPr>
        <p:spPr>
          <a:xfrm>
            <a:off x="10268638" y="2273860"/>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9" name="ZoneTexte 132">
            <a:extLst>
              <a:ext uri="{FF2B5EF4-FFF2-40B4-BE49-F238E27FC236}">
                <a16:creationId xmlns:a16="http://schemas.microsoft.com/office/drawing/2014/main" id="{2C54F50A-C47C-4BDD-B090-8884CE9CF674}"/>
              </a:ext>
            </a:extLst>
          </p:cNvPr>
          <p:cNvSpPr txBox="1"/>
          <p:nvPr/>
        </p:nvSpPr>
        <p:spPr>
          <a:xfrm>
            <a:off x="10269338" y="2653975"/>
            <a:ext cx="125266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Not </a:t>
            </a:r>
            <a:r>
              <a:rPr lang="fr-FR" sz="800" b="1" dirty="0" err="1">
                <a:solidFill>
                  <a:schemeClr val="accent3">
                    <a:lumMod val="50000"/>
                  </a:schemeClr>
                </a:solidFill>
                <a:latin typeface="Segoe UI" panose="020B0502040204020203" pitchFamily="34" charset="0"/>
                <a:cs typeface="Segoe UI" panose="020B0502040204020203" pitchFamily="34" charset="0"/>
              </a:rPr>
              <a:t>contacted</a:t>
            </a:r>
            <a:r>
              <a:rPr lang="fr-FR" sz="800" b="1" dirty="0">
                <a:solidFill>
                  <a:schemeClr val="accent3">
                    <a:lumMod val="50000"/>
                  </a:schemeClr>
                </a:solidFill>
                <a:latin typeface="Segoe UI" panose="020B0502040204020203" pitchFamily="34" charset="0"/>
                <a:cs typeface="Segoe UI" panose="020B0502040204020203" pitchFamily="34" charset="0"/>
              </a:rPr>
              <a:t> at all</a:t>
            </a:r>
          </a:p>
        </p:txBody>
      </p:sp>
      <p:sp>
        <p:nvSpPr>
          <p:cNvPr id="210" name="ZoneTexte 132">
            <a:extLst>
              <a:ext uri="{FF2B5EF4-FFF2-40B4-BE49-F238E27FC236}">
                <a16:creationId xmlns:a16="http://schemas.microsoft.com/office/drawing/2014/main" id="{8E6C49F1-602C-433E-98BF-74BE995D69C0}"/>
              </a:ext>
            </a:extLst>
          </p:cNvPr>
          <p:cNvSpPr txBox="1"/>
          <p:nvPr/>
        </p:nvSpPr>
        <p:spPr>
          <a:xfrm>
            <a:off x="10268638" y="242789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11" name="ZoneTexte 137">
            <a:extLst>
              <a:ext uri="{FF2B5EF4-FFF2-40B4-BE49-F238E27FC236}">
                <a16:creationId xmlns:a16="http://schemas.microsoft.com/office/drawing/2014/main" id="{8DA90605-A6AF-4F88-8241-51DE47A7A2DF}"/>
              </a:ext>
            </a:extLst>
          </p:cNvPr>
          <p:cNvSpPr txBox="1"/>
          <p:nvPr/>
        </p:nvSpPr>
        <p:spPr>
          <a:xfrm>
            <a:off x="11491803" y="1936696"/>
            <a:ext cx="418897"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5.1%</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2" name="ZoneTexte 137">
            <a:extLst>
              <a:ext uri="{FF2B5EF4-FFF2-40B4-BE49-F238E27FC236}">
                <a16:creationId xmlns:a16="http://schemas.microsoft.com/office/drawing/2014/main" id="{ACD7C42A-26FF-4A2A-A437-9C68E0AF837F}"/>
              </a:ext>
            </a:extLst>
          </p:cNvPr>
          <p:cNvSpPr txBox="1"/>
          <p:nvPr/>
        </p:nvSpPr>
        <p:spPr>
          <a:xfrm>
            <a:off x="11465211" y="2104577"/>
            <a:ext cx="445489"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12.0%</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3" name="ZoneTexte 137">
            <a:extLst>
              <a:ext uri="{FF2B5EF4-FFF2-40B4-BE49-F238E27FC236}">
                <a16:creationId xmlns:a16="http://schemas.microsoft.com/office/drawing/2014/main" id="{E5D5A473-2340-416C-AB11-07DA99B3F441}"/>
              </a:ext>
            </a:extLst>
          </p:cNvPr>
          <p:cNvSpPr txBox="1"/>
          <p:nvPr/>
        </p:nvSpPr>
        <p:spPr>
          <a:xfrm>
            <a:off x="11415210" y="2272458"/>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19.1%</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4" name="ZoneTexte 137">
            <a:extLst>
              <a:ext uri="{FF2B5EF4-FFF2-40B4-BE49-F238E27FC236}">
                <a16:creationId xmlns:a16="http://schemas.microsoft.com/office/drawing/2014/main" id="{EBDEEA8A-8A49-4807-BCEF-74E51776AC56}"/>
              </a:ext>
            </a:extLst>
          </p:cNvPr>
          <p:cNvSpPr txBox="1"/>
          <p:nvPr/>
        </p:nvSpPr>
        <p:spPr>
          <a:xfrm>
            <a:off x="11415211" y="2657785"/>
            <a:ext cx="49548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49.5%</a:t>
            </a:r>
            <a:endParaRPr lang="fr-FR" sz="800" dirty="0">
              <a:solidFill>
                <a:schemeClr val="accent5">
                  <a:lumMod val="50000"/>
                </a:schemeClr>
              </a:solidFill>
              <a:latin typeface="Segoe UI" panose="020B0502040204020203" pitchFamily="34" charset="0"/>
              <a:cs typeface="Segoe UI" panose="020B0502040204020203" pitchFamily="34" charset="0"/>
            </a:endParaRPr>
          </a:p>
        </p:txBody>
      </p:sp>
      <p:sp>
        <p:nvSpPr>
          <p:cNvPr id="215" name="ZoneTexte 137">
            <a:extLst>
              <a:ext uri="{FF2B5EF4-FFF2-40B4-BE49-F238E27FC236}">
                <a16:creationId xmlns:a16="http://schemas.microsoft.com/office/drawing/2014/main" id="{7737C59F-9443-4BB9-8468-D5BB39BD539C}"/>
              </a:ext>
            </a:extLst>
          </p:cNvPr>
          <p:cNvSpPr txBox="1"/>
          <p:nvPr/>
        </p:nvSpPr>
        <p:spPr>
          <a:xfrm>
            <a:off x="11415210" y="2440340"/>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31.3%</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6" name="TextBox 215">
            <a:extLst>
              <a:ext uri="{FF2B5EF4-FFF2-40B4-BE49-F238E27FC236}">
                <a16:creationId xmlns:a16="http://schemas.microsoft.com/office/drawing/2014/main" id="{800660BF-4AD0-4DD9-9A63-E46409600ACB}"/>
              </a:ext>
            </a:extLst>
          </p:cNvPr>
          <p:cNvSpPr txBox="1"/>
          <p:nvPr/>
        </p:nvSpPr>
        <p:spPr bwMode="auto">
          <a:xfrm>
            <a:off x="4410379" y="71398"/>
            <a:ext cx="3346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2200" b="1" dirty="0">
                <a:solidFill>
                  <a:schemeClr val="accent3">
                    <a:lumMod val="50000"/>
                  </a:schemeClr>
                </a:solidFill>
                <a:effectLst>
                  <a:outerShdw blurRad="38100" dist="38100" dir="2700000" algn="tl">
                    <a:srgbClr val="000000">
                      <a:alpha val="43137"/>
                    </a:srgbClr>
                  </a:outerShdw>
                </a:effectLst>
                <a:latin typeface="Bahnschrift SemiBold SemiConden" panose="020B0502040204020203" pitchFamily="34" charset="0"/>
              </a:rPr>
              <a:t>AMFS Customer Infographic</a:t>
            </a:r>
          </a:p>
        </p:txBody>
      </p:sp>
      <p:sp>
        <p:nvSpPr>
          <p:cNvPr id="217" name="TextBox 216">
            <a:extLst>
              <a:ext uri="{FF2B5EF4-FFF2-40B4-BE49-F238E27FC236}">
                <a16:creationId xmlns:a16="http://schemas.microsoft.com/office/drawing/2014/main" id="{E495FC6A-00A7-4B03-AED9-95A468C2546F}"/>
              </a:ext>
            </a:extLst>
          </p:cNvPr>
          <p:cNvSpPr txBox="1"/>
          <p:nvPr/>
        </p:nvSpPr>
        <p:spPr bwMode="auto">
          <a:xfrm>
            <a:off x="6254285" y="559121"/>
            <a:ext cx="16881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i="1" dirty="0">
                <a:solidFill>
                  <a:schemeClr val="bg1">
                    <a:lumMod val="50000"/>
                  </a:schemeClr>
                </a:solidFill>
                <a:latin typeface="Source Sans Pro" pitchFamily="34" charset="0"/>
              </a:rPr>
              <a:t>As of End Oct 2019</a:t>
            </a:r>
          </a:p>
        </p:txBody>
      </p:sp>
      <p:sp>
        <p:nvSpPr>
          <p:cNvPr id="218" name="TextBox 217">
            <a:extLst>
              <a:ext uri="{FF2B5EF4-FFF2-40B4-BE49-F238E27FC236}">
                <a16:creationId xmlns:a16="http://schemas.microsoft.com/office/drawing/2014/main" id="{6D703FB2-AE49-407B-8AC4-535C5F7B5725}"/>
              </a:ext>
            </a:extLst>
          </p:cNvPr>
          <p:cNvSpPr txBox="1"/>
          <p:nvPr/>
        </p:nvSpPr>
        <p:spPr bwMode="auto">
          <a:xfrm>
            <a:off x="4586370" y="418274"/>
            <a:ext cx="24084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en-US" sz="1400" b="1" dirty="0">
                <a:solidFill>
                  <a:schemeClr val="accent5">
                    <a:lumMod val="50000"/>
                  </a:schemeClr>
                </a:solidFill>
                <a:latin typeface="Arial Black" panose="020B0A04020102020204" pitchFamily="34" charset="0"/>
              </a:rPr>
              <a:t>In-branch Sharia </a:t>
            </a:r>
          </a:p>
          <a:p>
            <a:pPr eaLnBrk="1" hangingPunct="1"/>
            <a:r>
              <a:rPr lang="en-US" sz="1400" b="1" dirty="0">
                <a:solidFill>
                  <a:schemeClr val="accent5">
                    <a:lumMod val="50000"/>
                  </a:schemeClr>
                </a:solidFill>
                <a:latin typeface="Arial Black" panose="020B0A04020102020204" pitchFamily="34" charset="0"/>
              </a:rPr>
              <a:t>In-force</a:t>
            </a:r>
          </a:p>
        </p:txBody>
      </p:sp>
      <p:sp>
        <p:nvSpPr>
          <p:cNvPr id="219" name="Rectangle: Rounded Corners 218">
            <a:extLst>
              <a:ext uri="{FF2B5EF4-FFF2-40B4-BE49-F238E27FC236}">
                <a16:creationId xmlns:a16="http://schemas.microsoft.com/office/drawing/2014/main" id="{BA071C85-B3A8-4985-BC58-2F48B446408A}"/>
              </a:ext>
            </a:extLst>
          </p:cNvPr>
          <p:cNvSpPr/>
          <p:nvPr/>
        </p:nvSpPr>
        <p:spPr>
          <a:xfrm>
            <a:off x="2095646" y="3641583"/>
            <a:ext cx="1921160" cy="91117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Rounded Corners 225">
            <a:extLst>
              <a:ext uri="{FF2B5EF4-FFF2-40B4-BE49-F238E27FC236}">
                <a16:creationId xmlns:a16="http://schemas.microsoft.com/office/drawing/2014/main" id="{48CA4F5F-F9B3-4870-9867-49A262188810}"/>
              </a:ext>
            </a:extLst>
          </p:cNvPr>
          <p:cNvSpPr/>
          <p:nvPr/>
        </p:nvSpPr>
        <p:spPr>
          <a:xfrm>
            <a:off x="2548381" y="3462400"/>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Withdrawal</a:t>
            </a:r>
          </a:p>
        </p:txBody>
      </p:sp>
      <p:sp>
        <p:nvSpPr>
          <p:cNvPr id="228" name="Rectangle: Rounded Corners 227">
            <a:extLst>
              <a:ext uri="{FF2B5EF4-FFF2-40B4-BE49-F238E27FC236}">
                <a16:creationId xmlns:a16="http://schemas.microsoft.com/office/drawing/2014/main" id="{B62C265B-65D2-4221-A23D-B8EDDDD333E2}"/>
              </a:ext>
            </a:extLst>
          </p:cNvPr>
          <p:cNvSpPr/>
          <p:nvPr/>
        </p:nvSpPr>
        <p:spPr>
          <a:xfrm>
            <a:off x="288694" y="5340444"/>
            <a:ext cx="1992646" cy="80082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ZoneTexte 132">
            <a:extLst>
              <a:ext uri="{FF2B5EF4-FFF2-40B4-BE49-F238E27FC236}">
                <a16:creationId xmlns:a16="http://schemas.microsoft.com/office/drawing/2014/main" id="{A2740574-BE66-4ACD-BC8B-A66E9924ABEF}"/>
              </a:ext>
            </a:extLst>
          </p:cNvPr>
          <p:cNvSpPr txBox="1"/>
          <p:nvPr/>
        </p:nvSpPr>
        <p:spPr>
          <a:xfrm>
            <a:off x="2045382" y="3729199"/>
            <a:ext cx="1253145"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Cust</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Withdrawal</a:t>
            </a:r>
            <a:r>
              <a:rPr lang="fr-FR" sz="8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230" name="ZoneTexte 132">
            <a:extLst>
              <a:ext uri="{FF2B5EF4-FFF2-40B4-BE49-F238E27FC236}">
                <a16:creationId xmlns:a16="http://schemas.microsoft.com/office/drawing/2014/main" id="{C21E5358-3E49-41F9-BEAD-8587CF51DA0F}"/>
              </a:ext>
            </a:extLst>
          </p:cNvPr>
          <p:cNvSpPr txBox="1"/>
          <p:nvPr/>
        </p:nvSpPr>
        <p:spPr>
          <a:xfrm>
            <a:off x="2056298" y="3893524"/>
            <a:ext cx="95469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Regular </a:t>
            </a:r>
            <a:r>
              <a:rPr lang="fr-FR" sz="700" dirty="0" err="1">
                <a:solidFill>
                  <a:schemeClr val="accent3">
                    <a:lumMod val="50000"/>
                  </a:schemeClr>
                </a:solidFill>
                <a:latin typeface="Segoe UI" panose="020B0502040204020203" pitchFamily="34" charset="0"/>
                <a:cs typeface="Segoe UI" panose="020B0502040204020203" pitchFamily="34" charset="0"/>
              </a:rPr>
              <a:t>wdr</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231" name="ZoneTexte 132">
            <a:extLst>
              <a:ext uri="{FF2B5EF4-FFF2-40B4-BE49-F238E27FC236}">
                <a16:creationId xmlns:a16="http://schemas.microsoft.com/office/drawing/2014/main" id="{E1B088CD-45C6-42A4-97E8-FA9FEFFD536D}"/>
              </a:ext>
            </a:extLst>
          </p:cNvPr>
          <p:cNvSpPr txBox="1"/>
          <p:nvPr/>
        </p:nvSpPr>
        <p:spPr>
          <a:xfrm>
            <a:off x="2917966" y="3889141"/>
            <a:ext cx="954694" cy="199951"/>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Non-</a:t>
            </a:r>
            <a:r>
              <a:rPr lang="fr-FR" sz="700" b="1" dirty="0" err="1">
                <a:solidFill>
                  <a:schemeClr val="accent3">
                    <a:lumMod val="50000"/>
                  </a:schemeClr>
                </a:solidFill>
                <a:latin typeface="Segoe UI" panose="020B0502040204020203" pitchFamily="34" charset="0"/>
                <a:cs typeface="Segoe UI" panose="020B0502040204020203" pitchFamily="34" charset="0"/>
              </a:rPr>
              <a:t>regular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232" name="ZoneTexte 132">
            <a:extLst>
              <a:ext uri="{FF2B5EF4-FFF2-40B4-BE49-F238E27FC236}">
                <a16:creationId xmlns:a16="http://schemas.microsoft.com/office/drawing/2014/main" id="{6D2E9018-36E0-4646-900E-2BB694838A55}"/>
              </a:ext>
            </a:extLst>
          </p:cNvPr>
          <p:cNvSpPr txBox="1"/>
          <p:nvPr/>
        </p:nvSpPr>
        <p:spPr>
          <a:xfrm>
            <a:off x="2228055" y="4041382"/>
            <a:ext cx="933909"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Tot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33" name="ZoneTexte 132">
            <a:extLst>
              <a:ext uri="{FF2B5EF4-FFF2-40B4-BE49-F238E27FC236}">
                <a16:creationId xmlns:a16="http://schemas.microsoft.com/office/drawing/2014/main" id="{AAF0DEDA-0107-4AF7-B834-E45AB6670C3B}"/>
              </a:ext>
            </a:extLst>
          </p:cNvPr>
          <p:cNvSpPr txBox="1"/>
          <p:nvPr/>
        </p:nvSpPr>
        <p:spPr>
          <a:xfrm>
            <a:off x="2228055" y="4188922"/>
            <a:ext cx="846219"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34" name="ZoneTexte 137">
            <a:extLst>
              <a:ext uri="{FF2B5EF4-FFF2-40B4-BE49-F238E27FC236}">
                <a16:creationId xmlns:a16="http://schemas.microsoft.com/office/drawing/2014/main" id="{E2714D7E-AD23-482D-80B4-4DD11F00D9E6}"/>
              </a:ext>
            </a:extLst>
          </p:cNvPr>
          <p:cNvSpPr txBox="1"/>
          <p:nvPr/>
        </p:nvSpPr>
        <p:spPr>
          <a:xfrm>
            <a:off x="3128490" y="3718198"/>
            <a:ext cx="1058318" cy="253916"/>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050" dirty="0">
                <a:solidFill>
                  <a:schemeClr val="accent2">
                    <a:lumMod val="75000"/>
                  </a:schemeClr>
                </a:solidFill>
                <a:latin typeface="Segoe UI" panose="020B0502040204020203" pitchFamily="34" charset="0"/>
                <a:cs typeface="Segoe UI" panose="020B0502040204020203" pitchFamily="34" charset="0"/>
              </a:rPr>
              <a:t>1.2K</a:t>
            </a:r>
            <a:r>
              <a:rPr lang="fr-FR" sz="1000" dirty="0">
                <a:solidFill>
                  <a:schemeClr val="accent2">
                    <a:lumMod val="75000"/>
                  </a:schemeClr>
                </a:solidFill>
                <a:latin typeface="Segoe UI" panose="020B0502040204020203" pitchFamily="34" charset="0"/>
                <a:cs typeface="Segoe UI" panose="020B0502040204020203" pitchFamily="34" charset="0"/>
              </a:rPr>
              <a:t> </a:t>
            </a:r>
            <a:r>
              <a:rPr lang="fr-FR" sz="800" dirty="0">
                <a:solidFill>
                  <a:schemeClr val="accent2">
                    <a:lumMod val="75000"/>
                  </a:schemeClr>
                </a:solidFill>
                <a:latin typeface="Segoe UI" panose="020B0502040204020203" pitchFamily="34" charset="0"/>
                <a:cs typeface="Segoe UI" panose="020B0502040204020203" pitchFamily="34" charset="0"/>
              </a:rPr>
              <a:t>(2.8%)</a:t>
            </a:r>
            <a:endParaRPr lang="fr-FR" sz="1000" dirty="0">
              <a:solidFill>
                <a:schemeClr val="accent2">
                  <a:lumMod val="75000"/>
                </a:schemeClr>
              </a:solidFill>
              <a:latin typeface="Segoe UI" panose="020B0502040204020203" pitchFamily="34" charset="0"/>
              <a:cs typeface="Segoe UI" panose="020B0502040204020203" pitchFamily="34" charset="0"/>
            </a:endParaRPr>
          </a:p>
        </p:txBody>
      </p:sp>
      <p:sp>
        <p:nvSpPr>
          <p:cNvPr id="235" name="ZoneTexte 137">
            <a:extLst>
              <a:ext uri="{FF2B5EF4-FFF2-40B4-BE49-F238E27FC236}">
                <a16:creationId xmlns:a16="http://schemas.microsoft.com/office/drawing/2014/main" id="{EAFA2117-85DC-4217-9DEE-5F7EC06D8AF5}"/>
              </a:ext>
            </a:extLst>
          </p:cNvPr>
          <p:cNvSpPr txBox="1"/>
          <p:nvPr/>
        </p:nvSpPr>
        <p:spPr>
          <a:xfrm>
            <a:off x="3011264" y="4055723"/>
            <a:ext cx="741592"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 44.5 B</a:t>
            </a:r>
            <a:endParaRPr lang="fr-FR" sz="800" dirty="0">
              <a:solidFill>
                <a:schemeClr val="accent5">
                  <a:lumMod val="50000"/>
                </a:schemeClr>
              </a:solidFill>
              <a:latin typeface="Segoe UI" panose="020B0502040204020203" pitchFamily="34" charset="0"/>
              <a:cs typeface="Segoe UI" panose="020B0502040204020203" pitchFamily="34" charset="0"/>
            </a:endParaRPr>
          </a:p>
        </p:txBody>
      </p:sp>
      <p:sp>
        <p:nvSpPr>
          <p:cNvPr id="236" name="ZoneTexte 137">
            <a:extLst>
              <a:ext uri="{FF2B5EF4-FFF2-40B4-BE49-F238E27FC236}">
                <a16:creationId xmlns:a16="http://schemas.microsoft.com/office/drawing/2014/main" id="{8ADFD2E5-3011-481F-AF80-5B385C59A460}"/>
              </a:ext>
            </a:extLst>
          </p:cNvPr>
          <p:cNvSpPr txBox="1"/>
          <p:nvPr/>
        </p:nvSpPr>
        <p:spPr>
          <a:xfrm>
            <a:off x="3003227" y="4196735"/>
            <a:ext cx="74962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33.7 </a:t>
            </a:r>
            <a:r>
              <a:rPr lang="fr-FR" sz="800" dirty="0">
                <a:solidFill>
                  <a:schemeClr val="accent5">
                    <a:lumMod val="50000"/>
                  </a:schemeClr>
                </a:solidFill>
                <a:latin typeface="Segoe UI" panose="020B0502040204020203" pitchFamily="34" charset="0"/>
                <a:cs typeface="Segoe UI" panose="020B0502040204020203" pitchFamily="34" charset="0"/>
              </a:rPr>
              <a:t>Mio</a:t>
            </a:r>
          </a:p>
        </p:txBody>
      </p:sp>
      <p:sp>
        <p:nvSpPr>
          <p:cNvPr id="238" name="TextBox 237">
            <a:extLst>
              <a:ext uri="{FF2B5EF4-FFF2-40B4-BE49-F238E27FC236}">
                <a16:creationId xmlns:a16="http://schemas.microsoft.com/office/drawing/2014/main" id="{9157273A-261B-4AC8-BA0F-772AB53D0D3A}"/>
              </a:ext>
            </a:extLst>
          </p:cNvPr>
          <p:cNvSpPr txBox="1"/>
          <p:nvPr/>
        </p:nvSpPr>
        <p:spPr bwMode="auto">
          <a:xfrm>
            <a:off x="3583280" y="3943089"/>
            <a:ext cx="5436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672" fontAlgn="base">
              <a:spcBef>
                <a:spcPct val="0"/>
              </a:spcBef>
              <a:spcAft>
                <a:spcPct val="0"/>
              </a:spcAft>
            </a:pPr>
            <a:r>
              <a:rPr lang="fr-FR" sz="700" b="1">
                <a:solidFill>
                  <a:schemeClr val="accent5">
                    <a:lumMod val="50000"/>
                  </a:schemeClr>
                </a:solidFill>
                <a:latin typeface="Segoe UI" panose="020B0502040204020203" pitchFamily="34" charset="0"/>
                <a:cs typeface="Segoe UI" panose="020B0502040204020203" pitchFamily="34" charset="0"/>
              </a:rPr>
              <a:t>90.2%</a:t>
            </a:r>
            <a:endParaRPr lang="en-US" sz="900" b="1" dirty="0">
              <a:solidFill>
                <a:schemeClr val="accent5">
                  <a:lumMod val="50000"/>
                </a:schemeClr>
              </a:solidFill>
              <a:latin typeface="Source Sans Pro" pitchFamily="34" charset="0"/>
              <a:cs typeface="Arial" charset="0"/>
            </a:endParaRPr>
          </a:p>
        </p:txBody>
      </p:sp>
      <p:sp>
        <p:nvSpPr>
          <p:cNvPr id="239" name="TextBox 238">
            <a:extLst>
              <a:ext uri="{FF2B5EF4-FFF2-40B4-BE49-F238E27FC236}">
                <a16:creationId xmlns:a16="http://schemas.microsoft.com/office/drawing/2014/main" id="{8FA74A7E-E312-4A9F-9555-9FA69C05F50E}"/>
              </a:ext>
            </a:extLst>
          </p:cNvPr>
          <p:cNvSpPr txBox="1"/>
          <p:nvPr/>
        </p:nvSpPr>
        <p:spPr bwMode="auto">
          <a:xfrm>
            <a:off x="2528223" y="3949874"/>
            <a:ext cx="5436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1087672" fontAlgn="base">
              <a:spcBef>
                <a:spcPct val="0"/>
              </a:spcBef>
              <a:spcAft>
                <a:spcPct val="0"/>
              </a:spcAft>
            </a:pPr>
            <a:r>
              <a:rPr lang="fr-FR" sz="700" b="1">
                <a:solidFill>
                  <a:schemeClr val="accent5">
                    <a:lumMod val="50000"/>
                  </a:schemeClr>
                </a:solidFill>
                <a:latin typeface="Segoe UI" panose="020B0502040204020203" pitchFamily="34" charset="0"/>
                <a:cs typeface="Segoe UI" panose="020B0502040204020203" pitchFamily="34" charset="0"/>
              </a:rPr>
              <a:t>9.8%</a:t>
            </a:r>
            <a:endParaRPr lang="en-US" sz="900" b="1" dirty="0">
              <a:solidFill>
                <a:schemeClr val="accent5">
                  <a:lumMod val="50000"/>
                </a:schemeClr>
              </a:solidFill>
              <a:latin typeface="Source Sans Pro" pitchFamily="34" charset="0"/>
              <a:cs typeface="Arial" charset="0"/>
            </a:endParaRPr>
          </a:p>
        </p:txBody>
      </p:sp>
      <p:grpSp>
        <p:nvGrpSpPr>
          <p:cNvPr id="256" name="Group 255">
            <a:extLst>
              <a:ext uri="{FF2B5EF4-FFF2-40B4-BE49-F238E27FC236}">
                <a16:creationId xmlns:a16="http://schemas.microsoft.com/office/drawing/2014/main" id="{497BFE7D-E122-462D-B543-BC228CF79481}"/>
              </a:ext>
            </a:extLst>
          </p:cNvPr>
          <p:cNvGrpSpPr/>
          <p:nvPr/>
        </p:nvGrpSpPr>
        <p:grpSpPr>
          <a:xfrm>
            <a:off x="2154275" y="4585999"/>
            <a:ext cx="1913639" cy="484692"/>
            <a:chOff x="10003104" y="4375430"/>
            <a:chExt cx="1913639" cy="484692"/>
          </a:xfrm>
        </p:grpSpPr>
        <p:sp>
          <p:nvSpPr>
            <p:cNvPr id="240" name="ZoneTexte 132">
              <a:extLst>
                <a:ext uri="{FF2B5EF4-FFF2-40B4-BE49-F238E27FC236}">
                  <a16:creationId xmlns:a16="http://schemas.microsoft.com/office/drawing/2014/main" id="{9962BB98-F82C-4A5D-B768-7FC78A4CA1D5}"/>
                </a:ext>
              </a:extLst>
            </p:cNvPr>
            <p:cNvSpPr txBox="1"/>
            <p:nvPr/>
          </p:nvSpPr>
          <p:spPr>
            <a:xfrm>
              <a:off x="10182725" y="4375430"/>
              <a:ext cx="1734018"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Top 3 </a:t>
              </a:r>
              <a:r>
                <a:rPr lang="fr-FR" sz="800" b="1" dirty="0" err="1">
                  <a:solidFill>
                    <a:schemeClr val="accent3">
                      <a:lumMod val="50000"/>
                    </a:schemeClr>
                  </a:solidFill>
                  <a:latin typeface="Segoe UI" panose="020B0502040204020203" pitchFamily="34" charset="0"/>
                  <a:cs typeface="Segoe UI" panose="020B0502040204020203" pitchFamily="34" charset="0"/>
                </a:rPr>
                <a:t>Products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Wdr</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241" name="Rectangle: Rounded Corners 240">
              <a:extLst>
                <a:ext uri="{FF2B5EF4-FFF2-40B4-BE49-F238E27FC236}">
                  <a16:creationId xmlns:a16="http://schemas.microsoft.com/office/drawing/2014/main" id="{E9FAEE78-3843-4C08-85E6-9CFF90AF01E2}"/>
                </a:ext>
              </a:extLst>
            </p:cNvPr>
            <p:cNvSpPr/>
            <p:nvPr/>
          </p:nvSpPr>
          <p:spPr>
            <a:xfrm>
              <a:off x="10003104" y="4574282"/>
              <a:ext cx="571683" cy="285840"/>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MRS</a:t>
              </a:r>
            </a:p>
            <a:p>
              <a:pPr algn="ctr"/>
              <a:r>
                <a:rPr lang="en-US" sz="700">
                  <a:solidFill>
                    <a:schemeClr val="accent3">
                      <a:lumMod val="50000"/>
                    </a:schemeClr>
                  </a:solidFill>
                </a:rPr>
                <a:t>91.3 </a:t>
              </a:r>
              <a:r>
                <a:rPr lang="en-US" sz="700" dirty="0">
                  <a:solidFill>
                    <a:schemeClr val="accent3">
                      <a:lumMod val="50000"/>
                    </a:schemeClr>
                  </a:solidFill>
                </a:rPr>
                <a:t>%</a:t>
              </a:r>
            </a:p>
          </p:txBody>
        </p:sp>
        <p:sp>
          <p:nvSpPr>
            <p:cNvPr id="242" name="Rectangle: Rounded Corners 241">
              <a:extLst>
                <a:ext uri="{FF2B5EF4-FFF2-40B4-BE49-F238E27FC236}">
                  <a16:creationId xmlns:a16="http://schemas.microsoft.com/office/drawing/2014/main" id="{4C895573-7363-4AE1-A1EC-6B4D6E9F6FCF}"/>
                </a:ext>
              </a:extLst>
            </p:cNvPr>
            <p:cNvSpPr/>
            <p:nvPr/>
          </p:nvSpPr>
          <p:spPr>
            <a:xfrm>
              <a:off x="10632648" y="4574282"/>
              <a:ext cx="613267"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MAPAN</a:t>
              </a:r>
            </a:p>
            <a:p>
              <a:pPr algn="ctr"/>
              <a:r>
                <a:rPr lang="en-US" sz="700">
                  <a:solidFill>
                    <a:schemeClr val="accent3">
                      <a:lumMod val="50000"/>
                    </a:schemeClr>
                  </a:solidFill>
                </a:rPr>
                <a:t>5.7%</a:t>
              </a:r>
              <a:endParaRPr lang="en-US" sz="700" dirty="0">
                <a:solidFill>
                  <a:schemeClr val="accent3">
                    <a:lumMod val="50000"/>
                  </a:schemeClr>
                </a:solidFill>
              </a:endParaRPr>
            </a:p>
          </p:txBody>
        </p:sp>
        <p:sp>
          <p:nvSpPr>
            <p:cNvPr id="243" name="Rectangle: Rounded Corners 242">
              <a:extLst>
                <a:ext uri="{FF2B5EF4-FFF2-40B4-BE49-F238E27FC236}">
                  <a16:creationId xmlns:a16="http://schemas.microsoft.com/office/drawing/2014/main" id="{8A94A4A0-5D1C-4F91-9E96-6561A6D06C4E}"/>
                </a:ext>
              </a:extLst>
            </p:cNvPr>
            <p:cNvSpPr/>
            <p:nvPr/>
          </p:nvSpPr>
          <p:spPr>
            <a:xfrm>
              <a:off x="11318952" y="4567035"/>
              <a:ext cx="521175"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3">
                      <a:lumMod val="50000"/>
                    </a:schemeClr>
                  </a:solidFill>
                </a:rPr>
                <a:t>MIS</a:t>
              </a:r>
            </a:p>
            <a:p>
              <a:pPr algn="ctr"/>
              <a:r>
                <a:rPr lang="en-US" sz="700">
                  <a:solidFill>
                    <a:schemeClr val="accent3">
                      <a:lumMod val="50000"/>
                    </a:schemeClr>
                  </a:solidFill>
                </a:rPr>
                <a:t>2.3 </a:t>
              </a:r>
              <a:r>
                <a:rPr lang="en-US" sz="700" dirty="0">
                  <a:solidFill>
                    <a:schemeClr val="accent3">
                      <a:lumMod val="50000"/>
                    </a:schemeClr>
                  </a:solidFill>
                </a:rPr>
                <a:t>%</a:t>
              </a:r>
            </a:p>
          </p:txBody>
        </p:sp>
      </p:grpSp>
      <p:sp>
        <p:nvSpPr>
          <p:cNvPr id="244" name="Rectangle: Rounded Corners 243">
            <a:extLst>
              <a:ext uri="{FF2B5EF4-FFF2-40B4-BE49-F238E27FC236}">
                <a16:creationId xmlns:a16="http://schemas.microsoft.com/office/drawing/2014/main" id="{39ADFF66-9081-4447-B574-D34BB512C59D}"/>
              </a:ext>
            </a:extLst>
          </p:cNvPr>
          <p:cNvSpPr/>
          <p:nvPr/>
        </p:nvSpPr>
        <p:spPr>
          <a:xfrm>
            <a:off x="724335" y="5298855"/>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Lump sum</a:t>
            </a:r>
          </a:p>
        </p:txBody>
      </p:sp>
      <p:sp>
        <p:nvSpPr>
          <p:cNvPr id="245" name="ZoneTexte 132">
            <a:extLst>
              <a:ext uri="{FF2B5EF4-FFF2-40B4-BE49-F238E27FC236}">
                <a16:creationId xmlns:a16="http://schemas.microsoft.com/office/drawing/2014/main" id="{24E55A52-0EC9-4BDE-872F-4FEAC707DAED}"/>
              </a:ext>
            </a:extLst>
          </p:cNvPr>
          <p:cNvSpPr txBox="1"/>
          <p:nvPr/>
        </p:nvSpPr>
        <p:spPr>
          <a:xfrm>
            <a:off x="271021" y="5444224"/>
            <a:ext cx="124124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rgbClr val="4F6228"/>
                </a:solidFill>
                <a:latin typeface="Segoe UI" panose="020B0502040204020203" pitchFamily="34" charset="0"/>
                <a:cs typeface="Segoe UI" panose="020B0502040204020203" pitchFamily="34" charset="0"/>
              </a:rPr>
              <a:t># </a:t>
            </a:r>
            <a:r>
              <a:rPr lang="fr-FR" sz="800" b="1" dirty="0" err="1">
                <a:solidFill>
                  <a:srgbClr val="4F6228"/>
                </a:solidFill>
                <a:latin typeface="Segoe UI" panose="020B0502040204020203" pitchFamily="34" charset="0"/>
                <a:cs typeface="Segoe UI" panose="020B0502040204020203" pitchFamily="34" charset="0"/>
              </a:rPr>
              <a:t>Cust</a:t>
            </a:r>
            <a:r>
              <a:rPr lang="fr-FR" sz="800" b="1" dirty="0">
                <a:solidFill>
                  <a:srgbClr val="4F6228"/>
                </a:solidFill>
                <a:latin typeface="Segoe UI" panose="020B0502040204020203" pitchFamily="34" charset="0"/>
                <a:cs typeface="Segoe UI" panose="020B0502040204020203" pitchFamily="34" charset="0"/>
              </a:rPr>
              <a:t> Lump </a:t>
            </a:r>
            <a:r>
              <a:rPr lang="fr-FR" sz="800" b="1" dirty="0" err="1">
                <a:solidFill>
                  <a:srgbClr val="4F6228"/>
                </a:solidFill>
                <a:latin typeface="Segoe UI" panose="020B0502040204020203" pitchFamily="34" charset="0"/>
                <a:cs typeface="Segoe UI" panose="020B0502040204020203" pitchFamily="34" charset="0"/>
              </a:rPr>
              <a:t>sum</a:t>
            </a:r>
            <a:endParaRPr lang="fr-FR" sz="800" b="1" dirty="0">
              <a:solidFill>
                <a:srgbClr val="4F6228"/>
              </a:solidFill>
              <a:latin typeface="Segoe UI" panose="020B0502040204020203" pitchFamily="34" charset="0"/>
              <a:cs typeface="Segoe UI" panose="020B0502040204020203" pitchFamily="34" charset="0"/>
            </a:endParaRPr>
          </a:p>
        </p:txBody>
      </p:sp>
      <p:sp>
        <p:nvSpPr>
          <p:cNvPr id="246" name="ZoneTexte 137">
            <a:extLst>
              <a:ext uri="{FF2B5EF4-FFF2-40B4-BE49-F238E27FC236}">
                <a16:creationId xmlns:a16="http://schemas.microsoft.com/office/drawing/2014/main" id="{7A60294A-EF5F-4939-AC14-E463E079E299}"/>
              </a:ext>
            </a:extLst>
          </p:cNvPr>
          <p:cNvSpPr txBox="1"/>
          <p:nvPr/>
        </p:nvSpPr>
        <p:spPr>
          <a:xfrm>
            <a:off x="1243765" y="5423657"/>
            <a:ext cx="1048266" cy="253916"/>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1050">
                <a:solidFill>
                  <a:srgbClr val="4F6228"/>
                </a:solidFill>
                <a:latin typeface="Segoe UI" panose="020B0502040204020203" pitchFamily="34" charset="0"/>
                <a:cs typeface="Segoe UI" panose="020B0502040204020203" pitchFamily="34" charset="0"/>
              </a:rPr>
              <a:t>0.6 </a:t>
            </a:r>
            <a:r>
              <a:rPr lang="fr-FR" sz="1050" dirty="0">
                <a:solidFill>
                  <a:srgbClr val="4F6228"/>
                </a:solidFill>
                <a:latin typeface="Segoe UI" panose="020B0502040204020203" pitchFamily="34" charset="0"/>
                <a:cs typeface="Segoe UI" panose="020B0502040204020203" pitchFamily="34" charset="0"/>
              </a:rPr>
              <a:t>K</a:t>
            </a:r>
            <a:r>
              <a:rPr lang="fr-FR" sz="1000" dirty="0">
                <a:solidFill>
                  <a:srgbClr val="4F6228"/>
                </a:solidFill>
                <a:latin typeface="Segoe UI" panose="020B0502040204020203" pitchFamily="34" charset="0"/>
                <a:cs typeface="Segoe UI" panose="020B0502040204020203" pitchFamily="34" charset="0"/>
              </a:rPr>
              <a:t> </a:t>
            </a:r>
            <a:r>
              <a:rPr lang="fr-FR" sz="1000">
                <a:solidFill>
                  <a:srgbClr val="4F6228"/>
                </a:solidFill>
                <a:latin typeface="Segoe UI" panose="020B0502040204020203" pitchFamily="34" charset="0"/>
                <a:cs typeface="Segoe UI" panose="020B0502040204020203" pitchFamily="34" charset="0"/>
              </a:rPr>
              <a:t>(1.4%)</a:t>
            </a:r>
            <a:endParaRPr lang="fr-FR" sz="1000" dirty="0">
              <a:solidFill>
                <a:srgbClr val="4F6228"/>
              </a:solidFill>
              <a:latin typeface="Segoe UI" panose="020B0502040204020203" pitchFamily="34" charset="0"/>
              <a:cs typeface="Segoe UI" panose="020B0502040204020203" pitchFamily="34" charset="0"/>
            </a:endParaRPr>
          </a:p>
        </p:txBody>
      </p:sp>
      <p:sp>
        <p:nvSpPr>
          <p:cNvPr id="247" name="ZoneTexte 132">
            <a:extLst>
              <a:ext uri="{FF2B5EF4-FFF2-40B4-BE49-F238E27FC236}">
                <a16:creationId xmlns:a16="http://schemas.microsoft.com/office/drawing/2014/main" id="{EEAAC7D6-F37B-4E09-A5C9-088BC0F6A027}"/>
              </a:ext>
            </a:extLst>
          </p:cNvPr>
          <p:cNvSpPr txBox="1"/>
          <p:nvPr/>
        </p:nvSpPr>
        <p:spPr>
          <a:xfrm>
            <a:off x="271021" y="5603835"/>
            <a:ext cx="1118106"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rgbClr val="4F6228"/>
                </a:solidFill>
                <a:latin typeface="Segoe UI" panose="020B0502040204020203" pitchFamily="34" charset="0"/>
                <a:cs typeface="Segoe UI" panose="020B0502040204020203" pitchFamily="34" charset="0"/>
              </a:rPr>
              <a:t>Tot</a:t>
            </a:r>
            <a:r>
              <a:rPr lang="fr-FR" sz="700" dirty="0">
                <a:solidFill>
                  <a:srgbClr val="4F6228"/>
                </a:solidFill>
                <a:latin typeface="Segoe UI" panose="020B0502040204020203" pitchFamily="34" charset="0"/>
                <a:cs typeface="Segoe UI" panose="020B0502040204020203" pitchFamily="34" charset="0"/>
              </a:rPr>
              <a:t>. Lump </a:t>
            </a:r>
            <a:r>
              <a:rPr lang="fr-FR" sz="700" dirty="0" err="1">
                <a:solidFill>
                  <a:srgbClr val="4F6228"/>
                </a:solidFill>
                <a:latin typeface="Segoe UI" panose="020B0502040204020203" pitchFamily="34" charset="0"/>
                <a:cs typeface="Segoe UI" panose="020B0502040204020203" pitchFamily="34" charset="0"/>
              </a:rPr>
              <a:t>sum</a:t>
            </a:r>
            <a:r>
              <a:rPr lang="fr-FR" sz="700" dirty="0">
                <a:solidFill>
                  <a:srgbClr val="4F6228"/>
                </a:solidFill>
                <a:latin typeface="Segoe UI" panose="020B0502040204020203" pitchFamily="34" charset="0"/>
                <a:cs typeface="Segoe UI" panose="020B0502040204020203" pitchFamily="34" charset="0"/>
              </a:rPr>
              <a:t> </a:t>
            </a:r>
            <a:r>
              <a:rPr lang="fr-FR" sz="700" b="1" dirty="0" err="1">
                <a:solidFill>
                  <a:srgbClr val="4F6228"/>
                </a:solidFill>
                <a:latin typeface="Segoe UI" panose="020B0502040204020203" pitchFamily="34" charset="0"/>
                <a:cs typeface="Segoe UI" panose="020B0502040204020203" pitchFamily="34" charset="0"/>
              </a:rPr>
              <a:t>Amt</a:t>
            </a:r>
            <a:r>
              <a:rPr lang="fr-FR" sz="700" b="1" dirty="0">
                <a:solidFill>
                  <a:srgbClr val="4F6228"/>
                </a:solidFill>
                <a:latin typeface="Segoe UI" panose="020B0502040204020203" pitchFamily="34" charset="0"/>
                <a:cs typeface="Segoe UI" panose="020B0502040204020203" pitchFamily="34" charset="0"/>
              </a:rPr>
              <a:t>.</a:t>
            </a:r>
          </a:p>
        </p:txBody>
      </p:sp>
      <p:sp>
        <p:nvSpPr>
          <p:cNvPr id="249" name="ZoneTexte 137">
            <a:extLst>
              <a:ext uri="{FF2B5EF4-FFF2-40B4-BE49-F238E27FC236}">
                <a16:creationId xmlns:a16="http://schemas.microsoft.com/office/drawing/2014/main" id="{6F364B37-1EA3-486C-9CED-741D9A43544E}"/>
              </a:ext>
            </a:extLst>
          </p:cNvPr>
          <p:cNvSpPr txBox="1"/>
          <p:nvPr/>
        </p:nvSpPr>
        <p:spPr>
          <a:xfrm>
            <a:off x="1557483" y="5605941"/>
            <a:ext cx="734548"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rgbClr val="4F6228"/>
                </a:solidFill>
                <a:latin typeface="Segoe UI" panose="020B0502040204020203" pitchFamily="34" charset="0"/>
                <a:cs typeface="Segoe UI" panose="020B0502040204020203" pitchFamily="34" charset="0"/>
              </a:rPr>
              <a:t>2.5 </a:t>
            </a:r>
            <a:r>
              <a:rPr lang="fr-FR" sz="800" dirty="0">
                <a:solidFill>
                  <a:srgbClr val="4F6228"/>
                </a:solidFill>
                <a:latin typeface="Segoe UI" panose="020B0502040204020203" pitchFamily="34" charset="0"/>
                <a:cs typeface="Segoe UI" panose="020B0502040204020203" pitchFamily="34" charset="0"/>
              </a:rPr>
              <a:t>B</a:t>
            </a:r>
          </a:p>
        </p:txBody>
      </p:sp>
      <p:sp>
        <p:nvSpPr>
          <p:cNvPr id="250" name="ZoneTexte 137">
            <a:extLst>
              <a:ext uri="{FF2B5EF4-FFF2-40B4-BE49-F238E27FC236}">
                <a16:creationId xmlns:a16="http://schemas.microsoft.com/office/drawing/2014/main" id="{58AA47A7-8C8C-4AEC-8C11-CA63CD4A89EA}"/>
              </a:ext>
            </a:extLst>
          </p:cNvPr>
          <p:cNvSpPr txBox="1"/>
          <p:nvPr/>
        </p:nvSpPr>
        <p:spPr>
          <a:xfrm>
            <a:off x="1549522" y="5749753"/>
            <a:ext cx="74250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rgbClr val="4F6228"/>
                </a:solidFill>
                <a:latin typeface="Segoe UI" panose="020B0502040204020203" pitchFamily="34" charset="0"/>
                <a:cs typeface="Segoe UI" panose="020B0502040204020203" pitchFamily="34" charset="0"/>
              </a:rPr>
              <a:t>3.57 </a:t>
            </a:r>
            <a:r>
              <a:rPr lang="fr-FR" sz="800" dirty="0">
                <a:solidFill>
                  <a:srgbClr val="4F6228"/>
                </a:solidFill>
                <a:latin typeface="Segoe UI" panose="020B0502040204020203" pitchFamily="34" charset="0"/>
                <a:cs typeface="Segoe UI" panose="020B0502040204020203" pitchFamily="34" charset="0"/>
              </a:rPr>
              <a:t>Mio</a:t>
            </a:r>
          </a:p>
        </p:txBody>
      </p:sp>
      <p:sp>
        <p:nvSpPr>
          <p:cNvPr id="251" name="ZoneTexte 132">
            <a:extLst>
              <a:ext uri="{FF2B5EF4-FFF2-40B4-BE49-F238E27FC236}">
                <a16:creationId xmlns:a16="http://schemas.microsoft.com/office/drawing/2014/main" id="{D5C63CA1-4B04-4C4F-AC04-ECBCCD7C2A84}"/>
              </a:ext>
            </a:extLst>
          </p:cNvPr>
          <p:cNvSpPr txBox="1"/>
          <p:nvPr/>
        </p:nvSpPr>
        <p:spPr>
          <a:xfrm>
            <a:off x="271021" y="5748057"/>
            <a:ext cx="118842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rgbClr val="4F6228"/>
                </a:solidFill>
                <a:latin typeface="Segoe UI" panose="020B0502040204020203" pitchFamily="34" charset="0"/>
                <a:cs typeface="Segoe UI" panose="020B0502040204020203" pitchFamily="34" charset="0"/>
              </a:rPr>
              <a:t>Avg</a:t>
            </a:r>
            <a:r>
              <a:rPr lang="fr-FR" sz="700" dirty="0">
                <a:solidFill>
                  <a:srgbClr val="4F6228"/>
                </a:solidFill>
                <a:latin typeface="Segoe UI" panose="020B0502040204020203" pitchFamily="34" charset="0"/>
                <a:cs typeface="Segoe UI" panose="020B0502040204020203" pitchFamily="34" charset="0"/>
              </a:rPr>
              <a:t>. Lump </a:t>
            </a:r>
            <a:r>
              <a:rPr lang="fr-FR" sz="700" dirty="0" err="1">
                <a:solidFill>
                  <a:srgbClr val="4F6228"/>
                </a:solidFill>
                <a:latin typeface="Segoe UI" panose="020B0502040204020203" pitchFamily="34" charset="0"/>
                <a:cs typeface="Segoe UI" panose="020B0502040204020203" pitchFamily="34" charset="0"/>
              </a:rPr>
              <a:t>sum</a:t>
            </a:r>
            <a:r>
              <a:rPr lang="fr-FR" sz="700" dirty="0">
                <a:solidFill>
                  <a:srgbClr val="4F6228"/>
                </a:solidFill>
                <a:latin typeface="Segoe UI" panose="020B0502040204020203" pitchFamily="34" charset="0"/>
                <a:cs typeface="Segoe UI" panose="020B0502040204020203" pitchFamily="34" charset="0"/>
              </a:rPr>
              <a:t> </a:t>
            </a:r>
            <a:r>
              <a:rPr lang="fr-FR" sz="700" b="1" dirty="0" err="1">
                <a:solidFill>
                  <a:srgbClr val="4F6228"/>
                </a:solidFill>
                <a:latin typeface="Segoe UI" panose="020B0502040204020203" pitchFamily="34" charset="0"/>
                <a:cs typeface="Segoe UI" panose="020B0502040204020203" pitchFamily="34" charset="0"/>
              </a:rPr>
              <a:t>Amt</a:t>
            </a:r>
            <a:r>
              <a:rPr lang="fr-FR" sz="700" b="1" dirty="0">
                <a:solidFill>
                  <a:srgbClr val="4F6228"/>
                </a:solidFill>
                <a:latin typeface="Segoe UI" panose="020B0502040204020203" pitchFamily="34" charset="0"/>
                <a:cs typeface="Segoe UI" panose="020B0502040204020203" pitchFamily="34" charset="0"/>
              </a:rPr>
              <a:t>.</a:t>
            </a:r>
          </a:p>
        </p:txBody>
      </p:sp>
      <p:sp>
        <p:nvSpPr>
          <p:cNvPr id="252" name="Rectangle: Rounded Corners 251">
            <a:extLst>
              <a:ext uri="{FF2B5EF4-FFF2-40B4-BE49-F238E27FC236}">
                <a16:creationId xmlns:a16="http://schemas.microsoft.com/office/drawing/2014/main" id="{C38C0E76-A65B-4B93-9204-648B77CBF950}"/>
              </a:ext>
            </a:extLst>
          </p:cNvPr>
          <p:cNvSpPr/>
          <p:nvPr/>
        </p:nvSpPr>
        <p:spPr>
          <a:xfrm>
            <a:off x="2364294" y="5348431"/>
            <a:ext cx="1979779" cy="80533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Rounded Corners 252">
            <a:extLst>
              <a:ext uri="{FF2B5EF4-FFF2-40B4-BE49-F238E27FC236}">
                <a16:creationId xmlns:a16="http://schemas.microsoft.com/office/drawing/2014/main" id="{3A8CB35D-596A-49D4-BDF9-889993839AC7}"/>
              </a:ext>
            </a:extLst>
          </p:cNvPr>
          <p:cNvSpPr/>
          <p:nvPr/>
        </p:nvSpPr>
        <p:spPr>
          <a:xfrm>
            <a:off x="2844942" y="5295139"/>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Reinstatement</a:t>
            </a:r>
          </a:p>
        </p:txBody>
      </p:sp>
      <p:sp>
        <p:nvSpPr>
          <p:cNvPr id="257" name="ZoneTexte 132">
            <a:extLst>
              <a:ext uri="{FF2B5EF4-FFF2-40B4-BE49-F238E27FC236}">
                <a16:creationId xmlns:a16="http://schemas.microsoft.com/office/drawing/2014/main" id="{5D4022EE-0461-426B-8D83-FD9A8C7A4AEA}"/>
              </a:ext>
            </a:extLst>
          </p:cNvPr>
          <p:cNvSpPr txBox="1"/>
          <p:nvPr/>
        </p:nvSpPr>
        <p:spPr>
          <a:xfrm>
            <a:off x="2314944" y="5499823"/>
            <a:ext cx="1585857"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reinstated</a:t>
            </a:r>
            <a:r>
              <a:rPr lang="fr-FR" sz="700" b="1" dirty="0">
                <a:solidFill>
                  <a:schemeClr val="accent3">
                    <a:lumMod val="50000"/>
                  </a:schemeClr>
                </a:solidFill>
                <a:latin typeface="Segoe UI" panose="020B0502040204020203" pitchFamily="34" charset="0"/>
                <a:cs typeface="Segoe UI" panose="020B0502040204020203" pitchFamily="34" charset="0"/>
              </a:rPr>
              <a:t> the </a:t>
            </a:r>
            <a:r>
              <a:rPr lang="fr-FR" sz="700" b="1" dirty="0" err="1">
                <a:solidFill>
                  <a:schemeClr val="accent3">
                    <a:lumMod val="50000"/>
                  </a:schemeClr>
                </a:solidFill>
                <a:latin typeface="Segoe UI" panose="020B0502040204020203" pitchFamily="34" charset="0"/>
                <a:cs typeface="Segoe UI" panose="020B0502040204020203" pitchFamily="34" charset="0"/>
              </a:rPr>
              <a:t>policy</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58" name="ZoneTexte 132">
            <a:extLst>
              <a:ext uri="{FF2B5EF4-FFF2-40B4-BE49-F238E27FC236}">
                <a16:creationId xmlns:a16="http://schemas.microsoft.com/office/drawing/2014/main" id="{BADBA247-7823-4827-909F-68C41C28A398}"/>
              </a:ext>
            </a:extLst>
          </p:cNvPr>
          <p:cNvSpPr txBox="1"/>
          <p:nvPr/>
        </p:nvSpPr>
        <p:spPr>
          <a:xfrm>
            <a:off x="2316743" y="5725323"/>
            <a:ext cx="2167316" cy="323165"/>
          </a:xfrm>
          <a:prstGeom prst="rect">
            <a:avLst/>
          </a:prstGeom>
          <a:noFill/>
        </p:spPr>
        <p:txBody>
          <a:bodyPr wrap="square" rtlCol="0">
            <a:spAutoFit/>
          </a:bodyPr>
          <a:lstStyle/>
          <a:p>
            <a:pPr algn="ctr" defTabSz="1087672" eaLnBrk="0" fontAlgn="base" hangingPunct="0">
              <a:spcBef>
                <a:spcPct val="0"/>
              </a:spcBef>
              <a:spcAft>
                <a:spcPct val="0"/>
              </a:spcAft>
            </a:pPr>
            <a:r>
              <a:rPr lang="fr-FR" sz="800" b="1">
                <a:solidFill>
                  <a:schemeClr val="accent3">
                    <a:lumMod val="50000"/>
                  </a:schemeClr>
                </a:solidFill>
                <a:latin typeface="Segoe UI" panose="020B0502040204020203" pitchFamily="34" charset="0"/>
                <a:cs typeface="Segoe UI" panose="020B0502040204020203" pitchFamily="34" charset="0"/>
              </a:rPr>
              <a:t>0.2% </a:t>
            </a:r>
            <a:r>
              <a:rPr lang="fr-FR" sz="700" b="1" dirty="0">
                <a:solidFill>
                  <a:schemeClr val="accent3">
                    <a:lumMod val="50000"/>
                  </a:schemeClr>
                </a:solidFill>
                <a:latin typeface="Segoe UI" panose="020B0502040204020203" pitchFamily="34" charset="0"/>
                <a:cs typeface="Segoe UI" panose="020B0502040204020203" pitchFamily="34" charset="0"/>
              </a:rPr>
              <a:t>Claimed</a:t>
            </a:r>
            <a:r>
              <a:rPr lang="fr-FR" sz="700" dirty="0">
                <a:solidFill>
                  <a:schemeClr val="accent3">
                    <a:lumMod val="50000"/>
                  </a:schemeClr>
                </a:solidFill>
                <a:latin typeface="Segoe UI" panose="020B0502040204020203" pitchFamily="34" charset="0"/>
                <a:cs typeface="Segoe UI" panose="020B0502040204020203" pitchFamily="34" charset="0"/>
              </a:rPr>
              <a:t> wihtin </a:t>
            </a:r>
            <a:r>
              <a:rPr lang="fr-FR" sz="700" b="1" dirty="0">
                <a:solidFill>
                  <a:schemeClr val="accent3">
                    <a:lumMod val="50000"/>
                  </a:schemeClr>
                </a:solidFill>
                <a:latin typeface="Segoe UI" panose="020B0502040204020203" pitchFamily="34" charset="0"/>
                <a:cs typeface="Segoe UI" panose="020B0502040204020203" pitchFamily="34" charset="0"/>
              </a:rPr>
              <a:t>3mth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a:t>
            </a:r>
          </a:p>
          <a:p>
            <a:pPr algn="ct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reinstatement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61" name="ZoneTexte 137">
            <a:extLst>
              <a:ext uri="{FF2B5EF4-FFF2-40B4-BE49-F238E27FC236}">
                <a16:creationId xmlns:a16="http://schemas.microsoft.com/office/drawing/2014/main" id="{DC3B4901-A33A-40F9-BF34-470E666E4500}"/>
              </a:ext>
            </a:extLst>
          </p:cNvPr>
          <p:cNvSpPr txBox="1"/>
          <p:nvPr/>
        </p:nvSpPr>
        <p:spPr>
          <a:xfrm>
            <a:off x="3630178" y="5476825"/>
            <a:ext cx="697105"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dirty="0">
                <a:solidFill>
                  <a:schemeClr val="accent5">
                    <a:lumMod val="50000"/>
                  </a:schemeClr>
                </a:solidFill>
                <a:latin typeface="Segoe UI" panose="020B0502040204020203" pitchFamily="34" charset="0"/>
                <a:cs typeface="Segoe UI" panose="020B0502040204020203" pitchFamily="34" charset="0"/>
              </a:rPr>
              <a:t>0.3K</a:t>
            </a:r>
            <a:r>
              <a:rPr lang="fr-FR" sz="700" dirty="0">
                <a:solidFill>
                  <a:schemeClr val="accent5">
                    <a:lumMod val="50000"/>
                  </a:schemeClr>
                </a:solidFill>
                <a:latin typeface="Segoe UI" panose="020B0502040204020203" pitchFamily="34" charset="0"/>
                <a:cs typeface="Segoe UI" panose="020B0502040204020203" pitchFamily="34" charset="0"/>
              </a:rPr>
              <a:t> (0.8%)</a:t>
            </a:r>
          </a:p>
        </p:txBody>
      </p:sp>
      <p:sp>
        <p:nvSpPr>
          <p:cNvPr id="262" name="Rectangle: Rounded Corners 261">
            <a:extLst>
              <a:ext uri="{FF2B5EF4-FFF2-40B4-BE49-F238E27FC236}">
                <a16:creationId xmlns:a16="http://schemas.microsoft.com/office/drawing/2014/main" id="{D84BAAD8-B5C4-4029-89D5-0D4118E26386}"/>
              </a:ext>
            </a:extLst>
          </p:cNvPr>
          <p:cNvSpPr/>
          <p:nvPr/>
        </p:nvSpPr>
        <p:spPr>
          <a:xfrm>
            <a:off x="8292480" y="3480591"/>
            <a:ext cx="1544022" cy="78900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Rounded Corners 263">
            <a:extLst>
              <a:ext uri="{FF2B5EF4-FFF2-40B4-BE49-F238E27FC236}">
                <a16:creationId xmlns:a16="http://schemas.microsoft.com/office/drawing/2014/main" id="{F2A9752E-9D6D-4A29-A999-940F04B86F18}"/>
              </a:ext>
            </a:extLst>
          </p:cNvPr>
          <p:cNvSpPr/>
          <p:nvPr/>
        </p:nvSpPr>
        <p:spPr>
          <a:xfrm>
            <a:off x="7954024" y="4884893"/>
            <a:ext cx="1877472" cy="33321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Rounded Corners 262">
            <a:extLst>
              <a:ext uri="{FF2B5EF4-FFF2-40B4-BE49-F238E27FC236}">
                <a16:creationId xmlns:a16="http://schemas.microsoft.com/office/drawing/2014/main" id="{E1926A86-74A8-4E9D-9C0C-4CF7D1A9238C}"/>
              </a:ext>
            </a:extLst>
          </p:cNvPr>
          <p:cNvSpPr/>
          <p:nvPr/>
        </p:nvSpPr>
        <p:spPr>
          <a:xfrm>
            <a:off x="8363823" y="4811343"/>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Complaint</a:t>
            </a:r>
          </a:p>
        </p:txBody>
      </p:sp>
      <p:sp>
        <p:nvSpPr>
          <p:cNvPr id="269" name="Rectangle: Rounded Corners 268">
            <a:extLst>
              <a:ext uri="{FF2B5EF4-FFF2-40B4-BE49-F238E27FC236}">
                <a16:creationId xmlns:a16="http://schemas.microsoft.com/office/drawing/2014/main" id="{85225737-8347-49EE-A57E-A90A80233D89}"/>
              </a:ext>
            </a:extLst>
          </p:cNvPr>
          <p:cNvSpPr/>
          <p:nvPr/>
        </p:nvSpPr>
        <p:spPr>
          <a:xfrm>
            <a:off x="8568675" y="3417406"/>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Retention Call</a:t>
            </a:r>
          </a:p>
        </p:txBody>
      </p:sp>
      <p:sp>
        <p:nvSpPr>
          <p:cNvPr id="270" name="Rectangle: Rounded Corners 269">
            <a:extLst>
              <a:ext uri="{FF2B5EF4-FFF2-40B4-BE49-F238E27FC236}">
                <a16:creationId xmlns:a16="http://schemas.microsoft.com/office/drawing/2014/main" id="{1590A101-DD4B-426C-8F34-C096AD71AA1C}"/>
              </a:ext>
            </a:extLst>
          </p:cNvPr>
          <p:cNvSpPr/>
          <p:nvPr/>
        </p:nvSpPr>
        <p:spPr>
          <a:xfrm>
            <a:off x="7981414" y="4350035"/>
            <a:ext cx="1863631" cy="3862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Rounded Corners 270">
            <a:extLst>
              <a:ext uri="{FF2B5EF4-FFF2-40B4-BE49-F238E27FC236}">
                <a16:creationId xmlns:a16="http://schemas.microsoft.com/office/drawing/2014/main" id="{22825D43-DB7C-445F-93B9-D15BC5A51E4F}"/>
              </a:ext>
            </a:extLst>
          </p:cNvPr>
          <p:cNvSpPr/>
          <p:nvPr/>
        </p:nvSpPr>
        <p:spPr>
          <a:xfrm>
            <a:off x="8072756" y="4302740"/>
            <a:ext cx="603719" cy="14207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Inquiry </a:t>
            </a:r>
          </a:p>
        </p:txBody>
      </p:sp>
      <p:sp>
        <p:nvSpPr>
          <p:cNvPr id="272" name="Rectangle: Rounded Corners 271">
            <a:extLst>
              <a:ext uri="{FF2B5EF4-FFF2-40B4-BE49-F238E27FC236}">
                <a16:creationId xmlns:a16="http://schemas.microsoft.com/office/drawing/2014/main" id="{BE34B23E-9541-47DC-9316-97DC8D5F3FF2}"/>
              </a:ext>
            </a:extLst>
          </p:cNvPr>
          <p:cNvSpPr/>
          <p:nvPr/>
        </p:nvSpPr>
        <p:spPr>
          <a:xfrm>
            <a:off x="9042925" y="4298235"/>
            <a:ext cx="633885" cy="138132"/>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Request </a:t>
            </a:r>
          </a:p>
        </p:txBody>
      </p:sp>
      <p:sp>
        <p:nvSpPr>
          <p:cNvPr id="275" name="ZoneTexte 137">
            <a:extLst>
              <a:ext uri="{FF2B5EF4-FFF2-40B4-BE49-F238E27FC236}">
                <a16:creationId xmlns:a16="http://schemas.microsoft.com/office/drawing/2014/main" id="{6CA6D467-8C4E-4D38-9446-1ADA0A4D2F5D}"/>
              </a:ext>
            </a:extLst>
          </p:cNvPr>
          <p:cNvSpPr txBox="1"/>
          <p:nvPr/>
        </p:nvSpPr>
        <p:spPr>
          <a:xfrm>
            <a:off x="7958236" y="4493269"/>
            <a:ext cx="833936"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3">
                    <a:lumMod val="50000"/>
                  </a:schemeClr>
                </a:solidFill>
                <a:latin typeface="Segoe UI" panose="020B0502040204020203" pitchFamily="34" charset="0"/>
                <a:cs typeface="Segoe UI" panose="020B0502040204020203" pitchFamily="34" charset="0"/>
              </a:rPr>
              <a:t>2.4 </a:t>
            </a:r>
            <a:r>
              <a:rPr lang="fr-FR" sz="800" dirty="0">
                <a:solidFill>
                  <a:schemeClr val="accent3">
                    <a:lumMod val="50000"/>
                  </a:schemeClr>
                </a:solidFill>
                <a:latin typeface="Segoe UI" panose="020B0502040204020203" pitchFamily="34" charset="0"/>
                <a:cs typeface="Segoe UI" panose="020B0502040204020203" pitchFamily="34" charset="0"/>
              </a:rPr>
              <a:t>K </a:t>
            </a:r>
            <a:r>
              <a:rPr lang="fr-FR" sz="700">
                <a:solidFill>
                  <a:schemeClr val="accent3">
                    <a:lumMod val="50000"/>
                  </a:schemeClr>
                </a:solidFill>
                <a:latin typeface="Segoe UI" panose="020B0502040204020203" pitchFamily="34" charset="0"/>
                <a:cs typeface="Segoe UI" panose="020B0502040204020203" pitchFamily="34" charset="0"/>
              </a:rPr>
              <a:t>(5.3%)</a:t>
            </a:r>
            <a:endParaRPr lang="fr-FR" sz="800" dirty="0">
              <a:solidFill>
                <a:schemeClr val="accent3">
                  <a:lumMod val="50000"/>
                </a:schemeClr>
              </a:solidFill>
              <a:latin typeface="Segoe UI" panose="020B0502040204020203" pitchFamily="34" charset="0"/>
              <a:cs typeface="Segoe UI" panose="020B0502040204020203" pitchFamily="34" charset="0"/>
            </a:endParaRPr>
          </a:p>
        </p:txBody>
      </p:sp>
      <p:sp>
        <p:nvSpPr>
          <p:cNvPr id="276" name="ZoneTexte 137">
            <a:extLst>
              <a:ext uri="{FF2B5EF4-FFF2-40B4-BE49-F238E27FC236}">
                <a16:creationId xmlns:a16="http://schemas.microsoft.com/office/drawing/2014/main" id="{F84A9293-2435-46B2-9A85-050E404E62F4}"/>
              </a:ext>
            </a:extLst>
          </p:cNvPr>
          <p:cNvSpPr txBox="1"/>
          <p:nvPr/>
        </p:nvSpPr>
        <p:spPr>
          <a:xfrm>
            <a:off x="8963450" y="4493269"/>
            <a:ext cx="102088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0.1 K </a:t>
            </a:r>
            <a:r>
              <a:rPr lang="fr-FR" sz="700" dirty="0">
                <a:solidFill>
                  <a:schemeClr val="accent3">
                    <a:lumMod val="50000"/>
                  </a:schemeClr>
                </a:solidFill>
                <a:latin typeface="Segoe UI" panose="020B0502040204020203" pitchFamily="34" charset="0"/>
                <a:cs typeface="Segoe UI" panose="020B0502040204020203" pitchFamily="34" charset="0"/>
              </a:rPr>
              <a:t>(0.3%)</a:t>
            </a:r>
            <a:endParaRPr lang="fr-FR" sz="800" dirty="0">
              <a:solidFill>
                <a:schemeClr val="accent3">
                  <a:lumMod val="50000"/>
                </a:schemeClr>
              </a:solidFill>
              <a:latin typeface="Segoe UI" panose="020B0502040204020203" pitchFamily="34" charset="0"/>
              <a:cs typeface="Segoe UI" panose="020B0502040204020203" pitchFamily="34" charset="0"/>
            </a:endParaRPr>
          </a:p>
        </p:txBody>
      </p:sp>
      <p:sp>
        <p:nvSpPr>
          <p:cNvPr id="277" name="ZoneTexte 137">
            <a:extLst>
              <a:ext uri="{FF2B5EF4-FFF2-40B4-BE49-F238E27FC236}">
                <a16:creationId xmlns:a16="http://schemas.microsoft.com/office/drawing/2014/main" id="{B044B91F-F65C-4B6C-B59C-CE133001DF52}"/>
              </a:ext>
            </a:extLst>
          </p:cNvPr>
          <p:cNvSpPr txBox="1"/>
          <p:nvPr/>
        </p:nvSpPr>
        <p:spPr>
          <a:xfrm>
            <a:off x="7938145" y="4904168"/>
            <a:ext cx="945538" cy="32316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dirty="0" err="1">
                <a:solidFill>
                  <a:schemeClr val="accent3">
                    <a:lumMod val="50000"/>
                  </a:schemeClr>
                </a:solidFill>
                <a:latin typeface="Segoe UI" panose="020B0502040204020203" pitchFamily="34" charset="0"/>
                <a:cs typeface="Segoe UI" panose="020B0502040204020203" pitchFamily="34" charset="0"/>
              </a:rPr>
              <a:t>Cust</a:t>
            </a:r>
            <a:endParaRPr lang="fr-FR" sz="6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900">
                <a:solidFill>
                  <a:schemeClr val="accent2">
                    <a:lumMod val="75000"/>
                  </a:schemeClr>
                </a:solidFill>
                <a:latin typeface="Segoe UI" panose="020B0502040204020203" pitchFamily="34" charset="0"/>
                <a:cs typeface="Segoe UI" panose="020B0502040204020203" pitchFamily="34" charset="0"/>
              </a:rPr>
              <a:t>0.05 </a:t>
            </a:r>
            <a:r>
              <a:rPr lang="fr-FR" sz="900" dirty="0">
                <a:solidFill>
                  <a:schemeClr val="accent2">
                    <a:lumMod val="75000"/>
                  </a:schemeClr>
                </a:solidFill>
                <a:latin typeface="Segoe UI" panose="020B0502040204020203" pitchFamily="34" charset="0"/>
                <a:cs typeface="Segoe UI" panose="020B0502040204020203" pitchFamily="34" charset="0"/>
              </a:rPr>
              <a:t>K </a:t>
            </a:r>
            <a:r>
              <a:rPr lang="fr-FR" sz="900">
                <a:solidFill>
                  <a:schemeClr val="accent2">
                    <a:lumMod val="75000"/>
                  </a:schemeClr>
                </a:solidFill>
                <a:latin typeface="Segoe UI" panose="020B0502040204020203" pitchFamily="34" charset="0"/>
                <a:cs typeface="Segoe UI" panose="020B0502040204020203" pitchFamily="34" charset="0"/>
              </a:rPr>
              <a:t>(0.1%)</a:t>
            </a: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278" name="ZoneTexte 137">
            <a:extLst>
              <a:ext uri="{FF2B5EF4-FFF2-40B4-BE49-F238E27FC236}">
                <a16:creationId xmlns:a16="http://schemas.microsoft.com/office/drawing/2014/main" id="{94D6D73F-5850-41B4-B2E6-2CDB4238511D}"/>
              </a:ext>
            </a:extLst>
          </p:cNvPr>
          <p:cNvSpPr txBox="1"/>
          <p:nvPr/>
        </p:nvSpPr>
        <p:spPr>
          <a:xfrm>
            <a:off x="8891437" y="4954026"/>
            <a:ext cx="1167647" cy="23083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err="1">
                <a:solidFill>
                  <a:schemeClr val="accent3">
                    <a:lumMod val="50000"/>
                  </a:schemeClr>
                </a:solidFill>
                <a:latin typeface="Segoe UI" panose="020B0502040204020203" pitchFamily="34" charset="0"/>
                <a:cs typeface="Segoe UI" panose="020B0502040204020203" pitchFamily="34" charset="0"/>
              </a:rPr>
              <a:t>Avg</a:t>
            </a:r>
            <a:r>
              <a:rPr lang="fr-FR" sz="600" dirty="0">
                <a:solidFill>
                  <a:schemeClr val="accent3">
                    <a:lumMod val="50000"/>
                  </a:schemeClr>
                </a:solidFill>
                <a:latin typeface="Segoe UI" panose="020B0502040204020203" pitchFamily="34" charset="0"/>
                <a:cs typeface="Segoe UI" panose="020B0502040204020203" pitchFamily="34" charset="0"/>
              </a:rPr>
              <a:t>. # of Cpt  </a:t>
            </a:r>
            <a:r>
              <a:rPr lang="fr-FR" sz="900" dirty="0">
                <a:solidFill>
                  <a:schemeClr val="accent3">
                    <a:lumMod val="50000"/>
                  </a:schemeClr>
                </a:solidFill>
                <a:latin typeface="Segoe UI" panose="020B0502040204020203" pitchFamily="34" charset="0"/>
                <a:cs typeface="Segoe UI" panose="020B0502040204020203" pitchFamily="34" charset="0"/>
              </a:rPr>
              <a:t>1.1</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279" name="ZoneTexte 132">
            <a:extLst>
              <a:ext uri="{FF2B5EF4-FFF2-40B4-BE49-F238E27FC236}">
                <a16:creationId xmlns:a16="http://schemas.microsoft.com/office/drawing/2014/main" id="{F6E4E7D5-C32C-4771-8A69-BA86557C9976}"/>
              </a:ext>
            </a:extLst>
          </p:cNvPr>
          <p:cNvSpPr txBox="1"/>
          <p:nvPr/>
        </p:nvSpPr>
        <p:spPr>
          <a:xfrm>
            <a:off x="8378882" y="3621381"/>
            <a:ext cx="84312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targeted</a:t>
            </a:r>
            <a:r>
              <a:rPr lang="fr-FR" sz="700" dirty="0">
                <a:solidFill>
                  <a:schemeClr val="accent3">
                    <a:lumMod val="50000"/>
                  </a:schemeClr>
                </a:solidFill>
                <a:latin typeface="Segoe UI" panose="020B0502040204020203" pitchFamily="34" charset="0"/>
                <a:cs typeface="Segoe UI" panose="020B0502040204020203" pitchFamily="34" charset="0"/>
              </a:rPr>
              <a:t> </a:t>
            </a:r>
          </a:p>
        </p:txBody>
      </p:sp>
      <p:sp>
        <p:nvSpPr>
          <p:cNvPr id="280" name="ZoneTexte 132">
            <a:extLst>
              <a:ext uri="{FF2B5EF4-FFF2-40B4-BE49-F238E27FC236}">
                <a16:creationId xmlns:a16="http://schemas.microsoft.com/office/drawing/2014/main" id="{A53594ED-270F-450C-876A-8C348C60168B}"/>
              </a:ext>
            </a:extLst>
          </p:cNvPr>
          <p:cNvSpPr txBox="1"/>
          <p:nvPr/>
        </p:nvSpPr>
        <p:spPr>
          <a:xfrm>
            <a:off x="8378881" y="3792551"/>
            <a:ext cx="920287"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dirty="0">
                <a:solidFill>
                  <a:schemeClr val="accent3">
                    <a:lumMod val="50000"/>
                  </a:schemeClr>
                </a:solidFill>
                <a:latin typeface="Segoe UI" panose="020B0502040204020203" pitchFamily="34" charset="0"/>
                <a:cs typeface="Segoe UI" panose="020B0502040204020203" pitchFamily="34" charset="0"/>
              </a:rPr>
              <a:t> </a:t>
            </a:r>
          </a:p>
        </p:txBody>
      </p:sp>
      <p:sp>
        <p:nvSpPr>
          <p:cNvPr id="281" name="ZoneTexte 132">
            <a:extLst>
              <a:ext uri="{FF2B5EF4-FFF2-40B4-BE49-F238E27FC236}">
                <a16:creationId xmlns:a16="http://schemas.microsoft.com/office/drawing/2014/main" id="{52CB4A11-5A6E-4F85-B3B4-50044881C442}"/>
              </a:ext>
            </a:extLst>
          </p:cNvPr>
          <p:cNvSpPr txBox="1"/>
          <p:nvPr/>
        </p:nvSpPr>
        <p:spPr>
          <a:xfrm>
            <a:off x="8378030" y="3962226"/>
            <a:ext cx="920287"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retained</a:t>
            </a:r>
            <a:r>
              <a:rPr lang="fr-FR" sz="700" b="1" dirty="0">
                <a:solidFill>
                  <a:schemeClr val="accent3">
                    <a:lumMod val="50000"/>
                  </a:schemeClr>
                </a:solidFill>
                <a:latin typeface="Segoe UI" panose="020B0502040204020203" pitchFamily="34" charset="0"/>
                <a:cs typeface="Segoe UI" panose="020B0502040204020203" pitchFamily="34" charset="0"/>
              </a:rPr>
              <a:t> </a:t>
            </a:r>
          </a:p>
        </p:txBody>
      </p:sp>
      <p:sp>
        <p:nvSpPr>
          <p:cNvPr id="282" name="ZoneTexte 137">
            <a:extLst>
              <a:ext uri="{FF2B5EF4-FFF2-40B4-BE49-F238E27FC236}">
                <a16:creationId xmlns:a16="http://schemas.microsoft.com/office/drawing/2014/main" id="{5E6A6243-5570-48BC-BB14-03C3A2B24208}"/>
              </a:ext>
            </a:extLst>
          </p:cNvPr>
          <p:cNvSpPr txBox="1"/>
          <p:nvPr/>
        </p:nvSpPr>
        <p:spPr>
          <a:xfrm>
            <a:off x="9153903" y="3632152"/>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21 </a:t>
            </a:r>
            <a:r>
              <a:rPr lang="fr-FR" sz="700" dirty="0">
                <a:solidFill>
                  <a:schemeClr val="accent5">
                    <a:lumMod val="50000"/>
                  </a:schemeClr>
                </a:solidFill>
                <a:latin typeface="Segoe UI" panose="020B0502040204020203" pitchFamily="34" charset="0"/>
                <a:cs typeface="Segoe UI" panose="020B0502040204020203" pitchFamily="34" charset="0"/>
              </a:rPr>
              <a:t>K</a:t>
            </a:r>
          </a:p>
        </p:txBody>
      </p:sp>
      <p:sp>
        <p:nvSpPr>
          <p:cNvPr id="283" name="ZoneTexte 137">
            <a:extLst>
              <a:ext uri="{FF2B5EF4-FFF2-40B4-BE49-F238E27FC236}">
                <a16:creationId xmlns:a16="http://schemas.microsoft.com/office/drawing/2014/main" id="{18102D8A-CB88-4A07-928E-41C6D14A0FCE}"/>
              </a:ext>
            </a:extLst>
          </p:cNvPr>
          <p:cNvSpPr txBox="1"/>
          <p:nvPr/>
        </p:nvSpPr>
        <p:spPr>
          <a:xfrm>
            <a:off x="9140510" y="3806106"/>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14 K (79%)</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84" name="ZoneTexte 137">
            <a:extLst>
              <a:ext uri="{FF2B5EF4-FFF2-40B4-BE49-F238E27FC236}">
                <a16:creationId xmlns:a16="http://schemas.microsoft.com/office/drawing/2014/main" id="{4861CE28-7977-474B-86DB-A5E6D250229C}"/>
              </a:ext>
            </a:extLst>
          </p:cNvPr>
          <p:cNvSpPr txBox="1"/>
          <p:nvPr/>
        </p:nvSpPr>
        <p:spPr>
          <a:xfrm>
            <a:off x="9156959" y="3962274"/>
            <a:ext cx="71408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6 K (67%)</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cxnSp>
        <p:nvCxnSpPr>
          <p:cNvPr id="285" name="Straight Connector 284">
            <a:extLst>
              <a:ext uri="{FF2B5EF4-FFF2-40B4-BE49-F238E27FC236}">
                <a16:creationId xmlns:a16="http://schemas.microsoft.com/office/drawing/2014/main" id="{12B4B8C2-2D85-41B5-B723-BE39903C9797}"/>
              </a:ext>
            </a:extLst>
          </p:cNvPr>
          <p:cNvCxnSpPr>
            <a:cxnSpLocks/>
          </p:cNvCxnSpPr>
          <p:nvPr/>
        </p:nvCxnSpPr>
        <p:spPr>
          <a:xfrm flipH="1">
            <a:off x="1977152" y="403088"/>
            <a:ext cx="6719" cy="2504245"/>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289" name="TextBox 288">
            <a:extLst>
              <a:ext uri="{FF2B5EF4-FFF2-40B4-BE49-F238E27FC236}">
                <a16:creationId xmlns:a16="http://schemas.microsoft.com/office/drawing/2014/main" id="{AF6CD193-485D-4060-8082-25D4DE9D8924}"/>
              </a:ext>
            </a:extLst>
          </p:cNvPr>
          <p:cNvSpPr txBox="1"/>
          <p:nvPr/>
        </p:nvSpPr>
        <p:spPr bwMode="auto">
          <a:xfrm>
            <a:off x="5416104" y="3576534"/>
            <a:ext cx="137248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00" b="1">
                <a:solidFill>
                  <a:schemeClr val="accent5">
                    <a:lumMod val="50000"/>
                  </a:schemeClr>
                </a:solidFill>
                <a:latin typeface="Arial Black" panose="020B0A04020102020204" pitchFamily="34" charset="0"/>
              </a:rPr>
              <a:t>Inbranch Sharia</a:t>
            </a:r>
            <a:endParaRPr lang="en-US" sz="1000" b="1" dirty="0">
              <a:solidFill>
                <a:schemeClr val="accent5">
                  <a:lumMod val="50000"/>
                </a:schemeClr>
              </a:solidFill>
              <a:latin typeface="Arial Black" panose="020B0A04020102020204" pitchFamily="34" charset="0"/>
            </a:endParaRPr>
          </a:p>
        </p:txBody>
      </p:sp>
      <p:grpSp>
        <p:nvGrpSpPr>
          <p:cNvPr id="31" name="Grup 30">
            <a:extLst>
              <a:ext uri="{FF2B5EF4-FFF2-40B4-BE49-F238E27FC236}">
                <a16:creationId xmlns:a16="http://schemas.microsoft.com/office/drawing/2014/main" id="{177CB62C-1F4F-4C2D-B3E7-3BCA5048BB4A}"/>
              </a:ext>
            </a:extLst>
          </p:cNvPr>
          <p:cNvGrpSpPr/>
          <p:nvPr/>
        </p:nvGrpSpPr>
        <p:grpSpPr>
          <a:xfrm>
            <a:off x="7066916" y="2614119"/>
            <a:ext cx="1404533" cy="943836"/>
            <a:chOff x="6705001" y="1509426"/>
            <a:chExt cx="1404533" cy="943836"/>
          </a:xfrm>
        </p:grpSpPr>
        <p:pic>
          <p:nvPicPr>
            <p:cNvPr id="38" name="Graphic 37" descr="Male profile">
              <a:extLst>
                <a:ext uri="{FF2B5EF4-FFF2-40B4-BE49-F238E27FC236}">
                  <a16:creationId xmlns:a16="http://schemas.microsoft.com/office/drawing/2014/main" id="{ECA86ECA-EEA9-4038-ACDA-F4BC149670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58483" y="1509426"/>
              <a:ext cx="273902" cy="273902"/>
            </a:xfrm>
            <a:prstGeom prst="rect">
              <a:avLst/>
            </a:prstGeom>
          </p:spPr>
        </p:pic>
        <p:pic>
          <p:nvPicPr>
            <p:cNvPr id="40" name="Graphic 39" descr="Family with girl">
              <a:extLst>
                <a:ext uri="{FF2B5EF4-FFF2-40B4-BE49-F238E27FC236}">
                  <a16:creationId xmlns:a16="http://schemas.microsoft.com/office/drawing/2014/main" id="{5ECA45F5-7202-4DB7-AFF2-65F24FC997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5001" y="1784313"/>
              <a:ext cx="391761" cy="391761"/>
            </a:xfrm>
            <a:prstGeom prst="rect">
              <a:avLst/>
            </a:prstGeom>
          </p:spPr>
        </p:pic>
        <p:pic>
          <p:nvPicPr>
            <p:cNvPr id="42" name="Graphic 41" descr="Help">
              <a:extLst>
                <a:ext uri="{FF2B5EF4-FFF2-40B4-BE49-F238E27FC236}">
                  <a16:creationId xmlns:a16="http://schemas.microsoft.com/office/drawing/2014/main" id="{AD44F10B-6919-4B00-904E-E28B26B2B9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8944" y="2220283"/>
              <a:ext cx="232979" cy="232979"/>
            </a:xfrm>
            <a:prstGeom prst="rect">
              <a:avLst/>
            </a:prstGeom>
          </p:spPr>
        </p:pic>
        <p:sp>
          <p:nvSpPr>
            <p:cNvPr id="308" name="ZoneTexte 35">
              <a:extLst>
                <a:ext uri="{FF2B5EF4-FFF2-40B4-BE49-F238E27FC236}">
                  <a16:creationId xmlns:a16="http://schemas.microsoft.com/office/drawing/2014/main" id="{6D67E8DF-3D7F-48F9-ACC5-13FE5D08A5E8}"/>
                </a:ext>
              </a:extLst>
            </p:cNvPr>
            <p:cNvSpPr txBox="1">
              <a:spLocks noChangeArrowheads="1"/>
            </p:cNvSpPr>
            <p:nvPr/>
          </p:nvSpPr>
          <p:spPr bwMode="auto">
            <a:xfrm>
              <a:off x="7075632" y="1576189"/>
              <a:ext cx="47894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700" b="1">
                  <a:solidFill>
                    <a:srgbClr val="4F81BD"/>
                  </a:solidFill>
                  <a:latin typeface="Segoe UI" panose="020B0502040204020203" pitchFamily="34" charset="0"/>
                  <a:cs typeface="Segoe UI" panose="020B0502040204020203" pitchFamily="34" charset="0"/>
                </a:rPr>
                <a:t>34%</a:t>
              </a:r>
              <a:endParaRPr lang="fr-FR" sz="700" b="1" dirty="0">
                <a:solidFill>
                  <a:srgbClr val="4F81BD"/>
                </a:solidFill>
                <a:latin typeface="Segoe UI" panose="020B0502040204020203" pitchFamily="34" charset="0"/>
                <a:cs typeface="Segoe UI" panose="020B0502040204020203" pitchFamily="34" charset="0"/>
              </a:endParaRPr>
            </a:p>
          </p:txBody>
        </p:sp>
        <p:sp>
          <p:nvSpPr>
            <p:cNvPr id="310" name="ZoneTexte 35">
              <a:extLst>
                <a:ext uri="{FF2B5EF4-FFF2-40B4-BE49-F238E27FC236}">
                  <a16:creationId xmlns:a16="http://schemas.microsoft.com/office/drawing/2014/main" id="{965C6222-69CE-4035-B279-E2EED703C7F6}"/>
                </a:ext>
              </a:extLst>
            </p:cNvPr>
            <p:cNvSpPr txBox="1">
              <a:spLocks noChangeArrowheads="1"/>
            </p:cNvSpPr>
            <p:nvPr/>
          </p:nvSpPr>
          <p:spPr bwMode="auto">
            <a:xfrm>
              <a:off x="7069060" y="1843284"/>
              <a:ext cx="10404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700" b="1">
                  <a:solidFill>
                    <a:srgbClr val="4F81BD"/>
                  </a:solidFill>
                  <a:latin typeface="Segoe UI" panose="020B0502040204020203" pitchFamily="34" charset="0"/>
                  <a:cs typeface="Segoe UI" panose="020B0502040204020203" pitchFamily="34" charset="0"/>
                </a:rPr>
                <a:t>53%</a:t>
              </a:r>
              <a:endParaRPr lang="fr-FR" sz="700" b="1" dirty="0">
                <a:solidFill>
                  <a:srgbClr val="4F81BD"/>
                </a:solidFill>
              </a:endParaRPr>
            </a:p>
          </p:txBody>
        </p:sp>
        <p:sp>
          <p:nvSpPr>
            <p:cNvPr id="313" name="ZoneTexte 35">
              <a:extLst>
                <a:ext uri="{FF2B5EF4-FFF2-40B4-BE49-F238E27FC236}">
                  <a16:creationId xmlns:a16="http://schemas.microsoft.com/office/drawing/2014/main" id="{912AEB94-5687-41B6-BD24-121F0710E47E}"/>
                </a:ext>
              </a:extLst>
            </p:cNvPr>
            <p:cNvSpPr txBox="1">
              <a:spLocks noChangeArrowheads="1"/>
            </p:cNvSpPr>
            <p:nvPr/>
          </p:nvSpPr>
          <p:spPr bwMode="auto">
            <a:xfrm>
              <a:off x="7013400" y="1979738"/>
              <a:ext cx="996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dirty="0" err="1">
                  <a:solidFill>
                    <a:srgbClr val="002060"/>
                  </a:solidFill>
                </a:rPr>
                <a:t>with</a:t>
              </a:r>
              <a:r>
                <a:rPr lang="fr-FR" sz="600" b="1" dirty="0">
                  <a:solidFill>
                    <a:srgbClr val="002060"/>
                  </a:solidFill>
                </a:rPr>
                <a:t> </a:t>
              </a:r>
              <a:r>
                <a:rPr lang="fr-FR" sz="600" b="1" dirty="0" err="1">
                  <a:solidFill>
                    <a:srgbClr val="002060"/>
                  </a:solidFill>
                </a:rPr>
                <a:t>avg</a:t>
              </a:r>
              <a:r>
                <a:rPr lang="fr-FR" sz="600" b="1" dirty="0">
                  <a:solidFill>
                    <a:srgbClr val="002060"/>
                  </a:solidFill>
                </a:rPr>
                <a:t>. kid  </a:t>
              </a:r>
              <a:r>
                <a:rPr lang="fr-FR" sz="600" b="1" dirty="0">
                  <a:solidFill>
                    <a:srgbClr val="4F81BD"/>
                  </a:solidFill>
                </a:rPr>
                <a:t>1</a:t>
              </a:r>
              <a:r>
                <a:rPr lang="fr-FR" sz="600" b="1" dirty="0">
                  <a:solidFill>
                    <a:srgbClr val="4F81BD"/>
                  </a:solidFill>
                  <a:latin typeface="Segoe UI" panose="020B0502040204020203" pitchFamily="34" charset="0"/>
                  <a:cs typeface="Segoe UI" panose="020B0502040204020203" pitchFamily="34" charset="0"/>
                </a:rPr>
                <a:t>.7</a:t>
              </a:r>
              <a:endParaRPr lang="fr-FR" sz="600" b="1" dirty="0">
                <a:solidFill>
                  <a:srgbClr val="4F81BD"/>
                </a:solidFill>
              </a:endParaRPr>
            </a:p>
          </p:txBody>
        </p:sp>
        <p:sp>
          <p:nvSpPr>
            <p:cNvPr id="314" name="ZoneTexte 35">
              <a:extLst>
                <a:ext uri="{FF2B5EF4-FFF2-40B4-BE49-F238E27FC236}">
                  <a16:creationId xmlns:a16="http://schemas.microsoft.com/office/drawing/2014/main" id="{B1654402-9145-47E9-B652-A1E3D53C350B}"/>
                </a:ext>
              </a:extLst>
            </p:cNvPr>
            <p:cNvSpPr txBox="1">
              <a:spLocks noChangeArrowheads="1"/>
            </p:cNvSpPr>
            <p:nvPr/>
          </p:nvSpPr>
          <p:spPr bwMode="auto">
            <a:xfrm>
              <a:off x="7069060" y="2246763"/>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12 </a:t>
              </a:r>
              <a:r>
                <a:rPr lang="fr-FR" sz="600" b="1" dirty="0">
                  <a:solidFill>
                    <a:srgbClr val="4F81BD"/>
                  </a:solidFill>
                  <a:latin typeface="Segoe UI" panose="020B0502040204020203" pitchFamily="34" charset="0"/>
                  <a:cs typeface="Segoe UI" panose="020B0502040204020203" pitchFamily="34" charset="0"/>
                </a:rPr>
                <a:t>%</a:t>
              </a:r>
              <a:endParaRPr lang="fr-FR" sz="600" b="1" dirty="0">
                <a:solidFill>
                  <a:srgbClr val="4F81BD"/>
                </a:solidFill>
              </a:endParaRPr>
            </a:p>
          </p:txBody>
        </p:sp>
      </p:grpSp>
      <p:sp>
        <p:nvSpPr>
          <p:cNvPr id="315" name="ZoneTexte 35">
            <a:extLst>
              <a:ext uri="{FF2B5EF4-FFF2-40B4-BE49-F238E27FC236}">
                <a16:creationId xmlns:a16="http://schemas.microsoft.com/office/drawing/2014/main" id="{AE70E15E-4251-4A35-93F4-2B3B25A88736}"/>
              </a:ext>
            </a:extLst>
          </p:cNvPr>
          <p:cNvSpPr txBox="1">
            <a:spLocks noChangeArrowheads="1"/>
          </p:cNvSpPr>
          <p:nvPr/>
        </p:nvSpPr>
        <p:spPr bwMode="auto">
          <a:xfrm>
            <a:off x="4443470" y="2078285"/>
            <a:ext cx="5865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sz="800" b="1">
                <a:solidFill>
                  <a:srgbClr val="4F81BD"/>
                </a:solidFill>
                <a:latin typeface="Segoe UI" panose="020B0502040204020203" pitchFamily="34" charset="0"/>
                <a:cs typeface="Segoe UI" panose="020B0502040204020203" pitchFamily="34" charset="0"/>
              </a:rPr>
              <a:t>53.4%</a:t>
            </a:r>
            <a:endParaRPr lang="fr-FR" sz="800" b="1" dirty="0">
              <a:solidFill>
                <a:srgbClr val="4F81BD"/>
              </a:solidFill>
              <a:latin typeface="Segoe UI" panose="020B0502040204020203" pitchFamily="34" charset="0"/>
              <a:cs typeface="Segoe UI" panose="020B0502040204020203" pitchFamily="34" charset="0"/>
            </a:endParaRPr>
          </a:p>
        </p:txBody>
      </p:sp>
      <p:sp>
        <p:nvSpPr>
          <p:cNvPr id="316" name="ZoneTexte 35">
            <a:extLst>
              <a:ext uri="{FF2B5EF4-FFF2-40B4-BE49-F238E27FC236}">
                <a16:creationId xmlns:a16="http://schemas.microsoft.com/office/drawing/2014/main" id="{024340A8-D706-48CF-B48D-10DB0477B2B8}"/>
              </a:ext>
            </a:extLst>
          </p:cNvPr>
          <p:cNvSpPr txBox="1">
            <a:spLocks noChangeArrowheads="1"/>
          </p:cNvSpPr>
          <p:nvPr/>
        </p:nvSpPr>
        <p:spPr bwMode="auto">
          <a:xfrm>
            <a:off x="4882619" y="2082567"/>
            <a:ext cx="540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sz="800" b="1">
                <a:solidFill>
                  <a:srgbClr val="953735"/>
                </a:solidFill>
                <a:latin typeface="Segoe UI" panose="020B0502040204020203" pitchFamily="34" charset="0"/>
                <a:cs typeface="Segoe UI" panose="020B0502040204020203" pitchFamily="34" charset="0"/>
              </a:rPr>
              <a:t>46.6</a:t>
            </a:r>
            <a:r>
              <a:rPr lang="fr-FR" sz="600" b="1">
                <a:solidFill>
                  <a:srgbClr val="953735"/>
                </a:solidFill>
                <a:latin typeface="Segoe UI" panose="020B0502040204020203" pitchFamily="34" charset="0"/>
                <a:cs typeface="Segoe UI" panose="020B0502040204020203" pitchFamily="34" charset="0"/>
              </a:rPr>
              <a:t>%</a:t>
            </a:r>
            <a:endParaRPr lang="fr-FR" sz="600" b="1" dirty="0">
              <a:solidFill>
                <a:srgbClr val="953735"/>
              </a:solidFill>
              <a:latin typeface="Segoe UI" panose="020B0502040204020203" pitchFamily="34" charset="0"/>
              <a:cs typeface="Segoe UI" panose="020B0502040204020203" pitchFamily="34" charset="0"/>
            </a:endParaRPr>
          </a:p>
        </p:txBody>
      </p:sp>
      <p:graphicFrame>
        <p:nvGraphicFramePr>
          <p:cNvPr id="317" name="Table 316">
            <a:extLst>
              <a:ext uri="{FF2B5EF4-FFF2-40B4-BE49-F238E27FC236}">
                <a16:creationId xmlns:a16="http://schemas.microsoft.com/office/drawing/2014/main" id="{4261D0DE-C590-4BBA-9104-426D51CA91F7}"/>
              </a:ext>
            </a:extLst>
          </p:cNvPr>
          <p:cNvGraphicFramePr>
            <a:graphicFrameLocks noGrp="1"/>
          </p:cNvGraphicFramePr>
          <p:nvPr>
            <p:extLst>
              <p:ext uri="{D42A27DB-BD31-4B8C-83A1-F6EECF244321}">
                <p14:modId xmlns:p14="http://schemas.microsoft.com/office/powerpoint/2010/main" val="90125306"/>
              </p:ext>
            </p:extLst>
          </p:nvPr>
        </p:nvGraphicFramePr>
        <p:xfrm>
          <a:off x="4128276" y="2820506"/>
          <a:ext cx="872555" cy="504825"/>
        </p:xfrm>
        <a:graphic>
          <a:graphicData uri="http://schemas.openxmlformats.org/drawingml/2006/table">
            <a:tbl>
              <a:tblPr>
                <a:tableStyleId>{073A0DAA-6AF3-43AB-8588-CEC1D06C72B9}</a:tableStyleId>
              </a:tblPr>
              <a:tblGrid>
                <a:gridCol w="587651">
                  <a:extLst>
                    <a:ext uri="{9D8B030D-6E8A-4147-A177-3AD203B41FA5}">
                      <a16:colId xmlns:a16="http://schemas.microsoft.com/office/drawing/2014/main" val="1091484480"/>
                    </a:ext>
                  </a:extLst>
                </a:gridCol>
                <a:gridCol w="284904">
                  <a:extLst>
                    <a:ext uri="{9D8B030D-6E8A-4147-A177-3AD203B41FA5}">
                      <a16:colId xmlns:a16="http://schemas.microsoft.com/office/drawing/2014/main" val="2281290309"/>
                    </a:ext>
                  </a:extLst>
                </a:gridCol>
              </a:tblGrid>
              <a:tr h="100965">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BSM REG.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25.6%</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0965">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BSM REG. 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17.4%</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0965">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BSM REG.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17.3%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0965">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BSM REG. 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14.7%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00965">
                <a:tc>
                  <a:txBody>
                    <a:bodyPr/>
                    <a:lstStyle/>
                    <a:p>
                      <a:pPr marL="0" algn="l" defTabSz="697321" rtl="0" eaLnBrk="1" latinLnBrk="0" hangingPunct="1">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BSM REG.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14.1%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18" name="Table 317">
            <a:extLst>
              <a:ext uri="{FF2B5EF4-FFF2-40B4-BE49-F238E27FC236}">
                <a16:creationId xmlns:a16="http://schemas.microsoft.com/office/drawing/2014/main" id="{CC705401-C02C-4F08-9CE7-58CD093D4CF9}"/>
              </a:ext>
            </a:extLst>
          </p:cNvPr>
          <p:cNvGraphicFramePr>
            <a:graphicFrameLocks noGrp="1"/>
          </p:cNvGraphicFramePr>
          <p:nvPr>
            <p:extLst>
              <p:ext uri="{D42A27DB-BD31-4B8C-83A1-F6EECF244321}">
                <p14:modId xmlns:p14="http://schemas.microsoft.com/office/powerpoint/2010/main" val="2626177251"/>
              </p:ext>
            </p:extLst>
          </p:nvPr>
        </p:nvGraphicFramePr>
        <p:xfrm>
          <a:off x="4556052" y="3777553"/>
          <a:ext cx="903137" cy="760134"/>
        </p:xfrm>
        <a:graphic>
          <a:graphicData uri="http://schemas.openxmlformats.org/drawingml/2006/table">
            <a:tbl>
              <a:tblPr>
                <a:tableStyleId>{5C22544A-7EE6-4342-B048-85BDC9FD1C3A}</a:tableStyleId>
              </a:tblPr>
              <a:tblGrid>
                <a:gridCol w="673975">
                  <a:extLst>
                    <a:ext uri="{9D8B030D-6E8A-4147-A177-3AD203B41FA5}">
                      <a16:colId xmlns:a16="http://schemas.microsoft.com/office/drawing/2014/main" val="1091484480"/>
                    </a:ext>
                  </a:extLst>
                </a:gridCol>
                <a:gridCol w="229162">
                  <a:extLst>
                    <a:ext uri="{9D8B030D-6E8A-4147-A177-3AD203B41FA5}">
                      <a16:colId xmlns:a16="http://schemas.microsoft.com/office/drawing/2014/main" val="2281290309"/>
                    </a:ext>
                  </a:extLst>
                </a:gridCol>
              </a:tblGrid>
              <a:tr h="126689">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Private Employee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33.7%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Entrepreneur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29.7%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Civil Servant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Professional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6.9%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6931907"/>
                  </a:ext>
                </a:extLst>
              </a:tr>
              <a:tr h="126689">
                <a:tc>
                  <a:txBody>
                    <a:bodyPr/>
                    <a:lstStyle/>
                    <a:p>
                      <a:pPr marL="0" algn="l">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14.7%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21" name="Table 320">
            <a:extLst>
              <a:ext uri="{FF2B5EF4-FFF2-40B4-BE49-F238E27FC236}">
                <a16:creationId xmlns:a16="http://schemas.microsoft.com/office/drawing/2014/main" id="{E0558A93-FBB5-4C41-88F6-3C29AFE7EF61}"/>
              </a:ext>
            </a:extLst>
          </p:cNvPr>
          <p:cNvGraphicFramePr>
            <a:graphicFrameLocks noGrp="1"/>
          </p:cNvGraphicFramePr>
          <p:nvPr>
            <p:extLst>
              <p:ext uri="{D42A27DB-BD31-4B8C-83A1-F6EECF244321}">
                <p14:modId xmlns:p14="http://schemas.microsoft.com/office/powerpoint/2010/main" val="570544460"/>
              </p:ext>
            </p:extLst>
          </p:nvPr>
        </p:nvGraphicFramePr>
        <p:xfrm>
          <a:off x="6809739" y="3833747"/>
          <a:ext cx="724832" cy="643932"/>
        </p:xfrm>
        <a:graphic>
          <a:graphicData uri="http://schemas.openxmlformats.org/drawingml/2006/table">
            <a:tbl>
              <a:tblPr>
                <a:tableStyleId>{5C22544A-7EE6-4342-B048-85BDC9FD1C3A}</a:tableStyleId>
              </a:tblPr>
              <a:tblGrid>
                <a:gridCol w="462173">
                  <a:extLst>
                    <a:ext uri="{9D8B030D-6E8A-4147-A177-3AD203B41FA5}">
                      <a16:colId xmlns:a16="http://schemas.microsoft.com/office/drawing/2014/main" val="1091484480"/>
                    </a:ext>
                  </a:extLst>
                </a:gridCol>
                <a:gridCol w="262659">
                  <a:extLst>
                    <a:ext uri="{9D8B030D-6E8A-4147-A177-3AD203B41FA5}">
                      <a16:colId xmlns:a16="http://schemas.microsoft.com/office/drawing/2014/main" val="2281290309"/>
                    </a:ext>
                  </a:extLst>
                </a:gridCol>
              </a:tblGrid>
              <a:tr h="107322">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Muslims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82.2%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Christians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2.3%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Hindus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Buddhists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r h="107322">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14.8%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bl>
          </a:graphicData>
        </a:graphic>
      </p:graphicFrame>
      <p:graphicFrame>
        <p:nvGraphicFramePr>
          <p:cNvPr id="322" name="Table 321">
            <a:extLst>
              <a:ext uri="{FF2B5EF4-FFF2-40B4-BE49-F238E27FC236}">
                <a16:creationId xmlns:a16="http://schemas.microsoft.com/office/drawing/2014/main" id="{77BED271-6EB2-444E-8BDC-DB88B39CF801}"/>
              </a:ext>
            </a:extLst>
          </p:cNvPr>
          <p:cNvGraphicFramePr>
            <a:graphicFrameLocks noGrp="1"/>
          </p:cNvGraphicFramePr>
          <p:nvPr>
            <p:extLst>
              <p:ext uri="{D42A27DB-BD31-4B8C-83A1-F6EECF244321}">
                <p14:modId xmlns:p14="http://schemas.microsoft.com/office/powerpoint/2010/main" val="2527924139"/>
              </p:ext>
            </p:extLst>
          </p:nvPr>
        </p:nvGraphicFramePr>
        <p:xfrm>
          <a:off x="5743056" y="4378957"/>
          <a:ext cx="801059" cy="532255"/>
        </p:xfrm>
        <a:graphic>
          <a:graphicData uri="http://schemas.openxmlformats.org/drawingml/2006/table">
            <a:tbl>
              <a:tblPr>
                <a:tableStyleId>{5C22544A-7EE6-4342-B048-85BDC9FD1C3A}</a:tableStyleId>
              </a:tblPr>
              <a:tblGrid>
                <a:gridCol w="417801">
                  <a:extLst>
                    <a:ext uri="{9D8B030D-6E8A-4147-A177-3AD203B41FA5}">
                      <a16:colId xmlns:a16="http://schemas.microsoft.com/office/drawing/2014/main" val="1091484480"/>
                    </a:ext>
                  </a:extLst>
                </a:gridCol>
                <a:gridCol w="383258">
                  <a:extLst>
                    <a:ext uri="{9D8B030D-6E8A-4147-A177-3AD203B41FA5}">
                      <a16:colId xmlns:a16="http://schemas.microsoft.com/office/drawing/2014/main" val="2281290309"/>
                    </a:ext>
                  </a:extLst>
                </a:gridCol>
              </a:tblGrid>
              <a:tr h="106451">
                <a:tc>
                  <a:txBody>
                    <a:bodyPr/>
                    <a:lstStyle/>
                    <a:p>
                      <a:pPr marL="0" algn="l">
                        <a:spcBef>
                          <a:spcPts val="0"/>
                        </a:spcBef>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0-4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30.3%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4-8.5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16.0%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8.5-17 M </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17.5%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17-34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14.6%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&gt; 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21.6%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bl>
          </a:graphicData>
        </a:graphic>
      </p:graphicFrame>
      <p:graphicFrame>
        <p:nvGraphicFramePr>
          <p:cNvPr id="268" name="Chart 267">
            <a:extLst>
              <a:ext uri="{FF2B5EF4-FFF2-40B4-BE49-F238E27FC236}">
                <a16:creationId xmlns:a16="http://schemas.microsoft.com/office/drawing/2014/main" id="{0C90A070-6741-49CD-9E67-F6FA0BBEB331}"/>
              </a:ext>
            </a:extLst>
          </p:cNvPr>
          <p:cNvGraphicFramePr>
            <a:graphicFrameLocks/>
          </p:cNvGraphicFramePr>
          <p:nvPr>
            <p:extLst>
              <p:ext uri="{D42A27DB-BD31-4B8C-83A1-F6EECF244321}">
                <p14:modId xmlns:p14="http://schemas.microsoft.com/office/powerpoint/2010/main" val="474205624"/>
              </p:ext>
            </p:extLst>
          </p:nvPr>
        </p:nvGraphicFramePr>
        <p:xfrm>
          <a:off x="10103863" y="272325"/>
          <a:ext cx="2192398" cy="1429616"/>
        </p:xfrm>
        <a:graphic>
          <a:graphicData uri="http://schemas.openxmlformats.org/drawingml/2006/chart">
            <c:chart xmlns:c="http://schemas.openxmlformats.org/drawingml/2006/chart" xmlns:r="http://schemas.openxmlformats.org/officeDocument/2006/relationships" r:id="rId18"/>
          </a:graphicData>
        </a:graphic>
      </p:graphicFrame>
      <p:sp>
        <p:nvSpPr>
          <p:cNvPr id="312" name="ZoneTexte 132">
            <a:extLst>
              <a:ext uri="{FF2B5EF4-FFF2-40B4-BE49-F238E27FC236}">
                <a16:creationId xmlns:a16="http://schemas.microsoft.com/office/drawing/2014/main" id="{BFCA7C56-CD08-4738-91BE-599341C636F3}"/>
              </a:ext>
            </a:extLst>
          </p:cNvPr>
          <p:cNvSpPr txBox="1"/>
          <p:nvPr/>
        </p:nvSpPr>
        <p:spPr>
          <a:xfrm>
            <a:off x="9453113" y="1848153"/>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Avg. </a:t>
            </a:r>
            <a:r>
              <a:rPr lang="fr-FR" sz="700" b="1" dirty="0">
                <a:solidFill>
                  <a:srgbClr val="376A75"/>
                </a:solidFill>
                <a:latin typeface="Segoe UI" panose="020B0502040204020203" pitchFamily="34" charset="0"/>
                <a:cs typeface="Segoe UI" panose="020B0502040204020203" pitchFamily="34" charset="0"/>
              </a:rPr>
              <a:t>4.9</a:t>
            </a:r>
          </a:p>
        </p:txBody>
      </p:sp>
      <p:graphicFrame>
        <p:nvGraphicFramePr>
          <p:cNvPr id="266" name="Table 316">
            <a:extLst>
              <a:ext uri="{FF2B5EF4-FFF2-40B4-BE49-F238E27FC236}">
                <a16:creationId xmlns:a16="http://schemas.microsoft.com/office/drawing/2014/main" id="{306BDC10-4767-42AC-9278-0157C0D8AE52}"/>
              </a:ext>
            </a:extLst>
          </p:cNvPr>
          <p:cNvGraphicFramePr>
            <a:graphicFrameLocks noGrp="1"/>
          </p:cNvGraphicFramePr>
          <p:nvPr>
            <p:extLst>
              <p:ext uri="{D42A27DB-BD31-4B8C-83A1-F6EECF244321}">
                <p14:modId xmlns:p14="http://schemas.microsoft.com/office/powerpoint/2010/main" val="2463144261"/>
              </p:ext>
            </p:extLst>
          </p:nvPr>
        </p:nvGraphicFramePr>
        <p:xfrm>
          <a:off x="5811630" y="1136791"/>
          <a:ext cx="663207" cy="731520"/>
        </p:xfrm>
        <a:graphic>
          <a:graphicData uri="http://schemas.openxmlformats.org/drawingml/2006/table">
            <a:tbl>
              <a:tblPr>
                <a:tableStyleId>{073A0DAA-6AF3-43AB-8588-CEC1D06C72B9}</a:tableStyleId>
              </a:tblPr>
              <a:tblGrid>
                <a:gridCol w="405717">
                  <a:extLst>
                    <a:ext uri="{9D8B030D-6E8A-4147-A177-3AD203B41FA5}">
                      <a16:colId xmlns:a16="http://schemas.microsoft.com/office/drawing/2014/main" val="1091484480"/>
                    </a:ext>
                  </a:extLst>
                </a:gridCol>
                <a:gridCol w="257490">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15.2%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35.8%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33.7%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12.7%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 &gt;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9" name="Grup 28">
            <a:extLst>
              <a:ext uri="{FF2B5EF4-FFF2-40B4-BE49-F238E27FC236}">
                <a16:creationId xmlns:a16="http://schemas.microsoft.com/office/drawing/2014/main" id="{8F2C9D8D-94B1-45BE-9A95-00AF7744F55A}"/>
              </a:ext>
            </a:extLst>
          </p:cNvPr>
          <p:cNvGrpSpPr/>
          <p:nvPr/>
        </p:nvGrpSpPr>
        <p:grpSpPr>
          <a:xfrm>
            <a:off x="5660357" y="1137214"/>
            <a:ext cx="132659" cy="744123"/>
            <a:chOff x="5660357" y="1137214"/>
            <a:chExt cx="132659" cy="744123"/>
          </a:xfrm>
        </p:grpSpPr>
        <p:grpSp>
          <p:nvGrpSpPr>
            <p:cNvPr id="3" name="Group 2">
              <a:extLst>
                <a:ext uri="{FF2B5EF4-FFF2-40B4-BE49-F238E27FC236}">
                  <a16:creationId xmlns:a16="http://schemas.microsoft.com/office/drawing/2014/main" id="{D005FE36-2B67-4DCE-8B5E-7A67503D7F71}"/>
                </a:ext>
              </a:extLst>
            </p:cNvPr>
            <p:cNvGrpSpPr/>
            <p:nvPr/>
          </p:nvGrpSpPr>
          <p:grpSpPr>
            <a:xfrm>
              <a:off x="5660357" y="1137214"/>
              <a:ext cx="132659" cy="614462"/>
              <a:chOff x="5644985" y="1126687"/>
              <a:chExt cx="140759" cy="703618"/>
            </a:xfrm>
          </p:grpSpPr>
          <p:pic>
            <p:nvPicPr>
              <p:cNvPr id="290" name="Picture 289">
                <a:extLst>
                  <a:ext uri="{FF2B5EF4-FFF2-40B4-BE49-F238E27FC236}">
                    <a16:creationId xmlns:a16="http://schemas.microsoft.com/office/drawing/2014/main" id="{2CB5B3A7-598A-4B00-A263-3187ABCF3F03}"/>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94" name="Picture 293">
                <a:extLst>
                  <a:ext uri="{FF2B5EF4-FFF2-40B4-BE49-F238E27FC236}">
                    <a16:creationId xmlns:a16="http://schemas.microsoft.com/office/drawing/2014/main" id="{5095F16A-DF0D-41A3-BBE9-0ED31ED922DD}"/>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98" name="Picture 297">
                <a:extLst>
                  <a:ext uri="{FF2B5EF4-FFF2-40B4-BE49-F238E27FC236}">
                    <a16:creationId xmlns:a16="http://schemas.microsoft.com/office/drawing/2014/main" id="{538BDB66-C085-4C8F-BCD6-EADC8AB96D0B}"/>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02" name="Picture 301">
                <a:extLst>
                  <a:ext uri="{FF2B5EF4-FFF2-40B4-BE49-F238E27FC236}">
                    <a16:creationId xmlns:a16="http://schemas.microsoft.com/office/drawing/2014/main" id="{DC6CFB25-3C9E-4346-AF01-9B559E7AD869}"/>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06" name="Picture 305">
                <a:extLst>
                  <a:ext uri="{FF2B5EF4-FFF2-40B4-BE49-F238E27FC236}">
                    <a16:creationId xmlns:a16="http://schemas.microsoft.com/office/drawing/2014/main" id="{4A7AD1A0-CF2B-485B-8A5D-8B5C60B029CC}"/>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67" name="Picture 297">
              <a:extLst>
                <a:ext uri="{FF2B5EF4-FFF2-40B4-BE49-F238E27FC236}">
                  <a16:creationId xmlns:a16="http://schemas.microsoft.com/office/drawing/2014/main" id="{8A3F488A-4854-4C13-86E9-9D5106D633B0}"/>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graphicFrame>
        <p:nvGraphicFramePr>
          <p:cNvPr id="286" name="Table 316">
            <a:extLst>
              <a:ext uri="{FF2B5EF4-FFF2-40B4-BE49-F238E27FC236}">
                <a16:creationId xmlns:a16="http://schemas.microsoft.com/office/drawing/2014/main" id="{869CEA8C-54B0-4A21-9ACE-12D2D017DBA5}"/>
              </a:ext>
            </a:extLst>
          </p:cNvPr>
          <p:cNvGraphicFramePr>
            <a:graphicFrameLocks noGrp="1"/>
          </p:cNvGraphicFramePr>
          <p:nvPr>
            <p:extLst>
              <p:ext uri="{D42A27DB-BD31-4B8C-83A1-F6EECF244321}">
                <p14:modId xmlns:p14="http://schemas.microsoft.com/office/powerpoint/2010/main" val="2764860892"/>
              </p:ext>
            </p:extLst>
          </p:nvPr>
        </p:nvGraphicFramePr>
        <p:xfrm>
          <a:off x="6938552" y="1543983"/>
          <a:ext cx="529357" cy="908243"/>
        </p:xfrm>
        <a:graphic>
          <a:graphicData uri="http://schemas.openxmlformats.org/drawingml/2006/table">
            <a:tbl>
              <a:tblPr>
                <a:tableStyleId>{073A0DAA-6AF3-43AB-8588-CEC1D06C72B9}</a:tableStyleId>
              </a:tblPr>
              <a:tblGrid>
                <a:gridCol w="300448">
                  <a:extLst>
                    <a:ext uri="{9D8B030D-6E8A-4147-A177-3AD203B41FA5}">
                      <a16:colId xmlns:a16="http://schemas.microsoft.com/office/drawing/2014/main" val="1091484480"/>
                    </a:ext>
                  </a:extLst>
                </a:gridCol>
                <a:gridCol w="228909">
                  <a:extLst>
                    <a:ext uri="{9D8B030D-6E8A-4147-A177-3AD203B41FA5}">
                      <a16:colId xmlns:a16="http://schemas.microsoft.com/office/drawing/2014/main" val="2281290309"/>
                    </a:ext>
                  </a:extLst>
                </a:gridCol>
              </a:tblGrid>
              <a:tr h="129749">
                <a:tc>
                  <a:txBody>
                    <a:bodyPr/>
                    <a:lstStyle/>
                    <a:p>
                      <a:pPr marL="0" algn="l" defTabSz="697321" rtl="0" eaLnBrk="1" latinLnBrk="0" hangingPunct="1">
                        <a:spcBef>
                          <a:spcPts val="0"/>
                        </a:spcBef>
                      </a:pPr>
                      <a:r>
                        <a:rPr lang="en-US" sz="600" b="1" kern="1200" dirty="0">
                          <a:solidFill>
                            <a:schemeClr val="bg2">
                              <a:lumMod val="25000"/>
                            </a:schemeClr>
                          </a:solidFill>
                          <a:latin typeface="Segoe UI" panose="020B0502040204020203" pitchFamily="34" charset="0"/>
                          <a:ea typeface="+mn-ea"/>
                          <a:cs typeface="Segoe UI" panose="020B0502040204020203" pitchFamily="34" charset="0"/>
                        </a:rPr>
                        <a:t>0 - 16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24.5%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3672541"/>
                  </a:ext>
                </a:extLst>
              </a:tr>
              <a:tr h="129749">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5.4%</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12.4%</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22.6%</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24.2%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749">
                <a:tc>
                  <a:txBody>
                    <a:bodyPr/>
                    <a:lstStyle/>
                    <a:p>
                      <a:pPr marL="0" algn="l" defTabSz="697321" rtl="0" eaLnBrk="1" latinLnBrk="0" hangingPunct="1">
                        <a:spcBef>
                          <a:spcPts val="0"/>
                        </a:spcBef>
                      </a:pPr>
                      <a:r>
                        <a:rPr lang="en-US" sz="600" b="1" kern="1200">
                          <a:solidFill>
                            <a:srgbClr val="000000"/>
                          </a:solidFill>
                          <a:latin typeface="Segoe UI" panose="020B0502040204020203" pitchFamily="34" charset="0"/>
                          <a:ea typeface="+mn-ea"/>
                          <a:cs typeface="Segoe UI" panose="020B0502040204020203" pitchFamily="34" charset="0"/>
                        </a:rPr>
                        <a:t>55 – </a:t>
                      </a:r>
                      <a:r>
                        <a:rPr lang="en-US" sz="600" b="1" kern="1200" dirty="0">
                          <a:solidFill>
                            <a:srgbClr val="000000"/>
                          </a:solidFill>
                          <a:latin typeface="Segoe UI" panose="020B0502040204020203" pitchFamily="34" charset="0"/>
                          <a:ea typeface="+mn-ea"/>
                          <a:cs typeface="Segoe UI" panose="020B0502040204020203" pitchFamily="34" charset="0"/>
                        </a:rPr>
                        <a:t>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749">
                <a:tc>
                  <a:txBody>
                    <a:bodyPr/>
                    <a:lstStyle/>
                    <a:p>
                      <a:pPr marL="0" algn="l" defTabSz="697321" rtl="0" eaLnBrk="1" latinLnBrk="0" hangingPunct="1">
                        <a:spcBef>
                          <a:spcPts val="0"/>
                        </a:spcBef>
                      </a:pPr>
                      <a:r>
                        <a:rPr lang="en-US" sz="600" b="1" kern="1200">
                          <a:solidFill>
                            <a:srgbClr val="573C78"/>
                          </a:solidFill>
                          <a:latin typeface="Segoe UI" panose="020B0502040204020203" pitchFamily="34" charset="0"/>
                          <a:ea typeface="+mn-ea"/>
                          <a:cs typeface="Segoe UI" panose="020B0502040204020203" pitchFamily="34" charset="0"/>
                        </a:rPr>
                        <a:t> &gt; 65</a:t>
                      </a:r>
                      <a:endParaRPr lang="en-US" sz="600" b="1" kern="1200" dirty="0">
                        <a:solidFill>
                          <a:srgbClr val="573C78"/>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sp>
        <p:nvSpPr>
          <p:cNvPr id="329" name="Rectangle: Rounded Corners 171">
            <a:extLst>
              <a:ext uri="{FF2B5EF4-FFF2-40B4-BE49-F238E27FC236}">
                <a16:creationId xmlns:a16="http://schemas.microsoft.com/office/drawing/2014/main" id="{B1D6AFDB-A924-45F1-AF6C-873BD83BC395}"/>
              </a:ext>
            </a:extLst>
          </p:cNvPr>
          <p:cNvSpPr/>
          <p:nvPr/>
        </p:nvSpPr>
        <p:spPr>
          <a:xfrm>
            <a:off x="9897386" y="5205697"/>
            <a:ext cx="448699" cy="21428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accent3">
                    <a:lumMod val="50000"/>
                  </a:schemeClr>
                </a:solidFill>
              </a:rPr>
              <a:t>0 times</a:t>
            </a:r>
          </a:p>
          <a:p>
            <a:pPr algn="ctr"/>
            <a:r>
              <a:rPr lang="en-US" sz="700" dirty="0">
                <a:solidFill>
                  <a:schemeClr val="accent3">
                    <a:lumMod val="50000"/>
                  </a:schemeClr>
                </a:solidFill>
              </a:rPr>
              <a:t>97.3 %</a:t>
            </a:r>
          </a:p>
        </p:txBody>
      </p:sp>
      <p:sp>
        <p:nvSpPr>
          <p:cNvPr id="330" name="ZoneTexte 132">
            <a:extLst>
              <a:ext uri="{FF2B5EF4-FFF2-40B4-BE49-F238E27FC236}">
                <a16:creationId xmlns:a16="http://schemas.microsoft.com/office/drawing/2014/main" id="{BFBBFA73-487A-4761-9ECE-2EF2F9038D3D}"/>
              </a:ext>
            </a:extLst>
          </p:cNvPr>
          <p:cNvSpPr txBox="1"/>
          <p:nvPr/>
        </p:nvSpPr>
        <p:spPr>
          <a:xfrm>
            <a:off x="10121387" y="3998815"/>
            <a:ext cx="1908562"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approved </a:t>
            </a:r>
            <a:r>
              <a:rPr lang="fr-FR" sz="700" b="1" dirty="0">
                <a:solidFill>
                  <a:schemeClr val="accent3">
                    <a:lumMod val="50000"/>
                  </a:schemeClr>
                </a:solidFill>
                <a:latin typeface="Segoe UI" panose="020B0502040204020203" pitchFamily="34" charset="0"/>
                <a:cs typeface="Segoe UI" panose="020B0502040204020203" pitchFamily="34" charset="0"/>
              </a:rPr>
              <a:t># claims </a:t>
            </a:r>
            <a:r>
              <a:rPr lang="fr-FR" sz="700" dirty="0">
                <a:solidFill>
                  <a:schemeClr val="accent3">
                    <a:lumMod val="50000"/>
                  </a:schemeClr>
                </a:solidFill>
                <a:latin typeface="Segoe UI" panose="020B0502040204020203" pitchFamily="34" charset="0"/>
                <a:cs typeface="Segoe UI" panose="020B0502040204020203" pitchFamily="34" charset="0"/>
              </a:rPr>
              <a:t>per cust. </a:t>
            </a:r>
            <a:r>
              <a:rPr lang="fr-FR" sz="1000" b="1" dirty="0">
                <a:solidFill>
                  <a:schemeClr val="accent3">
                    <a:lumMod val="50000"/>
                  </a:schemeClr>
                </a:solidFill>
                <a:latin typeface="Segoe UI" panose="020B0502040204020203" pitchFamily="34" charset="0"/>
                <a:cs typeface="Segoe UI" panose="020B0502040204020203" pitchFamily="34" charset="0"/>
              </a:rPr>
              <a:t>1.2</a:t>
            </a:r>
            <a:r>
              <a:rPr lang="fr-FR" sz="500" dirty="0">
                <a:solidFill>
                  <a:schemeClr val="accent3">
                    <a:lumMod val="50000"/>
                  </a:schemeClr>
                </a:solidFill>
                <a:latin typeface="Segoe UI" panose="020B0502040204020203" pitchFamily="34" charset="0"/>
                <a:cs typeface="Segoe UI" panose="020B0502040204020203" pitchFamily="34" charset="0"/>
              </a:rPr>
              <a:t> </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nvGrpSpPr>
          <p:cNvPr id="2" name="Group 1">
            <a:extLst>
              <a:ext uri="{FF2B5EF4-FFF2-40B4-BE49-F238E27FC236}">
                <a16:creationId xmlns:a16="http://schemas.microsoft.com/office/drawing/2014/main" id="{46639B50-6089-4FB2-B1CA-6F2EEC28590B}"/>
              </a:ext>
            </a:extLst>
          </p:cNvPr>
          <p:cNvGrpSpPr/>
          <p:nvPr/>
        </p:nvGrpSpPr>
        <p:grpSpPr>
          <a:xfrm>
            <a:off x="6787325" y="1567098"/>
            <a:ext cx="132659" cy="866369"/>
            <a:chOff x="6769879" y="1576407"/>
            <a:chExt cx="132659" cy="866369"/>
          </a:xfrm>
        </p:grpSpPr>
        <p:grpSp>
          <p:nvGrpSpPr>
            <p:cNvPr id="311" name="Grup 310">
              <a:extLst>
                <a:ext uri="{FF2B5EF4-FFF2-40B4-BE49-F238E27FC236}">
                  <a16:creationId xmlns:a16="http://schemas.microsoft.com/office/drawing/2014/main" id="{88463007-9253-42A6-A69A-BDA85A3100B1}"/>
                </a:ext>
              </a:extLst>
            </p:cNvPr>
            <p:cNvGrpSpPr/>
            <p:nvPr/>
          </p:nvGrpSpPr>
          <p:grpSpPr>
            <a:xfrm>
              <a:off x="6769879" y="1698653"/>
              <a:ext cx="132659" cy="744123"/>
              <a:chOff x="5660357" y="1137214"/>
              <a:chExt cx="132659" cy="744123"/>
            </a:xfrm>
          </p:grpSpPr>
          <p:grpSp>
            <p:nvGrpSpPr>
              <p:cNvPr id="320" name="Group 2">
                <a:extLst>
                  <a:ext uri="{FF2B5EF4-FFF2-40B4-BE49-F238E27FC236}">
                    <a16:creationId xmlns:a16="http://schemas.microsoft.com/office/drawing/2014/main" id="{BDEAE520-17CF-4D4C-B102-EC4FFC4BF4BB}"/>
                  </a:ext>
                </a:extLst>
              </p:cNvPr>
              <p:cNvGrpSpPr/>
              <p:nvPr/>
            </p:nvGrpSpPr>
            <p:grpSpPr>
              <a:xfrm>
                <a:off x="5660357" y="1137214"/>
                <a:ext cx="132659" cy="614462"/>
                <a:chOff x="5644985" y="1126687"/>
                <a:chExt cx="140759" cy="703618"/>
              </a:xfrm>
            </p:grpSpPr>
            <p:pic>
              <p:nvPicPr>
                <p:cNvPr id="324" name="Picture 289">
                  <a:extLst>
                    <a:ext uri="{FF2B5EF4-FFF2-40B4-BE49-F238E27FC236}">
                      <a16:creationId xmlns:a16="http://schemas.microsoft.com/office/drawing/2014/main" id="{77E96A3D-7C4A-4CA3-94D4-9673F4D1B379}"/>
                    </a:ext>
                  </a:extLst>
                </p:cNvPr>
                <p:cNvPicPr>
                  <a:picLocks noChangeAspect="1"/>
                </p:cNvPicPr>
                <p:nvPr/>
              </p:nvPicPr>
              <p:blipFill>
                <a:blip r:embed="rId1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325" name="Picture 293">
                  <a:extLst>
                    <a:ext uri="{FF2B5EF4-FFF2-40B4-BE49-F238E27FC236}">
                      <a16:creationId xmlns:a16="http://schemas.microsoft.com/office/drawing/2014/main" id="{5A7A0C21-DC05-4DC2-BCF7-7D0258E3FE50}"/>
                    </a:ext>
                  </a:extLst>
                </p:cNvPr>
                <p:cNvPicPr>
                  <a:picLocks noChangeAspect="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326" name="Picture 297">
                  <a:extLst>
                    <a:ext uri="{FF2B5EF4-FFF2-40B4-BE49-F238E27FC236}">
                      <a16:creationId xmlns:a16="http://schemas.microsoft.com/office/drawing/2014/main" id="{642521D5-41BA-46EE-A548-135D34389A2C}"/>
                    </a:ext>
                  </a:extLst>
                </p:cNvPr>
                <p:cNvPicPr>
                  <a:picLocks noChangeAspect="1"/>
                </p:cNvPicPr>
                <p:nvPr/>
              </p:nvPicPr>
              <p:blipFill>
                <a:blip r:embed="rId1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327" name="Picture 301">
                  <a:extLst>
                    <a:ext uri="{FF2B5EF4-FFF2-40B4-BE49-F238E27FC236}">
                      <a16:creationId xmlns:a16="http://schemas.microsoft.com/office/drawing/2014/main" id="{E38CB445-59FC-45A0-A3B5-49666D6273A2}"/>
                    </a:ext>
                  </a:extLst>
                </p:cNvPr>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328" name="Picture 305">
                  <a:extLst>
                    <a:ext uri="{FF2B5EF4-FFF2-40B4-BE49-F238E27FC236}">
                      <a16:creationId xmlns:a16="http://schemas.microsoft.com/office/drawing/2014/main" id="{039BB9F8-F1A5-464C-B026-EA7D89EE1D86}"/>
                    </a:ext>
                  </a:extLst>
                </p:cNvPr>
                <p:cNvPicPr>
                  <a:picLocks noChangeAspect="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323" name="Picture 297">
                <a:extLst>
                  <a:ext uri="{FF2B5EF4-FFF2-40B4-BE49-F238E27FC236}">
                    <a16:creationId xmlns:a16="http://schemas.microsoft.com/office/drawing/2014/main" id="{72E436B0-7030-42F6-A27E-AF632261B61B}"/>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pic>
          <p:nvPicPr>
            <p:cNvPr id="248" name="Picture 289">
              <a:extLst>
                <a:ext uri="{FF2B5EF4-FFF2-40B4-BE49-F238E27FC236}">
                  <a16:creationId xmlns:a16="http://schemas.microsoft.com/office/drawing/2014/main" id="{283FCE66-10A9-4BA7-8E5D-C920F3F2AF24}"/>
                </a:ext>
              </a:extLst>
            </p:cNvPr>
            <p:cNvPicPr>
              <a:picLocks noChangeAspect="1"/>
            </p:cNvPicPr>
            <p:nvPr/>
          </p:nvPicPr>
          <p:blipFill>
            <a:blip r:embed="rId1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69879" y="1576407"/>
              <a:ext cx="116272" cy="107739"/>
            </a:xfrm>
            <a:prstGeom prst="rect">
              <a:avLst/>
            </a:prstGeom>
          </p:spPr>
        </p:pic>
      </p:grpSp>
      <p:sp>
        <p:nvSpPr>
          <p:cNvPr id="162" name="Rectangle 161">
            <a:extLst>
              <a:ext uri="{FF2B5EF4-FFF2-40B4-BE49-F238E27FC236}">
                <a16:creationId xmlns:a16="http://schemas.microsoft.com/office/drawing/2014/main" id="{271CBD05-C1D1-4F7D-87D5-F3A39E540347}"/>
              </a:ext>
            </a:extLst>
          </p:cNvPr>
          <p:cNvSpPr/>
          <p:nvPr/>
        </p:nvSpPr>
        <p:spPr>
          <a:xfrm>
            <a:off x="7916489" y="5271803"/>
            <a:ext cx="1825489"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New Cust Loss Ratio</a:t>
            </a:r>
          </a:p>
        </p:txBody>
      </p:sp>
      <p:sp>
        <p:nvSpPr>
          <p:cNvPr id="180" name="Rectangle: Rounded Corners 179">
            <a:extLst>
              <a:ext uri="{FF2B5EF4-FFF2-40B4-BE49-F238E27FC236}">
                <a16:creationId xmlns:a16="http://schemas.microsoft.com/office/drawing/2014/main" id="{C6304E24-6956-4FF5-9E08-9A47C151523B}"/>
              </a:ext>
            </a:extLst>
          </p:cNvPr>
          <p:cNvSpPr/>
          <p:nvPr/>
        </p:nvSpPr>
        <p:spPr>
          <a:xfrm>
            <a:off x="7923137" y="5474834"/>
            <a:ext cx="3930450" cy="67629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ZoneTexte 137">
            <a:extLst>
              <a:ext uri="{FF2B5EF4-FFF2-40B4-BE49-F238E27FC236}">
                <a16:creationId xmlns:a16="http://schemas.microsoft.com/office/drawing/2014/main" id="{657708C3-2DA1-4940-85E8-7F40E9CB8FAE}"/>
              </a:ext>
            </a:extLst>
          </p:cNvPr>
          <p:cNvSpPr txBox="1"/>
          <p:nvPr/>
        </p:nvSpPr>
        <p:spPr>
          <a:xfrm>
            <a:off x="10573781" y="5638820"/>
            <a:ext cx="917285"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 (14.2%)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82" name="ZoneTexte 132">
            <a:extLst>
              <a:ext uri="{FF2B5EF4-FFF2-40B4-BE49-F238E27FC236}">
                <a16:creationId xmlns:a16="http://schemas.microsoft.com/office/drawing/2014/main" id="{C06455DC-F3E7-4067-BD01-DF7D44EE8605}"/>
              </a:ext>
            </a:extLst>
          </p:cNvPr>
          <p:cNvSpPr txBox="1"/>
          <p:nvPr/>
        </p:nvSpPr>
        <p:spPr>
          <a:xfrm>
            <a:off x="8195099" y="5633690"/>
            <a:ext cx="2264870"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3" name="ZoneTexte 137">
            <a:extLst>
              <a:ext uri="{FF2B5EF4-FFF2-40B4-BE49-F238E27FC236}">
                <a16:creationId xmlns:a16="http://schemas.microsoft.com/office/drawing/2014/main" id="{6018E9D1-1404-4D51-926C-86CCC29BBCE6}"/>
              </a:ext>
            </a:extLst>
          </p:cNvPr>
          <p:cNvSpPr txBox="1"/>
          <p:nvPr/>
        </p:nvSpPr>
        <p:spPr>
          <a:xfrm>
            <a:off x="10591185" y="5791578"/>
            <a:ext cx="899881"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0 (0 </a:t>
            </a:r>
            <a:r>
              <a:rPr lang="fr-FR" sz="700" dirty="0">
                <a:solidFill>
                  <a:schemeClr val="accent5">
                    <a:lumMod val="50000"/>
                  </a:schemeClr>
                </a:solidFill>
                <a:latin typeface="Segoe UI" panose="020B0502040204020203" pitchFamily="34" charset="0"/>
                <a:cs typeface="Segoe UI" panose="020B0502040204020203" pitchFamily="34" charset="0"/>
              </a:rPr>
              <a:t>%)</a:t>
            </a:r>
          </a:p>
        </p:txBody>
      </p:sp>
      <p:sp>
        <p:nvSpPr>
          <p:cNvPr id="184" name="ZoneTexte 132">
            <a:extLst>
              <a:ext uri="{FF2B5EF4-FFF2-40B4-BE49-F238E27FC236}">
                <a16:creationId xmlns:a16="http://schemas.microsoft.com/office/drawing/2014/main" id="{09DA42F7-0C8B-46B0-B36B-20BF29AA4A22}"/>
              </a:ext>
            </a:extLst>
          </p:cNvPr>
          <p:cNvSpPr txBox="1"/>
          <p:nvPr/>
        </p:nvSpPr>
        <p:spPr>
          <a:xfrm>
            <a:off x="8191280" y="5781318"/>
            <a:ext cx="2328670"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high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(&gt;2)</a:t>
            </a:r>
          </a:p>
        </p:txBody>
      </p:sp>
      <p:sp>
        <p:nvSpPr>
          <p:cNvPr id="185" name="ZoneTexte 137">
            <a:extLst>
              <a:ext uri="{FF2B5EF4-FFF2-40B4-BE49-F238E27FC236}">
                <a16:creationId xmlns:a16="http://schemas.microsoft.com/office/drawing/2014/main" id="{0A35E1A4-B637-4C57-9853-FC2F50150671}"/>
              </a:ext>
            </a:extLst>
          </p:cNvPr>
          <p:cNvSpPr txBox="1"/>
          <p:nvPr/>
        </p:nvSpPr>
        <p:spPr>
          <a:xfrm>
            <a:off x="10628916" y="5944335"/>
            <a:ext cx="86215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dirty="0">
                <a:solidFill>
                  <a:schemeClr val="accent5">
                    <a:lumMod val="50000"/>
                  </a:schemeClr>
                </a:solidFill>
                <a:latin typeface="Segoe UI" panose="020B0502040204020203" pitchFamily="34" charset="0"/>
                <a:cs typeface="Segoe UI" panose="020B0502040204020203" pitchFamily="34" charset="0"/>
              </a:rPr>
              <a:t>0.32 </a:t>
            </a:r>
            <a:r>
              <a:rPr lang="fr-FR" sz="700" dirty="0" err="1">
                <a:solidFill>
                  <a:schemeClr val="accent5">
                    <a:lumMod val="50000"/>
                  </a:schemeClr>
                </a:solidFill>
                <a:latin typeface="Segoe UI" panose="020B0502040204020203" pitchFamily="34" charset="0"/>
                <a:cs typeface="Segoe UI" panose="020B0502040204020203" pitchFamily="34" charset="0"/>
              </a:rPr>
              <a:t>years</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186" name="ZoneTexte 132">
            <a:extLst>
              <a:ext uri="{FF2B5EF4-FFF2-40B4-BE49-F238E27FC236}">
                <a16:creationId xmlns:a16="http://schemas.microsoft.com/office/drawing/2014/main" id="{8E04F6C9-0CE7-43EC-AE5B-F8812F88C701}"/>
              </a:ext>
            </a:extLst>
          </p:cNvPr>
          <p:cNvSpPr txBox="1"/>
          <p:nvPr/>
        </p:nvSpPr>
        <p:spPr>
          <a:xfrm>
            <a:off x="8185148" y="5928946"/>
            <a:ext cx="2264870"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Avg</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years</a:t>
            </a:r>
            <a:r>
              <a:rPr lang="fr-FR" sz="800" b="1" dirty="0">
                <a:solidFill>
                  <a:schemeClr val="accent3">
                    <a:lumMod val="50000"/>
                  </a:schemeClr>
                </a:solidFill>
                <a:latin typeface="Segoe UI" panose="020B0502040204020203" pitchFamily="34" charset="0"/>
                <a:cs typeface="Segoe UI" panose="020B0502040204020203" pitchFamily="34" charset="0"/>
              </a:rPr>
              <a:t> to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265" name="ZoneTexte 137">
            <a:extLst>
              <a:ext uri="{FF2B5EF4-FFF2-40B4-BE49-F238E27FC236}">
                <a16:creationId xmlns:a16="http://schemas.microsoft.com/office/drawing/2014/main" id="{38D81D3F-7880-4694-A8D8-816768810262}"/>
              </a:ext>
            </a:extLst>
          </p:cNvPr>
          <p:cNvSpPr txBox="1"/>
          <p:nvPr/>
        </p:nvSpPr>
        <p:spPr>
          <a:xfrm>
            <a:off x="10573781" y="5486062"/>
            <a:ext cx="917285"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7</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73" name="ZoneTexte 132">
            <a:extLst>
              <a:ext uri="{FF2B5EF4-FFF2-40B4-BE49-F238E27FC236}">
                <a16:creationId xmlns:a16="http://schemas.microsoft.com/office/drawing/2014/main" id="{E8CC8A47-E352-4165-B04A-6D4626C6875E}"/>
              </a:ext>
            </a:extLst>
          </p:cNvPr>
          <p:cNvSpPr txBox="1"/>
          <p:nvPr/>
        </p:nvSpPr>
        <p:spPr>
          <a:xfrm>
            <a:off x="8191349" y="5486062"/>
            <a:ext cx="2967089" cy="215444"/>
          </a:xfrm>
          <a:prstGeom prst="rect">
            <a:avLst/>
          </a:prstGeom>
          <a:noFill/>
        </p:spPr>
        <p:txBody>
          <a:bodyPr wrap="square" rtlCol="0">
            <a:spAutoFit/>
          </a:bodyPr>
          <a:lstStyle/>
          <a:p>
            <a:pP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New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excl</a:t>
            </a:r>
            <a:r>
              <a:rPr lang="fr-FR" sz="800" dirty="0">
                <a:solidFill>
                  <a:schemeClr val="accent3">
                    <a:lumMod val="50000"/>
                  </a:schemeClr>
                </a:solidFill>
                <a:latin typeface="Segoe UI" panose="020B0502040204020203" pitchFamily="34" charset="0"/>
                <a:cs typeface="Segoe UI" panose="020B0502040204020203" pitchFamily="34" charset="0"/>
              </a:rPr>
              <a:t> UL w/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riders</a:t>
            </a:r>
            <a:r>
              <a:rPr lang="fr-FR" sz="800" dirty="0">
                <a:solidFill>
                  <a:schemeClr val="accent3">
                    <a:lumMod val="50000"/>
                  </a:schemeClr>
                </a:solidFill>
                <a:latin typeface="Segoe UI" panose="020B0502040204020203" pitchFamily="34" charset="0"/>
                <a:cs typeface="Segoe UI" panose="020B0502040204020203" pitchFamily="34" charset="0"/>
              </a:rPr>
              <a:t>)</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288" name="ZoneTexte 132">
            <a:extLst>
              <a:ext uri="{FF2B5EF4-FFF2-40B4-BE49-F238E27FC236}">
                <a16:creationId xmlns:a16="http://schemas.microsoft.com/office/drawing/2014/main" id="{37DFC1B6-0FE0-4CAD-A008-322521B1F72A}"/>
              </a:ext>
            </a:extLst>
          </p:cNvPr>
          <p:cNvSpPr txBox="1"/>
          <p:nvPr/>
        </p:nvSpPr>
        <p:spPr>
          <a:xfrm>
            <a:off x="2228055" y="4336462"/>
            <a:ext cx="1006965"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Median</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wdr</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91" name="ZoneTexte 137">
            <a:extLst>
              <a:ext uri="{FF2B5EF4-FFF2-40B4-BE49-F238E27FC236}">
                <a16:creationId xmlns:a16="http://schemas.microsoft.com/office/drawing/2014/main" id="{2F1EF70C-8437-494C-B8AA-3990CE57457E}"/>
              </a:ext>
            </a:extLst>
          </p:cNvPr>
          <p:cNvSpPr txBox="1"/>
          <p:nvPr/>
        </p:nvSpPr>
        <p:spPr>
          <a:xfrm>
            <a:off x="3003227" y="4337747"/>
            <a:ext cx="74962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13.2 </a:t>
            </a:r>
            <a:r>
              <a:rPr lang="fr-FR" sz="800" dirty="0">
                <a:solidFill>
                  <a:schemeClr val="accent5">
                    <a:lumMod val="50000"/>
                  </a:schemeClr>
                </a:solidFill>
                <a:latin typeface="Segoe UI" panose="020B0502040204020203" pitchFamily="34" charset="0"/>
                <a:cs typeface="Segoe UI" panose="020B0502040204020203" pitchFamily="34" charset="0"/>
              </a:rPr>
              <a:t>Mio</a:t>
            </a:r>
          </a:p>
        </p:txBody>
      </p:sp>
      <p:sp>
        <p:nvSpPr>
          <p:cNvPr id="292" name="ZoneTexte 132">
            <a:extLst>
              <a:ext uri="{FF2B5EF4-FFF2-40B4-BE49-F238E27FC236}">
                <a16:creationId xmlns:a16="http://schemas.microsoft.com/office/drawing/2014/main" id="{3C9CA6FF-9C6C-4B7C-B899-FD03F7411CA3}"/>
              </a:ext>
            </a:extLst>
          </p:cNvPr>
          <p:cNvSpPr txBox="1"/>
          <p:nvPr/>
        </p:nvSpPr>
        <p:spPr>
          <a:xfrm>
            <a:off x="271021" y="5892280"/>
            <a:ext cx="1169535" cy="200055"/>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Median</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a:solidFill>
                  <a:schemeClr val="accent3">
                    <a:lumMod val="50000"/>
                  </a:schemeClr>
                </a:solidFill>
                <a:latin typeface="Segoe UI" panose="020B0502040204020203" pitchFamily="34" charset="0"/>
                <a:cs typeface="Segoe UI" panose="020B0502040204020203" pitchFamily="34" charset="0"/>
              </a:rPr>
              <a:t>Lump </a:t>
            </a:r>
            <a:r>
              <a:rPr lang="fr-FR" sz="700" dirty="0" err="1">
                <a:solidFill>
                  <a:schemeClr val="accent3">
                    <a:lumMod val="50000"/>
                  </a:schemeClr>
                </a:solidFill>
                <a:latin typeface="Segoe UI" panose="020B0502040204020203" pitchFamily="34" charset="0"/>
                <a:cs typeface="Segoe UI" panose="020B0502040204020203" pitchFamily="34" charset="0"/>
              </a:rPr>
              <a:t>sum</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a:t>
            </a:r>
          </a:p>
        </p:txBody>
      </p:sp>
      <p:sp>
        <p:nvSpPr>
          <p:cNvPr id="293" name="ZoneTexte 137">
            <a:extLst>
              <a:ext uri="{FF2B5EF4-FFF2-40B4-BE49-F238E27FC236}">
                <a16:creationId xmlns:a16="http://schemas.microsoft.com/office/drawing/2014/main" id="{D2FF7BCF-0C3C-4F66-9E5A-46F73258885D}"/>
              </a:ext>
            </a:extLst>
          </p:cNvPr>
          <p:cNvSpPr txBox="1"/>
          <p:nvPr/>
        </p:nvSpPr>
        <p:spPr>
          <a:xfrm>
            <a:off x="1542402" y="5893565"/>
            <a:ext cx="74962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rgbClr val="4F6228"/>
                </a:solidFill>
                <a:latin typeface="Segoe UI" panose="020B0502040204020203" pitchFamily="34" charset="0"/>
                <a:cs typeface="Segoe UI" panose="020B0502040204020203" pitchFamily="34" charset="0"/>
              </a:rPr>
              <a:t>0.87 </a:t>
            </a:r>
            <a:r>
              <a:rPr lang="fr-FR" sz="800" dirty="0">
                <a:solidFill>
                  <a:srgbClr val="4F6228"/>
                </a:solidFill>
                <a:latin typeface="Segoe UI" panose="020B0502040204020203" pitchFamily="34" charset="0"/>
                <a:cs typeface="Segoe UI" panose="020B0502040204020203" pitchFamily="34" charset="0"/>
              </a:rPr>
              <a:t>Mio</a:t>
            </a:r>
          </a:p>
        </p:txBody>
      </p:sp>
      <p:cxnSp>
        <p:nvCxnSpPr>
          <p:cNvPr id="259" name="Connector: Elbow 258">
            <a:extLst>
              <a:ext uri="{FF2B5EF4-FFF2-40B4-BE49-F238E27FC236}">
                <a16:creationId xmlns:a16="http://schemas.microsoft.com/office/drawing/2014/main" id="{91AA5FD8-3629-45F3-9B71-08021C84DF2D}"/>
              </a:ext>
            </a:extLst>
          </p:cNvPr>
          <p:cNvCxnSpPr>
            <a:cxnSpLocks/>
          </p:cNvCxnSpPr>
          <p:nvPr/>
        </p:nvCxnSpPr>
        <p:spPr>
          <a:xfrm rot="5400000">
            <a:off x="176198" y="3308678"/>
            <a:ext cx="1874872" cy="1740474"/>
          </a:xfrm>
          <a:prstGeom prst="bentConnector3">
            <a:avLst>
              <a:gd name="adj1" fmla="val 99449"/>
            </a:avLst>
          </a:prstGeom>
          <a:ln w="12700"/>
        </p:spPr>
        <p:style>
          <a:lnRef idx="2">
            <a:schemeClr val="accent3"/>
          </a:lnRef>
          <a:fillRef idx="0">
            <a:schemeClr val="accent3"/>
          </a:fillRef>
          <a:effectRef idx="1">
            <a:schemeClr val="accent3"/>
          </a:effectRef>
          <a:fontRef idx="minor">
            <a:schemeClr val="tx1"/>
          </a:fontRef>
        </p:style>
      </p:cxnSp>
      <p:sp>
        <p:nvSpPr>
          <p:cNvPr id="274" name="Rectangle 273">
            <a:extLst>
              <a:ext uri="{FF2B5EF4-FFF2-40B4-BE49-F238E27FC236}">
                <a16:creationId xmlns:a16="http://schemas.microsoft.com/office/drawing/2014/main" id="{5ABEBA56-52FC-41A5-9D65-B779A023940B}"/>
              </a:ext>
            </a:extLst>
          </p:cNvPr>
          <p:cNvSpPr/>
          <p:nvPr/>
        </p:nvSpPr>
        <p:spPr>
          <a:xfrm>
            <a:off x="230186" y="6258550"/>
            <a:ext cx="4161190"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54" name="Rectangle 253">
            <a:extLst>
              <a:ext uri="{FF2B5EF4-FFF2-40B4-BE49-F238E27FC236}">
                <a16:creationId xmlns:a16="http://schemas.microsoft.com/office/drawing/2014/main" id="{EE153F44-87AB-47D9-88A4-4F929D9EFC3C}"/>
              </a:ext>
            </a:extLst>
          </p:cNvPr>
          <p:cNvSpPr/>
          <p:nvPr/>
        </p:nvSpPr>
        <p:spPr>
          <a:xfrm>
            <a:off x="8352978" y="3121465"/>
            <a:ext cx="1661440"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Non-Financial </a:t>
            </a:r>
            <a:r>
              <a:rPr lang="en-US" sz="1092" dirty="0" err="1">
                <a:solidFill>
                  <a:prstClr val="white"/>
                </a:solidFill>
                <a:latin typeface="Impact" panose="020B0806030902050204" pitchFamily="34" charset="0"/>
                <a:cs typeface="Segoe UI" panose="020B0502040204020203" pitchFamily="34" charset="0"/>
              </a:rPr>
              <a:t>Behaviour</a:t>
            </a:r>
            <a:endParaRPr lang="en-US" sz="1092" dirty="0">
              <a:solidFill>
                <a:prstClr val="white"/>
              </a:solidFill>
              <a:latin typeface="Impact" panose="020B0806030902050204" pitchFamily="34" charset="0"/>
              <a:cs typeface="Segoe UI" panose="020B0502040204020203" pitchFamily="34" charset="0"/>
            </a:endParaRPr>
          </a:p>
        </p:txBody>
      </p:sp>
      <p:sp>
        <p:nvSpPr>
          <p:cNvPr id="255" name="Rectangle 254">
            <a:extLst>
              <a:ext uri="{FF2B5EF4-FFF2-40B4-BE49-F238E27FC236}">
                <a16:creationId xmlns:a16="http://schemas.microsoft.com/office/drawing/2014/main" id="{CFAFC37C-F252-4AA5-8410-BF2C331FB2EB}"/>
              </a:ext>
            </a:extLst>
          </p:cNvPr>
          <p:cNvSpPr/>
          <p:nvPr/>
        </p:nvSpPr>
        <p:spPr>
          <a:xfrm>
            <a:off x="10231782" y="3121464"/>
            <a:ext cx="1601282"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Health Claim</a:t>
            </a:r>
            <a:endParaRPr lang="en-US" sz="1092" dirty="0">
              <a:solidFill>
                <a:prstClr val="white"/>
              </a:solidFill>
              <a:latin typeface="Impact" panose="020B0806030902050204" pitchFamily="34" charset="0"/>
              <a:cs typeface="Segoe UI" panose="020B0502040204020203" pitchFamily="34" charset="0"/>
            </a:endParaRPr>
          </a:p>
        </p:txBody>
      </p:sp>
      <p:sp>
        <p:nvSpPr>
          <p:cNvPr id="287" name="Rectangle 286">
            <a:extLst>
              <a:ext uri="{FF2B5EF4-FFF2-40B4-BE49-F238E27FC236}">
                <a16:creationId xmlns:a16="http://schemas.microsoft.com/office/drawing/2014/main" id="{9BAAFEAB-6D46-4FF4-948A-7AA377E6EA9F}"/>
              </a:ext>
            </a:extLst>
          </p:cNvPr>
          <p:cNvSpPr/>
          <p:nvPr/>
        </p:nvSpPr>
        <p:spPr>
          <a:xfrm>
            <a:off x="7908868" y="6251868"/>
            <a:ext cx="3657059"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95" name="Rectangle 294">
            <a:extLst>
              <a:ext uri="{FF2B5EF4-FFF2-40B4-BE49-F238E27FC236}">
                <a16:creationId xmlns:a16="http://schemas.microsoft.com/office/drawing/2014/main" id="{7F35FC3E-C657-4AFC-A3D6-92287AC22BAC}"/>
              </a:ext>
            </a:extLst>
          </p:cNvPr>
          <p:cNvSpPr/>
          <p:nvPr/>
        </p:nvSpPr>
        <p:spPr>
          <a:xfrm rot="19071942">
            <a:off x="7301584" y="4453582"/>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Religion</a:t>
            </a:r>
          </a:p>
        </p:txBody>
      </p:sp>
    </p:spTree>
    <p:extLst>
      <p:ext uri="{BB962C8B-B14F-4D97-AF65-F5344CB8AC3E}">
        <p14:creationId xmlns:p14="http://schemas.microsoft.com/office/powerpoint/2010/main" val="36014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92F63E-611C-41E5-80CF-60F5C1B6F417}"/>
              </a:ext>
            </a:extLst>
          </p:cNvPr>
          <p:cNvSpPr/>
          <p:nvPr/>
        </p:nvSpPr>
        <p:spPr>
          <a:xfrm>
            <a:off x="4559309" y="4371295"/>
            <a:ext cx="3130487" cy="1969640"/>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A4A695-3BAF-4D69-8D1C-2CD7506D8B3D}"/>
              </a:ext>
            </a:extLst>
          </p:cNvPr>
          <p:cNvSpPr/>
          <p:nvPr/>
        </p:nvSpPr>
        <p:spPr>
          <a:xfrm>
            <a:off x="7821787" y="3209157"/>
            <a:ext cx="4246400" cy="3131778"/>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607929-4861-4792-8589-D7FC911C5E70}"/>
              </a:ext>
            </a:extLst>
          </p:cNvPr>
          <p:cNvSpPr/>
          <p:nvPr/>
        </p:nvSpPr>
        <p:spPr>
          <a:xfrm>
            <a:off x="7721012" y="97152"/>
            <a:ext cx="4347175"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718A970-BEDD-44C4-A560-CD460DDAF631}"/>
              </a:ext>
            </a:extLst>
          </p:cNvPr>
          <p:cNvSpPr/>
          <p:nvPr/>
        </p:nvSpPr>
        <p:spPr>
          <a:xfrm>
            <a:off x="146757" y="3205771"/>
            <a:ext cx="4321072" cy="313516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5F07C0-D72C-4421-8B10-6EE3E355A867}"/>
              </a:ext>
            </a:extLst>
          </p:cNvPr>
          <p:cNvSpPr/>
          <p:nvPr/>
        </p:nvSpPr>
        <p:spPr>
          <a:xfrm>
            <a:off x="146758" y="152728"/>
            <a:ext cx="4299940"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97F7BB-CD8A-4176-B47D-68677FA45A0B}"/>
              </a:ext>
            </a:extLst>
          </p:cNvPr>
          <p:cNvSpPr/>
          <p:nvPr/>
        </p:nvSpPr>
        <p:spPr>
          <a:xfrm>
            <a:off x="3921835" y="879491"/>
            <a:ext cx="4301067" cy="434622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EC57C94-31F7-4D2A-A89D-45F6C9FF9BF0}"/>
              </a:ext>
            </a:extLst>
          </p:cNvPr>
          <p:cNvSpPr/>
          <p:nvPr/>
        </p:nvSpPr>
        <p:spPr>
          <a:xfrm>
            <a:off x="5170311" y="2136751"/>
            <a:ext cx="1837267" cy="182564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E9D7284-C443-4E8A-9456-CBA954BC6648}"/>
              </a:ext>
            </a:extLst>
          </p:cNvPr>
          <p:cNvSpPr/>
          <p:nvPr/>
        </p:nvSpPr>
        <p:spPr>
          <a:xfrm>
            <a:off x="5469465" y="91722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01AA5A-869F-4CFC-A480-CB87F7FDB055}"/>
              </a:ext>
            </a:extLst>
          </p:cNvPr>
          <p:cNvSpPr/>
          <p:nvPr/>
        </p:nvSpPr>
        <p:spPr>
          <a:xfrm>
            <a:off x="3953933" y="25170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98CD451-8E16-4206-AF84-C46BBFD6FC71}"/>
              </a:ext>
            </a:extLst>
          </p:cNvPr>
          <p:cNvSpPr/>
          <p:nvPr/>
        </p:nvSpPr>
        <p:spPr>
          <a:xfrm>
            <a:off x="5508975" y="4095047"/>
            <a:ext cx="1207911" cy="11401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39D5708-5EBC-4CEF-BFE4-6A7FDAD71765}"/>
              </a:ext>
            </a:extLst>
          </p:cNvPr>
          <p:cNvSpPr/>
          <p:nvPr/>
        </p:nvSpPr>
        <p:spPr>
          <a:xfrm>
            <a:off x="7027333" y="2489201"/>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CC38A-85FB-46F5-B53B-52F3FBC43295}"/>
              </a:ext>
            </a:extLst>
          </p:cNvPr>
          <p:cNvSpPr/>
          <p:nvPr/>
        </p:nvSpPr>
        <p:spPr>
          <a:xfrm>
            <a:off x="4356102" y="142804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BCE3138-40FC-45E7-99EA-7F8F8345E8D6}"/>
              </a:ext>
            </a:extLst>
          </p:cNvPr>
          <p:cNvSpPr/>
          <p:nvPr/>
        </p:nvSpPr>
        <p:spPr>
          <a:xfrm>
            <a:off x="6567311" y="1422075"/>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743CAC7-480B-419B-B2E9-53090A888909}"/>
              </a:ext>
            </a:extLst>
          </p:cNvPr>
          <p:cNvSpPr/>
          <p:nvPr/>
        </p:nvSpPr>
        <p:spPr>
          <a:xfrm>
            <a:off x="6605409" y="35838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CE36885-4F54-4E82-B9A0-E8F71543C4CF}"/>
              </a:ext>
            </a:extLst>
          </p:cNvPr>
          <p:cNvSpPr/>
          <p:nvPr/>
        </p:nvSpPr>
        <p:spPr>
          <a:xfrm>
            <a:off x="4391376" y="3606474"/>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E3050F-D68B-444E-A0D1-F88DC56F48A4}"/>
              </a:ext>
            </a:extLst>
          </p:cNvPr>
          <p:cNvSpPr/>
          <p:nvPr/>
        </p:nvSpPr>
        <p:spPr>
          <a:xfrm rot="18811102">
            <a:off x="4135286" y="155895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Gender</a:t>
            </a:r>
          </a:p>
        </p:txBody>
      </p:sp>
      <p:sp>
        <p:nvSpPr>
          <p:cNvPr id="18" name="Rectangle 17">
            <a:extLst>
              <a:ext uri="{FF2B5EF4-FFF2-40B4-BE49-F238E27FC236}">
                <a16:creationId xmlns:a16="http://schemas.microsoft.com/office/drawing/2014/main" id="{F7B5EC39-A692-4240-BE40-F2E335B55A0A}"/>
              </a:ext>
            </a:extLst>
          </p:cNvPr>
          <p:cNvSpPr/>
          <p:nvPr/>
        </p:nvSpPr>
        <p:spPr>
          <a:xfrm>
            <a:off x="5735374" y="82550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Age</a:t>
            </a:r>
          </a:p>
        </p:txBody>
      </p:sp>
      <p:sp>
        <p:nvSpPr>
          <p:cNvPr id="19" name="Rectangle 18">
            <a:extLst>
              <a:ext uri="{FF2B5EF4-FFF2-40B4-BE49-F238E27FC236}">
                <a16:creationId xmlns:a16="http://schemas.microsoft.com/office/drawing/2014/main" id="{C30F56EE-10EA-4DE2-A799-6981CE44FAA9}"/>
              </a:ext>
            </a:extLst>
          </p:cNvPr>
          <p:cNvSpPr/>
          <p:nvPr/>
        </p:nvSpPr>
        <p:spPr>
          <a:xfrm rot="2656775">
            <a:off x="7308461" y="148731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700">
                <a:solidFill>
                  <a:prstClr val="white"/>
                </a:solidFill>
                <a:latin typeface="Impact" panose="020B0806030902050204" pitchFamily="34" charset="0"/>
                <a:cs typeface="Segoe UI" panose="020B0502040204020203" pitchFamily="34" charset="0"/>
              </a:rPr>
              <a:t>Insured Age</a:t>
            </a:r>
            <a:endParaRPr lang="en-US" sz="700" dirty="0">
              <a:solidFill>
                <a:prstClr val="white"/>
              </a:solidFill>
              <a:latin typeface="Impact" panose="020B0806030902050204"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144D8EA4-C7DE-4837-BBE1-B1823C9B0A4B}"/>
              </a:ext>
            </a:extLst>
          </p:cNvPr>
          <p:cNvSpPr/>
          <p:nvPr/>
        </p:nvSpPr>
        <p:spPr>
          <a:xfrm rot="16200000">
            <a:off x="3570428" y="296829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Region</a:t>
            </a:r>
          </a:p>
        </p:txBody>
      </p:sp>
      <p:sp>
        <p:nvSpPr>
          <p:cNvPr id="21" name="Rectangle 20">
            <a:extLst>
              <a:ext uri="{FF2B5EF4-FFF2-40B4-BE49-F238E27FC236}">
                <a16:creationId xmlns:a16="http://schemas.microsoft.com/office/drawing/2014/main" id="{AB23846A-416F-43ED-A9A5-101991AEACE4}"/>
              </a:ext>
            </a:extLst>
          </p:cNvPr>
          <p:cNvSpPr/>
          <p:nvPr/>
        </p:nvSpPr>
        <p:spPr>
          <a:xfrm rot="5400000">
            <a:off x="7880124" y="2922575"/>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Family</a:t>
            </a:r>
            <a:endParaRPr lang="en-US" sz="1092" dirty="0">
              <a:solidFill>
                <a:prstClr val="white"/>
              </a:solidFill>
              <a:latin typeface="Impact" panose="020B0806030902050204"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54504CDC-C613-46C7-8782-B5B8DF8095D1}"/>
              </a:ext>
            </a:extLst>
          </p:cNvPr>
          <p:cNvSpPr/>
          <p:nvPr/>
        </p:nvSpPr>
        <p:spPr>
          <a:xfrm rot="2904258">
            <a:off x="4129917" y="4422350"/>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Occupation</a:t>
            </a:r>
          </a:p>
        </p:txBody>
      </p:sp>
      <p:sp>
        <p:nvSpPr>
          <p:cNvPr id="23" name="Rectangle 22">
            <a:extLst>
              <a:ext uri="{FF2B5EF4-FFF2-40B4-BE49-F238E27FC236}">
                <a16:creationId xmlns:a16="http://schemas.microsoft.com/office/drawing/2014/main" id="{11322833-332C-4817-8015-88188C912AFF}"/>
              </a:ext>
            </a:extLst>
          </p:cNvPr>
          <p:cNvSpPr/>
          <p:nvPr/>
        </p:nvSpPr>
        <p:spPr>
          <a:xfrm>
            <a:off x="5778813" y="5126142"/>
            <a:ext cx="668234" cy="25203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Income Est.</a:t>
            </a:r>
          </a:p>
        </p:txBody>
      </p:sp>
      <p:pic>
        <p:nvPicPr>
          <p:cNvPr id="30" name="Graphic 29" descr="School boy">
            <a:extLst>
              <a:ext uri="{FF2B5EF4-FFF2-40B4-BE49-F238E27FC236}">
                <a16:creationId xmlns:a16="http://schemas.microsoft.com/office/drawing/2014/main" id="{052C3D00-7290-429F-ADD8-848467219F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194" y="1604356"/>
            <a:ext cx="496237" cy="496237"/>
          </a:xfrm>
          <a:prstGeom prst="rect">
            <a:avLst/>
          </a:prstGeom>
        </p:spPr>
      </p:pic>
      <p:pic>
        <p:nvPicPr>
          <p:cNvPr id="32" name="Graphic 31" descr="School girl">
            <a:extLst>
              <a:ext uri="{FF2B5EF4-FFF2-40B4-BE49-F238E27FC236}">
                <a16:creationId xmlns:a16="http://schemas.microsoft.com/office/drawing/2014/main" id="{56F0104E-F863-4230-916D-C88F4BA77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6720" y="1593723"/>
            <a:ext cx="496237" cy="496237"/>
          </a:xfrm>
          <a:prstGeom prst="rect">
            <a:avLst/>
          </a:prstGeom>
        </p:spPr>
      </p:pic>
      <p:pic>
        <p:nvPicPr>
          <p:cNvPr id="38" name="Graphic 37" descr="Male profile">
            <a:extLst>
              <a:ext uri="{FF2B5EF4-FFF2-40B4-BE49-F238E27FC236}">
                <a16:creationId xmlns:a16="http://schemas.microsoft.com/office/drawing/2014/main" id="{ECA86ECA-EEA9-4038-ACDA-F4BC14967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86501" y="2598319"/>
            <a:ext cx="273902" cy="273902"/>
          </a:xfrm>
          <a:prstGeom prst="rect">
            <a:avLst/>
          </a:prstGeom>
        </p:spPr>
      </p:pic>
      <p:pic>
        <p:nvPicPr>
          <p:cNvPr id="40" name="Graphic 39" descr="Family with girl">
            <a:extLst>
              <a:ext uri="{FF2B5EF4-FFF2-40B4-BE49-F238E27FC236}">
                <a16:creationId xmlns:a16="http://schemas.microsoft.com/office/drawing/2014/main" id="{5ECA45F5-7202-4DB7-AFF2-65F24FC997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8642" y="2856422"/>
            <a:ext cx="391761" cy="391761"/>
          </a:xfrm>
          <a:prstGeom prst="rect">
            <a:avLst/>
          </a:prstGeom>
        </p:spPr>
      </p:pic>
      <p:pic>
        <p:nvPicPr>
          <p:cNvPr id="42" name="Graphic 41" descr="Help">
            <a:extLst>
              <a:ext uri="{FF2B5EF4-FFF2-40B4-BE49-F238E27FC236}">
                <a16:creationId xmlns:a16="http://schemas.microsoft.com/office/drawing/2014/main" id="{AD44F10B-6919-4B00-904E-E28B26B2B9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76006" y="3280598"/>
            <a:ext cx="232979" cy="232979"/>
          </a:xfrm>
          <a:prstGeom prst="rect">
            <a:avLst/>
          </a:prstGeom>
        </p:spPr>
      </p:pic>
      <p:sp>
        <p:nvSpPr>
          <p:cNvPr id="43" name="TextBox 42">
            <a:extLst>
              <a:ext uri="{FF2B5EF4-FFF2-40B4-BE49-F238E27FC236}">
                <a16:creationId xmlns:a16="http://schemas.microsoft.com/office/drawing/2014/main" id="{11ABC8DB-0DE6-4D5A-A841-72AE9322AE5D}"/>
              </a:ext>
            </a:extLst>
          </p:cNvPr>
          <p:cNvSpPr txBox="1"/>
          <p:nvPr/>
        </p:nvSpPr>
        <p:spPr bwMode="auto">
          <a:xfrm>
            <a:off x="5388611" y="3191043"/>
            <a:ext cx="148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3200" b="1">
                <a:solidFill>
                  <a:schemeClr val="bg1"/>
                </a:solidFill>
                <a:latin typeface="Source Sans Pro" pitchFamily="34" charset="0"/>
              </a:rPr>
              <a:t>390 </a:t>
            </a:r>
            <a:r>
              <a:rPr lang="en-US" sz="3200" b="1" dirty="0">
                <a:solidFill>
                  <a:schemeClr val="bg1"/>
                </a:solidFill>
                <a:latin typeface="Source Sans Pro" pitchFamily="34" charset="0"/>
              </a:rPr>
              <a:t>K</a:t>
            </a:r>
          </a:p>
        </p:txBody>
      </p:sp>
      <p:sp>
        <p:nvSpPr>
          <p:cNvPr id="44" name="Rectangle 43">
            <a:extLst>
              <a:ext uri="{FF2B5EF4-FFF2-40B4-BE49-F238E27FC236}">
                <a16:creationId xmlns:a16="http://schemas.microsoft.com/office/drawing/2014/main" id="{3E07C9CD-4613-4C57-B41B-5B34958995A7}"/>
              </a:ext>
            </a:extLst>
          </p:cNvPr>
          <p:cNvSpPr/>
          <p:nvPr/>
        </p:nvSpPr>
        <p:spPr>
          <a:xfrm>
            <a:off x="293293" y="71398"/>
            <a:ext cx="1588671" cy="2134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Product Holding</a:t>
            </a:r>
          </a:p>
        </p:txBody>
      </p:sp>
      <p:sp>
        <p:nvSpPr>
          <p:cNvPr id="80" name="Rectangle: Rounded Corners 79">
            <a:extLst>
              <a:ext uri="{FF2B5EF4-FFF2-40B4-BE49-F238E27FC236}">
                <a16:creationId xmlns:a16="http://schemas.microsoft.com/office/drawing/2014/main" id="{3E84FB77-8149-440E-82D7-C6EA936DE5EA}"/>
              </a:ext>
            </a:extLst>
          </p:cNvPr>
          <p:cNvSpPr/>
          <p:nvPr/>
        </p:nvSpPr>
        <p:spPr>
          <a:xfrm>
            <a:off x="293293" y="382773"/>
            <a:ext cx="1588671" cy="70498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F0276CA7-4AD3-4BD4-B8AF-E625037D9424}"/>
              </a:ext>
            </a:extLst>
          </p:cNvPr>
          <p:cNvSpPr/>
          <p:nvPr/>
        </p:nvSpPr>
        <p:spPr>
          <a:xfrm>
            <a:off x="282486" y="1256819"/>
            <a:ext cx="1588671" cy="102976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4" name="ZoneTexte 132">
            <a:extLst>
              <a:ext uri="{FF2B5EF4-FFF2-40B4-BE49-F238E27FC236}">
                <a16:creationId xmlns:a16="http://schemas.microsoft.com/office/drawing/2014/main" id="{E56CD148-7482-4ECB-BE3F-756699102668}"/>
              </a:ext>
            </a:extLst>
          </p:cNvPr>
          <p:cNvSpPr txBox="1"/>
          <p:nvPr/>
        </p:nvSpPr>
        <p:spPr>
          <a:xfrm>
            <a:off x="476013" y="1837400"/>
            <a:ext cx="1201617" cy="400110"/>
          </a:xfrm>
          <a:prstGeom prst="rect">
            <a:avLst/>
          </a:prstGeom>
          <a:noFill/>
        </p:spPr>
        <p:txBody>
          <a:bodyPr wrap="square" rtlCol="0">
            <a:spAutoFit/>
          </a:bodyPr>
          <a:lstStyle/>
          <a:p>
            <a:pPr algn="ctr" defTabSz="1087672" eaLnBrk="0" fontAlgn="base" hangingPunct="0">
              <a:spcBef>
                <a:spcPct val="0"/>
              </a:spcBef>
              <a:spcAft>
                <a:spcPct val="0"/>
              </a:spcAft>
            </a:pPr>
            <a:r>
              <a:rPr lang="fr-FR" sz="1100" b="1" dirty="0">
                <a:solidFill>
                  <a:schemeClr val="accent5">
                    <a:lumMod val="50000"/>
                  </a:schemeClr>
                </a:solidFill>
                <a:latin typeface="Segoe UI" panose="020B0502040204020203" pitchFamily="34" charset="0"/>
                <a:cs typeface="Segoe UI" panose="020B0502040204020203" pitchFamily="34" charset="0"/>
              </a:rPr>
              <a:t>22%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having</a:t>
            </a:r>
            <a:r>
              <a:rPr lang="fr-FR" sz="900" b="1" dirty="0">
                <a:solidFill>
                  <a:schemeClr val="accent3">
                    <a:lumMod val="50000"/>
                  </a:schemeClr>
                </a:solidFill>
                <a:latin typeface="Segoe UI" panose="020B0502040204020203" pitchFamily="34" charset="0"/>
                <a:cs typeface="Segoe UI" panose="020B0502040204020203" pitchFamily="34" charset="0"/>
              </a:rPr>
              <a:t> &gt; 1 Policy</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id="{37A248D3-3241-44B9-9557-931E32A6F39A}"/>
              </a:ext>
            </a:extLst>
          </p:cNvPr>
          <p:cNvSpPr/>
          <p:nvPr/>
        </p:nvSpPr>
        <p:spPr>
          <a:xfrm>
            <a:off x="332681" y="2410406"/>
            <a:ext cx="2225846" cy="230832"/>
          </a:xfrm>
          <a:prstGeom prst="rect">
            <a:avLst/>
          </a:prstGeom>
        </p:spPr>
        <p:txBody>
          <a:bodyPr wrap="square">
            <a:spAutoFit/>
          </a:bodyPr>
          <a:lstStyle/>
          <a:p>
            <a:pPr defTabSz="1087672" eaLnBrk="0" fontAlgn="base" hangingPunct="0">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Top 3 products</a:t>
            </a:r>
            <a:r>
              <a:rPr lang="en-US" sz="900" dirty="0">
                <a:solidFill>
                  <a:schemeClr val="accent3">
                    <a:lumMod val="50000"/>
                  </a:schemeClr>
                </a:solidFill>
                <a:latin typeface="Segoe UI" panose="020B0502040204020203" pitchFamily="34" charset="0"/>
                <a:cs typeface="Segoe UI" panose="020B0502040204020203" pitchFamily="34" charset="0"/>
              </a:rPr>
              <a:t> </a:t>
            </a:r>
            <a:r>
              <a:rPr lang="en-US" sz="900" b="1" dirty="0">
                <a:solidFill>
                  <a:schemeClr val="accent3">
                    <a:lumMod val="50000"/>
                  </a:schemeClr>
                </a:solidFill>
                <a:latin typeface="Segoe UI" panose="020B0502040204020203" pitchFamily="34" charset="0"/>
                <a:cs typeface="Segoe UI" panose="020B0502040204020203" pitchFamily="34" charset="0"/>
              </a:rPr>
              <a:t>in-force</a:t>
            </a:r>
          </a:p>
        </p:txBody>
      </p:sp>
      <p:sp>
        <p:nvSpPr>
          <p:cNvPr id="89" name="Rectangle: Rounded Corners 88">
            <a:extLst>
              <a:ext uri="{FF2B5EF4-FFF2-40B4-BE49-F238E27FC236}">
                <a16:creationId xmlns:a16="http://schemas.microsoft.com/office/drawing/2014/main" id="{2DAA3B3B-0997-4809-9B64-B845829711D7}"/>
              </a:ext>
            </a:extLst>
          </p:cNvPr>
          <p:cNvSpPr/>
          <p:nvPr/>
        </p:nvSpPr>
        <p:spPr>
          <a:xfrm>
            <a:off x="330098" y="2640690"/>
            <a:ext cx="498999"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MHLC1</a:t>
            </a:r>
            <a:endParaRPr lang="en-US" sz="700" b="1" dirty="0">
              <a:solidFill>
                <a:schemeClr val="accent3">
                  <a:lumMod val="50000"/>
                </a:schemeClr>
              </a:solidFill>
            </a:endParaRPr>
          </a:p>
          <a:p>
            <a:pPr algn="ctr"/>
            <a:r>
              <a:rPr lang="en-US" sz="700">
                <a:solidFill>
                  <a:schemeClr val="accent3">
                    <a:lumMod val="50000"/>
                  </a:schemeClr>
                </a:solidFill>
              </a:rPr>
              <a:t>19.1%</a:t>
            </a:r>
            <a:endParaRPr lang="en-US" sz="700" dirty="0">
              <a:solidFill>
                <a:schemeClr val="accent3">
                  <a:lumMod val="50000"/>
                </a:schemeClr>
              </a:solidFill>
            </a:endParaRPr>
          </a:p>
        </p:txBody>
      </p:sp>
      <p:sp>
        <p:nvSpPr>
          <p:cNvPr id="90" name="Rectangle: Rounded Corners 89">
            <a:extLst>
              <a:ext uri="{FF2B5EF4-FFF2-40B4-BE49-F238E27FC236}">
                <a16:creationId xmlns:a16="http://schemas.microsoft.com/office/drawing/2014/main" id="{12F712A4-2274-4CF5-829B-0449688B6BE6}"/>
              </a:ext>
            </a:extLst>
          </p:cNvPr>
          <p:cNvSpPr/>
          <p:nvPr/>
        </p:nvSpPr>
        <p:spPr>
          <a:xfrm>
            <a:off x="875749" y="2641423"/>
            <a:ext cx="456283"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MHLA</a:t>
            </a:r>
            <a:endParaRPr lang="en-US" sz="700" b="1" dirty="0">
              <a:solidFill>
                <a:schemeClr val="accent3">
                  <a:lumMod val="50000"/>
                </a:schemeClr>
              </a:solidFill>
            </a:endParaRPr>
          </a:p>
          <a:p>
            <a:pPr algn="ctr"/>
            <a:r>
              <a:rPr lang="en-US" sz="700">
                <a:solidFill>
                  <a:schemeClr val="accent3">
                    <a:lumMod val="50000"/>
                  </a:schemeClr>
                </a:solidFill>
              </a:rPr>
              <a:t>13.1%</a:t>
            </a:r>
            <a:endParaRPr lang="en-US" sz="700" dirty="0">
              <a:solidFill>
                <a:schemeClr val="accent3">
                  <a:lumMod val="50000"/>
                </a:schemeClr>
              </a:solidFill>
            </a:endParaRPr>
          </a:p>
        </p:txBody>
      </p:sp>
      <p:sp>
        <p:nvSpPr>
          <p:cNvPr id="91" name="Rectangle: Rounded Corners 90">
            <a:extLst>
              <a:ext uri="{FF2B5EF4-FFF2-40B4-BE49-F238E27FC236}">
                <a16:creationId xmlns:a16="http://schemas.microsoft.com/office/drawing/2014/main" id="{394E9820-3FC0-41B3-9D86-FA965A5B4705}"/>
              </a:ext>
            </a:extLst>
          </p:cNvPr>
          <p:cNvSpPr/>
          <p:nvPr/>
        </p:nvSpPr>
        <p:spPr>
          <a:xfrm>
            <a:off x="1368235" y="2640690"/>
            <a:ext cx="456283"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MJK</a:t>
            </a:r>
            <a:endParaRPr lang="en-US" sz="700" b="1" dirty="0">
              <a:solidFill>
                <a:schemeClr val="accent3">
                  <a:lumMod val="50000"/>
                </a:schemeClr>
              </a:solidFill>
            </a:endParaRPr>
          </a:p>
          <a:p>
            <a:pPr algn="ctr"/>
            <a:r>
              <a:rPr lang="en-US" sz="700">
                <a:solidFill>
                  <a:schemeClr val="accent3">
                    <a:lumMod val="50000"/>
                  </a:schemeClr>
                </a:solidFill>
              </a:rPr>
              <a:t>12.0%</a:t>
            </a:r>
            <a:endParaRPr lang="en-US" sz="700" dirty="0">
              <a:solidFill>
                <a:schemeClr val="accent3">
                  <a:lumMod val="50000"/>
                </a:schemeClr>
              </a:solidFill>
            </a:endParaRPr>
          </a:p>
        </p:txBody>
      </p:sp>
      <p:sp>
        <p:nvSpPr>
          <p:cNvPr id="92" name="ZoneTexte 132">
            <a:extLst>
              <a:ext uri="{FF2B5EF4-FFF2-40B4-BE49-F238E27FC236}">
                <a16:creationId xmlns:a16="http://schemas.microsoft.com/office/drawing/2014/main" id="{4F865C8F-2F7D-43A6-930C-DABA73ADA50A}"/>
              </a:ext>
            </a:extLst>
          </p:cNvPr>
          <p:cNvSpPr txBox="1"/>
          <p:nvPr/>
        </p:nvSpPr>
        <p:spPr>
          <a:xfrm>
            <a:off x="371019" y="1504569"/>
            <a:ext cx="1411605" cy="369332"/>
          </a:xfrm>
          <a:prstGeom prst="rect">
            <a:avLst/>
          </a:prstGeom>
          <a:noFill/>
        </p:spPr>
        <p:txBody>
          <a:bodyPr wrap="square" rtlCol="0">
            <a:spAutoFit/>
          </a:bodyPr>
          <a:lstStyle/>
          <a:p>
            <a:pPr algn="ctr" defTabSz="1087672" eaLnBrk="0" fontAlgn="base" hangingPunct="0">
              <a:spcBef>
                <a:spcPct val="0"/>
              </a:spcBef>
              <a:spcAft>
                <a:spcPct val="0"/>
              </a:spcAft>
            </a:pPr>
            <a:r>
              <a:rPr lang="fr-FR" b="1" dirty="0">
                <a:solidFill>
                  <a:schemeClr val="accent5">
                    <a:lumMod val="50000"/>
                  </a:schemeClr>
                </a:solidFill>
                <a:latin typeface="Segoe UI" panose="020B0502040204020203" pitchFamily="34" charset="0"/>
                <a:cs typeface="Segoe UI" panose="020B0502040204020203" pitchFamily="34" charset="0"/>
              </a:rPr>
              <a:t>1.4</a:t>
            </a:r>
            <a:endParaRPr lang="fr-FR" sz="500" dirty="0">
              <a:solidFill>
                <a:schemeClr val="accent5">
                  <a:lumMod val="50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CF6BFF68-1627-47F2-BAE2-1EAF91961F54}"/>
              </a:ext>
            </a:extLst>
          </p:cNvPr>
          <p:cNvSpPr/>
          <p:nvPr/>
        </p:nvSpPr>
        <p:spPr>
          <a:xfrm>
            <a:off x="2157534" y="65486"/>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Policy Value</a:t>
            </a:r>
          </a:p>
        </p:txBody>
      </p:sp>
      <p:grpSp>
        <p:nvGrpSpPr>
          <p:cNvPr id="102" name="Group 101">
            <a:extLst>
              <a:ext uri="{FF2B5EF4-FFF2-40B4-BE49-F238E27FC236}">
                <a16:creationId xmlns:a16="http://schemas.microsoft.com/office/drawing/2014/main" id="{5C8BB1BC-88D5-4C0E-B22F-E0AA8A50772D}"/>
              </a:ext>
            </a:extLst>
          </p:cNvPr>
          <p:cNvGrpSpPr/>
          <p:nvPr/>
        </p:nvGrpSpPr>
        <p:grpSpPr>
          <a:xfrm>
            <a:off x="2362960" y="385819"/>
            <a:ext cx="1598758" cy="470432"/>
            <a:chOff x="2126709" y="1010636"/>
            <a:chExt cx="1598758" cy="470432"/>
          </a:xfrm>
        </p:grpSpPr>
        <p:sp>
          <p:nvSpPr>
            <p:cNvPr id="97" name="Rectangle: Rounded Corners 96">
              <a:extLst>
                <a:ext uri="{FF2B5EF4-FFF2-40B4-BE49-F238E27FC236}">
                  <a16:creationId xmlns:a16="http://schemas.microsoft.com/office/drawing/2014/main" id="{125C8B56-0C7B-495C-B96D-C9A33B9019CD}"/>
                </a:ext>
              </a:extLst>
            </p:cNvPr>
            <p:cNvSpPr/>
            <p:nvPr/>
          </p:nvSpPr>
          <p:spPr>
            <a:xfrm>
              <a:off x="2126709" y="1010636"/>
              <a:ext cx="159875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AF93A7-5354-4211-89BD-E6768C098C12}"/>
                </a:ext>
              </a:extLst>
            </p:cNvPr>
            <p:cNvSpPr/>
            <p:nvPr/>
          </p:nvSpPr>
          <p:spPr>
            <a:xfrm>
              <a:off x="2226768" y="1019403"/>
              <a:ext cx="1259329" cy="461665"/>
            </a:xfrm>
            <a:prstGeom prst="rect">
              <a:avLst/>
            </a:prstGeom>
          </p:spPr>
          <p:txBody>
            <a:bodyPr wrap="square">
              <a:spAutoFit/>
            </a:bodyPr>
            <a:lstStyle/>
            <a:p>
              <a:pPr algn="ctr" defTabSz="1087672" eaLnBrk="0" fontAlgn="base" hangingPunct="0">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Average</a:t>
              </a:r>
              <a:r>
                <a:rPr lang="en-US" sz="800" b="1" dirty="0">
                  <a:solidFill>
                    <a:schemeClr val="accent3">
                      <a:lumMod val="50000"/>
                    </a:schemeClr>
                  </a:solidFill>
                  <a:latin typeface="Segoe UI" panose="020B0502040204020203" pitchFamily="34" charset="0"/>
                  <a:cs typeface="Segoe UI" panose="020B0502040204020203" pitchFamily="34" charset="0"/>
                </a:rPr>
                <a:t> total APE  </a:t>
              </a:r>
            </a:p>
            <a:p>
              <a:pPr algn="ctr" defTabSz="1087672" eaLnBrk="0" fontAlgn="base" hangingPunct="0">
                <a:spcBef>
                  <a:spcPct val="0"/>
                </a:spcBef>
                <a:spcAft>
                  <a:spcPct val="0"/>
                </a:spcAft>
              </a:pPr>
              <a:r>
                <a:rPr lang="en-US" sz="1600" b="1" dirty="0">
                  <a:solidFill>
                    <a:schemeClr val="accent3">
                      <a:lumMod val="50000"/>
                    </a:schemeClr>
                  </a:solidFill>
                  <a:latin typeface="Segoe UI" panose="020B0502040204020203" pitchFamily="34" charset="0"/>
                  <a:cs typeface="Segoe UI" panose="020B0502040204020203" pitchFamily="34" charset="0"/>
                </a:rPr>
                <a:t>  4.0 </a:t>
              </a:r>
              <a:r>
                <a:rPr lang="en-US" sz="900" b="1" dirty="0">
                  <a:solidFill>
                    <a:schemeClr val="accent3">
                      <a:lumMod val="50000"/>
                    </a:schemeClr>
                  </a:solidFill>
                  <a:latin typeface="Segoe UI" panose="020B0502040204020203" pitchFamily="34" charset="0"/>
                  <a:cs typeface="Segoe UI" panose="020B0502040204020203" pitchFamily="34" charset="0"/>
                </a:rPr>
                <a:t>Mio</a:t>
              </a:r>
              <a:endParaRPr lang="en-US" sz="1600" b="1"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103" name="Group 102">
            <a:extLst>
              <a:ext uri="{FF2B5EF4-FFF2-40B4-BE49-F238E27FC236}">
                <a16:creationId xmlns:a16="http://schemas.microsoft.com/office/drawing/2014/main" id="{3DBD4F56-21BE-484E-9479-2731D36160AC}"/>
              </a:ext>
            </a:extLst>
          </p:cNvPr>
          <p:cNvGrpSpPr/>
          <p:nvPr/>
        </p:nvGrpSpPr>
        <p:grpSpPr>
          <a:xfrm>
            <a:off x="2253039" y="933530"/>
            <a:ext cx="1755396" cy="466176"/>
            <a:chOff x="2001466" y="1573414"/>
            <a:chExt cx="1755396" cy="466176"/>
          </a:xfrm>
        </p:grpSpPr>
        <p:sp>
          <p:nvSpPr>
            <p:cNvPr id="99" name="Rectangle: Rounded Corners 98">
              <a:extLst>
                <a:ext uri="{FF2B5EF4-FFF2-40B4-BE49-F238E27FC236}">
                  <a16:creationId xmlns:a16="http://schemas.microsoft.com/office/drawing/2014/main" id="{A9330AD9-5B67-4DE2-94F8-442B1907560E}"/>
                </a:ext>
              </a:extLst>
            </p:cNvPr>
            <p:cNvSpPr/>
            <p:nvPr/>
          </p:nvSpPr>
          <p:spPr>
            <a:xfrm>
              <a:off x="2101517" y="1573414"/>
              <a:ext cx="160862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34C865F0-3C62-44BD-B923-C51F89AC85D7}"/>
                </a:ext>
              </a:extLst>
            </p:cNvPr>
            <p:cNvSpPr/>
            <p:nvPr/>
          </p:nvSpPr>
          <p:spPr>
            <a:xfrm>
              <a:off x="2001466" y="1590330"/>
              <a:ext cx="1755396" cy="427809"/>
            </a:xfrm>
            <a:prstGeom prst="rect">
              <a:avLst/>
            </a:prstGeom>
          </p:spPr>
          <p:txBody>
            <a:bodyPr wrap="square">
              <a:spAutoFit/>
            </a:bodyPr>
            <a:lstStyle/>
            <a:p>
              <a:pPr algn="ctr" defTabSz="1087672" eaLnBrk="0" fontAlgn="base" hangingPunct="0">
                <a:spcBef>
                  <a:spcPct val="0"/>
                </a:spcBef>
                <a:spcAft>
                  <a:spcPct val="0"/>
                </a:spcAft>
              </a:pPr>
              <a:r>
                <a:rPr lang="en-US" sz="780" dirty="0">
                  <a:solidFill>
                    <a:schemeClr val="accent3">
                      <a:lumMod val="50000"/>
                    </a:schemeClr>
                  </a:solidFill>
                  <a:latin typeface="Segoe UI" panose="020B0502040204020203" pitchFamily="34" charset="0"/>
                  <a:cs typeface="Segoe UI" panose="020B0502040204020203" pitchFamily="34" charset="0"/>
                </a:rPr>
                <a:t>Average</a:t>
              </a:r>
              <a:r>
                <a:rPr lang="en-US" sz="780" b="1" dirty="0">
                  <a:solidFill>
                    <a:schemeClr val="accent3">
                      <a:lumMod val="50000"/>
                    </a:schemeClr>
                  </a:solidFill>
                  <a:latin typeface="Segoe UI" panose="020B0502040204020203" pitchFamily="34" charset="0"/>
                  <a:cs typeface="Segoe UI" panose="020B0502040204020203" pitchFamily="34" charset="0"/>
                </a:rPr>
                <a:t> policy age </a:t>
              </a:r>
            </a:p>
            <a:p>
              <a:pPr algn="ctr" defTabSz="1087672" eaLnBrk="0" fontAlgn="base" hangingPunct="0">
                <a:spcBef>
                  <a:spcPct val="0"/>
                </a:spcBef>
                <a:spcAft>
                  <a:spcPct val="0"/>
                </a:spcAft>
              </a:pPr>
              <a:r>
                <a:rPr lang="en-US" sz="1400" b="1" dirty="0">
                  <a:solidFill>
                    <a:schemeClr val="accent3">
                      <a:lumMod val="50000"/>
                    </a:schemeClr>
                  </a:solidFill>
                  <a:latin typeface="Segoe UI" panose="020B0502040204020203" pitchFamily="34" charset="0"/>
                  <a:cs typeface="Segoe UI" panose="020B0502040204020203" pitchFamily="34" charset="0"/>
                </a:rPr>
                <a:t>4.0 </a:t>
              </a:r>
              <a:r>
                <a:rPr lang="en-US" sz="800" b="1" dirty="0">
                  <a:solidFill>
                    <a:schemeClr val="accent3">
                      <a:lumMod val="50000"/>
                    </a:schemeClr>
                  </a:solidFill>
                  <a:latin typeface="Segoe UI" panose="020B0502040204020203" pitchFamily="34" charset="0"/>
                  <a:cs typeface="Segoe UI" panose="020B0502040204020203" pitchFamily="34" charset="0"/>
                </a:rPr>
                <a:t>Years</a:t>
              </a:r>
              <a:endParaRPr lang="en-US" sz="1400" b="1"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07" name="Rectangle 106">
            <a:extLst>
              <a:ext uri="{FF2B5EF4-FFF2-40B4-BE49-F238E27FC236}">
                <a16:creationId xmlns:a16="http://schemas.microsoft.com/office/drawing/2014/main" id="{4462C1F4-1B02-4012-AFDC-89572D4495B0}"/>
              </a:ext>
            </a:extLst>
          </p:cNvPr>
          <p:cNvSpPr/>
          <p:nvPr/>
        </p:nvSpPr>
        <p:spPr>
          <a:xfrm>
            <a:off x="5138956" y="6229100"/>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Segmentation</a:t>
            </a:r>
          </a:p>
        </p:txBody>
      </p:sp>
      <p:sp>
        <p:nvSpPr>
          <p:cNvPr id="123" name="Rectangle: Rounded Corners 122">
            <a:extLst>
              <a:ext uri="{FF2B5EF4-FFF2-40B4-BE49-F238E27FC236}">
                <a16:creationId xmlns:a16="http://schemas.microsoft.com/office/drawing/2014/main" id="{A44844E7-DE00-401A-A776-A8FA32F2E76A}"/>
              </a:ext>
            </a:extLst>
          </p:cNvPr>
          <p:cNvSpPr/>
          <p:nvPr/>
        </p:nvSpPr>
        <p:spPr>
          <a:xfrm>
            <a:off x="4713622" y="5467301"/>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BB7BEA41-D59E-4618-A990-964694DBD89B}"/>
              </a:ext>
            </a:extLst>
          </p:cNvPr>
          <p:cNvGrpSpPr/>
          <p:nvPr/>
        </p:nvGrpSpPr>
        <p:grpSpPr>
          <a:xfrm>
            <a:off x="4732312" y="5502525"/>
            <a:ext cx="1483625" cy="624968"/>
            <a:chOff x="9425938" y="1089264"/>
            <a:chExt cx="1431202" cy="657788"/>
          </a:xfrm>
        </p:grpSpPr>
        <p:grpSp>
          <p:nvGrpSpPr>
            <p:cNvPr id="109" name="Grup 1">
              <a:extLst>
                <a:ext uri="{FF2B5EF4-FFF2-40B4-BE49-F238E27FC236}">
                  <a16:creationId xmlns:a16="http://schemas.microsoft.com/office/drawing/2014/main" id="{1CFF6B3C-19B3-4136-8BB4-A38866057160}"/>
                </a:ext>
              </a:extLst>
            </p:cNvPr>
            <p:cNvGrpSpPr/>
            <p:nvPr/>
          </p:nvGrpSpPr>
          <p:grpSpPr>
            <a:xfrm>
              <a:off x="9425938" y="1089264"/>
              <a:ext cx="1431202" cy="657788"/>
              <a:chOff x="5971113" y="666020"/>
              <a:chExt cx="917050" cy="421481"/>
            </a:xfrm>
          </p:grpSpPr>
          <p:grpSp>
            <p:nvGrpSpPr>
              <p:cNvPr id="112" name="Group 111">
                <a:extLst>
                  <a:ext uri="{FF2B5EF4-FFF2-40B4-BE49-F238E27FC236}">
                    <a16:creationId xmlns:a16="http://schemas.microsoft.com/office/drawing/2014/main" id="{BA3B3B30-FF1F-44F9-AB87-DD7EDB0B728D}"/>
                  </a:ext>
                </a:extLst>
              </p:cNvPr>
              <p:cNvGrpSpPr/>
              <p:nvPr/>
            </p:nvGrpSpPr>
            <p:grpSpPr>
              <a:xfrm>
                <a:off x="5971113" y="832170"/>
                <a:ext cx="917050" cy="255331"/>
                <a:chOff x="5971121" y="673160"/>
                <a:chExt cx="917050" cy="255331"/>
              </a:xfrm>
            </p:grpSpPr>
            <p:grpSp>
              <p:nvGrpSpPr>
                <p:cNvPr id="115" name="Groupe 6">
                  <a:extLst>
                    <a:ext uri="{FF2B5EF4-FFF2-40B4-BE49-F238E27FC236}">
                      <a16:creationId xmlns:a16="http://schemas.microsoft.com/office/drawing/2014/main" id="{1064542A-0969-482E-82FC-598E91555DD1}"/>
                    </a:ext>
                  </a:extLst>
                </p:cNvPr>
                <p:cNvGrpSpPr/>
                <p:nvPr/>
              </p:nvGrpSpPr>
              <p:grpSpPr>
                <a:xfrm>
                  <a:off x="5971121" y="673160"/>
                  <a:ext cx="917050" cy="246400"/>
                  <a:chOff x="4956645" y="1949256"/>
                  <a:chExt cx="1226446" cy="359361"/>
                </a:xfrm>
              </p:grpSpPr>
              <p:sp>
                <p:nvSpPr>
                  <p:cNvPr id="117" name="ZoneTexte 132">
                    <a:extLst>
                      <a:ext uri="{FF2B5EF4-FFF2-40B4-BE49-F238E27FC236}">
                        <a16:creationId xmlns:a16="http://schemas.microsoft.com/office/drawing/2014/main" id="{DED1BC1C-F3F8-4A6B-98F4-D634D7BD1A60}"/>
                      </a:ext>
                    </a:extLst>
                  </p:cNvPr>
                  <p:cNvSpPr txBox="1"/>
                  <p:nvPr/>
                </p:nvSpPr>
                <p:spPr>
                  <a:xfrm>
                    <a:off x="4956645" y="1949256"/>
                    <a:ext cx="631950"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19" name="ZoneTexte 137">
                    <a:extLst>
                      <a:ext uri="{FF2B5EF4-FFF2-40B4-BE49-F238E27FC236}">
                        <a16:creationId xmlns:a16="http://schemas.microsoft.com/office/drawing/2014/main" id="{49D45CC1-F4C9-4E43-8514-B969131C2C05}"/>
                      </a:ext>
                    </a:extLst>
                  </p:cNvPr>
                  <p:cNvSpPr txBox="1"/>
                  <p:nvPr/>
                </p:nvSpPr>
                <p:spPr>
                  <a:xfrm>
                    <a:off x="5467257" y="1960933"/>
                    <a:ext cx="715834" cy="196770"/>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3.1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21" name="ZoneTexte 207">
                    <a:extLst>
                      <a:ext uri="{FF2B5EF4-FFF2-40B4-BE49-F238E27FC236}">
                        <a16:creationId xmlns:a16="http://schemas.microsoft.com/office/drawing/2014/main" id="{4D103CAB-6A99-43B4-8131-805E81DFF034}"/>
                      </a:ext>
                    </a:extLst>
                  </p:cNvPr>
                  <p:cNvSpPr txBox="1"/>
                  <p:nvPr/>
                </p:nvSpPr>
                <p:spPr>
                  <a:xfrm>
                    <a:off x="4961341" y="2111847"/>
                    <a:ext cx="555934"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16" name="ZoneTexte 137">
                  <a:extLst>
                    <a:ext uri="{FF2B5EF4-FFF2-40B4-BE49-F238E27FC236}">
                      <a16:creationId xmlns:a16="http://schemas.microsoft.com/office/drawing/2014/main" id="{00BC64EF-F600-432F-BED3-9FBBF2341B51}"/>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4.0</a:t>
                  </a:r>
                  <a:r>
                    <a:rPr lang="fr-FR" sz="70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Mio</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13" name="ZoneTexte 207">
                <a:extLst>
                  <a:ext uri="{FF2B5EF4-FFF2-40B4-BE49-F238E27FC236}">
                    <a16:creationId xmlns:a16="http://schemas.microsoft.com/office/drawing/2014/main" id="{B138A286-4A3B-4076-AB0E-3AD76B1EB364}"/>
                  </a:ext>
                </a:extLst>
              </p:cNvPr>
              <p:cNvSpPr txBox="1"/>
              <p:nvPr/>
            </p:nvSpPr>
            <p:spPr>
              <a:xfrm>
                <a:off x="5973593" y="666020"/>
                <a:ext cx="416722" cy="134918"/>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14" name="ZoneTexte 137">
                <a:extLst>
                  <a:ext uri="{FF2B5EF4-FFF2-40B4-BE49-F238E27FC236}">
                    <a16:creationId xmlns:a16="http://schemas.microsoft.com/office/drawing/2014/main" id="{827CC4E3-C7D0-4610-8EC8-30FB9C8E961D}"/>
                  </a:ext>
                </a:extLst>
              </p:cNvPr>
              <p:cNvSpPr txBox="1"/>
              <p:nvPr/>
            </p:nvSpPr>
            <p:spPr>
              <a:xfrm>
                <a:off x="6355023" y="684174"/>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389 </a:t>
                </a:r>
                <a:r>
                  <a:rPr lang="fr-FR" sz="700" dirty="0">
                    <a:solidFill>
                      <a:schemeClr val="accent3">
                        <a:lumMod val="50000"/>
                      </a:schemeClr>
                    </a:solidFill>
                    <a:latin typeface="Segoe UI" panose="020B0502040204020203" pitchFamily="34" charset="0"/>
                    <a:cs typeface="Segoe UI" panose="020B0502040204020203" pitchFamily="34" charset="0"/>
                  </a:rPr>
                  <a:t>K </a:t>
                </a:r>
                <a:r>
                  <a:rPr lang="fr-FR" sz="700">
                    <a:solidFill>
                      <a:schemeClr val="accent3">
                        <a:lumMod val="50000"/>
                      </a:schemeClr>
                    </a:solidFill>
                    <a:latin typeface="Segoe UI" panose="020B0502040204020203" pitchFamily="34" charset="0"/>
                    <a:cs typeface="Segoe UI" panose="020B0502040204020203" pitchFamily="34" charset="0"/>
                  </a:rPr>
                  <a:t>(99.6</a:t>
                </a:r>
                <a:r>
                  <a:rPr lang="fr-FR" sz="700" dirty="0">
                    <a:solidFill>
                      <a:schemeClr val="accent3">
                        <a:lumMod val="50000"/>
                      </a:schemeClr>
                    </a:solidFill>
                    <a:latin typeface="Segoe UI" panose="020B0502040204020203" pitchFamily="34" charset="0"/>
                    <a:cs typeface="Segoe UI" panose="020B0502040204020203" pitchFamily="34" charset="0"/>
                  </a:rPr>
                  <a:t>%)</a:t>
                </a:r>
              </a:p>
            </p:txBody>
          </p:sp>
        </p:grpSp>
        <p:sp>
          <p:nvSpPr>
            <p:cNvPr id="110" name="ZoneTexte 207">
              <a:extLst>
                <a:ext uri="{FF2B5EF4-FFF2-40B4-BE49-F238E27FC236}">
                  <a16:creationId xmlns:a16="http://schemas.microsoft.com/office/drawing/2014/main" id="{9D9F515F-7916-4D20-968A-11608111AA79}"/>
                </a:ext>
              </a:extLst>
            </p:cNvPr>
            <p:cNvSpPr txBox="1"/>
            <p:nvPr/>
          </p:nvSpPr>
          <p:spPr>
            <a:xfrm>
              <a:off x="9431560" y="1217322"/>
              <a:ext cx="731834" cy="210561"/>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11" name="ZoneTexte 137">
              <a:extLst>
                <a:ext uri="{FF2B5EF4-FFF2-40B4-BE49-F238E27FC236}">
                  <a16:creationId xmlns:a16="http://schemas.microsoft.com/office/drawing/2014/main" id="{E81C201A-1ADF-4D8D-B578-590FF737D5E9}"/>
                </a:ext>
              </a:extLst>
            </p:cNvPr>
            <p:cNvSpPr txBox="1"/>
            <p:nvPr/>
          </p:nvSpPr>
          <p:spPr>
            <a:xfrm>
              <a:off x="10016387" y="1236107"/>
              <a:ext cx="673730" cy="21056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1.3</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5" name="Rectangle: Rounded Corners 124">
            <a:extLst>
              <a:ext uri="{FF2B5EF4-FFF2-40B4-BE49-F238E27FC236}">
                <a16:creationId xmlns:a16="http://schemas.microsoft.com/office/drawing/2014/main" id="{C23C1441-00A1-42B4-8B2A-9D82598C3357}"/>
              </a:ext>
            </a:extLst>
          </p:cNvPr>
          <p:cNvSpPr/>
          <p:nvPr/>
        </p:nvSpPr>
        <p:spPr>
          <a:xfrm>
            <a:off x="6237785" y="5480702"/>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9786DB5A-0B26-4A54-897B-AF19FC3382EF}"/>
              </a:ext>
            </a:extLst>
          </p:cNvPr>
          <p:cNvGrpSpPr/>
          <p:nvPr/>
        </p:nvGrpSpPr>
        <p:grpSpPr>
          <a:xfrm>
            <a:off x="6278331" y="5516299"/>
            <a:ext cx="1499529" cy="624970"/>
            <a:chOff x="9425946" y="1089265"/>
            <a:chExt cx="1446544" cy="657789"/>
          </a:xfrm>
        </p:grpSpPr>
        <p:grpSp>
          <p:nvGrpSpPr>
            <p:cNvPr id="127" name="Grup 1">
              <a:extLst>
                <a:ext uri="{FF2B5EF4-FFF2-40B4-BE49-F238E27FC236}">
                  <a16:creationId xmlns:a16="http://schemas.microsoft.com/office/drawing/2014/main" id="{6337E80B-7979-4445-A45E-E5C171ED0538}"/>
                </a:ext>
              </a:extLst>
            </p:cNvPr>
            <p:cNvGrpSpPr/>
            <p:nvPr/>
          </p:nvGrpSpPr>
          <p:grpSpPr>
            <a:xfrm>
              <a:off x="9425946" y="1089265"/>
              <a:ext cx="1446544" cy="657789"/>
              <a:chOff x="5971115" y="666020"/>
              <a:chExt cx="926880" cy="421481"/>
            </a:xfrm>
          </p:grpSpPr>
          <p:grpSp>
            <p:nvGrpSpPr>
              <p:cNvPr id="130" name="Group 129">
                <a:extLst>
                  <a:ext uri="{FF2B5EF4-FFF2-40B4-BE49-F238E27FC236}">
                    <a16:creationId xmlns:a16="http://schemas.microsoft.com/office/drawing/2014/main" id="{993CBD12-5F60-487B-AAF6-43B65071A95F}"/>
                  </a:ext>
                </a:extLst>
              </p:cNvPr>
              <p:cNvGrpSpPr/>
              <p:nvPr/>
            </p:nvGrpSpPr>
            <p:grpSpPr>
              <a:xfrm>
                <a:off x="5971115" y="832160"/>
                <a:ext cx="926880" cy="255341"/>
                <a:chOff x="5971123" y="673150"/>
                <a:chExt cx="926880" cy="255341"/>
              </a:xfrm>
            </p:grpSpPr>
            <p:grpSp>
              <p:nvGrpSpPr>
                <p:cNvPr id="133" name="Groupe 6">
                  <a:extLst>
                    <a:ext uri="{FF2B5EF4-FFF2-40B4-BE49-F238E27FC236}">
                      <a16:creationId xmlns:a16="http://schemas.microsoft.com/office/drawing/2014/main" id="{70FBE5EA-AFA3-4218-B7EF-5FF131F6B6FE}"/>
                    </a:ext>
                  </a:extLst>
                </p:cNvPr>
                <p:cNvGrpSpPr/>
                <p:nvPr/>
              </p:nvGrpSpPr>
              <p:grpSpPr>
                <a:xfrm>
                  <a:off x="5971123" y="673150"/>
                  <a:ext cx="926880" cy="232059"/>
                  <a:chOff x="4956645" y="1949256"/>
                  <a:chExt cx="1239592" cy="338448"/>
                </a:xfrm>
              </p:grpSpPr>
              <p:sp>
                <p:nvSpPr>
                  <p:cNvPr id="135" name="ZoneTexte 132">
                    <a:extLst>
                      <a:ext uri="{FF2B5EF4-FFF2-40B4-BE49-F238E27FC236}">
                        <a16:creationId xmlns:a16="http://schemas.microsoft.com/office/drawing/2014/main" id="{90223BD6-3699-492E-A1F8-B8B07B3480FF}"/>
                      </a:ext>
                    </a:extLst>
                  </p:cNvPr>
                  <p:cNvSpPr txBox="1"/>
                  <p:nvPr/>
                </p:nvSpPr>
                <p:spPr>
                  <a:xfrm>
                    <a:off x="4956645" y="1949256"/>
                    <a:ext cx="631950"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36" name="ZoneTexte 137">
                    <a:extLst>
                      <a:ext uri="{FF2B5EF4-FFF2-40B4-BE49-F238E27FC236}">
                        <a16:creationId xmlns:a16="http://schemas.microsoft.com/office/drawing/2014/main" id="{C15E3DE8-6756-4024-A960-4A533D2E280E}"/>
                      </a:ext>
                    </a:extLst>
                  </p:cNvPr>
                  <p:cNvSpPr txBox="1"/>
                  <p:nvPr/>
                </p:nvSpPr>
                <p:spPr>
                  <a:xfrm>
                    <a:off x="5480403" y="1960933"/>
                    <a:ext cx="715834" cy="19677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dirty="0">
                        <a:solidFill>
                          <a:schemeClr val="accent3">
                            <a:lumMod val="50000"/>
                          </a:schemeClr>
                        </a:solidFill>
                        <a:latin typeface="Segoe UI" panose="020B0502040204020203" pitchFamily="34" charset="0"/>
                        <a:cs typeface="Segoe UI" panose="020B0502040204020203" pitchFamily="34" charset="0"/>
                      </a:rPr>
                      <a:t>5.2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37" name="ZoneTexte 207">
                    <a:extLst>
                      <a:ext uri="{FF2B5EF4-FFF2-40B4-BE49-F238E27FC236}">
                        <a16:creationId xmlns:a16="http://schemas.microsoft.com/office/drawing/2014/main" id="{7ADE309D-F1BE-47D1-9E5F-27E3D69F4587}"/>
                      </a:ext>
                    </a:extLst>
                  </p:cNvPr>
                  <p:cNvSpPr txBox="1"/>
                  <p:nvPr/>
                </p:nvSpPr>
                <p:spPr>
                  <a:xfrm>
                    <a:off x="4961341" y="2090932"/>
                    <a:ext cx="555934"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34" name="ZoneTexte 137">
                  <a:extLst>
                    <a:ext uri="{FF2B5EF4-FFF2-40B4-BE49-F238E27FC236}">
                      <a16:creationId xmlns:a16="http://schemas.microsoft.com/office/drawing/2014/main" id="{907AA676-1754-45FA-8309-CAB9A93C9496}"/>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5.6 </a:t>
                  </a:r>
                  <a:r>
                    <a:rPr lang="fr-FR" sz="700" dirty="0" err="1">
                      <a:solidFill>
                        <a:schemeClr val="accent3">
                          <a:lumMod val="50000"/>
                        </a:schemeClr>
                      </a:solidFill>
                      <a:latin typeface="Segoe UI" panose="020B0502040204020203" pitchFamily="34" charset="0"/>
                      <a:cs typeface="Segoe UI" panose="020B0502040204020203" pitchFamily="34" charset="0"/>
                    </a:rPr>
                    <a:t>Mio</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31" name="ZoneTexte 207">
                <a:extLst>
                  <a:ext uri="{FF2B5EF4-FFF2-40B4-BE49-F238E27FC236}">
                    <a16:creationId xmlns:a16="http://schemas.microsoft.com/office/drawing/2014/main" id="{B65DF29B-3B4B-495D-A16B-08403E12B6E3}"/>
                  </a:ext>
                </a:extLst>
              </p:cNvPr>
              <p:cNvSpPr txBox="1"/>
              <p:nvPr/>
            </p:nvSpPr>
            <p:spPr>
              <a:xfrm>
                <a:off x="5973593" y="666020"/>
                <a:ext cx="416722" cy="134917"/>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32" name="ZoneTexte 137">
                <a:extLst>
                  <a:ext uri="{FF2B5EF4-FFF2-40B4-BE49-F238E27FC236}">
                    <a16:creationId xmlns:a16="http://schemas.microsoft.com/office/drawing/2014/main" id="{B37B80C2-49D7-4322-B220-C4D69B7D2897}"/>
                  </a:ext>
                </a:extLst>
              </p:cNvPr>
              <p:cNvSpPr txBox="1"/>
              <p:nvPr/>
            </p:nvSpPr>
            <p:spPr>
              <a:xfrm>
                <a:off x="6355023" y="677003"/>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1.4K (0.4%)</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8" name="ZoneTexte 207">
              <a:extLst>
                <a:ext uri="{FF2B5EF4-FFF2-40B4-BE49-F238E27FC236}">
                  <a16:creationId xmlns:a16="http://schemas.microsoft.com/office/drawing/2014/main" id="{3B16E83B-2222-4139-BFE9-E5C4000DCFF2}"/>
                </a:ext>
              </a:extLst>
            </p:cNvPr>
            <p:cNvSpPr txBox="1"/>
            <p:nvPr/>
          </p:nvSpPr>
          <p:spPr>
            <a:xfrm>
              <a:off x="9431560" y="1217322"/>
              <a:ext cx="731834" cy="21056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29" name="ZoneTexte 137">
              <a:extLst>
                <a:ext uri="{FF2B5EF4-FFF2-40B4-BE49-F238E27FC236}">
                  <a16:creationId xmlns:a16="http://schemas.microsoft.com/office/drawing/2014/main" id="{1D1CC626-AFFE-43C0-A092-0F47F05FAA61}"/>
                </a:ext>
              </a:extLst>
            </p:cNvPr>
            <p:cNvSpPr txBox="1"/>
            <p:nvPr/>
          </p:nvSpPr>
          <p:spPr>
            <a:xfrm>
              <a:off x="10031727" y="1236107"/>
              <a:ext cx="673730" cy="21056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1.6</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38" name="Rectangle: Rounded Corners 137">
            <a:extLst>
              <a:ext uri="{FF2B5EF4-FFF2-40B4-BE49-F238E27FC236}">
                <a16:creationId xmlns:a16="http://schemas.microsoft.com/office/drawing/2014/main" id="{7F588FA4-F506-45F1-910F-332E2D054193}"/>
              </a:ext>
            </a:extLst>
          </p:cNvPr>
          <p:cNvSpPr/>
          <p:nvPr/>
        </p:nvSpPr>
        <p:spPr>
          <a:xfrm>
            <a:off x="4725384" y="5262431"/>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Regular</a:t>
            </a:r>
          </a:p>
        </p:txBody>
      </p:sp>
      <p:sp>
        <p:nvSpPr>
          <p:cNvPr id="139" name="Rectangle: Rounded Corners 138">
            <a:extLst>
              <a:ext uri="{FF2B5EF4-FFF2-40B4-BE49-F238E27FC236}">
                <a16:creationId xmlns:a16="http://schemas.microsoft.com/office/drawing/2014/main" id="{F2FABE79-EBDC-4A16-BD35-BBF3174615FD}"/>
              </a:ext>
            </a:extLst>
          </p:cNvPr>
          <p:cNvSpPr/>
          <p:nvPr/>
        </p:nvSpPr>
        <p:spPr>
          <a:xfrm>
            <a:off x="6912701" y="5278404"/>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HNWI</a:t>
            </a:r>
          </a:p>
        </p:txBody>
      </p:sp>
      <p:sp>
        <p:nvSpPr>
          <p:cNvPr id="140" name="Rectangle 139">
            <a:extLst>
              <a:ext uri="{FF2B5EF4-FFF2-40B4-BE49-F238E27FC236}">
                <a16:creationId xmlns:a16="http://schemas.microsoft.com/office/drawing/2014/main" id="{7E2468D1-EDEA-4E0C-B66B-F24E466D595B}"/>
              </a:ext>
            </a:extLst>
          </p:cNvPr>
          <p:cNvSpPr/>
          <p:nvPr/>
        </p:nvSpPr>
        <p:spPr>
          <a:xfrm>
            <a:off x="296920" y="3148405"/>
            <a:ext cx="1585043"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Premium Collection</a:t>
            </a:r>
          </a:p>
        </p:txBody>
      </p:sp>
      <p:sp>
        <p:nvSpPr>
          <p:cNvPr id="141" name="Rectangle: Rounded Corners 140">
            <a:extLst>
              <a:ext uri="{FF2B5EF4-FFF2-40B4-BE49-F238E27FC236}">
                <a16:creationId xmlns:a16="http://schemas.microsoft.com/office/drawing/2014/main" id="{631F7774-F98D-4FBE-966B-D047A867E0D8}"/>
              </a:ext>
            </a:extLst>
          </p:cNvPr>
          <p:cNvSpPr/>
          <p:nvPr/>
        </p:nvSpPr>
        <p:spPr>
          <a:xfrm>
            <a:off x="299576" y="3491905"/>
            <a:ext cx="1608628" cy="254866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ZoneTexte 132">
            <a:extLst>
              <a:ext uri="{FF2B5EF4-FFF2-40B4-BE49-F238E27FC236}">
                <a16:creationId xmlns:a16="http://schemas.microsoft.com/office/drawing/2014/main" id="{0A2D4D7A-0019-43ED-A623-435EB213FC49}"/>
              </a:ext>
            </a:extLst>
          </p:cNvPr>
          <p:cNvSpPr txBox="1"/>
          <p:nvPr/>
        </p:nvSpPr>
        <p:spPr>
          <a:xfrm>
            <a:off x="396229" y="4954186"/>
            <a:ext cx="1467328"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Paid</a:t>
            </a:r>
            <a:r>
              <a:rPr lang="fr-FR" sz="900" dirty="0">
                <a:solidFill>
                  <a:schemeClr val="accent3">
                    <a:lumMod val="50000"/>
                  </a:schemeClr>
                </a:solidFill>
                <a:latin typeface="Segoe UI" panose="020B0502040204020203" pitchFamily="34" charset="0"/>
                <a:cs typeface="Segoe UI" panose="020B0502040204020203" pitchFamily="34" charset="0"/>
              </a:rPr>
              <a:t> 2-3 </a:t>
            </a:r>
            <a:r>
              <a:rPr lang="fr-FR" sz="900" dirty="0" err="1">
                <a:solidFill>
                  <a:schemeClr val="accent3">
                    <a:lumMod val="50000"/>
                  </a:schemeClr>
                </a:solidFill>
                <a:latin typeface="Segoe UI" panose="020B0502040204020203" pitchFamily="34" charset="0"/>
                <a:cs typeface="Segoe UI" panose="020B0502040204020203" pitchFamily="34" charset="0"/>
              </a:rPr>
              <a:t>months</a:t>
            </a:r>
            <a:r>
              <a:rPr lang="fr-FR" sz="900"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delay</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4" name="ZoneTexte 132">
            <a:extLst>
              <a:ext uri="{FF2B5EF4-FFF2-40B4-BE49-F238E27FC236}">
                <a16:creationId xmlns:a16="http://schemas.microsoft.com/office/drawing/2014/main" id="{5D2343A9-E2F7-48F5-98A8-66829A56B26C}"/>
              </a:ext>
            </a:extLst>
          </p:cNvPr>
          <p:cNvSpPr txBox="1"/>
          <p:nvPr/>
        </p:nvSpPr>
        <p:spPr>
          <a:xfrm>
            <a:off x="545549" y="3706610"/>
            <a:ext cx="1116683"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Paid</a:t>
            </a:r>
            <a:r>
              <a:rPr lang="fr-FR" sz="900" dirty="0">
                <a:solidFill>
                  <a:schemeClr val="accent3">
                    <a:lumMod val="50000"/>
                  </a:schemeClr>
                </a:solidFill>
                <a:latin typeface="Segoe UI" panose="020B0502040204020203" pitchFamily="34" charset="0"/>
                <a:cs typeface="Segoe UI" panose="020B0502040204020203" pitchFamily="34" charset="0"/>
              </a:rPr>
              <a:t> on time</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6" name="ZoneTexte 132">
            <a:extLst>
              <a:ext uri="{FF2B5EF4-FFF2-40B4-BE49-F238E27FC236}">
                <a16:creationId xmlns:a16="http://schemas.microsoft.com/office/drawing/2014/main" id="{ED182259-5B4A-410B-A9C2-E53F2FD48E95}"/>
              </a:ext>
            </a:extLst>
          </p:cNvPr>
          <p:cNvSpPr txBox="1"/>
          <p:nvPr/>
        </p:nvSpPr>
        <p:spPr>
          <a:xfrm>
            <a:off x="425255" y="4359597"/>
            <a:ext cx="1357271"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Paid</a:t>
            </a:r>
            <a:r>
              <a:rPr lang="fr-FR" sz="900" dirty="0">
                <a:solidFill>
                  <a:schemeClr val="accent3">
                    <a:lumMod val="50000"/>
                  </a:schemeClr>
                </a:solidFill>
                <a:latin typeface="Segoe UI" panose="020B0502040204020203" pitchFamily="34" charset="0"/>
                <a:cs typeface="Segoe UI" panose="020B0502040204020203" pitchFamily="34" charset="0"/>
              </a:rPr>
              <a:t> 1 </a:t>
            </a:r>
            <a:r>
              <a:rPr lang="fr-FR" sz="900" dirty="0" err="1">
                <a:solidFill>
                  <a:schemeClr val="accent3">
                    <a:lumMod val="50000"/>
                  </a:schemeClr>
                </a:solidFill>
                <a:latin typeface="Segoe UI" panose="020B0502040204020203" pitchFamily="34" charset="0"/>
                <a:cs typeface="Segoe UI" panose="020B0502040204020203" pitchFamily="34" charset="0"/>
              </a:rPr>
              <a:t>month</a:t>
            </a:r>
            <a:r>
              <a:rPr lang="fr-FR" sz="900"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delay</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3" name="ZoneTexte 137">
            <a:extLst>
              <a:ext uri="{FF2B5EF4-FFF2-40B4-BE49-F238E27FC236}">
                <a16:creationId xmlns:a16="http://schemas.microsoft.com/office/drawing/2014/main" id="{B41CA4C3-2796-4865-B5C5-8386439974CB}"/>
              </a:ext>
            </a:extLst>
          </p:cNvPr>
          <p:cNvSpPr txBox="1"/>
          <p:nvPr/>
        </p:nvSpPr>
        <p:spPr>
          <a:xfrm>
            <a:off x="767777" y="5183292"/>
            <a:ext cx="672226"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pPr algn="ctr"/>
            <a:r>
              <a:rPr lang="fr-FR" dirty="0"/>
              <a:t>1.9%</a:t>
            </a:r>
          </a:p>
        </p:txBody>
      </p:sp>
      <p:sp>
        <p:nvSpPr>
          <p:cNvPr id="145" name="ZoneTexte 137">
            <a:extLst>
              <a:ext uri="{FF2B5EF4-FFF2-40B4-BE49-F238E27FC236}">
                <a16:creationId xmlns:a16="http://schemas.microsoft.com/office/drawing/2014/main" id="{E8910576-2CE8-45A4-9063-73074CB7CB91}"/>
              </a:ext>
            </a:extLst>
          </p:cNvPr>
          <p:cNvSpPr txBox="1"/>
          <p:nvPr/>
        </p:nvSpPr>
        <p:spPr>
          <a:xfrm>
            <a:off x="747166" y="3970578"/>
            <a:ext cx="713448"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pPr algn="ctr"/>
            <a:r>
              <a:rPr lang="fr-FR"/>
              <a:t>10.6%</a:t>
            </a:r>
            <a:endParaRPr lang="fr-FR" dirty="0"/>
          </a:p>
        </p:txBody>
      </p:sp>
      <p:sp>
        <p:nvSpPr>
          <p:cNvPr id="147" name="ZoneTexte 137">
            <a:extLst>
              <a:ext uri="{FF2B5EF4-FFF2-40B4-BE49-F238E27FC236}">
                <a16:creationId xmlns:a16="http://schemas.microsoft.com/office/drawing/2014/main" id="{E5BF8606-2C59-4497-8811-FE4815F1004A}"/>
              </a:ext>
            </a:extLst>
          </p:cNvPr>
          <p:cNvSpPr txBox="1"/>
          <p:nvPr/>
        </p:nvSpPr>
        <p:spPr>
          <a:xfrm>
            <a:off x="749219" y="4608666"/>
            <a:ext cx="709342"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pPr algn="ctr"/>
            <a:r>
              <a:rPr lang="fr-FR"/>
              <a:t>87.2%</a:t>
            </a:r>
            <a:endParaRPr lang="fr-FR" dirty="0"/>
          </a:p>
        </p:txBody>
      </p:sp>
      <p:sp>
        <p:nvSpPr>
          <p:cNvPr id="161" name="Rectangle 160">
            <a:extLst>
              <a:ext uri="{FF2B5EF4-FFF2-40B4-BE49-F238E27FC236}">
                <a16:creationId xmlns:a16="http://schemas.microsoft.com/office/drawing/2014/main" id="{2B31F7F0-7064-4F5C-B8E3-FF735B2E0612}"/>
              </a:ext>
            </a:extLst>
          </p:cNvPr>
          <p:cNvSpPr/>
          <p:nvPr/>
        </p:nvSpPr>
        <p:spPr>
          <a:xfrm>
            <a:off x="10134177" y="3050471"/>
            <a:ext cx="1579097"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Health Cust </a:t>
            </a:r>
            <a:r>
              <a:rPr lang="en-US" sz="1092" dirty="0">
                <a:solidFill>
                  <a:prstClr val="white"/>
                </a:solidFill>
                <a:latin typeface="Impact" panose="020B0806030902050204" pitchFamily="34" charset="0"/>
                <a:cs typeface="Segoe UI" panose="020B0502040204020203" pitchFamily="34" charset="0"/>
              </a:rPr>
              <a:t>Claim</a:t>
            </a:r>
          </a:p>
        </p:txBody>
      </p:sp>
      <p:sp>
        <p:nvSpPr>
          <p:cNvPr id="162" name="Rectangle 161">
            <a:extLst>
              <a:ext uri="{FF2B5EF4-FFF2-40B4-BE49-F238E27FC236}">
                <a16:creationId xmlns:a16="http://schemas.microsoft.com/office/drawing/2014/main" id="{271CBD05-C1D1-4F7D-87D5-F3A39E540347}"/>
              </a:ext>
            </a:extLst>
          </p:cNvPr>
          <p:cNvSpPr/>
          <p:nvPr/>
        </p:nvSpPr>
        <p:spPr>
          <a:xfrm>
            <a:off x="2117381" y="3154292"/>
            <a:ext cx="1590512" cy="24952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Loss Ration</a:t>
            </a:r>
          </a:p>
        </p:txBody>
      </p:sp>
      <p:sp>
        <p:nvSpPr>
          <p:cNvPr id="163" name="Rectangle: Rounded Corners 162">
            <a:extLst>
              <a:ext uri="{FF2B5EF4-FFF2-40B4-BE49-F238E27FC236}">
                <a16:creationId xmlns:a16="http://schemas.microsoft.com/office/drawing/2014/main" id="{3EFA1B7C-F03E-469B-BDF9-E011B5AB4777}"/>
              </a:ext>
            </a:extLst>
          </p:cNvPr>
          <p:cNvSpPr/>
          <p:nvPr/>
        </p:nvSpPr>
        <p:spPr>
          <a:xfrm>
            <a:off x="9997047" y="3462462"/>
            <a:ext cx="1951821" cy="525030"/>
          </a:xfrm>
          <a:prstGeom prst="roundRect">
            <a:avLst/>
          </a:prstGeom>
          <a:solidFill>
            <a:srgbClr val="D7E4BD"/>
          </a:solidFill>
          <a:ln>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ZoneTexte 132">
            <a:extLst>
              <a:ext uri="{FF2B5EF4-FFF2-40B4-BE49-F238E27FC236}">
                <a16:creationId xmlns:a16="http://schemas.microsoft.com/office/drawing/2014/main" id="{6B3D442E-1F6F-4D83-8B31-42312B903C1A}"/>
              </a:ext>
            </a:extLst>
          </p:cNvPr>
          <p:cNvSpPr txBox="1"/>
          <p:nvPr/>
        </p:nvSpPr>
        <p:spPr>
          <a:xfrm>
            <a:off x="10056307" y="3620425"/>
            <a:ext cx="1880043" cy="384721"/>
          </a:xfrm>
          <a:prstGeom prst="rect">
            <a:avLst/>
          </a:prstGeom>
          <a:noFill/>
          <a:ln>
            <a:noFill/>
          </a:ln>
        </p:spPr>
        <p:txBody>
          <a:bodyPr wrap="square" rtlCol="0">
            <a:spAutoFit/>
          </a:bodyPr>
          <a:lstStyle/>
          <a:p>
            <a:pPr defTabSz="1087672" eaLnBrk="0" fontAlgn="base" hangingPunct="0">
              <a:spcBef>
                <a:spcPct val="0"/>
              </a:spcBef>
              <a:spcAft>
                <a:spcPct val="0"/>
              </a:spcAft>
            </a:pPr>
            <a:r>
              <a:rPr lang="fr-FR" sz="1100" b="1" dirty="0">
                <a:solidFill>
                  <a:schemeClr val="accent3">
                    <a:lumMod val="50000"/>
                  </a:schemeClr>
                </a:solidFill>
                <a:latin typeface="Segoe UI" panose="020B0502040204020203" pitchFamily="34" charset="0"/>
                <a:cs typeface="Segoe UI" panose="020B0502040204020203" pitchFamily="34" charset="0"/>
              </a:rPr>
              <a:t>14.2K </a:t>
            </a:r>
            <a:r>
              <a:rPr lang="fr-FR" sz="800" b="1" dirty="0">
                <a:solidFill>
                  <a:schemeClr val="accent3">
                    <a:lumMod val="50000"/>
                  </a:schemeClr>
                </a:solidFill>
                <a:latin typeface="Segoe UI" panose="020B0502040204020203" pitchFamily="34" charset="0"/>
                <a:cs typeface="Segoe UI" panose="020B0502040204020203" pitchFamily="34" charset="0"/>
              </a:rPr>
              <a:t>(7.0%) </a:t>
            </a:r>
            <a:r>
              <a:rPr lang="fr-FR" sz="800" dirty="0">
                <a:solidFill>
                  <a:schemeClr val="accent3">
                    <a:lumMod val="50000"/>
                  </a:schemeClr>
                </a:solidFill>
                <a:latin typeface="Segoe UI" panose="020B0502040204020203" pitchFamily="34" charset="0"/>
                <a:cs typeface="Segoe UI" panose="020B0502040204020203" pitchFamily="34" charset="0"/>
              </a:rPr>
              <a:t>of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did</a:t>
            </a:r>
            <a:r>
              <a:rPr lang="fr-FR" sz="800" dirty="0">
                <a:solidFill>
                  <a:schemeClr val="accent3">
                    <a:lumMod val="50000"/>
                  </a:schemeClr>
                </a:solidFill>
                <a:latin typeface="Segoe UI" panose="020B0502040204020203" pitchFamily="34" charset="0"/>
                <a:cs typeface="Segoe UI" panose="020B0502040204020203" pitchFamily="34" charset="0"/>
              </a:rPr>
              <a:t> claims </a:t>
            </a:r>
            <a:r>
              <a:rPr lang="fr-FR" sz="800" dirty="0" err="1">
                <a:solidFill>
                  <a:schemeClr val="accent3">
                    <a:lumMod val="50000"/>
                  </a:schemeClr>
                </a:solidFill>
                <a:latin typeface="Segoe UI" panose="020B0502040204020203" pitchFamily="34" charset="0"/>
                <a:cs typeface="Segoe UI" panose="020B0502040204020203" pitchFamily="34" charset="0"/>
              </a:rPr>
              <a:t>from</a:t>
            </a:r>
            <a:r>
              <a:rPr lang="fr-FR" sz="800" dirty="0">
                <a:solidFill>
                  <a:schemeClr val="accent3">
                    <a:lumMod val="50000"/>
                  </a:schemeClr>
                </a:solidFill>
                <a:latin typeface="Segoe UI" panose="020B0502040204020203" pitchFamily="34" charset="0"/>
                <a:cs typeface="Segoe UI" panose="020B0502040204020203" pitchFamily="34" charset="0"/>
              </a:rPr>
              <a:t> YTD</a:t>
            </a:r>
          </a:p>
        </p:txBody>
      </p:sp>
      <p:sp>
        <p:nvSpPr>
          <p:cNvPr id="165" name="ZoneTexte 132">
            <a:extLst>
              <a:ext uri="{FF2B5EF4-FFF2-40B4-BE49-F238E27FC236}">
                <a16:creationId xmlns:a16="http://schemas.microsoft.com/office/drawing/2014/main" id="{05775D2A-1237-4FFF-8E96-ACF5507F2901}"/>
              </a:ext>
            </a:extLst>
          </p:cNvPr>
          <p:cNvSpPr txBox="1"/>
          <p:nvPr/>
        </p:nvSpPr>
        <p:spPr>
          <a:xfrm>
            <a:off x="9996064" y="4068772"/>
            <a:ext cx="1574908" cy="253916"/>
          </a:xfrm>
          <a:prstGeom prst="rect">
            <a:avLst/>
          </a:prstGeom>
          <a:noFill/>
        </p:spPr>
        <p:txBody>
          <a:bodyPr wrap="square" rtlCol="0">
            <a:spAutoFit/>
          </a:bodyPr>
          <a:lstStyle/>
          <a:p>
            <a:pPr defTabSz="1087672" eaLnBrk="0" fontAlgn="base" hangingPunct="0">
              <a:spcBef>
                <a:spcPct val="0"/>
              </a:spcBef>
              <a:spcAft>
                <a:spcPct val="0"/>
              </a:spcAft>
            </a:pPr>
            <a:r>
              <a:rPr lang="fr-FR" sz="1050" b="1" dirty="0">
                <a:solidFill>
                  <a:schemeClr val="accent2">
                    <a:lumMod val="75000"/>
                  </a:schemeClr>
                </a:solidFill>
                <a:latin typeface="Segoe UI" panose="020B0502040204020203" pitchFamily="34" charset="0"/>
                <a:cs typeface="Segoe UI" panose="020B0502040204020203" pitchFamily="34" charset="0"/>
              </a:rPr>
              <a:t>16.1%</a:t>
            </a:r>
            <a:r>
              <a:rPr lang="fr-FR" sz="105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having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declined</a:t>
            </a:r>
            <a:r>
              <a:rPr lang="fr-FR" sz="700" b="1" dirty="0">
                <a:solidFill>
                  <a:schemeClr val="accent3">
                    <a:lumMod val="50000"/>
                  </a:schemeClr>
                </a:solidFill>
                <a:latin typeface="Segoe UI" panose="020B0502040204020203" pitchFamily="34" charset="0"/>
                <a:cs typeface="Segoe UI" panose="020B0502040204020203" pitchFamily="34" charset="0"/>
              </a:rPr>
              <a:t> claim</a:t>
            </a:r>
          </a:p>
        </p:txBody>
      </p:sp>
      <p:sp>
        <p:nvSpPr>
          <p:cNvPr id="167" name="Rectangle: Rounded Corners 166">
            <a:extLst>
              <a:ext uri="{FF2B5EF4-FFF2-40B4-BE49-F238E27FC236}">
                <a16:creationId xmlns:a16="http://schemas.microsoft.com/office/drawing/2014/main" id="{E38BE99E-2D37-48C0-973E-7212B6BE8AC7}"/>
              </a:ext>
            </a:extLst>
          </p:cNvPr>
          <p:cNvSpPr/>
          <p:nvPr/>
        </p:nvSpPr>
        <p:spPr>
          <a:xfrm>
            <a:off x="10000532" y="4744901"/>
            <a:ext cx="1951821" cy="698875"/>
          </a:xfrm>
          <a:prstGeom prst="roundRect">
            <a:avLst/>
          </a:prstGeom>
          <a:solidFill>
            <a:srgbClr val="D7E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ZoneTexte 132">
            <a:extLst>
              <a:ext uri="{FF2B5EF4-FFF2-40B4-BE49-F238E27FC236}">
                <a16:creationId xmlns:a16="http://schemas.microsoft.com/office/drawing/2014/main" id="{BC45157B-E6A6-4404-AEBA-9031440EF5E8}"/>
              </a:ext>
            </a:extLst>
          </p:cNvPr>
          <p:cNvSpPr txBox="1"/>
          <p:nvPr/>
        </p:nvSpPr>
        <p:spPr>
          <a:xfrm>
            <a:off x="9996064" y="4669903"/>
            <a:ext cx="1964955" cy="780983"/>
          </a:xfrm>
          <a:prstGeom prst="rect">
            <a:avLst/>
          </a:prstGeom>
          <a:noFill/>
        </p:spPr>
        <p:txBody>
          <a:bodyPr wrap="square" rtlCol="0">
            <a:spAutoFit/>
          </a:bodyPr>
          <a:lstStyle/>
          <a:p>
            <a:pPr defTabSz="1087672" eaLnBrk="0" fontAlgn="base" hangingPunct="0">
              <a:lnSpc>
                <a:spcPct val="150000"/>
              </a:lnSpc>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a:solidFill>
                  <a:schemeClr val="accent3">
                    <a:lumMod val="50000"/>
                  </a:schemeClr>
                </a:solidFill>
                <a:latin typeface="Segoe UI" panose="020B0502040204020203" pitchFamily="34" charset="0"/>
                <a:cs typeface="Segoe UI" panose="020B0502040204020203" pitchFamily="34" charset="0"/>
              </a:rPr>
              <a:t>Health claims    </a:t>
            </a:r>
            <a:r>
              <a:rPr lang="fr-FR" sz="1050" b="1" dirty="0">
                <a:solidFill>
                  <a:schemeClr val="accent3">
                    <a:lumMod val="50000"/>
                  </a:schemeClr>
                </a:solidFill>
                <a:latin typeface="Segoe UI" panose="020B0502040204020203" pitchFamily="34" charset="0"/>
                <a:cs typeface="Segoe UI" panose="020B0502040204020203" pitchFamily="34" charset="0"/>
              </a:rPr>
              <a:t>32 K</a:t>
            </a:r>
            <a:endParaRPr lang="fr-FR" sz="8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After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policy</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issued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claimed</a:t>
            </a:r>
            <a:endParaRPr lang="fr-FR" sz="700" b="1"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wihtin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3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0.5%</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6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1.2%</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12 mth</a:t>
            </a:r>
            <a:r>
              <a:rPr lang="fr-FR" sz="700" dirty="0">
                <a:solidFill>
                  <a:schemeClr val="accent3">
                    <a:lumMod val="50000"/>
                  </a:schemeClr>
                </a:solidFill>
                <a:latin typeface="Segoe UI" panose="020B0502040204020203" pitchFamily="34" charset="0"/>
                <a:cs typeface="Segoe UI" panose="020B0502040204020203" pitchFamily="34" charset="0"/>
              </a:rPr>
              <a:t> :                    </a:t>
            </a:r>
            <a:r>
              <a:rPr lang="fr-FR" sz="700" b="1" dirty="0">
                <a:solidFill>
                  <a:schemeClr val="accent3">
                    <a:lumMod val="50000"/>
                  </a:schemeClr>
                </a:solidFill>
                <a:latin typeface="Segoe UI" panose="020B0502040204020203" pitchFamily="34" charset="0"/>
                <a:cs typeface="Segoe UI" panose="020B0502040204020203" pitchFamily="34" charset="0"/>
              </a:rPr>
              <a:t>2.2%</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69" name="ZoneTexte 132">
            <a:extLst>
              <a:ext uri="{FF2B5EF4-FFF2-40B4-BE49-F238E27FC236}">
                <a16:creationId xmlns:a16="http://schemas.microsoft.com/office/drawing/2014/main" id="{3EAE304E-1CE3-4EEA-AF56-2B20014694DC}"/>
              </a:ext>
            </a:extLst>
          </p:cNvPr>
          <p:cNvSpPr txBox="1"/>
          <p:nvPr/>
        </p:nvSpPr>
        <p:spPr>
          <a:xfrm>
            <a:off x="9994517" y="4222050"/>
            <a:ext cx="1908562"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approved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 claims </a:t>
            </a:r>
            <a:r>
              <a:rPr lang="fr-FR" sz="700" dirty="0">
                <a:solidFill>
                  <a:schemeClr val="accent3">
                    <a:lumMod val="50000"/>
                  </a:schemeClr>
                </a:solidFill>
                <a:latin typeface="Segoe UI" panose="020B0502040204020203" pitchFamily="34" charset="0"/>
                <a:cs typeface="Segoe UI" panose="020B0502040204020203" pitchFamily="34" charset="0"/>
              </a:rPr>
              <a:t>per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2.0</a:t>
            </a:r>
            <a:r>
              <a:rPr lang="fr-FR" sz="500" dirty="0">
                <a:solidFill>
                  <a:schemeClr val="accent3">
                    <a:lumMod val="50000"/>
                  </a:schemeClr>
                </a:solidFill>
                <a:latin typeface="Segoe UI" panose="020B0502040204020203" pitchFamily="34" charset="0"/>
                <a:cs typeface="Segoe UI" panose="020B0502040204020203" pitchFamily="34" charset="0"/>
              </a:rPr>
              <a:t> </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170" name="ZoneTexte 132">
            <a:extLst>
              <a:ext uri="{FF2B5EF4-FFF2-40B4-BE49-F238E27FC236}">
                <a16:creationId xmlns:a16="http://schemas.microsoft.com/office/drawing/2014/main" id="{E3B9A0CB-DC01-40B1-8696-DC2C3C55B009}"/>
              </a:ext>
            </a:extLst>
          </p:cNvPr>
          <p:cNvSpPr txBox="1"/>
          <p:nvPr/>
        </p:nvSpPr>
        <p:spPr>
          <a:xfrm>
            <a:off x="9997255" y="4383168"/>
            <a:ext cx="1760401"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claims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8.0</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600" b="1" dirty="0" err="1">
                <a:solidFill>
                  <a:schemeClr val="accent3">
                    <a:lumMod val="50000"/>
                  </a:schemeClr>
                </a:solidFill>
                <a:latin typeface="Segoe UI" panose="020B0502040204020203" pitchFamily="34" charset="0"/>
                <a:cs typeface="Segoe UI" panose="020B0502040204020203" pitchFamily="34" charset="0"/>
              </a:rPr>
              <a:t>Mio</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71" name="Rectangle 170">
            <a:extLst>
              <a:ext uri="{FF2B5EF4-FFF2-40B4-BE49-F238E27FC236}">
                <a16:creationId xmlns:a16="http://schemas.microsoft.com/office/drawing/2014/main" id="{BD1BA7F4-782D-4EFC-A2D3-643CB33A0450}"/>
              </a:ext>
            </a:extLst>
          </p:cNvPr>
          <p:cNvSpPr/>
          <p:nvPr/>
        </p:nvSpPr>
        <p:spPr>
          <a:xfrm>
            <a:off x="9982672" y="5483149"/>
            <a:ext cx="1499164" cy="230832"/>
          </a:xfrm>
          <a:prstGeom prst="rect">
            <a:avLst/>
          </a:prstGeom>
        </p:spPr>
        <p:txBody>
          <a:bodyPr wrap="square">
            <a:spAutoFit/>
          </a:bodyPr>
          <a:lstStyle/>
          <a:p>
            <a:pPr defTabSz="1087672" eaLnBrk="0" fontAlgn="base" hangingPunct="0">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Claiming frequency</a:t>
            </a:r>
          </a:p>
        </p:txBody>
      </p:sp>
      <p:sp>
        <p:nvSpPr>
          <p:cNvPr id="172" name="Rectangle: Rounded Corners 171">
            <a:extLst>
              <a:ext uri="{FF2B5EF4-FFF2-40B4-BE49-F238E27FC236}">
                <a16:creationId xmlns:a16="http://schemas.microsoft.com/office/drawing/2014/main" id="{A951D3DB-1B94-4BD0-8FD2-49EF9A81C0DF}"/>
              </a:ext>
            </a:extLst>
          </p:cNvPr>
          <p:cNvSpPr/>
          <p:nvPr/>
        </p:nvSpPr>
        <p:spPr>
          <a:xfrm>
            <a:off x="9751532" y="5801403"/>
            <a:ext cx="676013" cy="33679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1-2 times</a:t>
            </a:r>
          </a:p>
          <a:p>
            <a:pPr algn="ctr"/>
            <a:r>
              <a:rPr lang="en-US" sz="800">
                <a:solidFill>
                  <a:schemeClr val="accent3">
                    <a:lumMod val="50000"/>
                  </a:schemeClr>
                </a:solidFill>
              </a:rPr>
              <a:t>1.5 </a:t>
            </a:r>
            <a:r>
              <a:rPr lang="en-US" sz="800" dirty="0">
                <a:solidFill>
                  <a:schemeClr val="accent3">
                    <a:lumMod val="50000"/>
                  </a:schemeClr>
                </a:solidFill>
              </a:rPr>
              <a:t>%</a:t>
            </a:r>
          </a:p>
        </p:txBody>
      </p:sp>
      <p:sp>
        <p:nvSpPr>
          <p:cNvPr id="173" name="Rectangle: Rounded Corners 172">
            <a:extLst>
              <a:ext uri="{FF2B5EF4-FFF2-40B4-BE49-F238E27FC236}">
                <a16:creationId xmlns:a16="http://schemas.microsoft.com/office/drawing/2014/main" id="{B812BEE5-82F3-4EC8-9E3F-E140EFF712B7}"/>
              </a:ext>
            </a:extLst>
          </p:cNvPr>
          <p:cNvSpPr/>
          <p:nvPr/>
        </p:nvSpPr>
        <p:spPr>
          <a:xfrm>
            <a:off x="10520771" y="5802637"/>
            <a:ext cx="717735" cy="350910"/>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3-4 times</a:t>
            </a:r>
          </a:p>
          <a:p>
            <a:pPr algn="ctr"/>
            <a:r>
              <a:rPr lang="en-US" sz="800">
                <a:solidFill>
                  <a:schemeClr val="accent3">
                    <a:lumMod val="50000"/>
                  </a:schemeClr>
                </a:solidFill>
              </a:rPr>
              <a:t>0.3%</a:t>
            </a:r>
            <a:endParaRPr lang="en-US" sz="800" dirty="0">
              <a:solidFill>
                <a:schemeClr val="accent3">
                  <a:lumMod val="50000"/>
                </a:schemeClr>
              </a:solidFill>
            </a:endParaRPr>
          </a:p>
        </p:txBody>
      </p:sp>
      <p:sp>
        <p:nvSpPr>
          <p:cNvPr id="174" name="Rectangle: Rounded Corners 173">
            <a:extLst>
              <a:ext uri="{FF2B5EF4-FFF2-40B4-BE49-F238E27FC236}">
                <a16:creationId xmlns:a16="http://schemas.microsoft.com/office/drawing/2014/main" id="{E7BA7D60-3610-4E0E-B512-3950F0CFE541}"/>
              </a:ext>
            </a:extLst>
          </p:cNvPr>
          <p:cNvSpPr/>
          <p:nvPr/>
        </p:nvSpPr>
        <p:spPr>
          <a:xfrm>
            <a:off x="11320705" y="5798101"/>
            <a:ext cx="640314" cy="34009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&gt;=5 times</a:t>
            </a:r>
          </a:p>
          <a:p>
            <a:pPr algn="ctr"/>
            <a:r>
              <a:rPr lang="en-US" sz="800">
                <a:solidFill>
                  <a:schemeClr val="accent3">
                    <a:lumMod val="50000"/>
                  </a:schemeClr>
                </a:solidFill>
              </a:rPr>
              <a:t>0.1%</a:t>
            </a:r>
            <a:endParaRPr lang="en-US" sz="800" dirty="0">
              <a:solidFill>
                <a:schemeClr val="accent3">
                  <a:lumMod val="50000"/>
                </a:schemeClr>
              </a:solidFill>
            </a:endParaRPr>
          </a:p>
        </p:txBody>
      </p:sp>
      <p:cxnSp>
        <p:nvCxnSpPr>
          <p:cNvPr id="177" name="Straight Connector 176">
            <a:extLst>
              <a:ext uri="{FF2B5EF4-FFF2-40B4-BE49-F238E27FC236}">
                <a16:creationId xmlns:a16="http://schemas.microsoft.com/office/drawing/2014/main" id="{33DD76EC-7D70-4B69-A1AD-CF125776F129}"/>
              </a:ext>
            </a:extLst>
          </p:cNvPr>
          <p:cNvCxnSpPr>
            <a:cxnSpLocks/>
          </p:cNvCxnSpPr>
          <p:nvPr/>
        </p:nvCxnSpPr>
        <p:spPr>
          <a:xfrm flipH="1" flipV="1">
            <a:off x="1981336" y="3368191"/>
            <a:ext cx="30960" cy="2672380"/>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180" name="Rectangle: Rounded Corners 179">
            <a:extLst>
              <a:ext uri="{FF2B5EF4-FFF2-40B4-BE49-F238E27FC236}">
                <a16:creationId xmlns:a16="http://schemas.microsoft.com/office/drawing/2014/main" id="{C6304E24-6956-4FF5-9E08-9A47C151523B}"/>
              </a:ext>
            </a:extLst>
          </p:cNvPr>
          <p:cNvSpPr/>
          <p:nvPr/>
        </p:nvSpPr>
        <p:spPr>
          <a:xfrm>
            <a:off x="2115531" y="3501618"/>
            <a:ext cx="1878450" cy="260512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ZoneTexte 137">
            <a:extLst>
              <a:ext uri="{FF2B5EF4-FFF2-40B4-BE49-F238E27FC236}">
                <a16:creationId xmlns:a16="http://schemas.microsoft.com/office/drawing/2014/main" id="{657708C3-2DA1-4940-85E8-7F40E9CB8FAE}"/>
              </a:ext>
            </a:extLst>
          </p:cNvPr>
          <p:cNvSpPr txBox="1"/>
          <p:nvPr/>
        </p:nvSpPr>
        <p:spPr>
          <a:xfrm>
            <a:off x="2418549" y="4535871"/>
            <a:ext cx="1249836"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00">
                <a:solidFill>
                  <a:schemeClr val="accent5">
                    <a:lumMod val="50000"/>
                  </a:schemeClr>
                </a:solidFill>
                <a:latin typeface="Segoe UI" panose="020B0502040204020203" pitchFamily="34" charset="0"/>
                <a:cs typeface="Segoe UI" panose="020B0502040204020203" pitchFamily="34" charset="0"/>
              </a:rPr>
              <a:t>0.38 </a:t>
            </a:r>
            <a:r>
              <a:rPr lang="fr-FR" sz="1000" dirty="0">
                <a:solidFill>
                  <a:schemeClr val="accent5">
                    <a:lumMod val="50000"/>
                  </a:schemeClr>
                </a:solidFill>
                <a:latin typeface="Segoe UI" panose="020B0502040204020203" pitchFamily="34" charset="0"/>
                <a:cs typeface="Segoe UI" panose="020B0502040204020203" pitchFamily="34" charset="0"/>
              </a:rPr>
              <a:t>K </a:t>
            </a:r>
            <a:r>
              <a:rPr lang="fr-FR" sz="1000">
                <a:solidFill>
                  <a:schemeClr val="accent5">
                    <a:lumMod val="50000"/>
                  </a:schemeClr>
                </a:solidFill>
                <a:latin typeface="Segoe UI" panose="020B0502040204020203" pitchFamily="34" charset="0"/>
                <a:cs typeface="Segoe UI" panose="020B0502040204020203" pitchFamily="34" charset="0"/>
              </a:rPr>
              <a:t>(0.35%)</a:t>
            </a:r>
            <a:endParaRPr lang="fr-FR" sz="1000" dirty="0">
              <a:solidFill>
                <a:schemeClr val="accent5">
                  <a:lumMod val="50000"/>
                </a:schemeClr>
              </a:solidFill>
              <a:latin typeface="Segoe UI" panose="020B0502040204020203" pitchFamily="34" charset="0"/>
              <a:cs typeface="Segoe UI" panose="020B0502040204020203" pitchFamily="34" charset="0"/>
            </a:endParaRPr>
          </a:p>
        </p:txBody>
      </p:sp>
      <p:sp>
        <p:nvSpPr>
          <p:cNvPr id="182" name="ZoneTexte 132">
            <a:extLst>
              <a:ext uri="{FF2B5EF4-FFF2-40B4-BE49-F238E27FC236}">
                <a16:creationId xmlns:a16="http://schemas.microsoft.com/office/drawing/2014/main" id="{C06455DC-F3E7-4067-BD01-DF7D44EE8605}"/>
              </a:ext>
            </a:extLst>
          </p:cNvPr>
          <p:cNvSpPr txBox="1"/>
          <p:nvPr/>
        </p:nvSpPr>
        <p:spPr>
          <a:xfrm>
            <a:off x="2134375" y="4235936"/>
            <a:ext cx="1818184"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3" name="ZoneTexte 137">
            <a:extLst>
              <a:ext uri="{FF2B5EF4-FFF2-40B4-BE49-F238E27FC236}">
                <a16:creationId xmlns:a16="http://schemas.microsoft.com/office/drawing/2014/main" id="{6018E9D1-1404-4D51-926C-86CCC29BBCE6}"/>
              </a:ext>
            </a:extLst>
          </p:cNvPr>
          <p:cNvSpPr txBox="1"/>
          <p:nvPr/>
        </p:nvSpPr>
        <p:spPr>
          <a:xfrm>
            <a:off x="2346647" y="5211411"/>
            <a:ext cx="1393641" cy="246221"/>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00" dirty="0">
                <a:solidFill>
                  <a:schemeClr val="accent5">
                    <a:lumMod val="50000"/>
                  </a:schemeClr>
                </a:solidFill>
                <a:latin typeface="Segoe UI" panose="020B0502040204020203" pitchFamily="34" charset="0"/>
                <a:cs typeface="Segoe UI" panose="020B0502040204020203" pitchFamily="34" charset="0"/>
              </a:rPr>
              <a:t>0.33 K </a:t>
            </a:r>
            <a:r>
              <a:rPr lang="fr-FR" sz="1000">
                <a:solidFill>
                  <a:schemeClr val="accent5">
                    <a:lumMod val="50000"/>
                  </a:schemeClr>
                </a:solidFill>
                <a:latin typeface="Segoe UI" panose="020B0502040204020203" pitchFamily="34" charset="0"/>
                <a:cs typeface="Segoe UI" panose="020B0502040204020203" pitchFamily="34" charset="0"/>
              </a:rPr>
              <a:t>(0.31 </a:t>
            </a:r>
            <a:r>
              <a:rPr lang="fr-FR" sz="1000" dirty="0">
                <a:solidFill>
                  <a:schemeClr val="accent5">
                    <a:lumMod val="50000"/>
                  </a:schemeClr>
                </a:solidFill>
                <a:latin typeface="Segoe UI" panose="020B0502040204020203" pitchFamily="34" charset="0"/>
                <a:cs typeface="Segoe UI" panose="020B0502040204020203" pitchFamily="34" charset="0"/>
              </a:rPr>
              <a:t>%)</a:t>
            </a:r>
          </a:p>
        </p:txBody>
      </p:sp>
      <p:sp>
        <p:nvSpPr>
          <p:cNvPr id="184" name="ZoneTexte 132">
            <a:extLst>
              <a:ext uri="{FF2B5EF4-FFF2-40B4-BE49-F238E27FC236}">
                <a16:creationId xmlns:a16="http://schemas.microsoft.com/office/drawing/2014/main" id="{09DA42F7-0C8B-46B0-B36B-20BF29AA4A22}"/>
              </a:ext>
            </a:extLst>
          </p:cNvPr>
          <p:cNvSpPr txBox="1"/>
          <p:nvPr/>
        </p:nvSpPr>
        <p:spPr>
          <a:xfrm>
            <a:off x="2079539" y="4923141"/>
            <a:ext cx="1927856"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high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(&gt;2)</a:t>
            </a:r>
          </a:p>
        </p:txBody>
      </p:sp>
      <p:sp>
        <p:nvSpPr>
          <p:cNvPr id="185" name="ZoneTexte 137">
            <a:extLst>
              <a:ext uri="{FF2B5EF4-FFF2-40B4-BE49-F238E27FC236}">
                <a16:creationId xmlns:a16="http://schemas.microsoft.com/office/drawing/2014/main" id="{0A35E1A4-B637-4C57-9853-FC2F50150671}"/>
              </a:ext>
            </a:extLst>
          </p:cNvPr>
          <p:cNvSpPr txBox="1"/>
          <p:nvPr/>
        </p:nvSpPr>
        <p:spPr>
          <a:xfrm>
            <a:off x="2620097" y="5733082"/>
            <a:ext cx="846741"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00" dirty="0">
                <a:solidFill>
                  <a:schemeClr val="accent5">
                    <a:lumMod val="50000"/>
                  </a:schemeClr>
                </a:solidFill>
                <a:latin typeface="Segoe UI" panose="020B0502040204020203" pitchFamily="34" charset="0"/>
                <a:cs typeface="Segoe UI" panose="020B0502040204020203" pitchFamily="34" charset="0"/>
              </a:rPr>
              <a:t>0.3 </a:t>
            </a:r>
            <a:r>
              <a:rPr lang="fr-FR" sz="1000" dirty="0" err="1">
                <a:solidFill>
                  <a:schemeClr val="accent5">
                    <a:lumMod val="50000"/>
                  </a:schemeClr>
                </a:solidFill>
                <a:latin typeface="Segoe UI" panose="020B0502040204020203" pitchFamily="34" charset="0"/>
                <a:cs typeface="Segoe UI" panose="020B0502040204020203" pitchFamily="34" charset="0"/>
              </a:rPr>
              <a:t>years</a:t>
            </a:r>
            <a:endParaRPr lang="fr-FR" sz="1000" dirty="0">
              <a:solidFill>
                <a:schemeClr val="accent5">
                  <a:lumMod val="50000"/>
                </a:schemeClr>
              </a:solidFill>
              <a:latin typeface="Segoe UI" panose="020B0502040204020203" pitchFamily="34" charset="0"/>
              <a:cs typeface="Segoe UI" panose="020B0502040204020203" pitchFamily="34" charset="0"/>
            </a:endParaRPr>
          </a:p>
        </p:txBody>
      </p:sp>
      <p:sp>
        <p:nvSpPr>
          <p:cNvPr id="186" name="ZoneTexte 132">
            <a:extLst>
              <a:ext uri="{FF2B5EF4-FFF2-40B4-BE49-F238E27FC236}">
                <a16:creationId xmlns:a16="http://schemas.microsoft.com/office/drawing/2014/main" id="{8E04F6C9-0CE7-43EC-AE5B-F8812F88C701}"/>
              </a:ext>
            </a:extLst>
          </p:cNvPr>
          <p:cNvSpPr txBox="1"/>
          <p:nvPr/>
        </p:nvSpPr>
        <p:spPr>
          <a:xfrm>
            <a:off x="2229175" y="5549253"/>
            <a:ext cx="1628584"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Avg</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years</a:t>
            </a:r>
            <a:r>
              <a:rPr lang="fr-FR" sz="800" b="1" dirty="0">
                <a:solidFill>
                  <a:schemeClr val="accent3">
                    <a:lumMod val="50000"/>
                  </a:schemeClr>
                </a:solidFill>
                <a:latin typeface="Segoe UI" panose="020B0502040204020203" pitchFamily="34" charset="0"/>
                <a:cs typeface="Segoe UI" panose="020B0502040204020203" pitchFamily="34" charset="0"/>
              </a:rPr>
              <a:t> to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8" name="Rectangle 187">
            <a:extLst>
              <a:ext uri="{FF2B5EF4-FFF2-40B4-BE49-F238E27FC236}">
                <a16:creationId xmlns:a16="http://schemas.microsoft.com/office/drawing/2014/main" id="{62CADDB2-B5BD-422F-8A77-7D37D2FA999F}"/>
              </a:ext>
            </a:extLst>
          </p:cNvPr>
          <p:cNvSpPr/>
          <p:nvPr/>
        </p:nvSpPr>
        <p:spPr>
          <a:xfrm>
            <a:off x="8412132" y="3055064"/>
            <a:ext cx="1459902" cy="2747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00" dirty="0">
                <a:solidFill>
                  <a:prstClr val="white"/>
                </a:solidFill>
                <a:latin typeface="Impact" panose="020B0806030902050204" pitchFamily="34" charset="0"/>
                <a:cs typeface="Segoe UI" panose="020B0502040204020203" pitchFamily="34" charset="0"/>
              </a:rPr>
              <a:t>Non-Financial </a:t>
            </a:r>
            <a:r>
              <a:rPr lang="en-US" sz="1000" dirty="0" err="1">
                <a:solidFill>
                  <a:prstClr val="white"/>
                </a:solidFill>
                <a:latin typeface="Impact" panose="020B0806030902050204" pitchFamily="34" charset="0"/>
                <a:cs typeface="Segoe UI" panose="020B0502040204020203" pitchFamily="34" charset="0"/>
              </a:rPr>
              <a:t>Behaviour</a:t>
            </a:r>
            <a:endParaRPr lang="en-US" sz="1000" dirty="0">
              <a:solidFill>
                <a:prstClr val="white"/>
              </a:solidFill>
              <a:latin typeface="Impact" panose="020B0806030902050204" pitchFamily="34" charset="0"/>
              <a:cs typeface="Segoe UI" panose="020B0502040204020203" pitchFamily="34" charset="0"/>
            </a:endParaRPr>
          </a:p>
        </p:txBody>
      </p:sp>
      <p:sp>
        <p:nvSpPr>
          <p:cNvPr id="190" name="Rectangle 189">
            <a:extLst>
              <a:ext uri="{FF2B5EF4-FFF2-40B4-BE49-F238E27FC236}">
                <a16:creationId xmlns:a16="http://schemas.microsoft.com/office/drawing/2014/main" id="{0DB6432E-9F0E-4B95-AB9F-7D6285386C1B}"/>
              </a:ext>
            </a:extLst>
          </p:cNvPr>
          <p:cNvSpPr/>
          <p:nvPr/>
        </p:nvSpPr>
        <p:spPr>
          <a:xfrm>
            <a:off x="8866729" y="39504"/>
            <a:ext cx="2011703"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Relationship</a:t>
            </a:r>
          </a:p>
        </p:txBody>
      </p:sp>
      <p:sp>
        <p:nvSpPr>
          <p:cNvPr id="192" name="Rectangle: Rounded Corners 191">
            <a:extLst>
              <a:ext uri="{FF2B5EF4-FFF2-40B4-BE49-F238E27FC236}">
                <a16:creationId xmlns:a16="http://schemas.microsoft.com/office/drawing/2014/main" id="{879BCE5C-5FFB-4CEB-A864-581229A4B2B3}"/>
              </a:ext>
            </a:extLst>
          </p:cNvPr>
          <p:cNvSpPr/>
          <p:nvPr/>
        </p:nvSpPr>
        <p:spPr>
          <a:xfrm>
            <a:off x="10245222" y="1759074"/>
            <a:ext cx="1608628" cy="11610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48EB76B2-8E0A-4120-8635-819290625DD7}"/>
              </a:ext>
            </a:extLst>
          </p:cNvPr>
          <p:cNvSpPr/>
          <p:nvPr/>
        </p:nvSpPr>
        <p:spPr>
          <a:xfrm>
            <a:off x="10451097" y="1688179"/>
            <a:ext cx="1196877" cy="19555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Contact Recency</a:t>
            </a:r>
          </a:p>
        </p:txBody>
      </p:sp>
      <p:sp>
        <p:nvSpPr>
          <p:cNvPr id="206" name="ZoneTexte 132">
            <a:extLst>
              <a:ext uri="{FF2B5EF4-FFF2-40B4-BE49-F238E27FC236}">
                <a16:creationId xmlns:a16="http://schemas.microsoft.com/office/drawing/2014/main" id="{DF9B8AF3-F6A7-4CF1-B047-2CD3B7E3F9E3}"/>
              </a:ext>
            </a:extLst>
          </p:cNvPr>
          <p:cNvSpPr txBox="1"/>
          <p:nvPr/>
        </p:nvSpPr>
        <p:spPr>
          <a:xfrm>
            <a:off x="10266614" y="1953655"/>
            <a:ext cx="125423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 </a:t>
            </a:r>
            <a:r>
              <a:rPr lang="fr-FR" sz="700" b="1" dirty="0" err="1">
                <a:solidFill>
                  <a:schemeClr val="accent3">
                    <a:lumMod val="50000"/>
                  </a:schemeClr>
                </a:solidFill>
                <a:latin typeface="Segoe UI" panose="020B0502040204020203" pitchFamily="34" charset="0"/>
                <a:cs typeface="Segoe UI" panose="020B0502040204020203" pitchFamily="34" charset="0"/>
              </a:rPr>
              <a:t>month</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7" name="ZoneTexte 132">
            <a:extLst>
              <a:ext uri="{FF2B5EF4-FFF2-40B4-BE49-F238E27FC236}">
                <a16:creationId xmlns:a16="http://schemas.microsoft.com/office/drawing/2014/main" id="{F88E0E50-190D-4685-9655-B133FA977334}"/>
              </a:ext>
            </a:extLst>
          </p:cNvPr>
          <p:cNvSpPr txBox="1"/>
          <p:nvPr/>
        </p:nvSpPr>
        <p:spPr>
          <a:xfrm>
            <a:off x="10270660" y="212193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6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8" name="ZoneTexte 132">
            <a:extLst>
              <a:ext uri="{FF2B5EF4-FFF2-40B4-BE49-F238E27FC236}">
                <a16:creationId xmlns:a16="http://schemas.microsoft.com/office/drawing/2014/main" id="{00889123-2C15-4BFF-9E5A-AC3D3DF8BEF1}"/>
              </a:ext>
            </a:extLst>
          </p:cNvPr>
          <p:cNvSpPr txBox="1"/>
          <p:nvPr/>
        </p:nvSpPr>
        <p:spPr>
          <a:xfrm>
            <a:off x="10268638" y="2273860"/>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9" name="ZoneTexte 132">
            <a:extLst>
              <a:ext uri="{FF2B5EF4-FFF2-40B4-BE49-F238E27FC236}">
                <a16:creationId xmlns:a16="http://schemas.microsoft.com/office/drawing/2014/main" id="{2C54F50A-C47C-4BDD-B090-8884CE9CF674}"/>
              </a:ext>
            </a:extLst>
          </p:cNvPr>
          <p:cNvSpPr txBox="1"/>
          <p:nvPr/>
        </p:nvSpPr>
        <p:spPr>
          <a:xfrm>
            <a:off x="10269338" y="2653975"/>
            <a:ext cx="125266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Not </a:t>
            </a:r>
            <a:r>
              <a:rPr lang="fr-FR" sz="800" b="1" dirty="0" err="1">
                <a:solidFill>
                  <a:schemeClr val="accent3">
                    <a:lumMod val="50000"/>
                  </a:schemeClr>
                </a:solidFill>
                <a:latin typeface="Segoe UI" panose="020B0502040204020203" pitchFamily="34" charset="0"/>
                <a:cs typeface="Segoe UI" panose="020B0502040204020203" pitchFamily="34" charset="0"/>
              </a:rPr>
              <a:t>contacted</a:t>
            </a:r>
            <a:r>
              <a:rPr lang="fr-FR" sz="800" b="1" dirty="0">
                <a:solidFill>
                  <a:schemeClr val="accent3">
                    <a:lumMod val="50000"/>
                  </a:schemeClr>
                </a:solidFill>
                <a:latin typeface="Segoe UI" panose="020B0502040204020203" pitchFamily="34" charset="0"/>
                <a:cs typeface="Segoe UI" panose="020B0502040204020203" pitchFamily="34" charset="0"/>
              </a:rPr>
              <a:t> at all</a:t>
            </a:r>
          </a:p>
        </p:txBody>
      </p:sp>
      <p:sp>
        <p:nvSpPr>
          <p:cNvPr id="210" name="ZoneTexte 132">
            <a:extLst>
              <a:ext uri="{FF2B5EF4-FFF2-40B4-BE49-F238E27FC236}">
                <a16:creationId xmlns:a16="http://schemas.microsoft.com/office/drawing/2014/main" id="{8E6C49F1-602C-433E-98BF-74BE995D69C0}"/>
              </a:ext>
            </a:extLst>
          </p:cNvPr>
          <p:cNvSpPr txBox="1"/>
          <p:nvPr/>
        </p:nvSpPr>
        <p:spPr>
          <a:xfrm>
            <a:off x="10268638" y="242789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11" name="ZoneTexte 137">
            <a:extLst>
              <a:ext uri="{FF2B5EF4-FFF2-40B4-BE49-F238E27FC236}">
                <a16:creationId xmlns:a16="http://schemas.microsoft.com/office/drawing/2014/main" id="{8DA90605-A6AF-4F88-8241-51DE47A7A2DF}"/>
              </a:ext>
            </a:extLst>
          </p:cNvPr>
          <p:cNvSpPr txBox="1"/>
          <p:nvPr/>
        </p:nvSpPr>
        <p:spPr>
          <a:xfrm>
            <a:off x="11508397" y="1951965"/>
            <a:ext cx="418897"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0.3%</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2" name="ZoneTexte 137">
            <a:extLst>
              <a:ext uri="{FF2B5EF4-FFF2-40B4-BE49-F238E27FC236}">
                <a16:creationId xmlns:a16="http://schemas.microsoft.com/office/drawing/2014/main" id="{ACD7C42A-26FF-4A2A-A437-9C68E0AF837F}"/>
              </a:ext>
            </a:extLst>
          </p:cNvPr>
          <p:cNvSpPr txBox="1"/>
          <p:nvPr/>
        </p:nvSpPr>
        <p:spPr>
          <a:xfrm>
            <a:off x="11508397" y="2130939"/>
            <a:ext cx="400298"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1.1%</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3" name="ZoneTexte 137">
            <a:extLst>
              <a:ext uri="{FF2B5EF4-FFF2-40B4-BE49-F238E27FC236}">
                <a16:creationId xmlns:a16="http://schemas.microsoft.com/office/drawing/2014/main" id="{E5D5A473-2340-416C-AB11-07DA99B3F441}"/>
              </a:ext>
            </a:extLst>
          </p:cNvPr>
          <p:cNvSpPr txBox="1"/>
          <p:nvPr/>
        </p:nvSpPr>
        <p:spPr>
          <a:xfrm>
            <a:off x="11491489" y="2297290"/>
            <a:ext cx="49549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1.9%</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4" name="ZoneTexte 137">
            <a:extLst>
              <a:ext uri="{FF2B5EF4-FFF2-40B4-BE49-F238E27FC236}">
                <a16:creationId xmlns:a16="http://schemas.microsoft.com/office/drawing/2014/main" id="{EBDEEA8A-8A49-4807-BCEF-74E51776AC56}"/>
              </a:ext>
            </a:extLst>
          </p:cNvPr>
          <p:cNvSpPr txBox="1"/>
          <p:nvPr/>
        </p:nvSpPr>
        <p:spPr>
          <a:xfrm>
            <a:off x="11426078" y="2657814"/>
            <a:ext cx="495489" cy="21544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94.1%</a:t>
            </a:r>
            <a:endParaRPr lang="fr-FR" sz="800" dirty="0">
              <a:solidFill>
                <a:schemeClr val="accent5">
                  <a:lumMod val="50000"/>
                </a:schemeClr>
              </a:solidFill>
              <a:latin typeface="Segoe UI" panose="020B0502040204020203" pitchFamily="34" charset="0"/>
              <a:cs typeface="Segoe UI" panose="020B0502040204020203" pitchFamily="34" charset="0"/>
            </a:endParaRPr>
          </a:p>
        </p:txBody>
      </p:sp>
      <p:sp>
        <p:nvSpPr>
          <p:cNvPr id="215" name="ZoneTexte 137">
            <a:extLst>
              <a:ext uri="{FF2B5EF4-FFF2-40B4-BE49-F238E27FC236}">
                <a16:creationId xmlns:a16="http://schemas.microsoft.com/office/drawing/2014/main" id="{7737C59F-9443-4BB9-8468-D5BB39BD539C}"/>
              </a:ext>
            </a:extLst>
          </p:cNvPr>
          <p:cNvSpPr txBox="1"/>
          <p:nvPr/>
        </p:nvSpPr>
        <p:spPr>
          <a:xfrm>
            <a:off x="11488389" y="2440369"/>
            <a:ext cx="495490" cy="200055"/>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4.0%</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6" name="TextBox 215">
            <a:extLst>
              <a:ext uri="{FF2B5EF4-FFF2-40B4-BE49-F238E27FC236}">
                <a16:creationId xmlns:a16="http://schemas.microsoft.com/office/drawing/2014/main" id="{800660BF-4AD0-4DD9-9A63-E46409600ACB}"/>
              </a:ext>
            </a:extLst>
          </p:cNvPr>
          <p:cNvSpPr txBox="1"/>
          <p:nvPr/>
        </p:nvSpPr>
        <p:spPr bwMode="auto">
          <a:xfrm>
            <a:off x="4410379" y="71398"/>
            <a:ext cx="3346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2200" b="1" dirty="0">
                <a:solidFill>
                  <a:schemeClr val="accent3">
                    <a:lumMod val="50000"/>
                  </a:schemeClr>
                </a:solidFill>
                <a:effectLst>
                  <a:outerShdw blurRad="38100" dist="38100" dir="2700000" algn="tl">
                    <a:srgbClr val="000000">
                      <a:alpha val="43137"/>
                    </a:srgbClr>
                  </a:outerShdw>
                </a:effectLst>
                <a:latin typeface="Bahnschrift SemiBold SemiConden" panose="020B0502040204020203" pitchFamily="34" charset="0"/>
              </a:rPr>
              <a:t>AMFS Customer Infographic</a:t>
            </a:r>
          </a:p>
        </p:txBody>
      </p:sp>
      <p:sp>
        <p:nvSpPr>
          <p:cNvPr id="217" name="TextBox 216">
            <a:extLst>
              <a:ext uri="{FF2B5EF4-FFF2-40B4-BE49-F238E27FC236}">
                <a16:creationId xmlns:a16="http://schemas.microsoft.com/office/drawing/2014/main" id="{E495FC6A-00A7-4B03-AED9-95A468C2546F}"/>
              </a:ext>
            </a:extLst>
          </p:cNvPr>
          <p:cNvSpPr txBox="1"/>
          <p:nvPr/>
        </p:nvSpPr>
        <p:spPr bwMode="auto">
          <a:xfrm>
            <a:off x="6222386" y="505956"/>
            <a:ext cx="16881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i="1" dirty="0">
                <a:solidFill>
                  <a:schemeClr val="bg1">
                    <a:lumMod val="50000"/>
                  </a:schemeClr>
                </a:solidFill>
                <a:latin typeface="Source Sans Pro" pitchFamily="34" charset="0"/>
              </a:rPr>
              <a:t>As of End Oct 2019</a:t>
            </a:r>
          </a:p>
        </p:txBody>
      </p:sp>
      <p:sp>
        <p:nvSpPr>
          <p:cNvPr id="218" name="TextBox 217">
            <a:extLst>
              <a:ext uri="{FF2B5EF4-FFF2-40B4-BE49-F238E27FC236}">
                <a16:creationId xmlns:a16="http://schemas.microsoft.com/office/drawing/2014/main" id="{6D703FB2-AE49-407B-8AC4-535C5F7B5725}"/>
              </a:ext>
            </a:extLst>
          </p:cNvPr>
          <p:cNvSpPr txBox="1"/>
          <p:nvPr/>
        </p:nvSpPr>
        <p:spPr bwMode="auto">
          <a:xfrm>
            <a:off x="4565477" y="462520"/>
            <a:ext cx="20343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en-US" sz="1400" b="1" dirty="0">
                <a:solidFill>
                  <a:schemeClr val="accent5">
                    <a:lumMod val="50000"/>
                  </a:schemeClr>
                </a:solidFill>
                <a:latin typeface="Arial Black" panose="020B0A04020102020204" pitchFamily="34" charset="0"/>
              </a:rPr>
              <a:t>TM In-force</a:t>
            </a:r>
          </a:p>
        </p:txBody>
      </p:sp>
      <p:cxnSp>
        <p:nvCxnSpPr>
          <p:cNvPr id="285" name="Straight Connector 284">
            <a:extLst>
              <a:ext uri="{FF2B5EF4-FFF2-40B4-BE49-F238E27FC236}">
                <a16:creationId xmlns:a16="http://schemas.microsoft.com/office/drawing/2014/main" id="{12B4B8C2-2D85-41B5-B723-BE39903C9797}"/>
              </a:ext>
            </a:extLst>
          </p:cNvPr>
          <p:cNvCxnSpPr>
            <a:cxnSpLocks/>
          </p:cNvCxnSpPr>
          <p:nvPr/>
        </p:nvCxnSpPr>
        <p:spPr>
          <a:xfrm flipH="1">
            <a:off x="1981336" y="403088"/>
            <a:ext cx="6719" cy="2504245"/>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289" name="TextBox 288">
            <a:extLst>
              <a:ext uri="{FF2B5EF4-FFF2-40B4-BE49-F238E27FC236}">
                <a16:creationId xmlns:a16="http://schemas.microsoft.com/office/drawing/2014/main" id="{AF6CD193-485D-4060-8082-25D4DE9D8924}"/>
              </a:ext>
            </a:extLst>
          </p:cNvPr>
          <p:cNvSpPr txBox="1"/>
          <p:nvPr/>
        </p:nvSpPr>
        <p:spPr bwMode="auto">
          <a:xfrm>
            <a:off x="5749350" y="3663210"/>
            <a:ext cx="6932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00" b="1">
                <a:solidFill>
                  <a:schemeClr val="accent5">
                    <a:lumMod val="50000"/>
                  </a:schemeClr>
                </a:solidFill>
                <a:latin typeface="Arial Black" panose="020B0A04020102020204" pitchFamily="34" charset="0"/>
              </a:rPr>
              <a:t>TM</a:t>
            </a:r>
            <a:endParaRPr lang="en-US" sz="1000" b="1" dirty="0">
              <a:solidFill>
                <a:schemeClr val="accent5">
                  <a:lumMod val="50000"/>
                </a:schemeClr>
              </a:solidFill>
              <a:latin typeface="Arial Black" panose="020B0A04020102020204" pitchFamily="34" charset="0"/>
            </a:endParaRPr>
          </a:p>
        </p:txBody>
      </p:sp>
      <p:sp>
        <p:nvSpPr>
          <p:cNvPr id="308" name="ZoneTexte 35">
            <a:extLst>
              <a:ext uri="{FF2B5EF4-FFF2-40B4-BE49-F238E27FC236}">
                <a16:creationId xmlns:a16="http://schemas.microsoft.com/office/drawing/2014/main" id="{6D67E8DF-3D7F-48F9-ACC5-13FE5D08A5E8}"/>
              </a:ext>
            </a:extLst>
          </p:cNvPr>
          <p:cNvSpPr txBox="1">
            <a:spLocks noChangeArrowheads="1"/>
          </p:cNvSpPr>
          <p:nvPr/>
        </p:nvSpPr>
        <p:spPr bwMode="auto">
          <a:xfrm>
            <a:off x="7566669" y="2634219"/>
            <a:ext cx="425903" cy="18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1.7%</a:t>
            </a:r>
          </a:p>
        </p:txBody>
      </p:sp>
      <p:sp>
        <p:nvSpPr>
          <p:cNvPr id="310" name="ZoneTexte 35">
            <a:extLst>
              <a:ext uri="{FF2B5EF4-FFF2-40B4-BE49-F238E27FC236}">
                <a16:creationId xmlns:a16="http://schemas.microsoft.com/office/drawing/2014/main" id="{965C6222-69CE-4035-B279-E2EED703C7F6}"/>
              </a:ext>
            </a:extLst>
          </p:cNvPr>
          <p:cNvSpPr txBox="1">
            <a:spLocks noChangeArrowheads="1"/>
          </p:cNvSpPr>
          <p:nvPr/>
        </p:nvSpPr>
        <p:spPr bwMode="auto">
          <a:xfrm>
            <a:off x="7560097" y="2901314"/>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9.1</a:t>
            </a:r>
            <a:r>
              <a:rPr lang="fr-FR" sz="600" b="1">
                <a:solidFill>
                  <a:srgbClr val="4F81BD"/>
                </a:solidFill>
              </a:rPr>
              <a:t>%</a:t>
            </a:r>
          </a:p>
        </p:txBody>
      </p:sp>
      <p:sp>
        <p:nvSpPr>
          <p:cNvPr id="314" name="ZoneTexte 35">
            <a:extLst>
              <a:ext uri="{FF2B5EF4-FFF2-40B4-BE49-F238E27FC236}">
                <a16:creationId xmlns:a16="http://schemas.microsoft.com/office/drawing/2014/main" id="{B1654402-9145-47E9-B652-A1E3D53C350B}"/>
              </a:ext>
            </a:extLst>
          </p:cNvPr>
          <p:cNvSpPr txBox="1">
            <a:spLocks noChangeArrowheads="1"/>
          </p:cNvSpPr>
          <p:nvPr/>
        </p:nvSpPr>
        <p:spPr bwMode="auto">
          <a:xfrm>
            <a:off x="7560097" y="3304793"/>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89.2%</a:t>
            </a:r>
            <a:endParaRPr lang="fr-FR" sz="600" b="1">
              <a:solidFill>
                <a:srgbClr val="4F81BD"/>
              </a:solidFill>
            </a:endParaRPr>
          </a:p>
        </p:txBody>
      </p:sp>
      <p:sp>
        <p:nvSpPr>
          <p:cNvPr id="315" name="ZoneTexte 35">
            <a:extLst>
              <a:ext uri="{FF2B5EF4-FFF2-40B4-BE49-F238E27FC236}">
                <a16:creationId xmlns:a16="http://schemas.microsoft.com/office/drawing/2014/main" id="{AE70E15E-4251-4A35-93F4-2B3B25A88736}"/>
              </a:ext>
            </a:extLst>
          </p:cNvPr>
          <p:cNvSpPr txBox="1">
            <a:spLocks noChangeArrowheads="1"/>
          </p:cNvSpPr>
          <p:nvPr/>
        </p:nvSpPr>
        <p:spPr bwMode="auto">
          <a:xfrm>
            <a:off x="4517045" y="2078285"/>
            <a:ext cx="5287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800" b="1" dirty="0">
                <a:solidFill>
                  <a:srgbClr val="4F81BD"/>
                </a:solidFill>
                <a:latin typeface="Segoe UI" panose="020B0502040204020203" pitchFamily="34" charset="0"/>
                <a:cs typeface="Segoe UI" panose="020B0502040204020203" pitchFamily="34" charset="0"/>
              </a:rPr>
              <a:t>65.9%</a:t>
            </a:r>
          </a:p>
        </p:txBody>
      </p:sp>
      <p:sp>
        <p:nvSpPr>
          <p:cNvPr id="316" name="ZoneTexte 35">
            <a:extLst>
              <a:ext uri="{FF2B5EF4-FFF2-40B4-BE49-F238E27FC236}">
                <a16:creationId xmlns:a16="http://schemas.microsoft.com/office/drawing/2014/main" id="{024340A8-D706-48CF-B48D-10DB0477B2B8}"/>
              </a:ext>
            </a:extLst>
          </p:cNvPr>
          <p:cNvSpPr txBox="1">
            <a:spLocks noChangeArrowheads="1"/>
          </p:cNvSpPr>
          <p:nvPr/>
        </p:nvSpPr>
        <p:spPr bwMode="auto">
          <a:xfrm>
            <a:off x="4926301" y="2082567"/>
            <a:ext cx="4753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800" b="1" dirty="0">
                <a:solidFill>
                  <a:srgbClr val="953735"/>
                </a:solidFill>
                <a:latin typeface="Segoe UI" panose="020B0502040204020203" pitchFamily="34" charset="0"/>
                <a:cs typeface="Segoe UI" panose="020B0502040204020203" pitchFamily="34" charset="0"/>
              </a:rPr>
              <a:t>34.1</a:t>
            </a:r>
            <a:r>
              <a:rPr lang="fr-FR" sz="700" b="1" dirty="0">
                <a:solidFill>
                  <a:srgbClr val="953735"/>
                </a:solidFill>
                <a:latin typeface="Segoe UI" panose="020B0502040204020203" pitchFamily="34" charset="0"/>
                <a:cs typeface="Segoe UI" panose="020B0502040204020203" pitchFamily="34" charset="0"/>
              </a:rPr>
              <a:t>%</a:t>
            </a:r>
            <a:endParaRPr lang="fr-FR" sz="600" b="1" dirty="0">
              <a:solidFill>
                <a:srgbClr val="953735"/>
              </a:solidFill>
              <a:latin typeface="Segoe UI" panose="020B0502040204020203" pitchFamily="34" charset="0"/>
              <a:cs typeface="Segoe UI" panose="020B0502040204020203" pitchFamily="34" charset="0"/>
            </a:endParaRPr>
          </a:p>
        </p:txBody>
      </p:sp>
      <p:graphicFrame>
        <p:nvGraphicFramePr>
          <p:cNvPr id="317" name="Table 316">
            <a:extLst>
              <a:ext uri="{FF2B5EF4-FFF2-40B4-BE49-F238E27FC236}">
                <a16:creationId xmlns:a16="http://schemas.microsoft.com/office/drawing/2014/main" id="{4261D0DE-C590-4BBA-9104-426D51CA91F7}"/>
              </a:ext>
            </a:extLst>
          </p:cNvPr>
          <p:cNvGraphicFramePr>
            <a:graphicFrameLocks noGrp="1"/>
          </p:cNvGraphicFramePr>
          <p:nvPr>
            <p:extLst>
              <p:ext uri="{D42A27DB-BD31-4B8C-83A1-F6EECF244321}">
                <p14:modId xmlns:p14="http://schemas.microsoft.com/office/powerpoint/2010/main" val="269798598"/>
              </p:ext>
            </p:extLst>
          </p:nvPr>
        </p:nvGraphicFramePr>
        <p:xfrm>
          <a:off x="4130487" y="2735978"/>
          <a:ext cx="776233" cy="731520"/>
        </p:xfrm>
        <a:graphic>
          <a:graphicData uri="http://schemas.openxmlformats.org/drawingml/2006/table">
            <a:tbl>
              <a:tblPr>
                <a:tableStyleId>{073A0DAA-6AF3-43AB-8588-CEC1D06C72B9}</a:tableStyleId>
              </a:tblPr>
              <a:tblGrid>
                <a:gridCol w="538403">
                  <a:extLst>
                    <a:ext uri="{9D8B030D-6E8A-4147-A177-3AD203B41FA5}">
                      <a16:colId xmlns:a16="http://schemas.microsoft.com/office/drawing/2014/main" val="1091484480"/>
                    </a:ext>
                  </a:extLst>
                </a:gridCol>
                <a:gridCol w="237830">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Region 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a:t>
                      </a:r>
                      <a:r>
                        <a:rPr lang="en-US" sz="600" b="1" kern="1200">
                          <a:solidFill>
                            <a:srgbClr val="4F81BD"/>
                          </a:solidFill>
                          <a:latin typeface="Segoe UI" panose="020B0502040204020203" pitchFamily="34" charset="0"/>
                          <a:ea typeface="+mn-ea"/>
                          <a:cs typeface="Segoe UI" panose="020B0502040204020203" pitchFamily="34" charset="0"/>
                        </a:rPr>
                        <a:t>%</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61%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1122786"/>
                  </a:ext>
                </a:extLst>
              </a:tr>
            </a:tbl>
          </a:graphicData>
        </a:graphic>
      </p:graphicFrame>
      <p:graphicFrame>
        <p:nvGraphicFramePr>
          <p:cNvPr id="318" name="Table 317">
            <a:extLst>
              <a:ext uri="{FF2B5EF4-FFF2-40B4-BE49-F238E27FC236}">
                <a16:creationId xmlns:a16="http://schemas.microsoft.com/office/drawing/2014/main" id="{CC705401-C02C-4F08-9CE7-58CD093D4CF9}"/>
              </a:ext>
            </a:extLst>
          </p:cNvPr>
          <p:cNvGraphicFramePr>
            <a:graphicFrameLocks noGrp="1"/>
          </p:cNvGraphicFramePr>
          <p:nvPr>
            <p:extLst>
              <p:ext uri="{D42A27DB-BD31-4B8C-83A1-F6EECF244321}">
                <p14:modId xmlns:p14="http://schemas.microsoft.com/office/powerpoint/2010/main" val="746248388"/>
              </p:ext>
            </p:extLst>
          </p:nvPr>
        </p:nvGraphicFramePr>
        <p:xfrm>
          <a:off x="4572845" y="3839343"/>
          <a:ext cx="881095" cy="760134"/>
        </p:xfrm>
        <a:graphic>
          <a:graphicData uri="http://schemas.openxmlformats.org/drawingml/2006/table">
            <a:tbl>
              <a:tblPr>
                <a:tableStyleId>{5C22544A-7EE6-4342-B048-85BDC9FD1C3A}</a:tableStyleId>
              </a:tblPr>
              <a:tblGrid>
                <a:gridCol w="653370">
                  <a:extLst>
                    <a:ext uri="{9D8B030D-6E8A-4147-A177-3AD203B41FA5}">
                      <a16:colId xmlns:a16="http://schemas.microsoft.com/office/drawing/2014/main" val="1091484480"/>
                    </a:ext>
                  </a:extLst>
                </a:gridCol>
                <a:gridCol w="227725">
                  <a:extLst>
                    <a:ext uri="{9D8B030D-6E8A-4147-A177-3AD203B41FA5}">
                      <a16:colId xmlns:a16="http://schemas.microsoft.com/office/drawing/2014/main" val="2281290309"/>
                    </a:ext>
                  </a:extLst>
                </a:gridCol>
              </a:tblGrid>
              <a:tr h="126689">
                <a:tc>
                  <a:txBody>
                    <a:bodyPr/>
                    <a:lstStyle/>
                    <a:p>
                      <a:pPr marL="0" algn="l">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Private Employee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2.0%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Entrepreneur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Civil Servant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Professional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endParaRPr lang="en-US" sz="600" b="1" kern="1200" dirty="0">
                        <a:solidFill>
                          <a:srgbClr val="002060"/>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20889"/>
                  </a:ext>
                </a:extLst>
              </a:tr>
              <a:tr h="126689">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95.7%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21" name="Table 320">
            <a:extLst>
              <a:ext uri="{FF2B5EF4-FFF2-40B4-BE49-F238E27FC236}">
                <a16:creationId xmlns:a16="http://schemas.microsoft.com/office/drawing/2014/main" id="{E0558A93-FBB5-4C41-88F6-3C29AFE7EF61}"/>
              </a:ext>
            </a:extLst>
          </p:cNvPr>
          <p:cNvGraphicFramePr>
            <a:graphicFrameLocks noGrp="1"/>
          </p:cNvGraphicFramePr>
          <p:nvPr>
            <p:extLst>
              <p:ext uri="{D42A27DB-BD31-4B8C-83A1-F6EECF244321}">
                <p14:modId xmlns:p14="http://schemas.microsoft.com/office/powerpoint/2010/main" val="4218634772"/>
              </p:ext>
            </p:extLst>
          </p:nvPr>
        </p:nvGraphicFramePr>
        <p:xfrm>
          <a:off x="6856071" y="3821908"/>
          <a:ext cx="683236" cy="643930"/>
        </p:xfrm>
        <a:graphic>
          <a:graphicData uri="http://schemas.openxmlformats.org/drawingml/2006/table">
            <a:tbl>
              <a:tblPr>
                <a:tableStyleId>{5C22544A-7EE6-4342-B048-85BDC9FD1C3A}</a:tableStyleId>
              </a:tblPr>
              <a:tblGrid>
                <a:gridCol w="428649">
                  <a:extLst>
                    <a:ext uri="{9D8B030D-6E8A-4147-A177-3AD203B41FA5}">
                      <a16:colId xmlns:a16="http://schemas.microsoft.com/office/drawing/2014/main" val="1091484480"/>
                    </a:ext>
                  </a:extLst>
                </a:gridCol>
                <a:gridCol w="254587">
                  <a:extLst>
                    <a:ext uri="{9D8B030D-6E8A-4147-A177-3AD203B41FA5}">
                      <a16:colId xmlns:a16="http://schemas.microsoft.com/office/drawing/2014/main" val="2281290309"/>
                    </a:ext>
                  </a:extLst>
                </a:gridCol>
              </a:tblGrid>
              <a:tr h="113844">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Muslims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3.2%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96318">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Christians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96318">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Hindus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15515">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Buddhists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91403">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r h="111676">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95.8%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bl>
          </a:graphicData>
        </a:graphic>
      </p:graphicFrame>
      <p:graphicFrame>
        <p:nvGraphicFramePr>
          <p:cNvPr id="322" name="Table 321">
            <a:extLst>
              <a:ext uri="{FF2B5EF4-FFF2-40B4-BE49-F238E27FC236}">
                <a16:creationId xmlns:a16="http://schemas.microsoft.com/office/drawing/2014/main" id="{77BED271-6EB2-444E-8BDC-DB88B39CF801}"/>
              </a:ext>
            </a:extLst>
          </p:cNvPr>
          <p:cNvGraphicFramePr>
            <a:graphicFrameLocks noGrp="1"/>
          </p:cNvGraphicFramePr>
          <p:nvPr>
            <p:extLst>
              <p:ext uri="{D42A27DB-BD31-4B8C-83A1-F6EECF244321}">
                <p14:modId xmlns:p14="http://schemas.microsoft.com/office/powerpoint/2010/main" val="3747547215"/>
              </p:ext>
            </p:extLst>
          </p:nvPr>
        </p:nvGraphicFramePr>
        <p:xfrm>
          <a:off x="5721418" y="4421151"/>
          <a:ext cx="788321" cy="532255"/>
        </p:xfrm>
        <a:graphic>
          <a:graphicData uri="http://schemas.openxmlformats.org/drawingml/2006/table">
            <a:tbl>
              <a:tblPr>
                <a:tableStyleId>{5C22544A-7EE6-4342-B048-85BDC9FD1C3A}</a:tableStyleId>
              </a:tblPr>
              <a:tblGrid>
                <a:gridCol w="519332">
                  <a:extLst>
                    <a:ext uri="{9D8B030D-6E8A-4147-A177-3AD203B41FA5}">
                      <a16:colId xmlns:a16="http://schemas.microsoft.com/office/drawing/2014/main" val="1091484480"/>
                    </a:ext>
                  </a:extLst>
                </a:gridCol>
                <a:gridCol w="268989">
                  <a:extLst>
                    <a:ext uri="{9D8B030D-6E8A-4147-A177-3AD203B41FA5}">
                      <a16:colId xmlns:a16="http://schemas.microsoft.com/office/drawing/2014/main" val="2281290309"/>
                    </a:ext>
                  </a:extLst>
                </a:gridCol>
              </a:tblGrid>
              <a:tr h="106451">
                <a:tc>
                  <a:txBody>
                    <a:bodyPr/>
                    <a:lstStyle/>
                    <a:p>
                      <a:pPr marL="0" algn="l">
                        <a:spcBef>
                          <a:spcPts val="0"/>
                        </a:spcBef>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0-4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46.4%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4-8.5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26.8%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8.5-17 M </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13.0%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17-34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06451">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&gt; 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7.1%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bl>
          </a:graphicData>
        </a:graphic>
      </p:graphicFrame>
      <p:sp>
        <p:nvSpPr>
          <p:cNvPr id="266" name="ZoneTexte 132">
            <a:extLst>
              <a:ext uri="{FF2B5EF4-FFF2-40B4-BE49-F238E27FC236}">
                <a16:creationId xmlns:a16="http://schemas.microsoft.com/office/drawing/2014/main" id="{1E171EDB-1538-40E4-8D6B-A97A8CD4A305}"/>
              </a:ext>
            </a:extLst>
          </p:cNvPr>
          <p:cNvSpPr txBox="1"/>
          <p:nvPr/>
        </p:nvSpPr>
        <p:spPr>
          <a:xfrm>
            <a:off x="345386" y="5514958"/>
            <a:ext cx="1613686"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Paid</a:t>
            </a:r>
            <a:r>
              <a:rPr lang="fr-FR" sz="900" dirty="0">
                <a:solidFill>
                  <a:schemeClr val="accent3">
                    <a:lumMod val="50000"/>
                  </a:schemeClr>
                </a:solidFill>
                <a:latin typeface="Segoe UI" panose="020B0502040204020203" pitchFamily="34" charset="0"/>
                <a:cs typeface="Segoe UI" panose="020B0502040204020203" pitchFamily="34" charset="0"/>
              </a:rPr>
              <a:t> &gt;3 </a:t>
            </a:r>
            <a:r>
              <a:rPr lang="fr-FR" sz="900" dirty="0" err="1">
                <a:solidFill>
                  <a:schemeClr val="accent3">
                    <a:lumMod val="50000"/>
                  </a:schemeClr>
                </a:solidFill>
                <a:latin typeface="Segoe UI" panose="020B0502040204020203" pitchFamily="34" charset="0"/>
                <a:cs typeface="Segoe UI" panose="020B0502040204020203" pitchFamily="34" charset="0"/>
              </a:rPr>
              <a:t>months</a:t>
            </a:r>
            <a:r>
              <a:rPr lang="fr-FR" sz="900"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delay</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267" name="ZoneTexte 137">
            <a:extLst>
              <a:ext uri="{FF2B5EF4-FFF2-40B4-BE49-F238E27FC236}">
                <a16:creationId xmlns:a16="http://schemas.microsoft.com/office/drawing/2014/main" id="{77B27D00-F869-48ED-AC36-CBD5F0D2213B}"/>
              </a:ext>
            </a:extLst>
          </p:cNvPr>
          <p:cNvSpPr txBox="1"/>
          <p:nvPr/>
        </p:nvSpPr>
        <p:spPr>
          <a:xfrm>
            <a:off x="767777" y="5691181"/>
            <a:ext cx="672226" cy="276999"/>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200">
                <a:solidFill>
                  <a:schemeClr val="accent5">
                    <a:lumMod val="50000"/>
                  </a:schemeClr>
                </a:solidFill>
                <a:latin typeface="Segoe UI" panose="020B0502040204020203" pitchFamily="34" charset="0"/>
                <a:cs typeface="Segoe UI" panose="020B0502040204020203" pitchFamily="34" charset="0"/>
              </a:rPr>
              <a:t>0.4%</a:t>
            </a:r>
            <a:endParaRPr lang="fr-FR" sz="1200" dirty="0">
              <a:solidFill>
                <a:schemeClr val="accent5">
                  <a:lumMod val="50000"/>
                </a:schemeClr>
              </a:solidFill>
              <a:latin typeface="Segoe UI" panose="020B0502040204020203" pitchFamily="34" charset="0"/>
              <a:cs typeface="Segoe UI" panose="020B0502040204020203" pitchFamily="34" charset="0"/>
            </a:endParaRPr>
          </a:p>
        </p:txBody>
      </p:sp>
      <p:grpSp>
        <p:nvGrpSpPr>
          <p:cNvPr id="311" name="Group 310">
            <a:extLst>
              <a:ext uri="{FF2B5EF4-FFF2-40B4-BE49-F238E27FC236}">
                <a16:creationId xmlns:a16="http://schemas.microsoft.com/office/drawing/2014/main" id="{59E7C8B2-3755-4E37-8E7B-18FC8E71144C}"/>
              </a:ext>
            </a:extLst>
          </p:cNvPr>
          <p:cNvGrpSpPr/>
          <p:nvPr/>
        </p:nvGrpSpPr>
        <p:grpSpPr>
          <a:xfrm>
            <a:off x="8214989" y="3436317"/>
            <a:ext cx="1673092" cy="549823"/>
            <a:chOff x="7942847" y="5202434"/>
            <a:chExt cx="2108617" cy="383535"/>
          </a:xfrm>
        </p:grpSpPr>
        <p:sp>
          <p:nvSpPr>
            <p:cNvPr id="324" name="Rectangle: Rounded Corners 323">
              <a:extLst>
                <a:ext uri="{FF2B5EF4-FFF2-40B4-BE49-F238E27FC236}">
                  <a16:creationId xmlns:a16="http://schemas.microsoft.com/office/drawing/2014/main" id="{7CF4791D-2598-47FB-A1CA-A1B3A378DA51}"/>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Rectangle: Rounded Corners 324">
              <a:extLst>
                <a:ext uri="{FF2B5EF4-FFF2-40B4-BE49-F238E27FC236}">
                  <a16:creationId xmlns:a16="http://schemas.microsoft.com/office/drawing/2014/main" id="{123C3558-C1FD-4452-8202-6DAB8A2D77B2}"/>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Complaint</a:t>
              </a:r>
              <a:endParaRPr lang="en-US" sz="900" b="1" dirty="0">
                <a:solidFill>
                  <a:schemeClr val="accent3">
                    <a:lumMod val="50000"/>
                  </a:schemeClr>
                </a:solidFill>
              </a:endParaRPr>
            </a:p>
          </p:txBody>
        </p:sp>
        <p:sp>
          <p:nvSpPr>
            <p:cNvPr id="326" name="ZoneTexte 137">
              <a:extLst>
                <a:ext uri="{FF2B5EF4-FFF2-40B4-BE49-F238E27FC236}">
                  <a16:creationId xmlns:a16="http://schemas.microsoft.com/office/drawing/2014/main" id="{F5CBCCC5-153F-4CDC-A15A-29EA02A69E0B}"/>
                </a:ext>
              </a:extLst>
            </p:cNvPr>
            <p:cNvSpPr txBox="1"/>
            <p:nvPr/>
          </p:nvSpPr>
          <p:spPr>
            <a:xfrm>
              <a:off x="8243968" y="5331874"/>
              <a:ext cx="1408866"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a:solidFill>
                    <a:schemeClr val="accent3">
                      <a:lumMod val="50000"/>
                    </a:schemeClr>
                  </a:solidFill>
                  <a:latin typeface="Segoe UI" panose="020B0502040204020203" pitchFamily="34" charset="0"/>
                  <a:cs typeface="Segoe UI" panose="020B0502040204020203" pitchFamily="34" charset="0"/>
                </a:rPr>
                <a:t># Cust </a:t>
              </a:r>
              <a:r>
                <a:rPr lang="fr-FR" sz="900">
                  <a:solidFill>
                    <a:schemeClr val="accent2">
                      <a:lumMod val="75000"/>
                    </a:schemeClr>
                  </a:solidFill>
                  <a:latin typeface="Segoe UI" panose="020B0502040204020203" pitchFamily="34" charset="0"/>
                  <a:cs typeface="Segoe UI" panose="020B0502040204020203" pitchFamily="34" charset="0"/>
                </a:rPr>
                <a:t>0.2 </a:t>
              </a:r>
              <a:r>
                <a:rPr lang="fr-FR" sz="900" dirty="0">
                  <a:solidFill>
                    <a:schemeClr val="accent2">
                      <a:lumMod val="75000"/>
                    </a:schemeClr>
                  </a:solidFill>
                  <a:latin typeface="Segoe UI" panose="020B0502040204020203" pitchFamily="34" charset="0"/>
                  <a:cs typeface="Segoe UI" panose="020B0502040204020203" pitchFamily="34" charset="0"/>
                </a:rPr>
                <a:t>K </a:t>
              </a:r>
              <a:r>
                <a:rPr lang="fr-FR" sz="900">
                  <a:solidFill>
                    <a:schemeClr val="accent2">
                      <a:lumMod val="75000"/>
                    </a:schemeClr>
                  </a:solidFill>
                  <a:latin typeface="Segoe UI" panose="020B0502040204020203" pitchFamily="34" charset="0"/>
                  <a:cs typeface="Segoe UI" panose="020B0502040204020203" pitchFamily="34" charset="0"/>
                </a:rPr>
                <a:t>(0.1%)</a:t>
              </a: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327" name="ZoneTexte 137">
              <a:extLst>
                <a:ext uri="{FF2B5EF4-FFF2-40B4-BE49-F238E27FC236}">
                  <a16:creationId xmlns:a16="http://schemas.microsoft.com/office/drawing/2014/main" id="{AD976A8F-FD67-4CCC-96EF-595F250EB0BB}"/>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err="1">
                  <a:solidFill>
                    <a:schemeClr val="accent3">
                      <a:lumMod val="50000"/>
                    </a:schemeClr>
                  </a:solidFill>
                  <a:latin typeface="Segoe UI" panose="020B0502040204020203" pitchFamily="34" charset="0"/>
                  <a:cs typeface="Segoe UI" panose="020B0502040204020203" pitchFamily="34" charset="0"/>
                </a:rPr>
                <a:t>Avg</a:t>
              </a:r>
              <a:r>
                <a:rPr lang="fr-FR" sz="600" dirty="0">
                  <a:solidFill>
                    <a:schemeClr val="accent3">
                      <a:lumMod val="50000"/>
                    </a:schemeClr>
                  </a:solidFill>
                  <a:latin typeface="Segoe UI" panose="020B0502040204020203" pitchFamily="34" charset="0"/>
                  <a:cs typeface="Segoe UI" panose="020B0502040204020203" pitchFamily="34" charset="0"/>
                </a:rPr>
                <a:t>. # of complaint per </a:t>
              </a:r>
              <a:r>
                <a:rPr lang="fr-FR" sz="6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900" dirty="0">
                  <a:solidFill>
                    <a:schemeClr val="accent3">
                      <a:lumMod val="50000"/>
                    </a:schemeClr>
                  </a:solidFill>
                  <a:latin typeface="Segoe UI" panose="020B0502040204020203" pitchFamily="34" charset="0"/>
                  <a:cs typeface="Segoe UI" panose="020B0502040204020203" pitchFamily="34" charset="0"/>
                </a:rPr>
                <a:t>1.2</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338" name="Rectangle 337">
            <a:extLst>
              <a:ext uri="{FF2B5EF4-FFF2-40B4-BE49-F238E27FC236}">
                <a16:creationId xmlns:a16="http://schemas.microsoft.com/office/drawing/2014/main" id="{479B50C1-850D-4013-9935-A146AA82A5B3}"/>
              </a:ext>
            </a:extLst>
          </p:cNvPr>
          <p:cNvSpPr/>
          <p:nvPr/>
        </p:nvSpPr>
        <p:spPr>
          <a:xfrm>
            <a:off x="2458558" y="1379374"/>
            <a:ext cx="2225846" cy="230832"/>
          </a:xfrm>
          <a:prstGeom prst="rect">
            <a:avLst/>
          </a:prstGeom>
        </p:spPr>
        <p:txBody>
          <a:bodyPr wrap="square">
            <a:spAutoFit/>
          </a:bodyPr>
          <a:lstStyle/>
          <a:p>
            <a:pPr defTabSz="1087672" eaLnBrk="0" fontAlgn="base" hangingPunct="0">
              <a:spcBef>
                <a:spcPct val="0"/>
              </a:spcBef>
              <a:spcAft>
                <a:spcPct val="0"/>
              </a:spcAft>
            </a:pPr>
            <a:r>
              <a:rPr lang="en-US" sz="900" b="1">
                <a:solidFill>
                  <a:schemeClr val="accent3">
                    <a:lumMod val="50000"/>
                  </a:schemeClr>
                </a:solidFill>
                <a:latin typeface="Segoe UI" panose="020B0502040204020203" pitchFamily="34" charset="0"/>
                <a:cs typeface="Segoe UI" panose="020B0502040204020203" pitchFamily="34" charset="0"/>
              </a:rPr>
              <a:t>Policy age distributions</a:t>
            </a:r>
            <a:endParaRPr lang="en-US"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339" name="Rectangle: Rounded Corners 338">
            <a:extLst>
              <a:ext uri="{FF2B5EF4-FFF2-40B4-BE49-F238E27FC236}">
                <a16:creationId xmlns:a16="http://schemas.microsoft.com/office/drawing/2014/main" id="{8F48E1D8-2ADF-4D5B-9166-8E99B177A842}"/>
              </a:ext>
            </a:extLst>
          </p:cNvPr>
          <p:cNvSpPr/>
          <p:nvPr/>
        </p:nvSpPr>
        <p:spPr>
          <a:xfrm>
            <a:off x="2163662" y="1635569"/>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&lt; 1 yr</a:t>
            </a:r>
            <a:endParaRPr lang="en-US" sz="800" b="1" dirty="0">
              <a:solidFill>
                <a:schemeClr val="accent3">
                  <a:lumMod val="50000"/>
                </a:schemeClr>
              </a:solidFill>
            </a:endParaRPr>
          </a:p>
          <a:p>
            <a:pPr algn="ctr"/>
            <a:r>
              <a:rPr lang="en-US" sz="800">
                <a:solidFill>
                  <a:schemeClr val="accent3">
                    <a:lumMod val="50000"/>
                  </a:schemeClr>
                </a:solidFill>
              </a:rPr>
              <a:t>17%</a:t>
            </a:r>
            <a:endParaRPr lang="en-US" sz="800" dirty="0">
              <a:solidFill>
                <a:schemeClr val="accent3">
                  <a:lumMod val="50000"/>
                </a:schemeClr>
              </a:solidFill>
            </a:endParaRPr>
          </a:p>
        </p:txBody>
      </p:sp>
      <p:sp>
        <p:nvSpPr>
          <p:cNvPr id="345" name="TextBox 344">
            <a:extLst>
              <a:ext uri="{FF2B5EF4-FFF2-40B4-BE49-F238E27FC236}">
                <a16:creationId xmlns:a16="http://schemas.microsoft.com/office/drawing/2014/main" id="{425360D1-3D74-417C-9D8D-E6F9FDF07460}"/>
              </a:ext>
            </a:extLst>
          </p:cNvPr>
          <p:cNvSpPr txBox="1"/>
          <p:nvPr/>
        </p:nvSpPr>
        <p:spPr bwMode="auto">
          <a:xfrm>
            <a:off x="8884841" y="2404872"/>
            <a:ext cx="355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a:r>
              <a:rPr lang="fr-FR" sz="700" b="1" dirty="0">
                <a:solidFill>
                  <a:srgbClr val="4F6228"/>
                </a:solidFill>
                <a:latin typeface="Segoe UI" panose="020B0502040204020203" pitchFamily="34" charset="0"/>
                <a:cs typeface="Segoe UI" panose="020B0502040204020203" pitchFamily="34" charset="0"/>
              </a:rPr>
              <a:t>Years</a:t>
            </a:r>
          </a:p>
          <a:p>
            <a:pPr algn="ctr"/>
            <a:endParaRPr lang="fr-FR" sz="700" b="1" dirty="0">
              <a:solidFill>
                <a:srgbClr val="4F6228"/>
              </a:solidFill>
              <a:latin typeface="Segoe UI" panose="020B0502040204020203" pitchFamily="34" charset="0"/>
              <a:cs typeface="Segoe UI" panose="020B0502040204020203" pitchFamily="34" charset="0"/>
            </a:endParaRPr>
          </a:p>
          <a:p>
            <a:pPr algn="ctr"/>
            <a:endParaRPr lang="en-US" sz="800" b="1" dirty="0" err="1">
              <a:solidFill>
                <a:srgbClr val="4F6228"/>
              </a:solidFill>
              <a:latin typeface="Source Sans Pro" pitchFamily="34" charset="0"/>
            </a:endParaRPr>
          </a:p>
        </p:txBody>
      </p:sp>
      <p:graphicFrame>
        <p:nvGraphicFramePr>
          <p:cNvPr id="346" name="Chart 345">
            <a:extLst>
              <a:ext uri="{FF2B5EF4-FFF2-40B4-BE49-F238E27FC236}">
                <a16:creationId xmlns:a16="http://schemas.microsoft.com/office/drawing/2014/main" id="{6E4E4EE4-4EE1-4F34-9E66-C3456A193A4E}"/>
              </a:ext>
            </a:extLst>
          </p:cNvPr>
          <p:cNvGraphicFramePr/>
          <p:nvPr>
            <p:extLst>
              <p:ext uri="{D42A27DB-BD31-4B8C-83A1-F6EECF244321}">
                <p14:modId xmlns:p14="http://schemas.microsoft.com/office/powerpoint/2010/main" val="3958814886"/>
              </p:ext>
            </p:extLst>
          </p:nvPr>
        </p:nvGraphicFramePr>
        <p:xfrm>
          <a:off x="8084328" y="615356"/>
          <a:ext cx="2104002" cy="1803012"/>
        </p:xfrm>
        <a:graphic>
          <a:graphicData uri="http://schemas.openxmlformats.org/drawingml/2006/chart">
            <c:chart xmlns:c="http://schemas.openxmlformats.org/drawingml/2006/chart" xmlns:r="http://schemas.openxmlformats.org/officeDocument/2006/relationships" r:id="rId13"/>
          </a:graphicData>
        </a:graphic>
      </p:graphicFrame>
      <p:sp>
        <p:nvSpPr>
          <p:cNvPr id="347" name="ZoneTexte 132">
            <a:extLst>
              <a:ext uri="{FF2B5EF4-FFF2-40B4-BE49-F238E27FC236}">
                <a16:creationId xmlns:a16="http://schemas.microsoft.com/office/drawing/2014/main" id="{37FE88BA-97C6-4CD5-96EE-2B2D048BDCBE}"/>
              </a:ext>
            </a:extLst>
          </p:cNvPr>
          <p:cNvSpPr txBox="1"/>
          <p:nvPr/>
        </p:nvSpPr>
        <p:spPr>
          <a:xfrm>
            <a:off x="9445753" y="2469676"/>
            <a:ext cx="1398964"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err="1">
                <a:solidFill>
                  <a:srgbClr val="4F6228"/>
                </a:solidFill>
                <a:latin typeface="Segoe UI" panose="020B0502040204020203" pitchFamily="34" charset="0"/>
                <a:cs typeface="Segoe UI" panose="020B0502040204020203" pitchFamily="34" charset="0"/>
              </a:rPr>
              <a:t>Avg</a:t>
            </a:r>
            <a:r>
              <a:rPr lang="fr-FR" sz="900" b="1" dirty="0">
                <a:solidFill>
                  <a:srgbClr val="4F6228"/>
                </a:solidFill>
                <a:latin typeface="Segoe UI" panose="020B0502040204020203" pitchFamily="34" charset="0"/>
                <a:cs typeface="Segoe UI" panose="020B0502040204020203" pitchFamily="34" charset="0"/>
              </a:rPr>
              <a:t>. 4.7</a:t>
            </a:r>
          </a:p>
        </p:txBody>
      </p:sp>
      <p:sp>
        <p:nvSpPr>
          <p:cNvPr id="351" name="Rectangle: Rounded Corners 350">
            <a:extLst>
              <a:ext uri="{FF2B5EF4-FFF2-40B4-BE49-F238E27FC236}">
                <a16:creationId xmlns:a16="http://schemas.microsoft.com/office/drawing/2014/main" id="{B58E31D7-7CCB-4B2F-A76C-EC53BD0126E0}"/>
              </a:ext>
            </a:extLst>
          </p:cNvPr>
          <p:cNvSpPr/>
          <p:nvPr/>
        </p:nvSpPr>
        <p:spPr>
          <a:xfrm>
            <a:off x="8303810" y="429704"/>
            <a:ext cx="1254542" cy="17925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Cust Vintage</a:t>
            </a:r>
          </a:p>
        </p:txBody>
      </p:sp>
      <p:pic>
        <p:nvPicPr>
          <p:cNvPr id="3" name="Picture 2">
            <a:extLst>
              <a:ext uri="{FF2B5EF4-FFF2-40B4-BE49-F238E27FC236}">
                <a16:creationId xmlns:a16="http://schemas.microsoft.com/office/drawing/2014/main" id="{0D44227A-57E3-472D-BB1D-FAFBD2C9EB2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4365" y="2295467"/>
            <a:ext cx="918815" cy="918815"/>
          </a:xfrm>
          <a:prstGeom prst="rect">
            <a:avLst/>
          </a:prstGeom>
        </p:spPr>
      </p:pic>
      <p:graphicFrame>
        <p:nvGraphicFramePr>
          <p:cNvPr id="204" name="Table 316">
            <a:extLst>
              <a:ext uri="{FF2B5EF4-FFF2-40B4-BE49-F238E27FC236}">
                <a16:creationId xmlns:a16="http://schemas.microsoft.com/office/drawing/2014/main" id="{179C0C5F-FFAD-42E4-AC53-D3225C9B2D0D}"/>
              </a:ext>
            </a:extLst>
          </p:cNvPr>
          <p:cNvGraphicFramePr>
            <a:graphicFrameLocks noGrp="1"/>
          </p:cNvGraphicFramePr>
          <p:nvPr>
            <p:extLst>
              <p:ext uri="{D42A27DB-BD31-4B8C-83A1-F6EECF244321}">
                <p14:modId xmlns:p14="http://schemas.microsoft.com/office/powerpoint/2010/main" val="3289728456"/>
              </p:ext>
            </p:extLst>
          </p:nvPr>
        </p:nvGraphicFramePr>
        <p:xfrm>
          <a:off x="5811630" y="1136791"/>
          <a:ext cx="623441" cy="731520"/>
        </p:xfrm>
        <a:graphic>
          <a:graphicData uri="http://schemas.openxmlformats.org/drawingml/2006/table">
            <a:tbl>
              <a:tblPr>
                <a:tableStyleId>{073A0DAA-6AF3-43AB-8588-CEC1D06C72B9}</a:tableStyleId>
              </a:tblPr>
              <a:tblGrid>
                <a:gridCol w="387820">
                  <a:extLst>
                    <a:ext uri="{9D8B030D-6E8A-4147-A177-3AD203B41FA5}">
                      <a16:colId xmlns:a16="http://schemas.microsoft.com/office/drawing/2014/main" val="1091484480"/>
                    </a:ext>
                  </a:extLst>
                </a:gridCol>
                <a:gridCol w="235621">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7.0%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27.5%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31.6%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24.5%</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9.0%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 &gt;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05" name="Grup 28">
            <a:extLst>
              <a:ext uri="{FF2B5EF4-FFF2-40B4-BE49-F238E27FC236}">
                <a16:creationId xmlns:a16="http://schemas.microsoft.com/office/drawing/2014/main" id="{41648E96-799D-4A3B-93EF-75A5F2A546E0}"/>
              </a:ext>
            </a:extLst>
          </p:cNvPr>
          <p:cNvGrpSpPr/>
          <p:nvPr/>
        </p:nvGrpSpPr>
        <p:grpSpPr>
          <a:xfrm>
            <a:off x="5660357" y="1137214"/>
            <a:ext cx="132659" cy="744123"/>
            <a:chOff x="5660357" y="1137214"/>
            <a:chExt cx="132659" cy="744123"/>
          </a:xfrm>
        </p:grpSpPr>
        <p:grpSp>
          <p:nvGrpSpPr>
            <p:cNvPr id="219" name="Group 218">
              <a:extLst>
                <a:ext uri="{FF2B5EF4-FFF2-40B4-BE49-F238E27FC236}">
                  <a16:creationId xmlns:a16="http://schemas.microsoft.com/office/drawing/2014/main" id="{84A8E9C6-CADA-4591-8F33-BA92A88C9976}"/>
                </a:ext>
              </a:extLst>
            </p:cNvPr>
            <p:cNvGrpSpPr/>
            <p:nvPr/>
          </p:nvGrpSpPr>
          <p:grpSpPr>
            <a:xfrm>
              <a:off x="5660357" y="1137214"/>
              <a:ext cx="132659" cy="614462"/>
              <a:chOff x="5644985" y="1126687"/>
              <a:chExt cx="140759" cy="703618"/>
            </a:xfrm>
          </p:grpSpPr>
          <p:pic>
            <p:nvPicPr>
              <p:cNvPr id="222" name="Picture 221">
                <a:extLst>
                  <a:ext uri="{FF2B5EF4-FFF2-40B4-BE49-F238E27FC236}">
                    <a16:creationId xmlns:a16="http://schemas.microsoft.com/office/drawing/2014/main" id="{47177A03-243C-43A4-B511-0DC95D97DF56}"/>
                  </a:ext>
                </a:extLst>
              </p:cNvPr>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24" name="Picture 223">
                <a:extLst>
                  <a:ext uri="{FF2B5EF4-FFF2-40B4-BE49-F238E27FC236}">
                    <a16:creationId xmlns:a16="http://schemas.microsoft.com/office/drawing/2014/main" id="{40F27BEC-8D0B-4C60-8B9F-3809F51397AC}"/>
                  </a:ext>
                </a:extLst>
              </p:cNvPr>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25" name="Picture 224">
                <a:extLst>
                  <a:ext uri="{FF2B5EF4-FFF2-40B4-BE49-F238E27FC236}">
                    <a16:creationId xmlns:a16="http://schemas.microsoft.com/office/drawing/2014/main" id="{8A59F728-E07F-4B21-9805-0BC81E7637FB}"/>
                  </a:ext>
                </a:extLst>
              </p:cNvPr>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227" name="Picture 226">
                <a:extLst>
                  <a:ext uri="{FF2B5EF4-FFF2-40B4-BE49-F238E27FC236}">
                    <a16:creationId xmlns:a16="http://schemas.microsoft.com/office/drawing/2014/main" id="{862578C5-2619-4989-9CD1-E563DB62BE1F}"/>
                  </a:ext>
                </a:extLst>
              </p:cNvPr>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228" name="Picture 227">
                <a:extLst>
                  <a:ext uri="{FF2B5EF4-FFF2-40B4-BE49-F238E27FC236}">
                    <a16:creationId xmlns:a16="http://schemas.microsoft.com/office/drawing/2014/main" id="{4742775E-AF1C-4AC9-A8FB-64DCC7241DC8}"/>
                  </a:ext>
                </a:extLst>
              </p:cNvPr>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21" name="Picture 297">
              <a:extLst>
                <a:ext uri="{FF2B5EF4-FFF2-40B4-BE49-F238E27FC236}">
                  <a16:creationId xmlns:a16="http://schemas.microsoft.com/office/drawing/2014/main" id="{134FB385-6610-4113-98AE-705A8D58C506}"/>
                </a:ext>
              </a:extLst>
            </p:cNvPr>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sp>
        <p:nvSpPr>
          <p:cNvPr id="229" name="ZoneTexte 35">
            <a:extLst>
              <a:ext uri="{FF2B5EF4-FFF2-40B4-BE49-F238E27FC236}">
                <a16:creationId xmlns:a16="http://schemas.microsoft.com/office/drawing/2014/main" id="{CB3207EE-2E49-4E0F-9FC2-1A493DD2EA60}"/>
              </a:ext>
            </a:extLst>
          </p:cNvPr>
          <p:cNvSpPr txBox="1">
            <a:spLocks noChangeArrowheads="1"/>
          </p:cNvSpPr>
          <p:nvPr/>
        </p:nvSpPr>
        <p:spPr bwMode="auto">
          <a:xfrm>
            <a:off x="7354296" y="3028001"/>
            <a:ext cx="996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dirty="0" err="1">
                <a:solidFill>
                  <a:srgbClr val="002060"/>
                </a:solidFill>
              </a:rPr>
              <a:t>with</a:t>
            </a:r>
            <a:r>
              <a:rPr lang="fr-FR" sz="600" b="1" dirty="0">
                <a:solidFill>
                  <a:srgbClr val="002060"/>
                </a:solidFill>
              </a:rPr>
              <a:t> </a:t>
            </a:r>
            <a:r>
              <a:rPr lang="fr-FR" sz="600" b="1" dirty="0" err="1">
                <a:solidFill>
                  <a:srgbClr val="002060"/>
                </a:solidFill>
              </a:rPr>
              <a:t>avg</a:t>
            </a:r>
            <a:r>
              <a:rPr lang="fr-FR" sz="600" b="1" dirty="0">
                <a:solidFill>
                  <a:srgbClr val="002060"/>
                </a:solidFill>
              </a:rPr>
              <a:t>. </a:t>
            </a:r>
            <a:r>
              <a:rPr lang="fr-FR" sz="600" b="1">
                <a:solidFill>
                  <a:srgbClr val="002060"/>
                </a:solidFill>
              </a:rPr>
              <a:t>kid  </a:t>
            </a:r>
            <a:r>
              <a:rPr lang="fr-FR" sz="600" b="1">
                <a:solidFill>
                  <a:srgbClr val="4F81BD"/>
                </a:solidFill>
              </a:rPr>
              <a:t>1</a:t>
            </a:r>
            <a:r>
              <a:rPr lang="fr-FR" sz="600" b="1">
                <a:solidFill>
                  <a:srgbClr val="4F81BD"/>
                </a:solidFill>
                <a:latin typeface="Segoe UI" panose="020B0502040204020203" pitchFamily="34" charset="0"/>
                <a:cs typeface="Segoe UI" panose="020B0502040204020203" pitchFamily="34" charset="0"/>
              </a:rPr>
              <a:t>.4</a:t>
            </a:r>
            <a:endParaRPr lang="fr-FR" sz="600" b="1" dirty="0">
              <a:solidFill>
                <a:srgbClr val="4F81BD"/>
              </a:solidFill>
            </a:endParaRPr>
          </a:p>
        </p:txBody>
      </p:sp>
      <p:sp>
        <p:nvSpPr>
          <p:cNvPr id="230" name="ZoneTexte 132">
            <a:extLst>
              <a:ext uri="{FF2B5EF4-FFF2-40B4-BE49-F238E27FC236}">
                <a16:creationId xmlns:a16="http://schemas.microsoft.com/office/drawing/2014/main" id="{FA94B741-8B80-4276-8095-2356E541CC62}"/>
              </a:ext>
            </a:extLst>
          </p:cNvPr>
          <p:cNvSpPr txBox="1"/>
          <p:nvPr/>
        </p:nvSpPr>
        <p:spPr>
          <a:xfrm>
            <a:off x="263790" y="1310237"/>
            <a:ext cx="1626063"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In-force </a:t>
            </a:r>
            <a:r>
              <a:rPr lang="fr-FR" sz="900" b="1" dirty="0" err="1">
                <a:solidFill>
                  <a:schemeClr val="accent3">
                    <a:lumMod val="50000"/>
                  </a:schemeClr>
                </a:solidFill>
                <a:latin typeface="Segoe UI" panose="020B0502040204020203" pitchFamily="34" charset="0"/>
                <a:cs typeface="Segoe UI" panose="020B0502040204020203" pitchFamily="34" charset="0"/>
              </a:rPr>
              <a:t>Policies</a:t>
            </a:r>
            <a:r>
              <a:rPr lang="fr-FR" sz="900" b="1" dirty="0">
                <a:solidFill>
                  <a:schemeClr val="accent3">
                    <a:lumMod val="50000"/>
                  </a:schemeClr>
                </a:solidFill>
                <a:latin typeface="Segoe UI" panose="020B0502040204020203" pitchFamily="34" charset="0"/>
                <a:cs typeface="Segoe UI" panose="020B0502040204020203" pitchFamily="34" charset="0"/>
              </a:rPr>
              <a:t> per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endParaRPr lang="fr-FR" sz="500" dirty="0">
              <a:solidFill>
                <a:schemeClr val="accent3">
                  <a:lumMod val="50000"/>
                </a:schemeClr>
              </a:solidFill>
              <a:latin typeface="Segoe UI" panose="020B0502040204020203" pitchFamily="34" charset="0"/>
              <a:cs typeface="Segoe UI" panose="020B0502040204020203" pitchFamily="34" charset="0"/>
            </a:endParaRPr>
          </a:p>
        </p:txBody>
      </p:sp>
      <p:sp>
        <p:nvSpPr>
          <p:cNvPr id="231" name="ZoneTexte 132">
            <a:extLst>
              <a:ext uri="{FF2B5EF4-FFF2-40B4-BE49-F238E27FC236}">
                <a16:creationId xmlns:a16="http://schemas.microsoft.com/office/drawing/2014/main" id="{B21DAB46-9D5A-4BAD-AC09-15664B5E253D}"/>
              </a:ext>
            </a:extLst>
          </p:cNvPr>
          <p:cNvSpPr txBox="1"/>
          <p:nvPr/>
        </p:nvSpPr>
        <p:spPr>
          <a:xfrm>
            <a:off x="276393" y="425289"/>
            <a:ext cx="1673043" cy="550343"/>
          </a:xfrm>
          <a:prstGeom prst="rect">
            <a:avLst/>
          </a:prstGeom>
          <a:noFill/>
        </p:spPr>
        <p:txBody>
          <a:bodyPr wrap="square" rtlCol="0">
            <a:spAutoFit/>
          </a:bodyPr>
          <a:lstStyle/>
          <a:p>
            <a:pPr defTabSz="1087672" eaLnBrk="0" fontAlgn="base" hangingPunct="0">
              <a:spcBef>
                <a:spcPct val="0"/>
              </a:spcBef>
              <a:spcAft>
                <a:spcPct val="0"/>
              </a:spcAft>
            </a:pPr>
            <a:r>
              <a:rPr lang="fr-FR" sz="1400" b="1">
                <a:solidFill>
                  <a:schemeClr val="accent3">
                    <a:lumMod val="50000"/>
                  </a:schemeClr>
                </a:solidFill>
                <a:latin typeface="Segoe UI" panose="020B0502040204020203" pitchFamily="34" charset="0"/>
                <a:cs typeface="Segoe UI" panose="020B0502040204020203" pitchFamily="34" charset="0"/>
              </a:rPr>
              <a:t>51.3% </a:t>
            </a:r>
            <a:r>
              <a:rPr lang="fr-FR" sz="1400" b="1" dirty="0">
                <a:solidFill>
                  <a:schemeClr val="accent3">
                    <a:lumMod val="50000"/>
                  </a:schemeClr>
                </a:solidFill>
                <a:latin typeface="Segoe UI" panose="020B0502040204020203" pitchFamily="34" charset="0"/>
                <a:cs typeface="Segoe UI" panose="020B0502040204020203" pitchFamily="34" charset="0"/>
              </a:rPr>
              <a:t>Protection</a:t>
            </a:r>
          </a:p>
          <a:p>
            <a:pPr defTabSz="1087672" eaLnBrk="0" fontAlgn="base" hangingPunct="0">
              <a:lnSpc>
                <a:spcPct val="150000"/>
              </a:lnSpc>
              <a:spcBef>
                <a:spcPct val="0"/>
              </a:spcBef>
              <a:spcAft>
                <a:spcPct val="0"/>
              </a:spcAft>
            </a:pPr>
            <a:r>
              <a:rPr lang="fr-FR" sz="1200" b="1">
                <a:solidFill>
                  <a:schemeClr val="accent3">
                    <a:lumMod val="50000"/>
                  </a:schemeClr>
                </a:solidFill>
                <a:latin typeface="Segoe UI" panose="020B0502040204020203" pitchFamily="34" charset="0"/>
                <a:cs typeface="Segoe UI" panose="020B0502040204020203" pitchFamily="34" charset="0"/>
              </a:rPr>
              <a:t>57.2 </a:t>
            </a:r>
            <a:r>
              <a:rPr lang="fr-FR" sz="1200" b="1" dirty="0">
                <a:solidFill>
                  <a:schemeClr val="accent3">
                    <a:lumMod val="50000"/>
                  </a:schemeClr>
                </a:solidFill>
                <a:latin typeface="Segoe UI" panose="020B0502040204020203" pitchFamily="34" charset="0"/>
                <a:cs typeface="Segoe UI" panose="020B0502040204020203" pitchFamily="34" charset="0"/>
              </a:rPr>
              <a:t>%  Health</a:t>
            </a:r>
          </a:p>
        </p:txBody>
      </p:sp>
      <p:sp>
        <p:nvSpPr>
          <p:cNvPr id="232" name="Rectangle: Rounded Corners 231">
            <a:extLst>
              <a:ext uri="{FF2B5EF4-FFF2-40B4-BE49-F238E27FC236}">
                <a16:creationId xmlns:a16="http://schemas.microsoft.com/office/drawing/2014/main" id="{17FFFE2F-3A1E-4FE1-84D7-C7C7369AEA47}"/>
              </a:ext>
            </a:extLst>
          </p:cNvPr>
          <p:cNvSpPr/>
          <p:nvPr/>
        </p:nvSpPr>
        <p:spPr>
          <a:xfrm>
            <a:off x="8963850" y="5801403"/>
            <a:ext cx="676013" cy="33679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a:solidFill>
                  <a:schemeClr val="accent3">
                    <a:lumMod val="50000"/>
                  </a:schemeClr>
                </a:solidFill>
              </a:rPr>
              <a:t>0 </a:t>
            </a:r>
            <a:r>
              <a:rPr lang="en-US" sz="800" b="1" dirty="0">
                <a:solidFill>
                  <a:schemeClr val="accent3">
                    <a:lumMod val="50000"/>
                  </a:schemeClr>
                </a:solidFill>
              </a:rPr>
              <a:t>times</a:t>
            </a:r>
          </a:p>
          <a:p>
            <a:pPr algn="ctr"/>
            <a:r>
              <a:rPr lang="en-US" sz="800">
                <a:solidFill>
                  <a:schemeClr val="accent3">
                    <a:lumMod val="50000"/>
                  </a:schemeClr>
                </a:solidFill>
              </a:rPr>
              <a:t>98.1 </a:t>
            </a:r>
            <a:r>
              <a:rPr lang="en-US" sz="800" dirty="0">
                <a:solidFill>
                  <a:schemeClr val="accent3">
                    <a:lumMod val="50000"/>
                  </a:schemeClr>
                </a:solidFill>
              </a:rPr>
              <a:t>%</a:t>
            </a:r>
          </a:p>
        </p:txBody>
      </p:sp>
      <p:graphicFrame>
        <p:nvGraphicFramePr>
          <p:cNvPr id="233" name="Chart 232">
            <a:extLst>
              <a:ext uri="{FF2B5EF4-FFF2-40B4-BE49-F238E27FC236}">
                <a16:creationId xmlns:a16="http://schemas.microsoft.com/office/drawing/2014/main" id="{D8E227F8-4AAF-49D0-8708-9D96BF6726DB}"/>
              </a:ext>
            </a:extLst>
          </p:cNvPr>
          <p:cNvGraphicFramePr>
            <a:graphicFrameLocks/>
          </p:cNvGraphicFramePr>
          <p:nvPr>
            <p:extLst>
              <p:ext uri="{D42A27DB-BD31-4B8C-83A1-F6EECF244321}">
                <p14:modId xmlns:p14="http://schemas.microsoft.com/office/powerpoint/2010/main" val="591822364"/>
              </p:ext>
            </p:extLst>
          </p:nvPr>
        </p:nvGraphicFramePr>
        <p:xfrm>
          <a:off x="9774756" y="292041"/>
          <a:ext cx="2192398" cy="1429616"/>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34" name="Table 316">
            <a:extLst>
              <a:ext uri="{FF2B5EF4-FFF2-40B4-BE49-F238E27FC236}">
                <a16:creationId xmlns:a16="http://schemas.microsoft.com/office/drawing/2014/main" id="{BC85B241-9F26-48AB-9340-B25534AE58AC}"/>
              </a:ext>
            </a:extLst>
          </p:cNvPr>
          <p:cNvGraphicFramePr>
            <a:graphicFrameLocks noGrp="1"/>
          </p:cNvGraphicFramePr>
          <p:nvPr>
            <p:extLst>
              <p:ext uri="{D42A27DB-BD31-4B8C-83A1-F6EECF244321}">
                <p14:modId xmlns:p14="http://schemas.microsoft.com/office/powerpoint/2010/main" val="2193067210"/>
              </p:ext>
            </p:extLst>
          </p:nvPr>
        </p:nvGraphicFramePr>
        <p:xfrm>
          <a:off x="6938520" y="1537627"/>
          <a:ext cx="540187" cy="908243"/>
        </p:xfrm>
        <a:graphic>
          <a:graphicData uri="http://schemas.openxmlformats.org/drawingml/2006/table">
            <a:tbl>
              <a:tblPr>
                <a:tableStyleId>{073A0DAA-6AF3-43AB-8588-CEC1D06C72B9}</a:tableStyleId>
              </a:tblPr>
              <a:tblGrid>
                <a:gridCol w="296709">
                  <a:extLst>
                    <a:ext uri="{9D8B030D-6E8A-4147-A177-3AD203B41FA5}">
                      <a16:colId xmlns:a16="http://schemas.microsoft.com/office/drawing/2014/main" val="1091484480"/>
                    </a:ext>
                  </a:extLst>
                </a:gridCol>
                <a:gridCol w="243478">
                  <a:extLst>
                    <a:ext uri="{9D8B030D-6E8A-4147-A177-3AD203B41FA5}">
                      <a16:colId xmlns:a16="http://schemas.microsoft.com/office/drawing/2014/main" val="2281290309"/>
                    </a:ext>
                  </a:extLst>
                </a:gridCol>
              </a:tblGrid>
              <a:tr h="129749">
                <a:tc>
                  <a:txBody>
                    <a:bodyPr/>
                    <a:lstStyle/>
                    <a:p>
                      <a:pPr marL="0" algn="l" defTabSz="697321" rtl="0" eaLnBrk="1" latinLnBrk="0" hangingPunct="1">
                        <a:spcBef>
                          <a:spcPts val="0"/>
                        </a:spcBef>
                      </a:pPr>
                      <a:r>
                        <a:rPr lang="en-US" sz="600" b="1" kern="1200" dirty="0">
                          <a:solidFill>
                            <a:schemeClr val="bg2">
                              <a:lumMod val="25000"/>
                            </a:schemeClr>
                          </a:solidFill>
                          <a:latin typeface="Segoe UI" panose="020B0502040204020203" pitchFamily="34" charset="0"/>
                          <a:ea typeface="+mn-ea"/>
                          <a:cs typeface="Segoe UI" panose="020B0502040204020203" pitchFamily="34" charset="0"/>
                        </a:rPr>
                        <a:t>0 - 16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8.1%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3672541"/>
                  </a:ext>
                </a:extLst>
              </a:tr>
              <a:tr h="129749">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28.5%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25.6%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19.2%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749">
                <a:tc>
                  <a:txBody>
                    <a:bodyPr/>
                    <a:lstStyle/>
                    <a:p>
                      <a:pPr marL="0" algn="l" defTabSz="697321" rtl="0" eaLnBrk="1" latinLnBrk="0" hangingPunct="1">
                        <a:spcBef>
                          <a:spcPts val="0"/>
                        </a:spcBef>
                      </a:pPr>
                      <a:r>
                        <a:rPr lang="en-US" sz="600" b="1" kern="1200">
                          <a:solidFill>
                            <a:srgbClr val="000000"/>
                          </a:solidFill>
                          <a:latin typeface="Segoe UI" panose="020B0502040204020203" pitchFamily="34" charset="0"/>
                          <a:ea typeface="+mn-ea"/>
                          <a:cs typeface="Segoe UI" panose="020B0502040204020203" pitchFamily="34" charset="0"/>
                        </a:rPr>
                        <a:t>55 – </a:t>
                      </a:r>
                      <a:r>
                        <a:rPr lang="en-US" sz="600" b="1" kern="1200" dirty="0">
                          <a:solidFill>
                            <a:srgbClr val="000000"/>
                          </a:solidFill>
                          <a:latin typeface="Segoe UI" panose="020B0502040204020203" pitchFamily="34" charset="0"/>
                          <a:ea typeface="+mn-ea"/>
                          <a:cs typeface="Segoe UI" panose="020B0502040204020203" pitchFamily="34" charset="0"/>
                        </a:rPr>
                        <a:t>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5.9%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749">
                <a:tc>
                  <a:txBody>
                    <a:bodyPr/>
                    <a:lstStyle/>
                    <a:p>
                      <a:pPr marL="0" algn="l" defTabSz="697321" rtl="0" eaLnBrk="1" latinLnBrk="0" hangingPunct="1">
                        <a:spcBef>
                          <a:spcPts val="0"/>
                        </a:spcBef>
                      </a:pPr>
                      <a:r>
                        <a:rPr lang="en-US" sz="600" b="1" kern="1200">
                          <a:solidFill>
                            <a:srgbClr val="573C78"/>
                          </a:solidFill>
                          <a:latin typeface="Segoe UI" panose="020B0502040204020203" pitchFamily="34" charset="0"/>
                          <a:ea typeface="+mn-ea"/>
                          <a:cs typeface="Segoe UI" panose="020B0502040204020203" pitchFamily="34" charset="0"/>
                        </a:rPr>
                        <a:t> &gt; 65</a:t>
                      </a:r>
                      <a:endParaRPr lang="en-US" sz="600" b="1" kern="1200" dirty="0">
                        <a:solidFill>
                          <a:srgbClr val="573C78"/>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35" name="Group 234">
            <a:extLst>
              <a:ext uri="{FF2B5EF4-FFF2-40B4-BE49-F238E27FC236}">
                <a16:creationId xmlns:a16="http://schemas.microsoft.com/office/drawing/2014/main" id="{D7F827C6-D800-42FA-A121-5DFE80269A11}"/>
              </a:ext>
            </a:extLst>
          </p:cNvPr>
          <p:cNvGrpSpPr/>
          <p:nvPr/>
        </p:nvGrpSpPr>
        <p:grpSpPr>
          <a:xfrm>
            <a:off x="6787325" y="1567098"/>
            <a:ext cx="132659" cy="866369"/>
            <a:chOff x="6769879" y="1576407"/>
            <a:chExt cx="132659" cy="866369"/>
          </a:xfrm>
        </p:grpSpPr>
        <p:grpSp>
          <p:nvGrpSpPr>
            <p:cNvPr id="236" name="Grup 310">
              <a:extLst>
                <a:ext uri="{FF2B5EF4-FFF2-40B4-BE49-F238E27FC236}">
                  <a16:creationId xmlns:a16="http://schemas.microsoft.com/office/drawing/2014/main" id="{5B729E4F-0633-49D8-B17E-1DEA6A9722F5}"/>
                </a:ext>
              </a:extLst>
            </p:cNvPr>
            <p:cNvGrpSpPr/>
            <p:nvPr/>
          </p:nvGrpSpPr>
          <p:grpSpPr>
            <a:xfrm>
              <a:off x="6769879" y="1698653"/>
              <a:ext cx="132659" cy="744123"/>
              <a:chOff x="5660357" y="1137214"/>
              <a:chExt cx="132659" cy="744123"/>
            </a:xfrm>
          </p:grpSpPr>
          <p:grpSp>
            <p:nvGrpSpPr>
              <p:cNvPr id="238" name="Group 2">
                <a:extLst>
                  <a:ext uri="{FF2B5EF4-FFF2-40B4-BE49-F238E27FC236}">
                    <a16:creationId xmlns:a16="http://schemas.microsoft.com/office/drawing/2014/main" id="{DA174BC3-1E9C-4FCD-8F56-0DAF76997160}"/>
                  </a:ext>
                </a:extLst>
              </p:cNvPr>
              <p:cNvGrpSpPr/>
              <p:nvPr/>
            </p:nvGrpSpPr>
            <p:grpSpPr>
              <a:xfrm>
                <a:off x="5660357" y="1137214"/>
                <a:ext cx="132659" cy="614462"/>
                <a:chOff x="5644985" y="1126687"/>
                <a:chExt cx="140759" cy="703618"/>
              </a:xfrm>
            </p:grpSpPr>
            <p:pic>
              <p:nvPicPr>
                <p:cNvPr id="240" name="Picture 289">
                  <a:extLst>
                    <a:ext uri="{FF2B5EF4-FFF2-40B4-BE49-F238E27FC236}">
                      <a16:creationId xmlns:a16="http://schemas.microsoft.com/office/drawing/2014/main" id="{2BD9DE15-C5EE-4AE9-9953-308F334DC5D0}"/>
                    </a:ext>
                  </a:extLst>
                </p:cNvPr>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41" name="Picture 293">
                  <a:extLst>
                    <a:ext uri="{FF2B5EF4-FFF2-40B4-BE49-F238E27FC236}">
                      <a16:creationId xmlns:a16="http://schemas.microsoft.com/office/drawing/2014/main" id="{ED528F8B-8E88-42E0-AF73-27578E504F4B}"/>
                    </a:ext>
                  </a:extLst>
                </p:cNvPr>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42" name="Picture 297">
                  <a:extLst>
                    <a:ext uri="{FF2B5EF4-FFF2-40B4-BE49-F238E27FC236}">
                      <a16:creationId xmlns:a16="http://schemas.microsoft.com/office/drawing/2014/main" id="{C7F040E1-CF4E-4985-A832-F1EA1949989E}"/>
                    </a:ext>
                  </a:extLst>
                </p:cNvPr>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243" name="Picture 301">
                  <a:extLst>
                    <a:ext uri="{FF2B5EF4-FFF2-40B4-BE49-F238E27FC236}">
                      <a16:creationId xmlns:a16="http://schemas.microsoft.com/office/drawing/2014/main" id="{75AB5F1F-BAF6-444A-A01B-183F410D575A}"/>
                    </a:ext>
                  </a:extLst>
                </p:cNvPr>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244" name="Picture 305">
                  <a:extLst>
                    <a:ext uri="{FF2B5EF4-FFF2-40B4-BE49-F238E27FC236}">
                      <a16:creationId xmlns:a16="http://schemas.microsoft.com/office/drawing/2014/main" id="{FEBE2F1F-F649-495F-BBD0-C6A8283E9237}"/>
                    </a:ext>
                  </a:extLst>
                </p:cNvPr>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39" name="Picture 297">
                <a:extLst>
                  <a:ext uri="{FF2B5EF4-FFF2-40B4-BE49-F238E27FC236}">
                    <a16:creationId xmlns:a16="http://schemas.microsoft.com/office/drawing/2014/main" id="{7116D14B-11E4-45A3-B048-CD129620B19C}"/>
                  </a:ext>
                </a:extLst>
              </p:cNvPr>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pic>
          <p:nvPicPr>
            <p:cNvPr id="237" name="Picture 289">
              <a:extLst>
                <a:ext uri="{FF2B5EF4-FFF2-40B4-BE49-F238E27FC236}">
                  <a16:creationId xmlns:a16="http://schemas.microsoft.com/office/drawing/2014/main" id="{DABBAD00-51C7-4F67-99C4-E320A03F355F}"/>
                </a:ext>
              </a:extLst>
            </p:cNvPr>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69879" y="1576407"/>
              <a:ext cx="116272" cy="107739"/>
            </a:xfrm>
            <a:prstGeom prst="rect">
              <a:avLst/>
            </a:prstGeom>
          </p:spPr>
        </p:pic>
      </p:grpSp>
      <p:grpSp>
        <p:nvGrpSpPr>
          <p:cNvPr id="245" name="Group 244">
            <a:extLst>
              <a:ext uri="{FF2B5EF4-FFF2-40B4-BE49-F238E27FC236}">
                <a16:creationId xmlns:a16="http://schemas.microsoft.com/office/drawing/2014/main" id="{D4DEF826-004D-4933-AEB7-EE53B2246C08}"/>
              </a:ext>
            </a:extLst>
          </p:cNvPr>
          <p:cNvGrpSpPr/>
          <p:nvPr/>
        </p:nvGrpSpPr>
        <p:grpSpPr>
          <a:xfrm>
            <a:off x="8186116" y="4118981"/>
            <a:ext cx="1673092" cy="549823"/>
            <a:chOff x="7942847" y="5202434"/>
            <a:chExt cx="2108617" cy="383535"/>
          </a:xfrm>
        </p:grpSpPr>
        <p:sp>
          <p:nvSpPr>
            <p:cNvPr id="246" name="Rectangle: Rounded Corners 245">
              <a:extLst>
                <a:ext uri="{FF2B5EF4-FFF2-40B4-BE49-F238E27FC236}">
                  <a16:creationId xmlns:a16="http://schemas.microsoft.com/office/drawing/2014/main" id="{C94AD5CB-82F0-4238-B799-1972D29FB092}"/>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Rounded Corners 246">
              <a:extLst>
                <a:ext uri="{FF2B5EF4-FFF2-40B4-BE49-F238E27FC236}">
                  <a16:creationId xmlns:a16="http://schemas.microsoft.com/office/drawing/2014/main" id="{8C5A06EA-9772-418F-B41A-E987C11216B1}"/>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Inquiry</a:t>
              </a:r>
              <a:endParaRPr lang="en-US" sz="900" b="1" dirty="0">
                <a:solidFill>
                  <a:schemeClr val="accent3">
                    <a:lumMod val="50000"/>
                  </a:schemeClr>
                </a:solidFill>
              </a:endParaRPr>
            </a:p>
          </p:txBody>
        </p:sp>
        <p:sp>
          <p:nvSpPr>
            <p:cNvPr id="248" name="ZoneTexte 137">
              <a:extLst>
                <a:ext uri="{FF2B5EF4-FFF2-40B4-BE49-F238E27FC236}">
                  <a16:creationId xmlns:a16="http://schemas.microsoft.com/office/drawing/2014/main" id="{79D54358-3F77-4C25-89FA-D72FE6112485}"/>
                </a:ext>
              </a:extLst>
            </p:cNvPr>
            <p:cNvSpPr txBox="1"/>
            <p:nvPr/>
          </p:nvSpPr>
          <p:spPr>
            <a:xfrm>
              <a:off x="8243968" y="5331874"/>
              <a:ext cx="1408866" cy="24689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800" dirty="0">
                  <a:solidFill>
                    <a:schemeClr val="accent5">
                      <a:lumMod val="50000"/>
                    </a:schemeClr>
                  </a:solidFill>
                  <a:latin typeface="Segoe UI" panose="020B0502040204020203" pitchFamily="34" charset="0"/>
                  <a:cs typeface="Segoe UI" panose="020B0502040204020203" pitchFamily="34" charset="0"/>
                </a:rPr>
                <a:t>3.5 K (0.9%)</a:t>
              </a:r>
              <a:endParaRPr lang="fr-FR" sz="900" dirty="0">
                <a:solidFill>
                  <a:schemeClr val="accent5">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249" name="ZoneTexte 137">
              <a:extLst>
                <a:ext uri="{FF2B5EF4-FFF2-40B4-BE49-F238E27FC236}">
                  <a16:creationId xmlns:a16="http://schemas.microsoft.com/office/drawing/2014/main" id="{88568098-AF8C-4677-8DCC-ABDFF4B0B60C}"/>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a:solidFill>
                    <a:schemeClr val="accent3">
                      <a:lumMod val="50000"/>
                    </a:schemeClr>
                  </a:solidFill>
                  <a:latin typeface="Segoe UI" panose="020B0502040204020203" pitchFamily="34" charset="0"/>
                  <a:cs typeface="Segoe UI" panose="020B0502040204020203" pitchFamily="34" charset="0"/>
                </a:rPr>
                <a:t>Avg. # of inquiry per cust  </a:t>
              </a:r>
              <a:r>
                <a:rPr lang="fr-FR" sz="900">
                  <a:solidFill>
                    <a:schemeClr val="accent3">
                      <a:lumMod val="50000"/>
                    </a:schemeClr>
                  </a:solidFill>
                  <a:latin typeface="Segoe UI" panose="020B0502040204020203" pitchFamily="34" charset="0"/>
                  <a:cs typeface="Segoe UI" panose="020B0502040204020203" pitchFamily="34" charset="0"/>
                </a:rPr>
                <a:t>2.9</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250" name="Group 249">
            <a:extLst>
              <a:ext uri="{FF2B5EF4-FFF2-40B4-BE49-F238E27FC236}">
                <a16:creationId xmlns:a16="http://schemas.microsoft.com/office/drawing/2014/main" id="{B8B605CA-D4FD-4D77-A6D6-D00D44D81B4F}"/>
              </a:ext>
            </a:extLst>
          </p:cNvPr>
          <p:cNvGrpSpPr/>
          <p:nvPr/>
        </p:nvGrpSpPr>
        <p:grpSpPr>
          <a:xfrm>
            <a:off x="8214170" y="4847439"/>
            <a:ext cx="1673092" cy="549823"/>
            <a:chOff x="7942847" y="5202434"/>
            <a:chExt cx="2108617" cy="383535"/>
          </a:xfrm>
        </p:grpSpPr>
        <p:sp>
          <p:nvSpPr>
            <p:cNvPr id="251" name="Rectangle: Rounded Corners 250">
              <a:extLst>
                <a:ext uri="{FF2B5EF4-FFF2-40B4-BE49-F238E27FC236}">
                  <a16:creationId xmlns:a16="http://schemas.microsoft.com/office/drawing/2014/main" id="{2863B4DA-018D-4F02-9C49-2C2F043F80D8}"/>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Rounded Corners 251">
              <a:extLst>
                <a:ext uri="{FF2B5EF4-FFF2-40B4-BE49-F238E27FC236}">
                  <a16:creationId xmlns:a16="http://schemas.microsoft.com/office/drawing/2014/main" id="{D36786B0-3DBE-4962-AA21-DEAA0B5F2067}"/>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Request</a:t>
              </a:r>
              <a:endParaRPr lang="en-US" sz="900" b="1" dirty="0">
                <a:solidFill>
                  <a:schemeClr val="accent3">
                    <a:lumMod val="50000"/>
                  </a:schemeClr>
                </a:solidFill>
              </a:endParaRPr>
            </a:p>
          </p:txBody>
        </p:sp>
        <p:sp>
          <p:nvSpPr>
            <p:cNvPr id="253" name="ZoneTexte 137">
              <a:extLst>
                <a:ext uri="{FF2B5EF4-FFF2-40B4-BE49-F238E27FC236}">
                  <a16:creationId xmlns:a16="http://schemas.microsoft.com/office/drawing/2014/main" id="{64204D74-DB5A-4DEF-9A28-67CB35BFA529}"/>
                </a:ext>
              </a:extLst>
            </p:cNvPr>
            <p:cNvSpPr txBox="1"/>
            <p:nvPr/>
          </p:nvSpPr>
          <p:spPr>
            <a:xfrm>
              <a:off x="8243968" y="5331874"/>
              <a:ext cx="1662455" cy="24689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800" dirty="0">
                  <a:solidFill>
                    <a:schemeClr val="accent5">
                      <a:lumMod val="50000"/>
                    </a:schemeClr>
                  </a:solidFill>
                  <a:latin typeface="Segoe UI" panose="020B0502040204020203" pitchFamily="34" charset="0"/>
                  <a:cs typeface="Segoe UI" panose="020B0502040204020203" pitchFamily="34" charset="0"/>
                </a:rPr>
                <a:t>0.03 K (0.01%)</a:t>
              </a:r>
              <a:endParaRPr lang="fr-FR" sz="900" dirty="0">
                <a:solidFill>
                  <a:schemeClr val="accent5">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254" name="ZoneTexte 137">
              <a:extLst>
                <a:ext uri="{FF2B5EF4-FFF2-40B4-BE49-F238E27FC236}">
                  <a16:creationId xmlns:a16="http://schemas.microsoft.com/office/drawing/2014/main" id="{3418407D-273F-484C-899C-412A625C2722}"/>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a:solidFill>
                    <a:schemeClr val="accent3">
                      <a:lumMod val="50000"/>
                    </a:schemeClr>
                  </a:solidFill>
                  <a:latin typeface="Segoe UI" panose="020B0502040204020203" pitchFamily="34" charset="0"/>
                  <a:cs typeface="Segoe UI" panose="020B0502040204020203" pitchFamily="34" charset="0"/>
                </a:rPr>
                <a:t>Avg. # of request per cust  </a:t>
              </a:r>
              <a:r>
                <a:rPr lang="fr-FR" sz="900">
                  <a:solidFill>
                    <a:schemeClr val="accent3">
                      <a:lumMod val="50000"/>
                    </a:schemeClr>
                  </a:solidFill>
                  <a:latin typeface="Segoe UI" panose="020B0502040204020203" pitchFamily="34" charset="0"/>
                  <a:cs typeface="Segoe UI" panose="020B0502040204020203" pitchFamily="34" charset="0"/>
                </a:rPr>
                <a:t>1.1</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cxnSp>
        <p:nvCxnSpPr>
          <p:cNvPr id="258" name="Connector: Elbow 257">
            <a:extLst>
              <a:ext uri="{FF2B5EF4-FFF2-40B4-BE49-F238E27FC236}">
                <a16:creationId xmlns:a16="http://schemas.microsoft.com/office/drawing/2014/main" id="{E30E9FD3-BF20-4E33-B223-373947460F84}"/>
              </a:ext>
            </a:extLst>
          </p:cNvPr>
          <p:cNvCxnSpPr>
            <a:cxnSpLocks/>
          </p:cNvCxnSpPr>
          <p:nvPr/>
        </p:nvCxnSpPr>
        <p:spPr>
          <a:xfrm rot="5400000">
            <a:off x="7891050" y="3530831"/>
            <a:ext cx="2220890" cy="1766114"/>
          </a:xfrm>
          <a:prstGeom prst="bentConnector3">
            <a:avLst>
              <a:gd name="adj1" fmla="val 99161"/>
            </a:avLst>
          </a:prstGeom>
          <a:ln w="12700"/>
        </p:spPr>
        <p:style>
          <a:lnRef idx="2">
            <a:schemeClr val="accent3"/>
          </a:lnRef>
          <a:fillRef idx="0">
            <a:schemeClr val="accent3"/>
          </a:fillRef>
          <a:effectRef idx="1">
            <a:schemeClr val="accent3"/>
          </a:effectRef>
          <a:fontRef idx="minor">
            <a:schemeClr val="tx1"/>
          </a:fontRef>
        </p:style>
      </p:cxnSp>
      <p:sp>
        <p:nvSpPr>
          <p:cNvPr id="189" name="Rectangle: Rounded Corners 188">
            <a:extLst>
              <a:ext uri="{FF2B5EF4-FFF2-40B4-BE49-F238E27FC236}">
                <a16:creationId xmlns:a16="http://schemas.microsoft.com/office/drawing/2014/main" id="{10EFED78-7B5B-4DE2-8439-176E62CCFA8D}"/>
              </a:ext>
            </a:extLst>
          </p:cNvPr>
          <p:cNvSpPr/>
          <p:nvPr/>
        </p:nvSpPr>
        <p:spPr>
          <a:xfrm>
            <a:off x="3139555" y="1635269"/>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1-2 yrs</a:t>
            </a:r>
          </a:p>
          <a:p>
            <a:pPr algn="ctr"/>
            <a:r>
              <a:rPr lang="en-US" sz="800">
                <a:solidFill>
                  <a:schemeClr val="accent3">
                    <a:lumMod val="50000"/>
                  </a:schemeClr>
                </a:solidFill>
              </a:rPr>
              <a:t>23%</a:t>
            </a:r>
          </a:p>
        </p:txBody>
      </p:sp>
      <p:sp>
        <p:nvSpPr>
          <p:cNvPr id="191" name="Rectangle: Rounded Corners 190">
            <a:extLst>
              <a:ext uri="{FF2B5EF4-FFF2-40B4-BE49-F238E27FC236}">
                <a16:creationId xmlns:a16="http://schemas.microsoft.com/office/drawing/2014/main" id="{4060A279-6365-4CEC-AF10-38BD6D1F0833}"/>
              </a:ext>
            </a:extLst>
          </p:cNvPr>
          <p:cNvSpPr/>
          <p:nvPr/>
        </p:nvSpPr>
        <p:spPr>
          <a:xfrm>
            <a:off x="2171586" y="2120913"/>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3-4 yrs</a:t>
            </a:r>
          </a:p>
          <a:p>
            <a:pPr algn="ctr"/>
            <a:r>
              <a:rPr lang="en-US" sz="800">
                <a:solidFill>
                  <a:schemeClr val="accent3">
                    <a:lumMod val="50000"/>
                  </a:schemeClr>
                </a:solidFill>
              </a:rPr>
              <a:t>23%</a:t>
            </a:r>
          </a:p>
        </p:txBody>
      </p:sp>
      <p:sp>
        <p:nvSpPr>
          <p:cNvPr id="194" name="ZoneTexte 132">
            <a:extLst>
              <a:ext uri="{FF2B5EF4-FFF2-40B4-BE49-F238E27FC236}">
                <a16:creationId xmlns:a16="http://schemas.microsoft.com/office/drawing/2014/main" id="{00767AB3-82E2-4AAD-85C1-AEA065C00B19}"/>
              </a:ext>
            </a:extLst>
          </p:cNvPr>
          <p:cNvSpPr txBox="1"/>
          <p:nvPr/>
        </p:nvSpPr>
        <p:spPr>
          <a:xfrm>
            <a:off x="2146637" y="3680360"/>
            <a:ext cx="1793661"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dirty="0">
                <a:solidFill>
                  <a:schemeClr val="accent3">
                    <a:lumMod val="50000"/>
                  </a:schemeClr>
                </a:solidFill>
                <a:latin typeface="Segoe UI" panose="020B0502040204020203" pitchFamily="34" charset="0"/>
                <a:cs typeface="Segoe UI" panose="020B0502040204020203" pitchFamily="34" charset="0"/>
              </a:rPr>
              <a:t># New </a:t>
            </a:r>
            <a:r>
              <a:rPr lang="fr-FR" sz="900" dirty="0" err="1">
                <a:solidFill>
                  <a:schemeClr val="accent3">
                    <a:lumMod val="50000"/>
                  </a:schemeClr>
                </a:solidFill>
                <a:latin typeface="Segoe UI" panose="020B0502040204020203" pitchFamily="34" charset="0"/>
                <a:cs typeface="Segoe UI" panose="020B0502040204020203" pitchFamily="34" charset="0"/>
              </a:rPr>
              <a:t>heath</a:t>
            </a:r>
            <a:r>
              <a:rPr lang="fr-FR" sz="900"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customers</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195" name="ZoneTexte 137">
            <a:extLst>
              <a:ext uri="{FF2B5EF4-FFF2-40B4-BE49-F238E27FC236}">
                <a16:creationId xmlns:a16="http://schemas.microsoft.com/office/drawing/2014/main" id="{02B6E24F-A8C5-4179-8092-FC63CAE3796C}"/>
              </a:ext>
            </a:extLst>
          </p:cNvPr>
          <p:cNvSpPr txBox="1"/>
          <p:nvPr/>
        </p:nvSpPr>
        <p:spPr>
          <a:xfrm>
            <a:off x="2528286" y="3937498"/>
            <a:ext cx="1030363"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00">
                <a:solidFill>
                  <a:schemeClr val="accent5">
                    <a:lumMod val="50000"/>
                  </a:schemeClr>
                </a:solidFill>
                <a:latin typeface="Segoe UI" panose="020B0502040204020203" pitchFamily="34" charset="0"/>
                <a:cs typeface="Segoe UI" panose="020B0502040204020203" pitchFamily="34" charset="0"/>
              </a:rPr>
              <a:t>89.9 </a:t>
            </a:r>
            <a:r>
              <a:rPr lang="fr-FR" sz="1000" dirty="0">
                <a:solidFill>
                  <a:schemeClr val="accent5">
                    <a:lumMod val="50000"/>
                  </a:schemeClr>
                </a:solidFill>
                <a:latin typeface="Segoe UI" panose="020B0502040204020203" pitchFamily="34" charset="0"/>
                <a:cs typeface="Segoe UI" panose="020B0502040204020203" pitchFamily="34" charset="0"/>
              </a:rPr>
              <a:t>K</a:t>
            </a:r>
          </a:p>
        </p:txBody>
      </p:sp>
      <p:sp>
        <p:nvSpPr>
          <p:cNvPr id="196" name="ZoneTexte 132">
            <a:extLst>
              <a:ext uri="{FF2B5EF4-FFF2-40B4-BE49-F238E27FC236}">
                <a16:creationId xmlns:a16="http://schemas.microsoft.com/office/drawing/2014/main" id="{D98DFA03-2007-4BE6-88B8-D9ED2CCEFC69}"/>
              </a:ext>
            </a:extLst>
          </p:cNvPr>
          <p:cNvSpPr txBox="1"/>
          <p:nvPr/>
        </p:nvSpPr>
        <p:spPr>
          <a:xfrm>
            <a:off x="10084898" y="3431464"/>
            <a:ext cx="2224391" cy="230832"/>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Total Heath </a:t>
            </a:r>
            <a:r>
              <a:rPr lang="fr-FR" sz="800" b="1" dirty="0" err="1">
                <a:solidFill>
                  <a:schemeClr val="accent3">
                    <a:lumMod val="50000"/>
                  </a:schemeClr>
                </a:solidFill>
                <a:latin typeface="Segoe UI" panose="020B0502040204020203" pitchFamily="34" charset="0"/>
                <a:cs typeface="Segoe UI" panose="020B0502040204020203" pitchFamily="34" charset="0"/>
              </a:rPr>
              <a:t>customers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900" b="1" dirty="0">
                <a:solidFill>
                  <a:schemeClr val="accent3">
                    <a:lumMod val="50000"/>
                  </a:schemeClr>
                </a:solidFill>
                <a:latin typeface="Segoe UI" panose="020B0502040204020203" pitchFamily="34" charset="0"/>
                <a:cs typeface="Segoe UI" panose="020B0502040204020203" pitchFamily="34" charset="0"/>
              </a:rPr>
              <a:t>223 K</a:t>
            </a:r>
          </a:p>
        </p:txBody>
      </p:sp>
      <p:sp>
        <p:nvSpPr>
          <p:cNvPr id="197" name="Rectangle 196">
            <a:extLst>
              <a:ext uri="{FF2B5EF4-FFF2-40B4-BE49-F238E27FC236}">
                <a16:creationId xmlns:a16="http://schemas.microsoft.com/office/drawing/2014/main" id="{CEB5A0EE-C962-4514-AB1A-7E3DEAFE89C4}"/>
              </a:ext>
            </a:extLst>
          </p:cNvPr>
          <p:cNvSpPr/>
          <p:nvPr/>
        </p:nvSpPr>
        <p:spPr>
          <a:xfrm>
            <a:off x="230186" y="6258550"/>
            <a:ext cx="4161190"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198" name="Rectangle 197">
            <a:extLst>
              <a:ext uri="{FF2B5EF4-FFF2-40B4-BE49-F238E27FC236}">
                <a16:creationId xmlns:a16="http://schemas.microsoft.com/office/drawing/2014/main" id="{3E7FF3C2-3814-4F19-A8E3-328D974BC13E}"/>
              </a:ext>
            </a:extLst>
          </p:cNvPr>
          <p:cNvSpPr/>
          <p:nvPr/>
        </p:nvSpPr>
        <p:spPr>
          <a:xfrm>
            <a:off x="7908868" y="6256300"/>
            <a:ext cx="3657059"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199" name="Rectangle: Rounded Corners 198">
            <a:extLst>
              <a:ext uri="{FF2B5EF4-FFF2-40B4-BE49-F238E27FC236}">
                <a16:creationId xmlns:a16="http://schemas.microsoft.com/office/drawing/2014/main" id="{0FC376D7-06B6-4699-97C8-34C5394C36B2}"/>
              </a:ext>
            </a:extLst>
          </p:cNvPr>
          <p:cNvSpPr/>
          <p:nvPr/>
        </p:nvSpPr>
        <p:spPr>
          <a:xfrm>
            <a:off x="3139073" y="2111372"/>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5-6 yrs</a:t>
            </a:r>
          </a:p>
          <a:p>
            <a:pPr algn="ctr"/>
            <a:r>
              <a:rPr lang="en-US" sz="800">
                <a:solidFill>
                  <a:schemeClr val="accent3">
                    <a:lumMod val="50000"/>
                  </a:schemeClr>
                </a:solidFill>
              </a:rPr>
              <a:t>21%</a:t>
            </a:r>
          </a:p>
        </p:txBody>
      </p:sp>
      <p:sp>
        <p:nvSpPr>
          <p:cNvPr id="200" name="Rectangle: Rounded Corners 199">
            <a:extLst>
              <a:ext uri="{FF2B5EF4-FFF2-40B4-BE49-F238E27FC236}">
                <a16:creationId xmlns:a16="http://schemas.microsoft.com/office/drawing/2014/main" id="{6479E39F-4256-410E-A822-439066493B23}"/>
              </a:ext>
            </a:extLst>
          </p:cNvPr>
          <p:cNvSpPr/>
          <p:nvPr/>
        </p:nvSpPr>
        <p:spPr>
          <a:xfrm>
            <a:off x="2652617" y="2587475"/>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≥7 yrs</a:t>
            </a:r>
          </a:p>
          <a:p>
            <a:pPr algn="ctr"/>
            <a:r>
              <a:rPr lang="en-US" sz="800">
                <a:solidFill>
                  <a:schemeClr val="accent3">
                    <a:lumMod val="50000"/>
                  </a:schemeClr>
                </a:solidFill>
              </a:rPr>
              <a:t>15%</a:t>
            </a:r>
          </a:p>
        </p:txBody>
      </p:sp>
      <p:sp>
        <p:nvSpPr>
          <p:cNvPr id="201" name="Rectangle 200">
            <a:extLst>
              <a:ext uri="{FF2B5EF4-FFF2-40B4-BE49-F238E27FC236}">
                <a16:creationId xmlns:a16="http://schemas.microsoft.com/office/drawing/2014/main" id="{AE7580C5-2029-4EE7-ADD4-5477F090AD4B}"/>
              </a:ext>
            </a:extLst>
          </p:cNvPr>
          <p:cNvSpPr/>
          <p:nvPr/>
        </p:nvSpPr>
        <p:spPr>
          <a:xfrm rot="19071942">
            <a:off x="7323017" y="4447077"/>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Religion</a:t>
            </a:r>
          </a:p>
        </p:txBody>
      </p:sp>
    </p:spTree>
    <p:extLst>
      <p:ext uri="{BB962C8B-B14F-4D97-AF65-F5344CB8AC3E}">
        <p14:creationId xmlns:p14="http://schemas.microsoft.com/office/powerpoint/2010/main" val="51235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92F63E-611C-41E5-80CF-60F5C1B6F417}"/>
              </a:ext>
            </a:extLst>
          </p:cNvPr>
          <p:cNvSpPr/>
          <p:nvPr/>
        </p:nvSpPr>
        <p:spPr>
          <a:xfrm>
            <a:off x="4559309" y="4371295"/>
            <a:ext cx="3130487" cy="1969640"/>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A4A695-3BAF-4D69-8D1C-2CD7506D8B3D}"/>
              </a:ext>
            </a:extLst>
          </p:cNvPr>
          <p:cNvSpPr/>
          <p:nvPr/>
        </p:nvSpPr>
        <p:spPr>
          <a:xfrm>
            <a:off x="7821787" y="3209157"/>
            <a:ext cx="4246400" cy="3131778"/>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607929-4861-4792-8589-D7FC911C5E70}"/>
              </a:ext>
            </a:extLst>
          </p:cNvPr>
          <p:cNvSpPr/>
          <p:nvPr/>
        </p:nvSpPr>
        <p:spPr>
          <a:xfrm>
            <a:off x="7721012" y="97152"/>
            <a:ext cx="4347175"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718A970-BEDD-44C4-A560-CD460DDAF631}"/>
              </a:ext>
            </a:extLst>
          </p:cNvPr>
          <p:cNvSpPr/>
          <p:nvPr/>
        </p:nvSpPr>
        <p:spPr>
          <a:xfrm>
            <a:off x="146757" y="3205771"/>
            <a:ext cx="4321072" cy="313516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5F07C0-D72C-4421-8B10-6EE3E355A867}"/>
              </a:ext>
            </a:extLst>
          </p:cNvPr>
          <p:cNvSpPr/>
          <p:nvPr/>
        </p:nvSpPr>
        <p:spPr>
          <a:xfrm>
            <a:off x="146758" y="152728"/>
            <a:ext cx="4299940" cy="2883984"/>
          </a:xfrm>
          <a:prstGeom prst="rect">
            <a:avLst/>
          </a:prstGeom>
          <a:noFill/>
          <a:ln w="12700">
            <a:solidFill>
              <a:schemeClr val="accent3">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97F7BB-CD8A-4176-B47D-68677FA45A0B}"/>
              </a:ext>
            </a:extLst>
          </p:cNvPr>
          <p:cNvSpPr/>
          <p:nvPr/>
        </p:nvSpPr>
        <p:spPr>
          <a:xfrm>
            <a:off x="3921835" y="879491"/>
            <a:ext cx="4301067" cy="434622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EC57C94-31F7-4D2A-A89D-45F6C9FF9BF0}"/>
              </a:ext>
            </a:extLst>
          </p:cNvPr>
          <p:cNvSpPr/>
          <p:nvPr/>
        </p:nvSpPr>
        <p:spPr>
          <a:xfrm>
            <a:off x="5170311" y="2136751"/>
            <a:ext cx="1837267" cy="182564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E9D7284-C443-4E8A-9456-CBA954BC6648}"/>
              </a:ext>
            </a:extLst>
          </p:cNvPr>
          <p:cNvSpPr/>
          <p:nvPr/>
        </p:nvSpPr>
        <p:spPr>
          <a:xfrm>
            <a:off x="5469465" y="91722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01AA5A-869F-4CFC-A480-CB87F7FDB055}"/>
              </a:ext>
            </a:extLst>
          </p:cNvPr>
          <p:cNvSpPr/>
          <p:nvPr/>
        </p:nvSpPr>
        <p:spPr>
          <a:xfrm>
            <a:off x="3953933" y="25170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98CD451-8E16-4206-AF84-C46BBFD6FC71}"/>
              </a:ext>
            </a:extLst>
          </p:cNvPr>
          <p:cNvSpPr/>
          <p:nvPr/>
        </p:nvSpPr>
        <p:spPr>
          <a:xfrm>
            <a:off x="5508975" y="4095047"/>
            <a:ext cx="1207911" cy="11401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39D5708-5EBC-4CEF-BFE4-6A7FDAD71765}"/>
              </a:ext>
            </a:extLst>
          </p:cNvPr>
          <p:cNvSpPr/>
          <p:nvPr/>
        </p:nvSpPr>
        <p:spPr>
          <a:xfrm>
            <a:off x="7027333" y="2489201"/>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CC38A-85FB-46F5-B53B-52F3FBC43295}"/>
              </a:ext>
            </a:extLst>
          </p:cNvPr>
          <p:cNvSpPr/>
          <p:nvPr/>
        </p:nvSpPr>
        <p:spPr>
          <a:xfrm>
            <a:off x="4356102" y="1428043"/>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BCE3138-40FC-45E7-99EA-7F8F8345E8D6}"/>
              </a:ext>
            </a:extLst>
          </p:cNvPr>
          <p:cNvSpPr/>
          <p:nvPr/>
        </p:nvSpPr>
        <p:spPr>
          <a:xfrm>
            <a:off x="6567311" y="1422075"/>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743CAC7-480B-419B-B2E9-53090A888909}"/>
              </a:ext>
            </a:extLst>
          </p:cNvPr>
          <p:cNvSpPr/>
          <p:nvPr/>
        </p:nvSpPr>
        <p:spPr>
          <a:xfrm>
            <a:off x="6605409" y="3583896"/>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CE36885-4F54-4E82-B9A0-E8F71543C4CF}"/>
              </a:ext>
            </a:extLst>
          </p:cNvPr>
          <p:cNvSpPr/>
          <p:nvPr/>
        </p:nvSpPr>
        <p:spPr>
          <a:xfrm>
            <a:off x="4391376" y="3606474"/>
            <a:ext cx="1207911" cy="1140177"/>
          </a:xfrm>
          <a:prstGeom prst="ellipse">
            <a:avLst/>
          </a:prstGeom>
          <a:solidFill>
            <a:srgbClr val="B5C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E3050F-D68B-444E-A0D1-F88DC56F48A4}"/>
              </a:ext>
            </a:extLst>
          </p:cNvPr>
          <p:cNvSpPr/>
          <p:nvPr/>
        </p:nvSpPr>
        <p:spPr>
          <a:xfrm rot="18811102">
            <a:off x="4135286" y="155895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Gender</a:t>
            </a:r>
          </a:p>
        </p:txBody>
      </p:sp>
      <p:sp>
        <p:nvSpPr>
          <p:cNvPr id="18" name="Rectangle 17">
            <a:extLst>
              <a:ext uri="{FF2B5EF4-FFF2-40B4-BE49-F238E27FC236}">
                <a16:creationId xmlns:a16="http://schemas.microsoft.com/office/drawing/2014/main" id="{F7B5EC39-A692-4240-BE40-F2E335B55A0A}"/>
              </a:ext>
            </a:extLst>
          </p:cNvPr>
          <p:cNvSpPr/>
          <p:nvPr/>
        </p:nvSpPr>
        <p:spPr>
          <a:xfrm>
            <a:off x="5735374" y="82550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Age</a:t>
            </a:r>
          </a:p>
        </p:txBody>
      </p:sp>
      <p:sp>
        <p:nvSpPr>
          <p:cNvPr id="19" name="Rectangle 18">
            <a:extLst>
              <a:ext uri="{FF2B5EF4-FFF2-40B4-BE49-F238E27FC236}">
                <a16:creationId xmlns:a16="http://schemas.microsoft.com/office/drawing/2014/main" id="{C30F56EE-10EA-4DE2-A799-6981CE44FAA9}"/>
              </a:ext>
            </a:extLst>
          </p:cNvPr>
          <p:cNvSpPr/>
          <p:nvPr/>
        </p:nvSpPr>
        <p:spPr>
          <a:xfrm rot="2656775">
            <a:off x="7308461" y="1487311"/>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700">
                <a:solidFill>
                  <a:prstClr val="white"/>
                </a:solidFill>
                <a:latin typeface="Impact" panose="020B0806030902050204" pitchFamily="34" charset="0"/>
                <a:cs typeface="Segoe UI" panose="020B0502040204020203" pitchFamily="34" charset="0"/>
              </a:rPr>
              <a:t>Insured Age</a:t>
            </a:r>
            <a:endParaRPr lang="en-US" sz="700" dirty="0">
              <a:solidFill>
                <a:prstClr val="white"/>
              </a:solidFill>
              <a:latin typeface="Impact" panose="020B0806030902050204"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144D8EA4-C7DE-4837-BBE1-B1823C9B0A4B}"/>
              </a:ext>
            </a:extLst>
          </p:cNvPr>
          <p:cNvSpPr/>
          <p:nvPr/>
        </p:nvSpPr>
        <p:spPr>
          <a:xfrm rot="16200000">
            <a:off x="3570428" y="2968290"/>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Region</a:t>
            </a:r>
          </a:p>
        </p:txBody>
      </p:sp>
      <p:sp>
        <p:nvSpPr>
          <p:cNvPr id="21" name="Rectangle 20">
            <a:extLst>
              <a:ext uri="{FF2B5EF4-FFF2-40B4-BE49-F238E27FC236}">
                <a16:creationId xmlns:a16="http://schemas.microsoft.com/office/drawing/2014/main" id="{AB23846A-416F-43ED-A9A5-101991AEACE4}"/>
              </a:ext>
            </a:extLst>
          </p:cNvPr>
          <p:cNvSpPr/>
          <p:nvPr/>
        </p:nvSpPr>
        <p:spPr>
          <a:xfrm rot="5400000">
            <a:off x="7880124" y="2922575"/>
            <a:ext cx="668234" cy="2056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Family</a:t>
            </a:r>
            <a:endParaRPr lang="en-US" sz="1092" dirty="0">
              <a:solidFill>
                <a:prstClr val="white"/>
              </a:solidFill>
              <a:latin typeface="Impact" panose="020B0806030902050204"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54504CDC-C613-46C7-8782-B5B8DF8095D1}"/>
              </a:ext>
            </a:extLst>
          </p:cNvPr>
          <p:cNvSpPr/>
          <p:nvPr/>
        </p:nvSpPr>
        <p:spPr>
          <a:xfrm rot="2904258">
            <a:off x="4129917" y="4422350"/>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Occupation</a:t>
            </a:r>
          </a:p>
        </p:txBody>
      </p:sp>
      <p:sp>
        <p:nvSpPr>
          <p:cNvPr id="23" name="Rectangle 22">
            <a:extLst>
              <a:ext uri="{FF2B5EF4-FFF2-40B4-BE49-F238E27FC236}">
                <a16:creationId xmlns:a16="http://schemas.microsoft.com/office/drawing/2014/main" id="{11322833-332C-4817-8015-88188C912AFF}"/>
              </a:ext>
            </a:extLst>
          </p:cNvPr>
          <p:cNvSpPr/>
          <p:nvPr/>
        </p:nvSpPr>
        <p:spPr>
          <a:xfrm>
            <a:off x="5778813" y="5126142"/>
            <a:ext cx="668234" cy="25203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Income Est.</a:t>
            </a:r>
          </a:p>
        </p:txBody>
      </p:sp>
      <p:pic>
        <p:nvPicPr>
          <p:cNvPr id="30" name="Graphic 29" descr="School boy">
            <a:extLst>
              <a:ext uri="{FF2B5EF4-FFF2-40B4-BE49-F238E27FC236}">
                <a16:creationId xmlns:a16="http://schemas.microsoft.com/office/drawing/2014/main" id="{052C3D00-7290-429F-ADD8-848467219F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194" y="1604356"/>
            <a:ext cx="496237" cy="496237"/>
          </a:xfrm>
          <a:prstGeom prst="rect">
            <a:avLst/>
          </a:prstGeom>
        </p:spPr>
      </p:pic>
      <p:pic>
        <p:nvPicPr>
          <p:cNvPr id="32" name="Graphic 31" descr="School girl">
            <a:extLst>
              <a:ext uri="{FF2B5EF4-FFF2-40B4-BE49-F238E27FC236}">
                <a16:creationId xmlns:a16="http://schemas.microsoft.com/office/drawing/2014/main" id="{56F0104E-F863-4230-916D-C88F4BA77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6720" y="1593723"/>
            <a:ext cx="496237" cy="496237"/>
          </a:xfrm>
          <a:prstGeom prst="rect">
            <a:avLst/>
          </a:prstGeom>
        </p:spPr>
      </p:pic>
      <p:pic>
        <p:nvPicPr>
          <p:cNvPr id="38" name="Graphic 37" descr="Male profile">
            <a:extLst>
              <a:ext uri="{FF2B5EF4-FFF2-40B4-BE49-F238E27FC236}">
                <a16:creationId xmlns:a16="http://schemas.microsoft.com/office/drawing/2014/main" id="{ECA86ECA-EEA9-4038-ACDA-F4BC14967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86501" y="2598319"/>
            <a:ext cx="273902" cy="273902"/>
          </a:xfrm>
          <a:prstGeom prst="rect">
            <a:avLst/>
          </a:prstGeom>
        </p:spPr>
      </p:pic>
      <p:pic>
        <p:nvPicPr>
          <p:cNvPr id="40" name="Graphic 39" descr="Family with girl">
            <a:extLst>
              <a:ext uri="{FF2B5EF4-FFF2-40B4-BE49-F238E27FC236}">
                <a16:creationId xmlns:a16="http://schemas.microsoft.com/office/drawing/2014/main" id="{5ECA45F5-7202-4DB7-AFF2-65F24FC997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8642" y="2856422"/>
            <a:ext cx="391761" cy="391761"/>
          </a:xfrm>
          <a:prstGeom prst="rect">
            <a:avLst/>
          </a:prstGeom>
        </p:spPr>
      </p:pic>
      <p:pic>
        <p:nvPicPr>
          <p:cNvPr id="42" name="Graphic 41" descr="Help">
            <a:extLst>
              <a:ext uri="{FF2B5EF4-FFF2-40B4-BE49-F238E27FC236}">
                <a16:creationId xmlns:a16="http://schemas.microsoft.com/office/drawing/2014/main" id="{AD44F10B-6919-4B00-904E-E28B26B2B9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76006" y="3280598"/>
            <a:ext cx="232979" cy="232979"/>
          </a:xfrm>
          <a:prstGeom prst="rect">
            <a:avLst/>
          </a:prstGeom>
        </p:spPr>
      </p:pic>
      <p:sp>
        <p:nvSpPr>
          <p:cNvPr id="43" name="TextBox 42">
            <a:extLst>
              <a:ext uri="{FF2B5EF4-FFF2-40B4-BE49-F238E27FC236}">
                <a16:creationId xmlns:a16="http://schemas.microsoft.com/office/drawing/2014/main" id="{11ABC8DB-0DE6-4D5A-A841-72AE9322AE5D}"/>
              </a:ext>
            </a:extLst>
          </p:cNvPr>
          <p:cNvSpPr txBox="1"/>
          <p:nvPr/>
        </p:nvSpPr>
        <p:spPr bwMode="auto">
          <a:xfrm>
            <a:off x="5346079" y="3191043"/>
            <a:ext cx="148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3200" b="1" dirty="0">
                <a:solidFill>
                  <a:schemeClr val="bg1"/>
                </a:solidFill>
                <a:latin typeface="Source Sans Pro" pitchFamily="34" charset="0"/>
              </a:rPr>
              <a:t>2</a:t>
            </a:r>
            <a:r>
              <a:rPr lang="en-US" sz="3200" b="1">
                <a:solidFill>
                  <a:schemeClr val="bg1"/>
                </a:solidFill>
                <a:latin typeface="Source Sans Pro" pitchFamily="34" charset="0"/>
              </a:rPr>
              <a:t> </a:t>
            </a:r>
            <a:r>
              <a:rPr lang="en-US" sz="3200" b="1" dirty="0">
                <a:solidFill>
                  <a:schemeClr val="bg1"/>
                </a:solidFill>
                <a:latin typeface="Source Sans Pro" pitchFamily="34" charset="0"/>
              </a:rPr>
              <a:t>K</a:t>
            </a:r>
          </a:p>
        </p:txBody>
      </p:sp>
      <p:sp>
        <p:nvSpPr>
          <p:cNvPr id="44" name="Rectangle 43">
            <a:extLst>
              <a:ext uri="{FF2B5EF4-FFF2-40B4-BE49-F238E27FC236}">
                <a16:creationId xmlns:a16="http://schemas.microsoft.com/office/drawing/2014/main" id="{3E07C9CD-4613-4C57-B41B-5B34958995A7}"/>
              </a:ext>
            </a:extLst>
          </p:cNvPr>
          <p:cNvSpPr/>
          <p:nvPr/>
        </p:nvSpPr>
        <p:spPr>
          <a:xfrm>
            <a:off x="293293" y="71398"/>
            <a:ext cx="1588671" cy="21349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Product Holding</a:t>
            </a:r>
          </a:p>
        </p:txBody>
      </p:sp>
      <p:sp>
        <p:nvSpPr>
          <p:cNvPr id="80" name="Rectangle: Rounded Corners 79">
            <a:extLst>
              <a:ext uri="{FF2B5EF4-FFF2-40B4-BE49-F238E27FC236}">
                <a16:creationId xmlns:a16="http://schemas.microsoft.com/office/drawing/2014/main" id="{3E84FB77-8149-440E-82D7-C6EA936DE5EA}"/>
              </a:ext>
            </a:extLst>
          </p:cNvPr>
          <p:cNvSpPr/>
          <p:nvPr/>
        </p:nvSpPr>
        <p:spPr>
          <a:xfrm>
            <a:off x="293293" y="382773"/>
            <a:ext cx="1588671" cy="70498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F0276CA7-4AD3-4BD4-B8AF-E625037D9424}"/>
              </a:ext>
            </a:extLst>
          </p:cNvPr>
          <p:cNvSpPr/>
          <p:nvPr/>
        </p:nvSpPr>
        <p:spPr>
          <a:xfrm>
            <a:off x="296920" y="1235575"/>
            <a:ext cx="1588671" cy="102976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84" name="ZoneTexte 132">
            <a:extLst>
              <a:ext uri="{FF2B5EF4-FFF2-40B4-BE49-F238E27FC236}">
                <a16:creationId xmlns:a16="http://schemas.microsoft.com/office/drawing/2014/main" id="{E56CD148-7482-4ECB-BE3F-756699102668}"/>
              </a:ext>
            </a:extLst>
          </p:cNvPr>
          <p:cNvSpPr txBox="1"/>
          <p:nvPr/>
        </p:nvSpPr>
        <p:spPr>
          <a:xfrm>
            <a:off x="419902" y="1816156"/>
            <a:ext cx="1342706" cy="400110"/>
          </a:xfrm>
          <a:prstGeom prst="rect">
            <a:avLst/>
          </a:prstGeom>
          <a:noFill/>
        </p:spPr>
        <p:txBody>
          <a:bodyPr wrap="square" rtlCol="0">
            <a:spAutoFit/>
          </a:bodyPr>
          <a:lstStyle/>
          <a:p>
            <a:pPr algn="ctr" defTabSz="1087672" eaLnBrk="0" fontAlgn="base" hangingPunct="0">
              <a:spcBef>
                <a:spcPct val="0"/>
              </a:spcBef>
              <a:spcAft>
                <a:spcPct val="0"/>
              </a:spcAft>
            </a:pPr>
            <a:r>
              <a:rPr lang="fr-FR" sz="1100" b="1">
                <a:solidFill>
                  <a:schemeClr val="accent5">
                    <a:lumMod val="50000"/>
                  </a:schemeClr>
                </a:solidFill>
                <a:latin typeface="Segoe UI" panose="020B0502040204020203" pitchFamily="34" charset="0"/>
                <a:cs typeface="Segoe UI" panose="020B0502040204020203" pitchFamily="34" charset="0"/>
              </a:rPr>
              <a:t>0.63%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r>
              <a:rPr lang="fr-FR" sz="900" b="1" dirty="0">
                <a:solidFill>
                  <a:schemeClr val="accent3">
                    <a:lumMod val="50000"/>
                  </a:schemeClr>
                </a:solidFill>
                <a:latin typeface="Segoe UI" panose="020B0502040204020203" pitchFamily="34" charset="0"/>
                <a:cs typeface="Segoe UI" panose="020B0502040204020203" pitchFamily="34" charset="0"/>
              </a:rPr>
              <a:t> </a:t>
            </a:r>
            <a:r>
              <a:rPr lang="fr-FR" sz="900" b="1" dirty="0" err="1">
                <a:solidFill>
                  <a:schemeClr val="accent3">
                    <a:lumMod val="50000"/>
                  </a:schemeClr>
                </a:solidFill>
                <a:latin typeface="Segoe UI" panose="020B0502040204020203" pitchFamily="34" charset="0"/>
                <a:cs typeface="Segoe UI" panose="020B0502040204020203" pitchFamily="34" charset="0"/>
              </a:rPr>
              <a:t>having</a:t>
            </a:r>
            <a:r>
              <a:rPr lang="fr-FR" sz="900" b="1" dirty="0">
                <a:solidFill>
                  <a:schemeClr val="accent3">
                    <a:lumMod val="50000"/>
                  </a:schemeClr>
                </a:solidFill>
                <a:latin typeface="Segoe UI" panose="020B0502040204020203" pitchFamily="34" charset="0"/>
                <a:cs typeface="Segoe UI" panose="020B0502040204020203" pitchFamily="34" charset="0"/>
              </a:rPr>
              <a:t> &gt; 1 Policy</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id="{37A248D3-3241-44B9-9557-931E32A6F39A}"/>
              </a:ext>
            </a:extLst>
          </p:cNvPr>
          <p:cNvSpPr/>
          <p:nvPr/>
        </p:nvSpPr>
        <p:spPr>
          <a:xfrm>
            <a:off x="342913" y="2381929"/>
            <a:ext cx="2225846" cy="230832"/>
          </a:xfrm>
          <a:prstGeom prst="rect">
            <a:avLst/>
          </a:prstGeom>
        </p:spPr>
        <p:txBody>
          <a:bodyPr wrap="square">
            <a:spAutoFit/>
          </a:bodyPr>
          <a:lstStyle/>
          <a:p>
            <a:pPr defTabSz="1087672" eaLnBrk="0" fontAlgn="base" hangingPunct="0">
              <a:spcBef>
                <a:spcPct val="0"/>
              </a:spcBef>
              <a:spcAft>
                <a:spcPct val="0"/>
              </a:spcAft>
            </a:pPr>
            <a:r>
              <a:rPr lang="en-US" sz="900" b="1" dirty="0">
                <a:solidFill>
                  <a:schemeClr val="accent3">
                    <a:lumMod val="50000"/>
                  </a:schemeClr>
                </a:solidFill>
                <a:latin typeface="Segoe UI" panose="020B0502040204020203" pitchFamily="34" charset="0"/>
                <a:cs typeface="Segoe UI" panose="020B0502040204020203" pitchFamily="34" charset="0"/>
              </a:rPr>
              <a:t>Top 3 products</a:t>
            </a:r>
            <a:r>
              <a:rPr lang="en-US" sz="900" dirty="0">
                <a:solidFill>
                  <a:schemeClr val="accent3">
                    <a:lumMod val="50000"/>
                  </a:schemeClr>
                </a:solidFill>
                <a:latin typeface="Segoe UI" panose="020B0502040204020203" pitchFamily="34" charset="0"/>
                <a:cs typeface="Segoe UI" panose="020B0502040204020203" pitchFamily="34" charset="0"/>
              </a:rPr>
              <a:t> </a:t>
            </a:r>
            <a:r>
              <a:rPr lang="en-US" sz="900" b="1" dirty="0">
                <a:solidFill>
                  <a:schemeClr val="accent3">
                    <a:lumMod val="50000"/>
                  </a:schemeClr>
                </a:solidFill>
                <a:latin typeface="Segoe UI" panose="020B0502040204020203" pitchFamily="34" charset="0"/>
                <a:cs typeface="Segoe UI" panose="020B0502040204020203" pitchFamily="34" charset="0"/>
              </a:rPr>
              <a:t>in-force</a:t>
            </a:r>
          </a:p>
        </p:txBody>
      </p:sp>
      <p:sp>
        <p:nvSpPr>
          <p:cNvPr id="89" name="Rectangle: Rounded Corners 88">
            <a:extLst>
              <a:ext uri="{FF2B5EF4-FFF2-40B4-BE49-F238E27FC236}">
                <a16:creationId xmlns:a16="http://schemas.microsoft.com/office/drawing/2014/main" id="{2DAA3B3B-0997-4809-9B64-B845829711D7}"/>
              </a:ext>
            </a:extLst>
          </p:cNvPr>
          <p:cNvSpPr/>
          <p:nvPr/>
        </p:nvSpPr>
        <p:spPr>
          <a:xfrm>
            <a:off x="330098" y="2640690"/>
            <a:ext cx="498999"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MPKS</a:t>
            </a:r>
            <a:endParaRPr lang="en-US" sz="700" b="1" dirty="0">
              <a:solidFill>
                <a:schemeClr val="accent3">
                  <a:lumMod val="50000"/>
                </a:schemeClr>
              </a:solidFill>
            </a:endParaRPr>
          </a:p>
          <a:p>
            <a:pPr algn="ctr"/>
            <a:r>
              <a:rPr lang="en-US" sz="700">
                <a:solidFill>
                  <a:schemeClr val="accent3">
                    <a:lumMod val="50000"/>
                  </a:schemeClr>
                </a:solidFill>
              </a:rPr>
              <a:t>56.1%</a:t>
            </a:r>
            <a:endParaRPr lang="en-US" sz="700" dirty="0">
              <a:solidFill>
                <a:schemeClr val="accent3">
                  <a:lumMod val="50000"/>
                </a:schemeClr>
              </a:solidFill>
            </a:endParaRPr>
          </a:p>
        </p:txBody>
      </p:sp>
      <p:sp>
        <p:nvSpPr>
          <p:cNvPr id="90" name="Rectangle: Rounded Corners 89">
            <a:extLst>
              <a:ext uri="{FF2B5EF4-FFF2-40B4-BE49-F238E27FC236}">
                <a16:creationId xmlns:a16="http://schemas.microsoft.com/office/drawing/2014/main" id="{12F712A4-2274-4CF5-829B-0449688B6BE6}"/>
              </a:ext>
            </a:extLst>
          </p:cNvPr>
          <p:cNvSpPr/>
          <p:nvPr/>
        </p:nvSpPr>
        <p:spPr>
          <a:xfrm>
            <a:off x="875749" y="2641423"/>
            <a:ext cx="456283" cy="279468"/>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chemeClr val="accent3">
                    <a:lumMod val="50000"/>
                  </a:schemeClr>
                </a:solidFill>
              </a:rPr>
              <a:t>MPKSD</a:t>
            </a:r>
            <a:endParaRPr lang="en-US" sz="600" b="1" dirty="0">
              <a:solidFill>
                <a:schemeClr val="accent3">
                  <a:lumMod val="50000"/>
                </a:schemeClr>
              </a:solidFill>
            </a:endParaRPr>
          </a:p>
          <a:p>
            <a:pPr algn="ctr"/>
            <a:r>
              <a:rPr lang="en-US" sz="700">
                <a:solidFill>
                  <a:schemeClr val="accent3">
                    <a:lumMod val="50000"/>
                  </a:schemeClr>
                </a:solidFill>
              </a:rPr>
              <a:t>42.0%</a:t>
            </a:r>
            <a:endParaRPr lang="en-US" sz="700" dirty="0">
              <a:solidFill>
                <a:schemeClr val="accent3">
                  <a:lumMod val="50000"/>
                </a:schemeClr>
              </a:solidFill>
            </a:endParaRPr>
          </a:p>
        </p:txBody>
      </p:sp>
      <p:sp>
        <p:nvSpPr>
          <p:cNvPr id="91" name="Rectangle: Rounded Corners 90">
            <a:extLst>
              <a:ext uri="{FF2B5EF4-FFF2-40B4-BE49-F238E27FC236}">
                <a16:creationId xmlns:a16="http://schemas.microsoft.com/office/drawing/2014/main" id="{394E9820-3FC0-41B3-9D86-FA965A5B4705}"/>
              </a:ext>
            </a:extLst>
          </p:cNvPr>
          <p:cNvSpPr/>
          <p:nvPr/>
        </p:nvSpPr>
        <p:spPr>
          <a:xfrm>
            <a:off x="1368235" y="2640690"/>
            <a:ext cx="456283" cy="28097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solidFill>
                  <a:schemeClr val="accent3">
                    <a:lumMod val="50000"/>
                  </a:schemeClr>
                </a:solidFill>
              </a:rPr>
              <a:t>MJKS</a:t>
            </a:r>
            <a:endParaRPr lang="en-US" sz="700" b="1" dirty="0">
              <a:solidFill>
                <a:schemeClr val="accent3">
                  <a:lumMod val="50000"/>
                </a:schemeClr>
              </a:solidFill>
            </a:endParaRPr>
          </a:p>
          <a:p>
            <a:pPr algn="ctr"/>
            <a:r>
              <a:rPr lang="en-US" sz="700">
                <a:solidFill>
                  <a:schemeClr val="accent3">
                    <a:lumMod val="50000"/>
                  </a:schemeClr>
                </a:solidFill>
              </a:rPr>
              <a:t>2.3%</a:t>
            </a:r>
            <a:endParaRPr lang="en-US" sz="700" dirty="0">
              <a:solidFill>
                <a:schemeClr val="accent3">
                  <a:lumMod val="50000"/>
                </a:schemeClr>
              </a:solidFill>
            </a:endParaRPr>
          </a:p>
        </p:txBody>
      </p:sp>
      <p:sp>
        <p:nvSpPr>
          <p:cNvPr id="92" name="ZoneTexte 132">
            <a:extLst>
              <a:ext uri="{FF2B5EF4-FFF2-40B4-BE49-F238E27FC236}">
                <a16:creationId xmlns:a16="http://schemas.microsoft.com/office/drawing/2014/main" id="{4F865C8F-2F7D-43A6-930C-DABA73ADA50A}"/>
              </a:ext>
            </a:extLst>
          </p:cNvPr>
          <p:cNvSpPr txBox="1"/>
          <p:nvPr/>
        </p:nvSpPr>
        <p:spPr>
          <a:xfrm>
            <a:off x="385453" y="1429884"/>
            <a:ext cx="1411605" cy="369332"/>
          </a:xfrm>
          <a:prstGeom prst="rect">
            <a:avLst/>
          </a:prstGeom>
          <a:noFill/>
        </p:spPr>
        <p:txBody>
          <a:bodyPr wrap="square" rtlCol="0">
            <a:spAutoFit/>
          </a:bodyPr>
          <a:lstStyle/>
          <a:p>
            <a:pPr algn="ctr" defTabSz="1087672" eaLnBrk="0" fontAlgn="base" hangingPunct="0">
              <a:spcBef>
                <a:spcPct val="0"/>
              </a:spcBef>
              <a:spcAft>
                <a:spcPct val="0"/>
              </a:spcAft>
            </a:pPr>
            <a:r>
              <a:rPr lang="fr-FR" b="1">
                <a:solidFill>
                  <a:schemeClr val="accent5">
                    <a:lumMod val="50000"/>
                  </a:schemeClr>
                </a:solidFill>
                <a:latin typeface="Segoe UI" panose="020B0502040204020203" pitchFamily="34" charset="0"/>
                <a:cs typeface="Segoe UI" panose="020B0502040204020203" pitchFamily="34" charset="0"/>
              </a:rPr>
              <a:t>1.0</a:t>
            </a:r>
            <a:endParaRPr lang="fr-FR" sz="500" dirty="0">
              <a:solidFill>
                <a:schemeClr val="accent5">
                  <a:lumMod val="50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CF6BFF68-1627-47F2-BAE2-1EAF91961F54}"/>
              </a:ext>
            </a:extLst>
          </p:cNvPr>
          <p:cNvSpPr/>
          <p:nvPr/>
        </p:nvSpPr>
        <p:spPr>
          <a:xfrm>
            <a:off x="2157534" y="65486"/>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Policy Value</a:t>
            </a:r>
          </a:p>
        </p:txBody>
      </p:sp>
      <p:grpSp>
        <p:nvGrpSpPr>
          <p:cNvPr id="102" name="Group 101">
            <a:extLst>
              <a:ext uri="{FF2B5EF4-FFF2-40B4-BE49-F238E27FC236}">
                <a16:creationId xmlns:a16="http://schemas.microsoft.com/office/drawing/2014/main" id="{5C8BB1BC-88D5-4C0E-B22F-E0AA8A50772D}"/>
              </a:ext>
            </a:extLst>
          </p:cNvPr>
          <p:cNvGrpSpPr/>
          <p:nvPr/>
        </p:nvGrpSpPr>
        <p:grpSpPr>
          <a:xfrm>
            <a:off x="2337768" y="386699"/>
            <a:ext cx="1598758" cy="469552"/>
            <a:chOff x="2101517" y="1011516"/>
            <a:chExt cx="1598758" cy="469552"/>
          </a:xfrm>
        </p:grpSpPr>
        <p:sp>
          <p:nvSpPr>
            <p:cNvPr id="97" name="Rectangle: Rounded Corners 96">
              <a:extLst>
                <a:ext uri="{FF2B5EF4-FFF2-40B4-BE49-F238E27FC236}">
                  <a16:creationId xmlns:a16="http://schemas.microsoft.com/office/drawing/2014/main" id="{125C8B56-0C7B-495C-B96D-C9A33B9019CD}"/>
                </a:ext>
              </a:extLst>
            </p:cNvPr>
            <p:cNvSpPr/>
            <p:nvPr/>
          </p:nvSpPr>
          <p:spPr>
            <a:xfrm>
              <a:off x="2101517" y="1011516"/>
              <a:ext cx="159875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AF93A7-5354-4211-89BD-E6768C098C12}"/>
                </a:ext>
              </a:extLst>
            </p:cNvPr>
            <p:cNvSpPr/>
            <p:nvPr/>
          </p:nvSpPr>
          <p:spPr>
            <a:xfrm>
              <a:off x="2226768" y="1019403"/>
              <a:ext cx="1259329" cy="461665"/>
            </a:xfrm>
            <a:prstGeom prst="rect">
              <a:avLst/>
            </a:prstGeom>
          </p:spPr>
          <p:txBody>
            <a:bodyPr wrap="square">
              <a:spAutoFit/>
            </a:bodyPr>
            <a:lstStyle/>
            <a:p>
              <a:pPr algn="ctr" defTabSz="1087672" eaLnBrk="0" fontAlgn="base" hangingPunct="0">
                <a:spcBef>
                  <a:spcPct val="0"/>
                </a:spcBef>
                <a:spcAft>
                  <a:spcPct val="0"/>
                </a:spcAft>
              </a:pPr>
              <a:r>
                <a:rPr lang="en-US" sz="800" dirty="0">
                  <a:solidFill>
                    <a:schemeClr val="accent3">
                      <a:lumMod val="50000"/>
                    </a:schemeClr>
                  </a:solidFill>
                  <a:latin typeface="Segoe UI" panose="020B0502040204020203" pitchFamily="34" charset="0"/>
                  <a:cs typeface="Segoe UI" panose="020B0502040204020203" pitchFamily="34" charset="0"/>
                </a:rPr>
                <a:t>Average</a:t>
              </a:r>
              <a:r>
                <a:rPr lang="en-US" sz="800" b="1" dirty="0">
                  <a:solidFill>
                    <a:schemeClr val="accent3">
                      <a:lumMod val="50000"/>
                    </a:schemeClr>
                  </a:solidFill>
                  <a:latin typeface="Segoe UI" panose="020B0502040204020203" pitchFamily="34" charset="0"/>
                  <a:cs typeface="Segoe UI" panose="020B0502040204020203" pitchFamily="34" charset="0"/>
                </a:rPr>
                <a:t> total APE  </a:t>
              </a:r>
            </a:p>
            <a:p>
              <a:pPr algn="ctr" defTabSz="1087672" eaLnBrk="0" fontAlgn="base" hangingPunct="0">
                <a:spcBef>
                  <a:spcPct val="0"/>
                </a:spcBef>
                <a:spcAft>
                  <a:spcPct val="0"/>
                </a:spcAft>
              </a:pPr>
              <a:r>
                <a:rPr lang="en-US" sz="1600" b="1" dirty="0">
                  <a:solidFill>
                    <a:schemeClr val="accent3">
                      <a:lumMod val="50000"/>
                    </a:schemeClr>
                  </a:solidFill>
                  <a:latin typeface="Segoe UI" panose="020B0502040204020203" pitchFamily="34" charset="0"/>
                  <a:cs typeface="Segoe UI" panose="020B0502040204020203" pitchFamily="34" charset="0"/>
                </a:rPr>
                <a:t>  3.1 </a:t>
              </a:r>
              <a:r>
                <a:rPr lang="en-US" sz="900" b="1" dirty="0">
                  <a:solidFill>
                    <a:schemeClr val="accent3">
                      <a:lumMod val="50000"/>
                    </a:schemeClr>
                  </a:solidFill>
                  <a:latin typeface="Segoe UI" panose="020B0502040204020203" pitchFamily="34" charset="0"/>
                  <a:cs typeface="Segoe UI" panose="020B0502040204020203" pitchFamily="34" charset="0"/>
                </a:rPr>
                <a:t>Mio</a:t>
              </a:r>
              <a:endParaRPr lang="en-US" sz="1600" b="1"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103" name="Group 102">
            <a:extLst>
              <a:ext uri="{FF2B5EF4-FFF2-40B4-BE49-F238E27FC236}">
                <a16:creationId xmlns:a16="http://schemas.microsoft.com/office/drawing/2014/main" id="{3DBD4F56-21BE-484E-9479-2731D36160AC}"/>
              </a:ext>
            </a:extLst>
          </p:cNvPr>
          <p:cNvGrpSpPr/>
          <p:nvPr/>
        </p:nvGrpSpPr>
        <p:grpSpPr>
          <a:xfrm>
            <a:off x="2253039" y="933530"/>
            <a:ext cx="1755396" cy="466176"/>
            <a:chOff x="2001466" y="1573414"/>
            <a:chExt cx="1755396" cy="466176"/>
          </a:xfrm>
        </p:grpSpPr>
        <p:sp>
          <p:nvSpPr>
            <p:cNvPr id="99" name="Rectangle: Rounded Corners 98">
              <a:extLst>
                <a:ext uri="{FF2B5EF4-FFF2-40B4-BE49-F238E27FC236}">
                  <a16:creationId xmlns:a16="http://schemas.microsoft.com/office/drawing/2014/main" id="{A9330AD9-5B67-4DE2-94F8-442B1907560E}"/>
                </a:ext>
              </a:extLst>
            </p:cNvPr>
            <p:cNvSpPr/>
            <p:nvPr/>
          </p:nvSpPr>
          <p:spPr>
            <a:xfrm>
              <a:off x="2101517" y="1573414"/>
              <a:ext cx="1608628" cy="46617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34C865F0-3C62-44BD-B923-C51F89AC85D7}"/>
                </a:ext>
              </a:extLst>
            </p:cNvPr>
            <p:cNvSpPr/>
            <p:nvPr/>
          </p:nvSpPr>
          <p:spPr>
            <a:xfrm>
              <a:off x="2001466" y="1590330"/>
              <a:ext cx="1755396" cy="427809"/>
            </a:xfrm>
            <a:prstGeom prst="rect">
              <a:avLst/>
            </a:prstGeom>
          </p:spPr>
          <p:txBody>
            <a:bodyPr wrap="square">
              <a:spAutoFit/>
            </a:bodyPr>
            <a:lstStyle/>
            <a:p>
              <a:pPr algn="ctr" defTabSz="1087672" eaLnBrk="0" fontAlgn="base" hangingPunct="0">
                <a:spcBef>
                  <a:spcPct val="0"/>
                </a:spcBef>
                <a:spcAft>
                  <a:spcPct val="0"/>
                </a:spcAft>
              </a:pPr>
              <a:r>
                <a:rPr lang="en-US" sz="780" dirty="0">
                  <a:solidFill>
                    <a:schemeClr val="accent3">
                      <a:lumMod val="50000"/>
                    </a:schemeClr>
                  </a:solidFill>
                  <a:latin typeface="Segoe UI" panose="020B0502040204020203" pitchFamily="34" charset="0"/>
                  <a:cs typeface="Segoe UI" panose="020B0502040204020203" pitchFamily="34" charset="0"/>
                </a:rPr>
                <a:t>Average</a:t>
              </a:r>
              <a:r>
                <a:rPr lang="en-US" sz="780" b="1" dirty="0">
                  <a:solidFill>
                    <a:schemeClr val="accent3">
                      <a:lumMod val="50000"/>
                    </a:schemeClr>
                  </a:solidFill>
                  <a:latin typeface="Segoe UI" panose="020B0502040204020203" pitchFamily="34" charset="0"/>
                  <a:cs typeface="Segoe UI" panose="020B0502040204020203" pitchFamily="34" charset="0"/>
                </a:rPr>
                <a:t> policy age </a:t>
              </a:r>
            </a:p>
            <a:p>
              <a:pPr algn="ctr" defTabSz="1087672" eaLnBrk="0" fontAlgn="base" hangingPunct="0">
                <a:spcBef>
                  <a:spcPct val="0"/>
                </a:spcBef>
                <a:spcAft>
                  <a:spcPct val="0"/>
                </a:spcAft>
              </a:pPr>
              <a:r>
                <a:rPr lang="en-US" sz="1400" b="1">
                  <a:solidFill>
                    <a:schemeClr val="accent3">
                      <a:lumMod val="50000"/>
                    </a:schemeClr>
                  </a:solidFill>
                  <a:latin typeface="Segoe UI" panose="020B0502040204020203" pitchFamily="34" charset="0"/>
                  <a:cs typeface="Segoe UI" panose="020B0502040204020203" pitchFamily="34" charset="0"/>
                </a:rPr>
                <a:t>1.3 </a:t>
              </a:r>
              <a:r>
                <a:rPr lang="en-US" sz="800" b="1" dirty="0">
                  <a:solidFill>
                    <a:schemeClr val="accent3">
                      <a:lumMod val="50000"/>
                    </a:schemeClr>
                  </a:solidFill>
                  <a:latin typeface="Segoe UI" panose="020B0502040204020203" pitchFamily="34" charset="0"/>
                  <a:cs typeface="Segoe UI" panose="020B0502040204020203" pitchFamily="34" charset="0"/>
                </a:rPr>
                <a:t>Years</a:t>
              </a:r>
              <a:endParaRPr lang="en-US" sz="1400" b="1"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07" name="Rectangle 106">
            <a:extLst>
              <a:ext uri="{FF2B5EF4-FFF2-40B4-BE49-F238E27FC236}">
                <a16:creationId xmlns:a16="http://schemas.microsoft.com/office/drawing/2014/main" id="{4462C1F4-1B02-4012-AFDC-89572D4495B0}"/>
              </a:ext>
            </a:extLst>
          </p:cNvPr>
          <p:cNvSpPr/>
          <p:nvPr/>
        </p:nvSpPr>
        <p:spPr>
          <a:xfrm>
            <a:off x="5138956" y="6229100"/>
            <a:ext cx="2011703" cy="2072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Segmentation</a:t>
            </a:r>
          </a:p>
        </p:txBody>
      </p:sp>
      <p:sp>
        <p:nvSpPr>
          <p:cNvPr id="123" name="Rectangle: Rounded Corners 122">
            <a:extLst>
              <a:ext uri="{FF2B5EF4-FFF2-40B4-BE49-F238E27FC236}">
                <a16:creationId xmlns:a16="http://schemas.microsoft.com/office/drawing/2014/main" id="{A44844E7-DE00-401A-A776-A8FA32F2E76A}"/>
              </a:ext>
            </a:extLst>
          </p:cNvPr>
          <p:cNvSpPr/>
          <p:nvPr/>
        </p:nvSpPr>
        <p:spPr>
          <a:xfrm>
            <a:off x="4713622" y="5467301"/>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BB7BEA41-D59E-4618-A990-964694DBD89B}"/>
              </a:ext>
            </a:extLst>
          </p:cNvPr>
          <p:cNvGrpSpPr/>
          <p:nvPr/>
        </p:nvGrpSpPr>
        <p:grpSpPr>
          <a:xfrm>
            <a:off x="4732312" y="5502525"/>
            <a:ext cx="1483625" cy="624968"/>
            <a:chOff x="9425938" y="1089264"/>
            <a:chExt cx="1431202" cy="657788"/>
          </a:xfrm>
        </p:grpSpPr>
        <p:grpSp>
          <p:nvGrpSpPr>
            <p:cNvPr id="109" name="Grup 1">
              <a:extLst>
                <a:ext uri="{FF2B5EF4-FFF2-40B4-BE49-F238E27FC236}">
                  <a16:creationId xmlns:a16="http://schemas.microsoft.com/office/drawing/2014/main" id="{1CFF6B3C-19B3-4136-8BB4-A38866057160}"/>
                </a:ext>
              </a:extLst>
            </p:cNvPr>
            <p:cNvGrpSpPr/>
            <p:nvPr/>
          </p:nvGrpSpPr>
          <p:grpSpPr>
            <a:xfrm>
              <a:off x="9425938" y="1089264"/>
              <a:ext cx="1431202" cy="657788"/>
              <a:chOff x="5971113" y="666020"/>
              <a:chExt cx="917050" cy="421481"/>
            </a:xfrm>
          </p:grpSpPr>
          <p:grpSp>
            <p:nvGrpSpPr>
              <p:cNvPr id="112" name="Group 111">
                <a:extLst>
                  <a:ext uri="{FF2B5EF4-FFF2-40B4-BE49-F238E27FC236}">
                    <a16:creationId xmlns:a16="http://schemas.microsoft.com/office/drawing/2014/main" id="{BA3B3B30-FF1F-44F9-AB87-DD7EDB0B728D}"/>
                  </a:ext>
                </a:extLst>
              </p:cNvPr>
              <p:cNvGrpSpPr/>
              <p:nvPr/>
            </p:nvGrpSpPr>
            <p:grpSpPr>
              <a:xfrm>
                <a:off x="5971113" y="832170"/>
                <a:ext cx="917050" cy="255331"/>
                <a:chOff x="5971121" y="673160"/>
                <a:chExt cx="917050" cy="255331"/>
              </a:xfrm>
            </p:grpSpPr>
            <p:grpSp>
              <p:nvGrpSpPr>
                <p:cNvPr id="115" name="Groupe 6">
                  <a:extLst>
                    <a:ext uri="{FF2B5EF4-FFF2-40B4-BE49-F238E27FC236}">
                      <a16:creationId xmlns:a16="http://schemas.microsoft.com/office/drawing/2014/main" id="{1064542A-0969-482E-82FC-598E91555DD1}"/>
                    </a:ext>
                  </a:extLst>
                </p:cNvPr>
                <p:cNvGrpSpPr/>
                <p:nvPr/>
              </p:nvGrpSpPr>
              <p:grpSpPr>
                <a:xfrm>
                  <a:off x="5971121" y="673160"/>
                  <a:ext cx="917050" cy="246400"/>
                  <a:chOff x="4956645" y="1949256"/>
                  <a:chExt cx="1226446" cy="359361"/>
                </a:xfrm>
              </p:grpSpPr>
              <p:sp>
                <p:nvSpPr>
                  <p:cNvPr id="117" name="ZoneTexte 132">
                    <a:extLst>
                      <a:ext uri="{FF2B5EF4-FFF2-40B4-BE49-F238E27FC236}">
                        <a16:creationId xmlns:a16="http://schemas.microsoft.com/office/drawing/2014/main" id="{DED1BC1C-F3F8-4A6B-98F4-D634D7BD1A60}"/>
                      </a:ext>
                    </a:extLst>
                  </p:cNvPr>
                  <p:cNvSpPr txBox="1"/>
                  <p:nvPr/>
                </p:nvSpPr>
                <p:spPr>
                  <a:xfrm>
                    <a:off x="4956645" y="1949256"/>
                    <a:ext cx="631950"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19" name="ZoneTexte 137">
                    <a:extLst>
                      <a:ext uri="{FF2B5EF4-FFF2-40B4-BE49-F238E27FC236}">
                        <a16:creationId xmlns:a16="http://schemas.microsoft.com/office/drawing/2014/main" id="{49D45CC1-F4C9-4E43-8514-B969131C2C05}"/>
                      </a:ext>
                    </a:extLst>
                  </p:cNvPr>
                  <p:cNvSpPr txBox="1"/>
                  <p:nvPr/>
                </p:nvSpPr>
                <p:spPr>
                  <a:xfrm>
                    <a:off x="5467257" y="1960933"/>
                    <a:ext cx="715834" cy="196770"/>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1.1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21" name="ZoneTexte 207">
                    <a:extLst>
                      <a:ext uri="{FF2B5EF4-FFF2-40B4-BE49-F238E27FC236}">
                        <a16:creationId xmlns:a16="http://schemas.microsoft.com/office/drawing/2014/main" id="{4D103CAB-6A99-43B4-8131-805E81DFF034}"/>
                      </a:ext>
                    </a:extLst>
                  </p:cNvPr>
                  <p:cNvSpPr txBox="1"/>
                  <p:nvPr/>
                </p:nvSpPr>
                <p:spPr>
                  <a:xfrm>
                    <a:off x="4961341" y="2111847"/>
                    <a:ext cx="555934" cy="19677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16" name="ZoneTexte 137">
                  <a:extLst>
                    <a:ext uri="{FF2B5EF4-FFF2-40B4-BE49-F238E27FC236}">
                      <a16:creationId xmlns:a16="http://schemas.microsoft.com/office/drawing/2014/main" id="{00BC64EF-F600-432F-BED3-9FBBF2341B51}"/>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3.0</a:t>
                  </a:r>
                  <a:r>
                    <a:rPr lang="fr-FR" sz="70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Mio</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13" name="ZoneTexte 207">
                <a:extLst>
                  <a:ext uri="{FF2B5EF4-FFF2-40B4-BE49-F238E27FC236}">
                    <a16:creationId xmlns:a16="http://schemas.microsoft.com/office/drawing/2014/main" id="{B138A286-4A3B-4076-AB0E-3AD76B1EB364}"/>
                  </a:ext>
                </a:extLst>
              </p:cNvPr>
              <p:cNvSpPr txBox="1"/>
              <p:nvPr/>
            </p:nvSpPr>
            <p:spPr>
              <a:xfrm>
                <a:off x="5973593" y="666020"/>
                <a:ext cx="416722" cy="134918"/>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14" name="ZoneTexte 137">
                <a:extLst>
                  <a:ext uri="{FF2B5EF4-FFF2-40B4-BE49-F238E27FC236}">
                    <a16:creationId xmlns:a16="http://schemas.microsoft.com/office/drawing/2014/main" id="{827CC4E3-C7D0-4610-8EC8-30FB9C8E961D}"/>
                  </a:ext>
                </a:extLst>
              </p:cNvPr>
              <p:cNvSpPr txBox="1"/>
              <p:nvPr/>
            </p:nvSpPr>
            <p:spPr>
              <a:xfrm>
                <a:off x="6355023" y="684174"/>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2.5 </a:t>
                </a:r>
                <a:r>
                  <a:rPr lang="fr-FR" sz="700" dirty="0">
                    <a:solidFill>
                      <a:schemeClr val="accent3">
                        <a:lumMod val="50000"/>
                      </a:schemeClr>
                    </a:solidFill>
                    <a:latin typeface="Segoe UI" panose="020B0502040204020203" pitchFamily="34" charset="0"/>
                    <a:cs typeface="Segoe UI" panose="020B0502040204020203" pitchFamily="34" charset="0"/>
                  </a:rPr>
                  <a:t>K </a:t>
                </a:r>
                <a:r>
                  <a:rPr lang="fr-FR" sz="700">
                    <a:solidFill>
                      <a:schemeClr val="accent3">
                        <a:lumMod val="50000"/>
                      </a:schemeClr>
                    </a:solidFill>
                    <a:latin typeface="Segoe UI" panose="020B0502040204020203" pitchFamily="34" charset="0"/>
                    <a:cs typeface="Segoe UI" panose="020B0502040204020203" pitchFamily="34" charset="0"/>
                  </a:rPr>
                  <a:t>(99.9%)</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10" name="ZoneTexte 207">
              <a:extLst>
                <a:ext uri="{FF2B5EF4-FFF2-40B4-BE49-F238E27FC236}">
                  <a16:creationId xmlns:a16="http://schemas.microsoft.com/office/drawing/2014/main" id="{9D9F515F-7916-4D20-968A-11608111AA79}"/>
                </a:ext>
              </a:extLst>
            </p:cNvPr>
            <p:cNvSpPr txBox="1"/>
            <p:nvPr/>
          </p:nvSpPr>
          <p:spPr>
            <a:xfrm>
              <a:off x="9431560" y="1217322"/>
              <a:ext cx="731834" cy="210561"/>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11" name="ZoneTexte 137">
              <a:extLst>
                <a:ext uri="{FF2B5EF4-FFF2-40B4-BE49-F238E27FC236}">
                  <a16:creationId xmlns:a16="http://schemas.microsoft.com/office/drawing/2014/main" id="{E81C201A-1ADF-4D8D-B578-590FF737D5E9}"/>
                </a:ext>
              </a:extLst>
            </p:cNvPr>
            <p:cNvSpPr txBox="1"/>
            <p:nvPr/>
          </p:nvSpPr>
          <p:spPr>
            <a:xfrm>
              <a:off x="10016387" y="1236107"/>
              <a:ext cx="673730" cy="21056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5" name="Rectangle: Rounded Corners 124">
            <a:extLst>
              <a:ext uri="{FF2B5EF4-FFF2-40B4-BE49-F238E27FC236}">
                <a16:creationId xmlns:a16="http://schemas.microsoft.com/office/drawing/2014/main" id="{C23C1441-00A1-42B4-8B2A-9D82598C3357}"/>
              </a:ext>
            </a:extLst>
          </p:cNvPr>
          <p:cNvSpPr/>
          <p:nvPr/>
        </p:nvSpPr>
        <p:spPr>
          <a:xfrm>
            <a:off x="6237785" y="5480702"/>
            <a:ext cx="1382378" cy="69008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9786DB5A-0B26-4A54-897B-AF19FC3382EF}"/>
              </a:ext>
            </a:extLst>
          </p:cNvPr>
          <p:cNvGrpSpPr/>
          <p:nvPr/>
        </p:nvGrpSpPr>
        <p:grpSpPr>
          <a:xfrm>
            <a:off x="6278331" y="5516299"/>
            <a:ext cx="1499529" cy="624970"/>
            <a:chOff x="9425946" y="1089265"/>
            <a:chExt cx="1446544" cy="657789"/>
          </a:xfrm>
        </p:grpSpPr>
        <p:grpSp>
          <p:nvGrpSpPr>
            <p:cNvPr id="127" name="Grup 1">
              <a:extLst>
                <a:ext uri="{FF2B5EF4-FFF2-40B4-BE49-F238E27FC236}">
                  <a16:creationId xmlns:a16="http://schemas.microsoft.com/office/drawing/2014/main" id="{6337E80B-7979-4445-A45E-E5C171ED0538}"/>
                </a:ext>
              </a:extLst>
            </p:cNvPr>
            <p:cNvGrpSpPr/>
            <p:nvPr/>
          </p:nvGrpSpPr>
          <p:grpSpPr>
            <a:xfrm>
              <a:off x="9425946" y="1089265"/>
              <a:ext cx="1446544" cy="657789"/>
              <a:chOff x="5971115" y="666020"/>
              <a:chExt cx="926880" cy="421481"/>
            </a:xfrm>
          </p:grpSpPr>
          <p:grpSp>
            <p:nvGrpSpPr>
              <p:cNvPr id="130" name="Group 129">
                <a:extLst>
                  <a:ext uri="{FF2B5EF4-FFF2-40B4-BE49-F238E27FC236}">
                    <a16:creationId xmlns:a16="http://schemas.microsoft.com/office/drawing/2014/main" id="{993CBD12-5F60-487B-AAF6-43B65071A95F}"/>
                  </a:ext>
                </a:extLst>
              </p:cNvPr>
              <p:cNvGrpSpPr/>
              <p:nvPr/>
            </p:nvGrpSpPr>
            <p:grpSpPr>
              <a:xfrm>
                <a:off x="5971115" y="832160"/>
                <a:ext cx="926880" cy="255341"/>
                <a:chOff x="5971123" y="673150"/>
                <a:chExt cx="926880" cy="255341"/>
              </a:xfrm>
            </p:grpSpPr>
            <p:grpSp>
              <p:nvGrpSpPr>
                <p:cNvPr id="133" name="Groupe 6">
                  <a:extLst>
                    <a:ext uri="{FF2B5EF4-FFF2-40B4-BE49-F238E27FC236}">
                      <a16:creationId xmlns:a16="http://schemas.microsoft.com/office/drawing/2014/main" id="{70FBE5EA-AFA3-4218-B7EF-5FF131F6B6FE}"/>
                    </a:ext>
                  </a:extLst>
                </p:cNvPr>
                <p:cNvGrpSpPr/>
                <p:nvPr/>
              </p:nvGrpSpPr>
              <p:grpSpPr>
                <a:xfrm>
                  <a:off x="5971123" y="673150"/>
                  <a:ext cx="926880" cy="232059"/>
                  <a:chOff x="4956645" y="1949256"/>
                  <a:chExt cx="1239592" cy="338448"/>
                </a:xfrm>
              </p:grpSpPr>
              <p:sp>
                <p:nvSpPr>
                  <p:cNvPr id="135" name="ZoneTexte 132">
                    <a:extLst>
                      <a:ext uri="{FF2B5EF4-FFF2-40B4-BE49-F238E27FC236}">
                        <a16:creationId xmlns:a16="http://schemas.microsoft.com/office/drawing/2014/main" id="{90223BD6-3699-492E-A1F8-B8B07B3480FF}"/>
                      </a:ext>
                    </a:extLst>
                  </p:cNvPr>
                  <p:cNvSpPr txBox="1"/>
                  <p:nvPr/>
                </p:nvSpPr>
                <p:spPr>
                  <a:xfrm>
                    <a:off x="4956645" y="1949256"/>
                    <a:ext cx="631950"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Tenure</a:t>
                    </a:r>
                  </a:p>
                </p:txBody>
              </p:sp>
              <p:sp>
                <p:nvSpPr>
                  <p:cNvPr id="136" name="ZoneTexte 137">
                    <a:extLst>
                      <a:ext uri="{FF2B5EF4-FFF2-40B4-BE49-F238E27FC236}">
                        <a16:creationId xmlns:a16="http://schemas.microsoft.com/office/drawing/2014/main" id="{C15E3DE8-6756-4024-A960-4A533D2E280E}"/>
                      </a:ext>
                    </a:extLst>
                  </p:cNvPr>
                  <p:cNvSpPr txBox="1"/>
                  <p:nvPr/>
                </p:nvSpPr>
                <p:spPr>
                  <a:xfrm>
                    <a:off x="5480403" y="1960933"/>
                    <a:ext cx="715834" cy="196771"/>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2.0 </a:t>
                    </a:r>
                    <a:r>
                      <a:rPr lang="fr-FR" sz="700" dirty="0" err="1">
                        <a:solidFill>
                          <a:schemeClr val="accent3">
                            <a:lumMod val="50000"/>
                          </a:schemeClr>
                        </a:solidFill>
                        <a:latin typeface="Segoe UI" panose="020B0502040204020203" pitchFamily="34" charset="0"/>
                        <a:cs typeface="Segoe UI" panose="020B0502040204020203" pitchFamily="34" charset="0"/>
                      </a:rPr>
                      <a:t>years</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sp>
                <p:nvSpPr>
                  <p:cNvPr id="137" name="ZoneTexte 207">
                    <a:extLst>
                      <a:ext uri="{FF2B5EF4-FFF2-40B4-BE49-F238E27FC236}">
                        <a16:creationId xmlns:a16="http://schemas.microsoft.com/office/drawing/2014/main" id="{7ADE309D-F1BE-47D1-9E5F-27E3D69F4587}"/>
                      </a:ext>
                    </a:extLst>
                  </p:cNvPr>
                  <p:cNvSpPr txBox="1"/>
                  <p:nvPr/>
                </p:nvSpPr>
                <p:spPr>
                  <a:xfrm>
                    <a:off x="4961341" y="2090932"/>
                    <a:ext cx="555934" cy="196772"/>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APE</a:t>
                    </a:r>
                  </a:p>
                </p:txBody>
              </p:sp>
            </p:grpSp>
            <p:sp>
              <p:nvSpPr>
                <p:cNvPr id="134" name="ZoneTexte 137">
                  <a:extLst>
                    <a:ext uri="{FF2B5EF4-FFF2-40B4-BE49-F238E27FC236}">
                      <a16:creationId xmlns:a16="http://schemas.microsoft.com/office/drawing/2014/main" id="{907AA676-1754-45FA-8309-CAB9A93C9496}"/>
                    </a:ext>
                  </a:extLst>
                </p:cNvPr>
                <p:cNvSpPr txBox="1"/>
                <p:nvPr/>
              </p:nvSpPr>
              <p:spPr>
                <a:xfrm>
                  <a:off x="6346991" y="772817"/>
                  <a:ext cx="459787" cy="155674"/>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900">
                      <a:solidFill>
                        <a:schemeClr val="accent3">
                          <a:lumMod val="50000"/>
                        </a:schemeClr>
                      </a:solidFill>
                      <a:latin typeface="Segoe UI" panose="020B0502040204020203" pitchFamily="34" charset="0"/>
                      <a:cs typeface="Segoe UI" panose="020B0502040204020203" pitchFamily="34" charset="0"/>
                    </a:rPr>
                    <a:t>3.5 </a:t>
                  </a:r>
                  <a:r>
                    <a:rPr lang="fr-FR" sz="700" dirty="0" err="1">
                      <a:solidFill>
                        <a:schemeClr val="accent3">
                          <a:lumMod val="50000"/>
                        </a:schemeClr>
                      </a:solidFill>
                      <a:latin typeface="Segoe UI" panose="020B0502040204020203" pitchFamily="34" charset="0"/>
                      <a:cs typeface="Segoe UI" panose="020B0502040204020203" pitchFamily="34" charset="0"/>
                    </a:rPr>
                    <a:t>Mio</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31" name="ZoneTexte 207">
                <a:extLst>
                  <a:ext uri="{FF2B5EF4-FFF2-40B4-BE49-F238E27FC236}">
                    <a16:creationId xmlns:a16="http://schemas.microsoft.com/office/drawing/2014/main" id="{B65DF29B-3B4B-495D-A16B-08403E12B6E3}"/>
                  </a:ext>
                </a:extLst>
              </p:cNvPr>
              <p:cNvSpPr txBox="1"/>
              <p:nvPr/>
            </p:nvSpPr>
            <p:spPr>
              <a:xfrm>
                <a:off x="5973593" y="666020"/>
                <a:ext cx="416722" cy="134917"/>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Cust</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132" name="ZoneTexte 137">
                <a:extLst>
                  <a:ext uri="{FF2B5EF4-FFF2-40B4-BE49-F238E27FC236}">
                    <a16:creationId xmlns:a16="http://schemas.microsoft.com/office/drawing/2014/main" id="{B37B80C2-49D7-4322-B220-C4D69B7D2897}"/>
                  </a:ext>
                </a:extLst>
              </p:cNvPr>
              <p:cNvSpPr txBox="1"/>
              <p:nvPr/>
            </p:nvSpPr>
            <p:spPr>
              <a:xfrm>
                <a:off x="6355023" y="677003"/>
                <a:ext cx="491169" cy="134918"/>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3(0.1%)</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28" name="ZoneTexte 207">
              <a:extLst>
                <a:ext uri="{FF2B5EF4-FFF2-40B4-BE49-F238E27FC236}">
                  <a16:creationId xmlns:a16="http://schemas.microsoft.com/office/drawing/2014/main" id="{3B16E83B-2222-4139-BFE9-E5C4000DCFF2}"/>
                </a:ext>
              </a:extLst>
            </p:cNvPr>
            <p:cNvSpPr txBox="1"/>
            <p:nvPr/>
          </p:nvSpPr>
          <p:spPr>
            <a:xfrm>
              <a:off x="9431560" y="1217322"/>
              <a:ext cx="731834" cy="210560"/>
            </a:xfrm>
            <a:prstGeom prst="rect">
              <a:avLst/>
            </a:prstGeom>
            <a:noFill/>
          </p:spPr>
          <p:txBody>
            <a:bodyPr wrap="square" rtlCol="0">
              <a:spAutoFit/>
            </a:bodyPr>
            <a:lstStyle/>
            <a:p>
              <a:pPr defTabSz="1087672" eaLnBrk="0" fontAlgn="base" hangingPunct="0">
                <a:spcBef>
                  <a:spcPct val="0"/>
                </a:spcBef>
                <a:spcAft>
                  <a:spcPct val="0"/>
                </a:spcAft>
              </a:pPr>
              <a:r>
                <a:rPr lang="fr-FR" sz="700" b="1" dirty="0" err="1">
                  <a:solidFill>
                    <a:schemeClr val="accent3">
                      <a:lumMod val="50000"/>
                    </a:schemeClr>
                  </a:solidFill>
                  <a:latin typeface="Segoe UI" panose="020B0502040204020203" pitchFamily="34" charset="0"/>
                  <a:cs typeface="Segoe UI" panose="020B0502040204020203" pitchFamily="34" charset="0"/>
                </a:rPr>
                <a:t>Avg</a:t>
              </a:r>
              <a:r>
                <a:rPr lang="fr-FR" sz="700" b="1" dirty="0">
                  <a:solidFill>
                    <a:schemeClr val="accent3">
                      <a:lumMod val="50000"/>
                    </a:schemeClr>
                  </a:solidFill>
                  <a:latin typeface="Segoe UI" panose="020B0502040204020203" pitchFamily="34" charset="0"/>
                  <a:cs typeface="Segoe UI" panose="020B0502040204020203" pitchFamily="34" charset="0"/>
                </a:rPr>
                <a:t>. # Pol</a:t>
              </a:r>
            </a:p>
          </p:txBody>
        </p:sp>
        <p:sp>
          <p:nvSpPr>
            <p:cNvPr id="129" name="ZoneTexte 137">
              <a:extLst>
                <a:ext uri="{FF2B5EF4-FFF2-40B4-BE49-F238E27FC236}">
                  <a16:creationId xmlns:a16="http://schemas.microsoft.com/office/drawing/2014/main" id="{1D1CC626-AFFE-43C0-A092-0F47F05FAA61}"/>
                </a:ext>
              </a:extLst>
            </p:cNvPr>
            <p:cNvSpPr txBox="1"/>
            <p:nvPr/>
          </p:nvSpPr>
          <p:spPr>
            <a:xfrm>
              <a:off x="10031727" y="1236107"/>
              <a:ext cx="673730" cy="210562"/>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700">
                  <a:solidFill>
                    <a:schemeClr val="accent3">
                      <a:lumMod val="50000"/>
                    </a:schemeClr>
                  </a:solidFill>
                  <a:latin typeface="Segoe UI" panose="020B0502040204020203" pitchFamily="34" charset="0"/>
                  <a:cs typeface="Segoe UI" panose="020B0502040204020203" pitchFamily="34" charset="0"/>
                </a:rPr>
                <a:t>1</a:t>
              </a:r>
              <a:endParaRPr lang="fr-FR" sz="7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138" name="Rectangle: Rounded Corners 137">
            <a:extLst>
              <a:ext uri="{FF2B5EF4-FFF2-40B4-BE49-F238E27FC236}">
                <a16:creationId xmlns:a16="http://schemas.microsoft.com/office/drawing/2014/main" id="{7F588FA4-F506-45F1-910F-332E2D054193}"/>
              </a:ext>
            </a:extLst>
          </p:cNvPr>
          <p:cNvSpPr/>
          <p:nvPr/>
        </p:nvSpPr>
        <p:spPr>
          <a:xfrm>
            <a:off x="4725384" y="5262431"/>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Regular</a:t>
            </a:r>
          </a:p>
        </p:txBody>
      </p:sp>
      <p:sp>
        <p:nvSpPr>
          <p:cNvPr id="139" name="Rectangle: Rounded Corners 138">
            <a:extLst>
              <a:ext uri="{FF2B5EF4-FFF2-40B4-BE49-F238E27FC236}">
                <a16:creationId xmlns:a16="http://schemas.microsoft.com/office/drawing/2014/main" id="{F2FABE79-EBDC-4A16-BD35-BBF3174615FD}"/>
              </a:ext>
            </a:extLst>
          </p:cNvPr>
          <p:cNvSpPr/>
          <p:nvPr/>
        </p:nvSpPr>
        <p:spPr>
          <a:xfrm>
            <a:off x="6912701" y="5278404"/>
            <a:ext cx="695412" cy="229573"/>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b="1" dirty="0">
                <a:solidFill>
                  <a:schemeClr val="accent3">
                    <a:lumMod val="50000"/>
                  </a:schemeClr>
                </a:solidFill>
              </a:rPr>
              <a:t>HNWI</a:t>
            </a:r>
          </a:p>
        </p:txBody>
      </p:sp>
      <p:sp>
        <p:nvSpPr>
          <p:cNvPr id="140" name="Rectangle 139">
            <a:extLst>
              <a:ext uri="{FF2B5EF4-FFF2-40B4-BE49-F238E27FC236}">
                <a16:creationId xmlns:a16="http://schemas.microsoft.com/office/drawing/2014/main" id="{7E2468D1-EDEA-4E0C-B66B-F24E466D595B}"/>
              </a:ext>
            </a:extLst>
          </p:cNvPr>
          <p:cNvSpPr/>
          <p:nvPr/>
        </p:nvSpPr>
        <p:spPr>
          <a:xfrm>
            <a:off x="296920" y="3148405"/>
            <a:ext cx="1585043"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Premium Collection</a:t>
            </a:r>
          </a:p>
        </p:txBody>
      </p:sp>
      <p:sp>
        <p:nvSpPr>
          <p:cNvPr id="141" name="Rectangle: Rounded Corners 140">
            <a:extLst>
              <a:ext uri="{FF2B5EF4-FFF2-40B4-BE49-F238E27FC236}">
                <a16:creationId xmlns:a16="http://schemas.microsoft.com/office/drawing/2014/main" id="{631F7774-F98D-4FBE-966B-D047A867E0D8}"/>
              </a:ext>
            </a:extLst>
          </p:cNvPr>
          <p:cNvSpPr/>
          <p:nvPr/>
        </p:nvSpPr>
        <p:spPr>
          <a:xfrm>
            <a:off x="299576" y="3491905"/>
            <a:ext cx="1608628" cy="254866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ZoneTexte 132">
            <a:extLst>
              <a:ext uri="{FF2B5EF4-FFF2-40B4-BE49-F238E27FC236}">
                <a16:creationId xmlns:a16="http://schemas.microsoft.com/office/drawing/2014/main" id="{0A2D4D7A-0019-43ED-A623-435EB213FC49}"/>
              </a:ext>
            </a:extLst>
          </p:cNvPr>
          <p:cNvSpPr txBox="1"/>
          <p:nvPr/>
        </p:nvSpPr>
        <p:spPr>
          <a:xfrm>
            <a:off x="484202" y="4944661"/>
            <a:ext cx="1407324"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Paid</a:t>
            </a:r>
            <a:r>
              <a:rPr lang="fr-FR" sz="800" dirty="0">
                <a:solidFill>
                  <a:schemeClr val="accent3">
                    <a:lumMod val="50000"/>
                  </a:schemeClr>
                </a:solidFill>
                <a:latin typeface="Segoe UI" panose="020B0502040204020203" pitchFamily="34" charset="0"/>
                <a:cs typeface="Segoe UI" panose="020B0502040204020203" pitchFamily="34" charset="0"/>
              </a:rPr>
              <a:t> 2-3 </a:t>
            </a:r>
            <a:r>
              <a:rPr lang="fr-FR" sz="800" dirty="0" err="1">
                <a:solidFill>
                  <a:schemeClr val="accent3">
                    <a:lumMod val="50000"/>
                  </a:schemeClr>
                </a:solidFill>
                <a:latin typeface="Segoe UI" panose="020B0502040204020203" pitchFamily="34" charset="0"/>
                <a:cs typeface="Segoe UI" panose="020B0502040204020203" pitchFamily="34" charset="0"/>
              </a:rPr>
              <a:t>months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delay</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4" name="ZoneTexte 132">
            <a:extLst>
              <a:ext uri="{FF2B5EF4-FFF2-40B4-BE49-F238E27FC236}">
                <a16:creationId xmlns:a16="http://schemas.microsoft.com/office/drawing/2014/main" id="{5D2343A9-E2F7-48F5-98A8-66829A56B26C}"/>
              </a:ext>
            </a:extLst>
          </p:cNvPr>
          <p:cNvSpPr txBox="1"/>
          <p:nvPr/>
        </p:nvSpPr>
        <p:spPr>
          <a:xfrm>
            <a:off x="644487" y="3706610"/>
            <a:ext cx="111668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a:solidFill>
                  <a:schemeClr val="accent3">
                    <a:lumMod val="50000"/>
                  </a:schemeClr>
                </a:solidFill>
                <a:latin typeface="Segoe UI" panose="020B0502040204020203" pitchFamily="34" charset="0"/>
                <a:cs typeface="Segoe UI" panose="020B0502040204020203" pitchFamily="34" charset="0"/>
              </a:rPr>
              <a:t>% </a:t>
            </a:r>
            <a:r>
              <a:rPr lang="fr-FR" sz="800">
                <a:solidFill>
                  <a:schemeClr val="accent3">
                    <a:lumMod val="50000"/>
                  </a:schemeClr>
                </a:solidFill>
                <a:latin typeface="Segoe UI" panose="020B0502040204020203" pitchFamily="34" charset="0"/>
                <a:cs typeface="Segoe UI" panose="020B0502040204020203" pitchFamily="34" charset="0"/>
              </a:rPr>
              <a:t>Paid on time</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6" name="ZoneTexte 132">
            <a:extLst>
              <a:ext uri="{FF2B5EF4-FFF2-40B4-BE49-F238E27FC236}">
                <a16:creationId xmlns:a16="http://schemas.microsoft.com/office/drawing/2014/main" id="{ED182259-5B4A-410B-A9C2-E53F2FD48E95}"/>
              </a:ext>
            </a:extLst>
          </p:cNvPr>
          <p:cNvSpPr txBox="1"/>
          <p:nvPr/>
        </p:nvSpPr>
        <p:spPr>
          <a:xfrm>
            <a:off x="524573" y="4340547"/>
            <a:ext cx="1357271"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Paid</a:t>
            </a:r>
            <a:r>
              <a:rPr lang="fr-FR" sz="800" dirty="0">
                <a:solidFill>
                  <a:schemeClr val="accent3">
                    <a:lumMod val="50000"/>
                  </a:schemeClr>
                </a:solidFill>
                <a:latin typeface="Segoe UI" panose="020B0502040204020203" pitchFamily="34" charset="0"/>
                <a:cs typeface="Segoe UI" panose="020B0502040204020203" pitchFamily="34" charset="0"/>
              </a:rPr>
              <a:t> 1 </a:t>
            </a:r>
            <a:r>
              <a:rPr lang="fr-FR" sz="800" dirty="0" err="1">
                <a:solidFill>
                  <a:schemeClr val="accent3">
                    <a:lumMod val="50000"/>
                  </a:schemeClr>
                </a:solidFill>
                <a:latin typeface="Segoe UI" panose="020B0502040204020203" pitchFamily="34" charset="0"/>
                <a:cs typeface="Segoe UI" panose="020B0502040204020203" pitchFamily="34" charset="0"/>
              </a:rPr>
              <a:t>month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delay</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43" name="ZoneTexte 137">
            <a:extLst>
              <a:ext uri="{FF2B5EF4-FFF2-40B4-BE49-F238E27FC236}">
                <a16:creationId xmlns:a16="http://schemas.microsoft.com/office/drawing/2014/main" id="{B41CA4C3-2796-4865-B5C5-8386439974CB}"/>
              </a:ext>
            </a:extLst>
          </p:cNvPr>
          <p:cNvSpPr txBox="1"/>
          <p:nvPr/>
        </p:nvSpPr>
        <p:spPr>
          <a:xfrm>
            <a:off x="788721" y="5164242"/>
            <a:ext cx="672226"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r>
              <a:rPr lang="fr-FR"/>
              <a:t>1.8%</a:t>
            </a:r>
            <a:endParaRPr lang="fr-FR" dirty="0"/>
          </a:p>
        </p:txBody>
      </p:sp>
      <p:sp>
        <p:nvSpPr>
          <p:cNvPr id="145" name="ZoneTexte 137">
            <a:extLst>
              <a:ext uri="{FF2B5EF4-FFF2-40B4-BE49-F238E27FC236}">
                <a16:creationId xmlns:a16="http://schemas.microsoft.com/office/drawing/2014/main" id="{E8910576-2CE8-45A4-9063-73074CB7CB91}"/>
              </a:ext>
            </a:extLst>
          </p:cNvPr>
          <p:cNvSpPr txBox="1"/>
          <p:nvPr/>
        </p:nvSpPr>
        <p:spPr>
          <a:xfrm>
            <a:off x="769904" y="3951528"/>
            <a:ext cx="713448"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r>
              <a:rPr lang="fr-FR"/>
              <a:t>3.8%</a:t>
            </a:r>
            <a:endParaRPr lang="fr-FR" dirty="0"/>
          </a:p>
        </p:txBody>
      </p:sp>
      <p:sp>
        <p:nvSpPr>
          <p:cNvPr id="147" name="ZoneTexte 137">
            <a:extLst>
              <a:ext uri="{FF2B5EF4-FFF2-40B4-BE49-F238E27FC236}">
                <a16:creationId xmlns:a16="http://schemas.microsoft.com/office/drawing/2014/main" id="{E5BF8606-2C59-4497-8811-FE4815F1004A}"/>
              </a:ext>
            </a:extLst>
          </p:cNvPr>
          <p:cNvSpPr txBox="1"/>
          <p:nvPr/>
        </p:nvSpPr>
        <p:spPr>
          <a:xfrm>
            <a:off x="767599" y="4561041"/>
            <a:ext cx="709342" cy="276999"/>
          </a:xfrm>
          <a:prstGeom prst="rect">
            <a:avLst/>
          </a:prstGeom>
          <a:noFill/>
        </p:spPr>
        <p:txBody>
          <a:bodyPr wrap="square" rtlCol="0">
            <a:spAutoFit/>
          </a:bodyPr>
          <a:lstStyle>
            <a:defPPr>
              <a:defRPr lang="en-US"/>
            </a:defPPr>
            <a:lvl1pPr defTabSz="1087672" eaLnBrk="0" fontAlgn="base" hangingPunct="0">
              <a:spcBef>
                <a:spcPct val="0"/>
              </a:spcBef>
              <a:spcAft>
                <a:spcPct val="0"/>
              </a:spcAft>
              <a:defRPr sz="1200" b="1">
                <a:solidFill>
                  <a:schemeClr val="accent5">
                    <a:lumMod val="50000"/>
                  </a:schemeClr>
                </a:solidFill>
                <a:latin typeface="Segoe UI" panose="020B0502040204020203" pitchFamily="34" charset="0"/>
                <a:cs typeface="Segoe UI" panose="020B0502040204020203" pitchFamily="34" charset="0"/>
              </a:defRPr>
            </a:lvl1pPr>
          </a:lstStyle>
          <a:p>
            <a:r>
              <a:rPr lang="fr-FR"/>
              <a:t>94.1%</a:t>
            </a:r>
            <a:endParaRPr lang="fr-FR" dirty="0"/>
          </a:p>
        </p:txBody>
      </p:sp>
      <p:sp>
        <p:nvSpPr>
          <p:cNvPr id="161" name="Rectangle 160">
            <a:extLst>
              <a:ext uri="{FF2B5EF4-FFF2-40B4-BE49-F238E27FC236}">
                <a16:creationId xmlns:a16="http://schemas.microsoft.com/office/drawing/2014/main" id="{2B31F7F0-7064-4F5C-B8E3-FF735B2E0612}"/>
              </a:ext>
            </a:extLst>
          </p:cNvPr>
          <p:cNvSpPr/>
          <p:nvPr/>
        </p:nvSpPr>
        <p:spPr>
          <a:xfrm>
            <a:off x="10114613" y="3059951"/>
            <a:ext cx="1579097" cy="25685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a:solidFill>
                  <a:prstClr val="white"/>
                </a:solidFill>
                <a:latin typeface="Impact" panose="020B0806030902050204" pitchFamily="34" charset="0"/>
                <a:cs typeface="Segoe UI" panose="020B0502040204020203" pitchFamily="34" charset="0"/>
              </a:rPr>
              <a:t>Health Cust </a:t>
            </a:r>
            <a:r>
              <a:rPr lang="en-US" sz="1092" dirty="0">
                <a:solidFill>
                  <a:prstClr val="white"/>
                </a:solidFill>
                <a:latin typeface="Impact" panose="020B0806030902050204" pitchFamily="34" charset="0"/>
                <a:cs typeface="Segoe UI" panose="020B0502040204020203" pitchFamily="34" charset="0"/>
              </a:rPr>
              <a:t>Claim</a:t>
            </a:r>
          </a:p>
        </p:txBody>
      </p:sp>
      <p:sp>
        <p:nvSpPr>
          <p:cNvPr id="162" name="Rectangle 161">
            <a:extLst>
              <a:ext uri="{FF2B5EF4-FFF2-40B4-BE49-F238E27FC236}">
                <a16:creationId xmlns:a16="http://schemas.microsoft.com/office/drawing/2014/main" id="{271CBD05-C1D1-4F7D-87D5-F3A39E540347}"/>
              </a:ext>
            </a:extLst>
          </p:cNvPr>
          <p:cNvSpPr/>
          <p:nvPr/>
        </p:nvSpPr>
        <p:spPr>
          <a:xfrm>
            <a:off x="2117381" y="3154292"/>
            <a:ext cx="1590512" cy="24952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Loss Ration</a:t>
            </a:r>
          </a:p>
        </p:txBody>
      </p:sp>
      <p:sp>
        <p:nvSpPr>
          <p:cNvPr id="163" name="Rectangle: Rounded Corners 162">
            <a:extLst>
              <a:ext uri="{FF2B5EF4-FFF2-40B4-BE49-F238E27FC236}">
                <a16:creationId xmlns:a16="http://schemas.microsoft.com/office/drawing/2014/main" id="{3EFA1B7C-F03E-469B-BDF9-E011B5AB4777}"/>
              </a:ext>
            </a:extLst>
          </p:cNvPr>
          <p:cNvSpPr/>
          <p:nvPr/>
        </p:nvSpPr>
        <p:spPr>
          <a:xfrm>
            <a:off x="10010141" y="3490342"/>
            <a:ext cx="1950877" cy="530292"/>
          </a:xfrm>
          <a:prstGeom prst="roundRect">
            <a:avLst/>
          </a:prstGeom>
          <a:solidFill>
            <a:srgbClr val="D7E4BD"/>
          </a:solidFill>
          <a:ln>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ZoneTexte 132">
            <a:extLst>
              <a:ext uri="{FF2B5EF4-FFF2-40B4-BE49-F238E27FC236}">
                <a16:creationId xmlns:a16="http://schemas.microsoft.com/office/drawing/2014/main" id="{6B3D442E-1F6F-4D83-8B31-42312B903C1A}"/>
              </a:ext>
            </a:extLst>
          </p:cNvPr>
          <p:cNvSpPr txBox="1"/>
          <p:nvPr/>
        </p:nvSpPr>
        <p:spPr>
          <a:xfrm>
            <a:off x="10058599" y="3667991"/>
            <a:ext cx="1889533" cy="384721"/>
          </a:xfrm>
          <a:prstGeom prst="rect">
            <a:avLst/>
          </a:prstGeom>
          <a:noFill/>
          <a:ln>
            <a:noFill/>
          </a:ln>
        </p:spPr>
        <p:txBody>
          <a:bodyPr wrap="square" rtlCol="0">
            <a:spAutoFit/>
          </a:bodyPr>
          <a:lstStyle/>
          <a:p>
            <a:pPr defTabSz="1087672" eaLnBrk="0" fontAlgn="base" hangingPunct="0">
              <a:spcBef>
                <a:spcPct val="0"/>
              </a:spcBef>
              <a:spcAft>
                <a:spcPct val="0"/>
              </a:spcAft>
            </a:pPr>
            <a:r>
              <a:rPr lang="fr-FR" sz="1100" b="1" dirty="0">
                <a:solidFill>
                  <a:schemeClr val="accent3">
                    <a:lumMod val="50000"/>
                  </a:schemeClr>
                </a:solidFill>
                <a:latin typeface="Segoe UI" panose="020B0502040204020203" pitchFamily="34" charset="0"/>
                <a:cs typeface="Segoe UI" panose="020B0502040204020203" pitchFamily="34" charset="0"/>
              </a:rPr>
              <a:t>0.08 K </a:t>
            </a:r>
            <a:r>
              <a:rPr lang="fr-FR" sz="800" b="1" dirty="0">
                <a:solidFill>
                  <a:schemeClr val="accent3">
                    <a:lumMod val="50000"/>
                  </a:schemeClr>
                </a:solidFill>
                <a:latin typeface="Segoe UI" panose="020B0502040204020203" pitchFamily="34" charset="0"/>
                <a:cs typeface="Segoe UI" panose="020B0502040204020203" pitchFamily="34" charset="0"/>
              </a:rPr>
              <a:t>(6%)  </a:t>
            </a:r>
            <a:r>
              <a:rPr lang="fr-FR" sz="800" dirty="0">
                <a:solidFill>
                  <a:schemeClr val="accent3">
                    <a:lumMod val="50000"/>
                  </a:schemeClr>
                </a:solidFill>
                <a:latin typeface="Segoe UI" panose="020B0502040204020203" pitchFamily="34" charset="0"/>
                <a:cs typeface="Segoe UI" panose="020B0502040204020203" pitchFamily="34" charset="0"/>
              </a:rPr>
              <a:t>of </a:t>
            </a:r>
            <a:r>
              <a:rPr lang="fr-FR" sz="800" dirty="0" err="1">
                <a:solidFill>
                  <a:schemeClr val="accent3">
                    <a:lumMod val="50000"/>
                  </a:schemeClr>
                </a:solidFill>
                <a:latin typeface="Segoe UI" panose="020B0502040204020203" pitchFamily="34" charset="0"/>
                <a:cs typeface="Segoe UI" panose="020B0502040204020203" pitchFamily="34" charset="0"/>
              </a:rPr>
              <a:t>health</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did</a:t>
            </a:r>
            <a:r>
              <a:rPr lang="fr-FR" sz="800" dirty="0">
                <a:solidFill>
                  <a:schemeClr val="accent3">
                    <a:lumMod val="50000"/>
                  </a:schemeClr>
                </a:solidFill>
                <a:latin typeface="Segoe UI" panose="020B0502040204020203" pitchFamily="34" charset="0"/>
                <a:cs typeface="Segoe UI" panose="020B0502040204020203" pitchFamily="34" charset="0"/>
              </a:rPr>
              <a:t> claims </a:t>
            </a:r>
            <a:r>
              <a:rPr lang="fr-FR" sz="800" dirty="0" err="1">
                <a:solidFill>
                  <a:schemeClr val="accent3">
                    <a:lumMod val="50000"/>
                  </a:schemeClr>
                </a:solidFill>
                <a:latin typeface="Segoe UI" panose="020B0502040204020203" pitchFamily="34" charset="0"/>
                <a:cs typeface="Segoe UI" panose="020B0502040204020203" pitchFamily="34" charset="0"/>
              </a:rPr>
              <a:t>from</a:t>
            </a:r>
            <a:r>
              <a:rPr lang="fr-FR" sz="800" dirty="0">
                <a:solidFill>
                  <a:schemeClr val="accent3">
                    <a:lumMod val="50000"/>
                  </a:schemeClr>
                </a:solidFill>
                <a:latin typeface="Segoe UI" panose="020B0502040204020203" pitchFamily="34" charset="0"/>
                <a:cs typeface="Segoe UI" panose="020B0502040204020203" pitchFamily="34" charset="0"/>
              </a:rPr>
              <a:t> YTD</a:t>
            </a:r>
          </a:p>
        </p:txBody>
      </p:sp>
      <p:sp>
        <p:nvSpPr>
          <p:cNvPr id="165" name="ZoneTexte 132">
            <a:extLst>
              <a:ext uri="{FF2B5EF4-FFF2-40B4-BE49-F238E27FC236}">
                <a16:creationId xmlns:a16="http://schemas.microsoft.com/office/drawing/2014/main" id="{05775D2A-1237-4FFF-8E96-ACF5507F2901}"/>
              </a:ext>
            </a:extLst>
          </p:cNvPr>
          <p:cNvSpPr txBox="1"/>
          <p:nvPr/>
        </p:nvSpPr>
        <p:spPr>
          <a:xfrm>
            <a:off x="9996064" y="4057483"/>
            <a:ext cx="1574908" cy="253916"/>
          </a:xfrm>
          <a:prstGeom prst="rect">
            <a:avLst/>
          </a:prstGeom>
          <a:noFill/>
        </p:spPr>
        <p:txBody>
          <a:bodyPr wrap="square" rtlCol="0">
            <a:spAutoFit/>
          </a:bodyPr>
          <a:lstStyle/>
          <a:p>
            <a:pPr defTabSz="1087672" eaLnBrk="0" fontAlgn="base" hangingPunct="0">
              <a:spcBef>
                <a:spcPct val="0"/>
              </a:spcBef>
              <a:spcAft>
                <a:spcPct val="0"/>
              </a:spcAft>
            </a:pPr>
            <a:r>
              <a:rPr lang="fr-FR" sz="1050" b="1">
                <a:solidFill>
                  <a:schemeClr val="accent2">
                    <a:lumMod val="75000"/>
                  </a:schemeClr>
                </a:solidFill>
                <a:latin typeface="Segoe UI" panose="020B0502040204020203" pitchFamily="34" charset="0"/>
                <a:cs typeface="Segoe UI" panose="020B0502040204020203" pitchFamily="34" charset="0"/>
              </a:rPr>
              <a:t>18.3%</a:t>
            </a:r>
            <a:r>
              <a:rPr lang="fr-FR" sz="1050" b="1">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having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declined</a:t>
            </a:r>
            <a:r>
              <a:rPr lang="fr-FR" sz="700" b="1" dirty="0">
                <a:solidFill>
                  <a:schemeClr val="accent3">
                    <a:lumMod val="50000"/>
                  </a:schemeClr>
                </a:solidFill>
                <a:latin typeface="Segoe UI" panose="020B0502040204020203" pitchFamily="34" charset="0"/>
                <a:cs typeface="Segoe UI" panose="020B0502040204020203" pitchFamily="34" charset="0"/>
              </a:rPr>
              <a:t> claim</a:t>
            </a:r>
          </a:p>
        </p:txBody>
      </p:sp>
      <p:sp>
        <p:nvSpPr>
          <p:cNvPr id="167" name="Rectangle: Rounded Corners 166">
            <a:extLst>
              <a:ext uri="{FF2B5EF4-FFF2-40B4-BE49-F238E27FC236}">
                <a16:creationId xmlns:a16="http://schemas.microsoft.com/office/drawing/2014/main" id="{E38BE99E-2D37-48C0-973E-7212B6BE8AC7}"/>
              </a:ext>
            </a:extLst>
          </p:cNvPr>
          <p:cNvSpPr/>
          <p:nvPr/>
        </p:nvSpPr>
        <p:spPr>
          <a:xfrm>
            <a:off x="10027987" y="4733612"/>
            <a:ext cx="1928980" cy="698875"/>
          </a:xfrm>
          <a:prstGeom prst="roundRect">
            <a:avLst/>
          </a:prstGeom>
          <a:solidFill>
            <a:srgbClr val="D7E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ZoneTexte 132">
            <a:extLst>
              <a:ext uri="{FF2B5EF4-FFF2-40B4-BE49-F238E27FC236}">
                <a16:creationId xmlns:a16="http://schemas.microsoft.com/office/drawing/2014/main" id="{BC45157B-E6A6-4404-AEBA-9031440EF5E8}"/>
              </a:ext>
            </a:extLst>
          </p:cNvPr>
          <p:cNvSpPr txBox="1"/>
          <p:nvPr/>
        </p:nvSpPr>
        <p:spPr>
          <a:xfrm>
            <a:off x="10073540" y="4650728"/>
            <a:ext cx="1964955" cy="765594"/>
          </a:xfrm>
          <a:prstGeom prst="rect">
            <a:avLst/>
          </a:prstGeom>
          <a:noFill/>
        </p:spPr>
        <p:txBody>
          <a:bodyPr wrap="square" rtlCol="0">
            <a:spAutoFit/>
          </a:bodyPr>
          <a:lstStyle/>
          <a:p>
            <a:pPr defTabSz="1087672" eaLnBrk="0" fontAlgn="base" hangingPunct="0">
              <a:lnSpc>
                <a:spcPct val="150000"/>
              </a:lnSpc>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a:solidFill>
                  <a:schemeClr val="accent3">
                    <a:lumMod val="50000"/>
                  </a:schemeClr>
                </a:solidFill>
                <a:latin typeface="Segoe UI" panose="020B0502040204020203" pitchFamily="34" charset="0"/>
                <a:cs typeface="Segoe UI" panose="020B0502040204020203" pitchFamily="34" charset="0"/>
              </a:rPr>
              <a:t>Health claims    </a:t>
            </a:r>
            <a:r>
              <a:rPr lang="fr-FR" sz="1050" b="1" dirty="0">
                <a:solidFill>
                  <a:schemeClr val="accent3">
                    <a:lumMod val="50000"/>
                  </a:schemeClr>
                </a:solidFill>
                <a:latin typeface="Segoe UI" panose="020B0502040204020203" pitchFamily="34" charset="0"/>
                <a:cs typeface="Segoe UI" panose="020B0502040204020203" pitchFamily="34" charset="0"/>
              </a:rPr>
              <a:t>0.18 K</a:t>
            </a:r>
            <a:endParaRPr lang="fr-FR" sz="800" dirty="0">
              <a:solidFill>
                <a:schemeClr val="accent3">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After</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policy</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issued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claimed</a:t>
            </a:r>
            <a:endParaRPr lang="fr-FR" sz="700" b="1"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wihtin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3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0.7%</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6 mth </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1.4%</a:t>
            </a:r>
            <a:endParaRPr lang="fr-FR" sz="700" dirty="0">
              <a:solidFill>
                <a:schemeClr val="accent3">
                  <a:lumMod val="50000"/>
                </a:schemeClr>
              </a:solidFill>
              <a:latin typeface="Segoe UI" panose="020B0502040204020203" pitchFamily="34" charset="0"/>
              <a:cs typeface="Segoe UI" panose="020B0502040204020203" pitchFamily="34" charset="0"/>
            </a:endParaRPr>
          </a:p>
          <a:p>
            <a:pPr marL="171450" indent="-171450" defTabSz="1087672" eaLnBrk="0" fontAlgn="base" hangingPunct="0">
              <a:spcBef>
                <a:spcPct val="0"/>
              </a:spcBef>
              <a:spcAft>
                <a:spcPct val="0"/>
              </a:spcAft>
              <a:buFontTx/>
              <a:buChar char="-"/>
            </a:pPr>
            <a:r>
              <a:rPr lang="fr-FR" sz="700" dirty="0" err="1">
                <a:solidFill>
                  <a:schemeClr val="accent3">
                    <a:lumMod val="50000"/>
                  </a:schemeClr>
                </a:solidFill>
                <a:latin typeface="Segoe UI" panose="020B0502040204020203" pitchFamily="34" charset="0"/>
                <a:cs typeface="Segoe UI" panose="020B0502040204020203" pitchFamily="34" charset="0"/>
              </a:rPr>
              <a:t>within</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12 mth</a:t>
            </a:r>
            <a:r>
              <a:rPr lang="fr-FR" sz="700" dirty="0">
                <a:solidFill>
                  <a:schemeClr val="accent3">
                    <a:lumMod val="50000"/>
                  </a:schemeClr>
                </a:solidFill>
                <a:latin typeface="Segoe UI" panose="020B0502040204020203" pitchFamily="34" charset="0"/>
                <a:cs typeface="Segoe UI" panose="020B0502040204020203" pitchFamily="34" charset="0"/>
              </a:rPr>
              <a:t> :                    </a:t>
            </a:r>
            <a:r>
              <a:rPr lang="fr-FR" sz="700" b="1" dirty="0">
                <a:solidFill>
                  <a:schemeClr val="accent3">
                    <a:lumMod val="50000"/>
                  </a:schemeClr>
                </a:solidFill>
                <a:latin typeface="Segoe UI" panose="020B0502040204020203" pitchFamily="34" charset="0"/>
                <a:cs typeface="Segoe UI" panose="020B0502040204020203" pitchFamily="34" charset="0"/>
              </a:rPr>
              <a:t>2.2%</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169" name="ZoneTexte 132">
            <a:extLst>
              <a:ext uri="{FF2B5EF4-FFF2-40B4-BE49-F238E27FC236}">
                <a16:creationId xmlns:a16="http://schemas.microsoft.com/office/drawing/2014/main" id="{3EAE304E-1CE3-4EEA-AF56-2B20014694DC}"/>
              </a:ext>
            </a:extLst>
          </p:cNvPr>
          <p:cNvSpPr txBox="1"/>
          <p:nvPr/>
        </p:nvSpPr>
        <p:spPr>
          <a:xfrm>
            <a:off x="10005806" y="4210761"/>
            <a:ext cx="1908562"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approved</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 claims </a:t>
            </a:r>
            <a:r>
              <a:rPr lang="fr-FR" sz="700" dirty="0">
                <a:solidFill>
                  <a:schemeClr val="accent3">
                    <a:lumMod val="50000"/>
                  </a:schemeClr>
                </a:solidFill>
                <a:latin typeface="Segoe UI" panose="020B0502040204020203" pitchFamily="34" charset="0"/>
                <a:cs typeface="Segoe UI" panose="020B0502040204020203" pitchFamily="34" charset="0"/>
              </a:rPr>
              <a:t>per </a:t>
            </a:r>
            <a:r>
              <a:rPr lang="fr-FR" sz="7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2.0</a:t>
            </a:r>
            <a:r>
              <a:rPr lang="fr-FR" sz="500" dirty="0">
                <a:solidFill>
                  <a:schemeClr val="accent3">
                    <a:lumMod val="50000"/>
                  </a:schemeClr>
                </a:solidFill>
                <a:latin typeface="Segoe UI" panose="020B0502040204020203" pitchFamily="34" charset="0"/>
                <a:cs typeface="Segoe UI" panose="020B0502040204020203" pitchFamily="34" charset="0"/>
              </a:rPr>
              <a:t> </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sp>
        <p:nvSpPr>
          <p:cNvPr id="170" name="ZoneTexte 132">
            <a:extLst>
              <a:ext uri="{FF2B5EF4-FFF2-40B4-BE49-F238E27FC236}">
                <a16:creationId xmlns:a16="http://schemas.microsoft.com/office/drawing/2014/main" id="{E3B9A0CB-DC01-40B1-8696-DC2C3C55B009}"/>
              </a:ext>
            </a:extLst>
          </p:cNvPr>
          <p:cNvSpPr txBox="1"/>
          <p:nvPr/>
        </p:nvSpPr>
        <p:spPr>
          <a:xfrm>
            <a:off x="9997255" y="4371879"/>
            <a:ext cx="1760401" cy="246221"/>
          </a:xfrm>
          <a:prstGeom prst="rect">
            <a:avLst/>
          </a:prstGeom>
          <a:noFill/>
        </p:spPr>
        <p:txBody>
          <a:bodyPr wrap="square" rtlCol="0">
            <a:spAutoFit/>
          </a:bodyPr>
          <a:lstStyle/>
          <a:p>
            <a:pPr defTabSz="1087672" eaLnBrk="0" fontAlgn="base" hangingPunct="0">
              <a:spcBef>
                <a:spcPct val="0"/>
              </a:spcBef>
              <a:spcAft>
                <a:spcPct val="0"/>
              </a:spcAft>
            </a:pPr>
            <a:r>
              <a:rPr lang="fr-FR" sz="700" dirty="0" err="1">
                <a:solidFill>
                  <a:schemeClr val="accent3">
                    <a:lumMod val="50000"/>
                  </a:schemeClr>
                </a:solidFill>
                <a:latin typeface="Segoe UI" panose="020B0502040204020203" pitchFamily="34" charset="0"/>
                <a:cs typeface="Segoe UI" panose="020B0502040204020203" pitchFamily="34" charset="0"/>
              </a:rPr>
              <a:t>Avg</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health</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a:solidFill>
                  <a:schemeClr val="accent3">
                    <a:lumMod val="50000"/>
                  </a:schemeClr>
                </a:solidFill>
                <a:latin typeface="Segoe UI" panose="020B0502040204020203" pitchFamily="34" charset="0"/>
                <a:cs typeface="Segoe UI" panose="020B0502040204020203" pitchFamily="34" charset="0"/>
              </a:rPr>
              <a:t>claims</a:t>
            </a:r>
            <a:r>
              <a:rPr lang="fr-FR" sz="700"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Amt</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1000" b="1" dirty="0">
                <a:solidFill>
                  <a:schemeClr val="accent3">
                    <a:lumMod val="50000"/>
                  </a:schemeClr>
                </a:solidFill>
                <a:latin typeface="Segoe UI" panose="020B0502040204020203" pitchFamily="34" charset="0"/>
                <a:cs typeface="Segoe UI" panose="020B0502040204020203" pitchFamily="34" charset="0"/>
              </a:rPr>
              <a:t>12.7</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600" b="1" dirty="0" err="1">
                <a:solidFill>
                  <a:schemeClr val="accent3">
                    <a:lumMod val="50000"/>
                  </a:schemeClr>
                </a:solidFill>
                <a:latin typeface="Segoe UI" panose="020B0502040204020203" pitchFamily="34" charset="0"/>
                <a:cs typeface="Segoe UI" panose="020B0502040204020203" pitchFamily="34" charset="0"/>
              </a:rPr>
              <a:t>Mio</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71" name="Rectangle 170">
            <a:extLst>
              <a:ext uri="{FF2B5EF4-FFF2-40B4-BE49-F238E27FC236}">
                <a16:creationId xmlns:a16="http://schemas.microsoft.com/office/drawing/2014/main" id="{BD1BA7F4-782D-4EFC-A2D3-643CB33A0450}"/>
              </a:ext>
            </a:extLst>
          </p:cNvPr>
          <p:cNvSpPr/>
          <p:nvPr/>
        </p:nvSpPr>
        <p:spPr>
          <a:xfrm>
            <a:off x="10109327" y="5487136"/>
            <a:ext cx="1499164" cy="215444"/>
          </a:xfrm>
          <a:prstGeom prst="rect">
            <a:avLst/>
          </a:prstGeom>
        </p:spPr>
        <p:txBody>
          <a:bodyPr wrap="square">
            <a:spAutoFit/>
          </a:bodyPr>
          <a:lstStyle/>
          <a:p>
            <a:pPr defTabSz="1087672" eaLnBrk="0" fontAlgn="base" hangingPunct="0">
              <a:spcBef>
                <a:spcPct val="0"/>
              </a:spcBef>
              <a:spcAft>
                <a:spcPct val="0"/>
              </a:spcAft>
            </a:pPr>
            <a:r>
              <a:rPr lang="en-US" sz="800" b="1" dirty="0">
                <a:solidFill>
                  <a:schemeClr val="accent3">
                    <a:lumMod val="50000"/>
                  </a:schemeClr>
                </a:solidFill>
                <a:latin typeface="Segoe UI" panose="020B0502040204020203" pitchFamily="34" charset="0"/>
                <a:cs typeface="Segoe UI" panose="020B0502040204020203" pitchFamily="34" charset="0"/>
              </a:rPr>
              <a:t>Claiming </a:t>
            </a:r>
            <a:r>
              <a:rPr lang="en-US" sz="800" b="1" dirty="0" err="1">
                <a:solidFill>
                  <a:schemeClr val="accent3">
                    <a:lumMod val="50000"/>
                  </a:schemeClr>
                </a:solidFill>
                <a:latin typeface="Segoe UI" panose="020B0502040204020203" pitchFamily="34" charset="0"/>
                <a:cs typeface="Segoe UI" panose="020B0502040204020203" pitchFamily="34" charset="0"/>
              </a:rPr>
              <a:t>freqency</a:t>
            </a:r>
            <a:endParaRPr lang="en-US"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172" name="Rectangle: Rounded Corners 171">
            <a:extLst>
              <a:ext uri="{FF2B5EF4-FFF2-40B4-BE49-F238E27FC236}">
                <a16:creationId xmlns:a16="http://schemas.microsoft.com/office/drawing/2014/main" id="{A951D3DB-1B94-4BD0-8FD2-49EF9A81C0DF}"/>
              </a:ext>
            </a:extLst>
          </p:cNvPr>
          <p:cNvSpPr/>
          <p:nvPr/>
        </p:nvSpPr>
        <p:spPr>
          <a:xfrm>
            <a:off x="9751532" y="5801403"/>
            <a:ext cx="676013" cy="33679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1-2 times</a:t>
            </a:r>
          </a:p>
          <a:p>
            <a:pPr algn="ctr"/>
            <a:r>
              <a:rPr lang="en-US" sz="800">
                <a:solidFill>
                  <a:schemeClr val="accent3">
                    <a:lumMod val="50000"/>
                  </a:schemeClr>
                </a:solidFill>
              </a:rPr>
              <a:t>2.2 </a:t>
            </a:r>
            <a:r>
              <a:rPr lang="en-US" sz="800" dirty="0">
                <a:solidFill>
                  <a:schemeClr val="accent3">
                    <a:lumMod val="50000"/>
                  </a:schemeClr>
                </a:solidFill>
              </a:rPr>
              <a:t>%</a:t>
            </a:r>
          </a:p>
        </p:txBody>
      </p:sp>
      <p:sp>
        <p:nvSpPr>
          <p:cNvPr id="173" name="Rectangle: Rounded Corners 172">
            <a:extLst>
              <a:ext uri="{FF2B5EF4-FFF2-40B4-BE49-F238E27FC236}">
                <a16:creationId xmlns:a16="http://schemas.microsoft.com/office/drawing/2014/main" id="{B812BEE5-82F3-4EC8-9E3F-E140EFF712B7}"/>
              </a:ext>
            </a:extLst>
          </p:cNvPr>
          <p:cNvSpPr/>
          <p:nvPr/>
        </p:nvSpPr>
        <p:spPr>
          <a:xfrm>
            <a:off x="10520771" y="5802637"/>
            <a:ext cx="717735" cy="350910"/>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3-4 times</a:t>
            </a:r>
          </a:p>
          <a:p>
            <a:pPr algn="ctr"/>
            <a:r>
              <a:rPr lang="en-US" sz="800">
                <a:solidFill>
                  <a:schemeClr val="accent3">
                    <a:lumMod val="50000"/>
                  </a:schemeClr>
                </a:solidFill>
              </a:rPr>
              <a:t>0.3%</a:t>
            </a:r>
            <a:endParaRPr lang="en-US" sz="800" dirty="0">
              <a:solidFill>
                <a:schemeClr val="accent3">
                  <a:lumMod val="50000"/>
                </a:schemeClr>
              </a:solidFill>
            </a:endParaRPr>
          </a:p>
        </p:txBody>
      </p:sp>
      <p:sp>
        <p:nvSpPr>
          <p:cNvPr id="174" name="Rectangle: Rounded Corners 173">
            <a:extLst>
              <a:ext uri="{FF2B5EF4-FFF2-40B4-BE49-F238E27FC236}">
                <a16:creationId xmlns:a16="http://schemas.microsoft.com/office/drawing/2014/main" id="{E7BA7D60-3610-4E0E-B512-3950F0CFE541}"/>
              </a:ext>
            </a:extLst>
          </p:cNvPr>
          <p:cNvSpPr/>
          <p:nvPr/>
        </p:nvSpPr>
        <p:spPr>
          <a:xfrm>
            <a:off x="11320705" y="5777936"/>
            <a:ext cx="640314" cy="400312"/>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accent3">
                    <a:lumMod val="50000"/>
                  </a:schemeClr>
                </a:solidFill>
              </a:rPr>
              <a:t>&gt;=5 times</a:t>
            </a:r>
          </a:p>
          <a:p>
            <a:pPr algn="ctr"/>
            <a:r>
              <a:rPr lang="en-US" sz="800">
                <a:solidFill>
                  <a:schemeClr val="accent3">
                    <a:lumMod val="50000"/>
                  </a:schemeClr>
                </a:solidFill>
              </a:rPr>
              <a:t>0.6 </a:t>
            </a:r>
            <a:r>
              <a:rPr lang="en-US" sz="800" dirty="0">
                <a:solidFill>
                  <a:schemeClr val="accent3">
                    <a:lumMod val="50000"/>
                  </a:schemeClr>
                </a:solidFill>
              </a:rPr>
              <a:t>%</a:t>
            </a:r>
          </a:p>
        </p:txBody>
      </p:sp>
      <p:cxnSp>
        <p:nvCxnSpPr>
          <p:cNvPr id="177" name="Straight Connector 176">
            <a:extLst>
              <a:ext uri="{FF2B5EF4-FFF2-40B4-BE49-F238E27FC236}">
                <a16:creationId xmlns:a16="http://schemas.microsoft.com/office/drawing/2014/main" id="{33DD76EC-7D70-4B69-A1AD-CF125776F129}"/>
              </a:ext>
            </a:extLst>
          </p:cNvPr>
          <p:cNvCxnSpPr>
            <a:cxnSpLocks/>
          </p:cNvCxnSpPr>
          <p:nvPr/>
        </p:nvCxnSpPr>
        <p:spPr>
          <a:xfrm flipH="1" flipV="1">
            <a:off x="1984723" y="3368191"/>
            <a:ext cx="30960" cy="2672380"/>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180" name="Rectangle: Rounded Corners 179">
            <a:extLst>
              <a:ext uri="{FF2B5EF4-FFF2-40B4-BE49-F238E27FC236}">
                <a16:creationId xmlns:a16="http://schemas.microsoft.com/office/drawing/2014/main" id="{C6304E24-6956-4FF5-9E08-9A47C151523B}"/>
              </a:ext>
            </a:extLst>
          </p:cNvPr>
          <p:cNvSpPr/>
          <p:nvPr/>
        </p:nvSpPr>
        <p:spPr>
          <a:xfrm>
            <a:off x="2112764" y="3501619"/>
            <a:ext cx="1878450" cy="2506434"/>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ZoneTexte 137">
            <a:extLst>
              <a:ext uri="{FF2B5EF4-FFF2-40B4-BE49-F238E27FC236}">
                <a16:creationId xmlns:a16="http://schemas.microsoft.com/office/drawing/2014/main" id="{657708C3-2DA1-4940-85E8-7F40E9CB8FAE}"/>
              </a:ext>
            </a:extLst>
          </p:cNvPr>
          <p:cNvSpPr txBox="1"/>
          <p:nvPr/>
        </p:nvSpPr>
        <p:spPr>
          <a:xfrm>
            <a:off x="2491652" y="4454399"/>
            <a:ext cx="1030363"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50">
                <a:solidFill>
                  <a:schemeClr val="accent5">
                    <a:lumMod val="50000"/>
                  </a:schemeClr>
                </a:solidFill>
                <a:latin typeface="Segoe UI" panose="020B0502040204020203" pitchFamily="34" charset="0"/>
                <a:cs typeface="Segoe UI" panose="020B0502040204020203" pitchFamily="34" charset="0"/>
              </a:rPr>
              <a:t>11 (0.8%)</a:t>
            </a:r>
            <a:endParaRPr lang="fr-FR" sz="1050" dirty="0">
              <a:solidFill>
                <a:schemeClr val="accent5">
                  <a:lumMod val="50000"/>
                </a:schemeClr>
              </a:solidFill>
              <a:latin typeface="Segoe UI" panose="020B0502040204020203" pitchFamily="34" charset="0"/>
              <a:cs typeface="Segoe UI" panose="020B0502040204020203" pitchFamily="34" charset="0"/>
            </a:endParaRPr>
          </a:p>
        </p:txBody>
      </p:sp>
      <p:sp>
        <p:nvSpPr>
          <p:cNvPr id="182" name="ZoneTexte 132">
            <a:extLst>
              <a:ext uri="{FF2B5EF4-FFF2-40B4-BE49-F238E27FC236}">
                <a16:creationId xmlns:a16="http://schemas.microsoft.com/office/drawing/2014/main" id="{C06455DC-F3E7-4067-BD01-DF7D44EE8605}"/>
              </a:ext>
            </a:extLst>
          </p:cNvPr>
          <p:cNvSpPr txBox="1"/>
          <p:nvPr/>
        </p:nvSpPr>
        <p:spPr>
          <a:xfrm>
            <a:off x="2096318" y="4154464"/>
            <a:ext cx="1821030"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3" name="ZoneTexte 137">
            <a:extLst>
              <a:ext uri="{FF2B5EF4-FFF2-40B4-BE49-F238E27FC236}">
                <a16:creationId xmlns:a16="http://schemas.microsoft.com/office/drawing/2014/main" id="{6018E9D1-1404-4D51-926C-86CCC29BBCE6}"/>
              </a:ext>
            </a:extLst>
          </p:cNvPr>
          <p:cNvSpPr txBox="1"/>
          <p:nvPr/>
        </p:nvSpPr>
        <p:spPr>
          <a:xfrm>
            <a:off x="2457534" y="5066141"/>
            <a:ext cx="1098599" cy="276999"/>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200">
                <a:solidFill>
                  <a:schemeClr val="accent5">
                    <a:lumMod val="50000"/>
                  </a:schemeClr>
                </a:solidFill>
                <a:latin typeface="Segoe UI" panose="020B0502040204020203" pitchFamily="34" charset="0"/>
                <a:cs typeface="Segoe UI" panose="020B0502040204020203" pitchFamily="34" charset="0"/>
              </a:rPr>
              <a:t>8 (0.6%)</a:t>
            </a:r>
            <a:endParaRPr lang="fr-FR" sz="1200" dirty="0">
              <a:solidFill>
                <a:schemeClr val="accent5">
                  <a:lumMod val="50000"/>
                </a:schemeClr>
              </a:solidFill>
              <a:latin typeface="Segoe UI" panose="020B0502040204020203" pitchFamily="34" charset="0"/>
              <a:cs typeface="Segoe UI" panose="020B0502040204020203" pitchFamily="34" charset="0"/>
            </a:endParaRPr>
          </a:p>
        </p:txBody>
      </p:sp>
      <p:sp>
        <p:nvSpPr>
          <p:cNvPr id="184" name="ZoneTexte 132">
            <a:extLst>
              <a:ext uri="{FF2B5EF4-FFF2-40B4-BE49-F238E27FC236}">
                <a16:creationId xmlns:a16="http://schemas.microsoft.com/office/drawing/2014/main" id="{09DA42F7-0C8B-46B0-B36B-20BF29AA4A22}"/>
              </a:ext>
            </a:extLst>
          </p:cNvPr>
          <p:cNvSpPr txBox="1"/>
          <p:nvPr/>
        </p:nvSpPr>
        <p:spPr>
          <a:xfrm>
            <a:off x="2041146" y="4777871"/>
            <a:ext cx="1931375"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Customers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with</a:t>
            </a:r>
            <a:r>
              <a:rPr lang="fr-FR" sz="800" b="1" dirty="0">
                <a:solidFill>
                  <a:schemeClr val="accent3">
                    <a:lumMod val="50000"/>
                  </a:schemeClr>
                </a:solidFill>
                <a:latin typeface="Segoe UI" panose="020B0502040204020203" pitchFamily="34" charset="0"/>
                <a:cs typeface="Segoe UI" panose="020B0502040204020203" pitchFamily="34" charset="0"/>
              </a:rPr>
              <a:t> high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(&gt;2)</a:t>
            </a:r>
          </a:p>
        </p:txBody>
      </p:sp>
      <p:sp>
        <p:nvSpPr>
          <p:cNvPr id="185" name="ZoneTexte 137">
            <a:extLst>
              <a:ext uri="{FF2B5EF4-FFF2-40B4-BE49-F238E27FC236}">
                <a16:creationId xmlns:a16="http://schemas.microsoft.com/office/drawing/2014/main" id="{0A35E1A4-B637-4C57-9853-FC2F50150671}"/>
              </a:ext>
            </a:extLst>
          </p:cNvPr>
          <p:cNvSpPr txBox="1"/>
          <p:nvPr/>
        </p:nvSpPr>
        <p:spPr>
          <a:xfrm>
            <a:off x="2583463" y="5626198"/>
            <a:ext cx="846741"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50">
                <a:solidFill>
                  <a:schemeClr val="accent5">
                    <a:lumMod val="50000"/>
                  </a:schemeClr>
                </a:solidFill>
                <a:latin typeface="Segoe UI" panose="020B0502040204020203" pitchFamily="34" charset="0"/>
                <a:cs typeface="Segoe UI" panose="020B0502040204020203" pitchFamily="34" charset="0"/>
              </a:rPr>
              <a:t>0.3 </a:t>
            </a:r>
            <a:r>
              <a:rPr lang="fr-FR" sz="1050" dirty="0" err="1">
                <a:solidFill>
                  <a:schemeClr val="accent5">
                    <a:lumMod val="50000"/>
                  </a:schemeClr>
                </a:solidFill>
                <a:latin typeface="Segoe UI" panose="020B0502040204020203" pitchFamily="34" charset="0"/>
                <a:cs typeface="Segoe UI" panose="020B0502040204020203" pitchFamily="34" charset="0"/>
              </a:rPr>
              <a:t>years</a:t>
            </a:r>
            <a:endParaRPr lang="fr-FR" sz="1050" dirty="0">
              <a:solidFill>
                <a:schemeClr val="accent5">
                  <a:lumMod val="50000"/>
                </a:schemeClr>
              </a:solidFill>
              <a:latin typeface="Segoe UI" panose="020B0502040204020203" pitchFamily="34" charset="0"/>
              <a:cs typeface="Segoe UI" panose="020B0502040204020203" pitchFamily="34" charset="0"/>
            </a:endParaRPr>
          </a:p>
        </p:txBody>
      </p:sp>
      <p:sp>
        <p:nvSpPr>
          <p:cNvPr id="186" name="ZoneTexte 132">
            <a:extLst>
              <a:ext uri="{FF2B5EF4-FFF2-40B4-BE49-F238E27FC236}">
                <a16:creationId xmlns:a16="http://schemas.microsoft.com/office/drawing/2014/main" id="{8E04F6C9-0CE7-43EC-AE5B-F8812F88C701}"/>
              </a:ext>
            </a:extLst>
          </p:cNvPr>
          <p:cNvSpPr txBox="1"/>
          <p:nvPr/>
        </p:nvSpPr>
        <p:spPr>
          <a:xfrm>
            <a:off x="2188733" y="5413028"/>
            <a:ext cx="1636201" cy="215444"/>
          </a:xfrm>
          <a:prstGeom prst="rect">
            <a:avLst/>
          </a:prstGeom>
          <a:noFill/>
        </p:spPr>
        <p:txBody>
          <a:bodyPr wrap="square" rtlCol="0">
            <a:spAutoFit/>
          </a:bodyPr>
          <a:lstStyle/>
          <a:p>
            <a:pPr algn="ctr" defTabSz="1087672" eaLnBrk="0" fontAlgn="base" hangingPunct="0">
              <a:spcBef>
                <a:spcPct val="0"/>
              </a:spcBef>
              <a:spcAft>
                <a:spcPct val="0"/>
              </a:spcAft>
            </a:pP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Avg</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b="1" dirty="0" err="1">
                <a:solidFill>
                  <a:schemeClr val="accent3">
                    <a:lumMod val="50000"/>
                  </a:schemeClr>
                </a:solidFill>
                <a:latin typeface="Segoe UI" panose="020B0502040204020203" pitchFamily="34" charset="0"/>
                <a:cs typeface="Segoe UI" panose="020B0502040204020203" pitchFamily="34" charset="0"/>
              </a:rPr>
              <a:t>years</a:t>
            </a:r>
            <a:r>
              <a:rPr lang="fr-FR" sz="800" b="1" dirty="0">
                <a:solidFill>
                  <a:schemeClr val="accent3">
                    <a:lumMod val="50000"/>
                  </a:schemeClr>
                </a:solidFill>
                <a:latin typeface="Segoe UI" panose="020B0502040204020203" pitchFamily="34" charset="0"/>
                <a:cs typeface="Segoe UI" panose="020B0502040204020203" pitchFamily="34" charset="0"/>
              </a:rPr>
              <a:t> to </a:t>
            </a:r>
            <a:r>
              <a:rPr lang="fr-FR" sz="800" b="1" dirty="0" err="1">
                <a:solidFill>
                  <a:schemeClr val="accent3">
                    <a:lumMod val="50000"/>
                  </a:schemeClr>
                </a:solidFill>
                <a:latin typeface="Segoe UI" panose="020B0502040204020203" pitchFamily="34" charset="0"/>
                <a:cs typeface="Segoe UI" panose="020B0502040204020203" pitchFamily="34" charset="0"/>
              </a:rPr>
              <a:t>loss</a:t>
            </a:r>
            <a:r>
              <a:rPr lang="fr-FR" sz="800" b="1" dirty="0">
                <a:solidFill>
                  <a:schemeClr val="accent3">
                    <a:lumMod val="50000"/>
                  </a:schemeClr>
                </a:solidFill>
                <a:latin typeface="Segoe UI" panose="020B0502040204020203" pitchFamily="34" charset="0"/>
                <a:cs typeface="Segoe UI" panose="020B0502040204020203" pitchFamily="34" charset="0"/>
              </a:rPr>
              <a:t> ratio &gt; 1</a:t>
            </a:r>
          </a:p>
        </p:txBody>
      </p:sp>
      <p:sp>
        <p:nvSpPr>
          <p:cNvPr id="188" name="Rectangle 187">
            <a:extLst>
              <a:ext uri="{FF2B5EF4-FFF2-40B4-BE49-F238E27FC236}">
                <a16:creationId xmlns:a16="http://schemas.microsoft.com/office/drawing/2014/main" id="{62CADDB2-B5BD-422F-8A77-7D37D2FA999F}"/>
              </a:ext>
            </a:extLst>
          </p:cNvPr>
          <p:cNvSpPr/>
          <p:nvPr/>
        </p:nvSpPr>
        <p:spPr>
          <a:xfrm>
            <a:off x="8412131" y="3055065"/>
            <a:ext cx="1475949" cy="2651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00" dirty="0">
                <a:solidFill>
                  <a:prstClr val="white"/>
                </a:solidFill>
                <a:latin typeface="Impact" panose="020B0806030902050204" pitchFamily="34" charset="0"/>
                <a:cs typeface="Segoe UI" panose="020B0502040204020203" pitchFamily="34" charset="0"/>
              </a:rPr>
              <a:t>Non-Financial </a:t>
            </a:r>
            <a:r>
              <a:rPr lang="en-US" sz="1000" dirty="0" err="1">
                <a:solidFill>
                  <a:prstClr val="white"/>
                </a:solidFill>
                <a:latin typeface="Impact" panose="020B0806030902050204" pitchFamily="34" charset="0"/>
                <a:cs typeface="Segoe UI" panose="020B0502040204020203" pitchFamily="34" charset="0"/>
              </a:rPr>
              <a:t>Behaviour</a:t>
            </a:r>
            <a:endParaRPr lang="en-US" sz="1000" dirty="0">
              <a:solidFill>
                <a:prstClr val="white"/>
              </a:solidFill>
              <a:latin typeface="Impact" panose="020B0806030902050204" pitchFamily="34" charset="0"/>
              <a:cs typeface="Segoe UI" panose="020B0502040204020203" pitchFamily="34" charset="0"/>
            </a:endParaRPr>
          </a:p>
        </p:txBody>
      </p:sp>
      <p:sp>
        <p:nvSpPr>
          <p:cNvPr id="190" name="Rectangle 189">
            <a:extLst>
              <a:ext uri="{FF2B5EF4-FFF2-40B4-BE49-F238E27FC236}">
                <a16:creationId xmlns:a16="http://schemas.microsoft.com/office/drawing/2014/main" id="{0DB6432E-9F0E-4B95-AB9F-7D6285386C1B}"/>
              </a:ext>
            </a:extLst>
          </p:cNvPr>
          <p:cNvSpPr/>
          <p:nvPr/>
        </p:nvSpPr>
        <p:spPr>
          <a:xfrm>
            <a:off x="8866729" y="39504"/>
            <a:ext cx="2011703" cy="21608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1092" dirty="0">
                <a:solidFill>
                  <a:prstClr val="white"/>
                </a:solidFill>
                <a:latin typeface="Impact" panose="020B0806030902050204" pitchFamily="34" charset="0"/>
                <a:cs typeface="Segoe UI" panose="020B0502040204020203" pitchFamily="34" charset="0"/>
              </a:rPr>
              <a:t>Cust Relationship</a:t>
            </a:r>
          </a:p>
        </p:txBody>
      </p:sp>
      <p:sp>
        <p:nvSpPr>
          <p:cNvPr id="192" name="Rectangle: Rounded Corners 191">
            <a:extLst>
              <a:ext uri="{FF2B5EF4-FFF2-40B4-BE49-F238E27FC236}">
                <a16:creationId xmlns:a16="http://schemas.microsoft.com/office/drawing/2014/main" id="{879BCE5C-5FFB-4CEB-A864-581229A4B2B3}"/>
              </a:ext>
            </a:extLst>
          </p:cNvPr>
          <p:cNvSpPr/>
          <p:nvPr/>
        </p:nvSpPr>
        <p:spPr>
          <a:xfrm>
            <a:off x="10245222" y="1759074"/>
            <a:ext cx="1608628" cy="116108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48EB76B2-8E0A-4120-8635-819290625DD7}"/>
              </a:ext>
            </a:extLst>
          </p:cNvPr>
          <p:cNvSpPr/>
          <p:nvPr/>
        </p:nvSpPr>
        <p:spPr>
          <a:xfrm>
            <a:off x="10451097" y="1688179"/>
            <a:ext cx="1196877" cy="195554"/>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Contact Recency</a:t>
            </a:r>
          </a:p>
        </p:txBody>
      </p:sp>
      <p:sp>
        <p:nvSpPr>
          <p:cNvPr id="206" name="ZoneTexte 132">
            <a:extLst>
              <a:ext uri="{FF2B5EF4-FFF2-40B4-BE49-F238E27FC236}">
                <a16:creationId xmlns:a16="http://schemas.microsoft.com/office/drawing/2014/main" id="{DF9B8AF3-F6A7-4CF1-B047-2CD3B7E3F9E3}"/>
              </a:ext>
            </a:extLst>
          </p:cNvPr>
          <p:cNvSpPr txBox="1"/>
          <p:nvPr/>
        </p:nvSpPr>
        <p:spPr>
          <a:xfrm>
            <a:off x="10266614" y="1953655"/>
            <a:ext cx="1254233"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 </a:t>
            </a:r>
            <a:r>
              <a:rPr lang="fr-FR" sz="700" b="1" dirty="0" err="1">
                <a:solidFill>
                  <a:schemeClr val="accent3">
                    <a:lumMod val="50000"/>
                  </a:schemeClr>
                </a:solidFill>
                <a:latin typeface="Segoe UI" panose="020B0502040204020203" pitchFamily="34" charset="0"/>
                <a:cs typeface="Segoe UI" panose="020B0502040204020203" pitchFamily="34" charset="0"/>
              </a:rPr>
              <a:t>month</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7" name="ZoneTexte 132">
            <a:extLst>
              <a:ext uri="{FF2B5EF4-FFF2-40B4-BE49-F238E27FC236}">
                <a16:creationId xmlns:a16="http://schemas.microsoft.com/office/drawing/2014/main" id="{F88E0E50-190D-4685-9655-B133FA977334}"/>
              </a:ext>
            </a:extLst>
          </p:cNvPr>
          <p:cNvSpPr txBox="1"/>
          <p:nvPr/>
        </p:nvSpPr>
        <p:spPr>
          <a:xfrm>
            <a:off x="10270660" y="212193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6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8" name="ZoneTexte 132">
            <a:extLst>
              <a:ext uri="{FF2B5EF4-FFF2-40B4-BE49-F238E27FC236}">
                <a16:creationId xmlns:a16="http://schemas.microsoft.com/office/drawing/2014/main" id="{00889123-2C15-4BFF-9E5A-AC3D3DF8BEF1}"/>
              </a:ext>
            </a:extLst>
          </p:cNvPr>
          <p:cNvSpPr txBox="1"/>
          <p:nvPr/>
        </p:nvSpPr>
        <p:spPr>
          <a:xfrm>
            <a:off x="10268638" y="2273860"/>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last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09" name="ZoneTexte 132">
            <a:extLst>
              <a:ext uri="{FF2B5EF4-FFF2-40B4-BE49-F238E27FC236}">
                <a16:creationId xmlns:a16="http://schemas.microsoft.com/office/drawing/2014/main" id="{2C54F50A-C47C-4BDD-B090-8884CE9CF674}"/>
              </a:ext>
            </a:extLst>
          </p:cNvPr>
          <p:cNvSpPr txBox="1"/>
          <p:nvPr/>
        </p:nvSpPr>
        <p:spPr>
          <a:xfrm>
            <a:off x="10269338" y="2653975"/>
            <a:ext cx="1252663"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Not </a:t>
            </a:r>
            <a:r>
              <a:rPr lang="fr-FR" sz="800" b="1" dirty="0" err="1">
                <a:solidFill>
                  <a:schemeClr val="accent3">
                    <a:lumMod val="50000"/>
                  </a:schemeClr>
                </a:solidFill>
                <a:latin typeface="Segoe UI" panose="020B0502040204020203" pitchFamily="34" charset="0"/>
                <a:cs typeface="Segoe UI" panose="020B0502040204020203" pitchFamily="34" charset="0"/>
              </a:rPr>
              <a:t>contacted</a:t>
            </a:r>
            <a:r>
              <a:rPr lang="fr-FR" sz="800" b="1" dirty="0">
                <a:solidFill>
                  <a:schemeClr val="accent3">
                    <a:lumMod val="50000"/>
                  </a:schemeClr>
                </a:solidFill>
                <a:latin typeface="Segoe UI" panose="020B0502040204020203" pitchFamily="34" charset="0"/>
                <a:cs typeface="Segoe UI" panose="020B0502040204020203" pitchFamily="34" charset="0"/>
              </a:rPr>
              <a:t> at all</a:t>
            </a:r>
          </a:p>
        </p:txBody>
      </p:sp>
      <p:sp>
        <p:nvSpPr>
          <p:cNvPr id="210" name="ZoneTexte 132">
            <a:extLst>
              <a:ext uri="{FF2B5EF4-FFF2-40B4-BE49-F238E27FC236}">
                <a16:creationId xmlns:a16="http://schemas.microsoft.com/office/drawing/2014/main" id="{8E6C49F1-602C-433E-98BF-74BE995D69C0}"/>
              </a:ext>
            </a:extLst>
          </p:cNvPr>
          <p:cNvSpPr txBox="1"/>
          <p:nvPr/>
        </p:nvSpPr>
        <p:spPr>
          <a:xfrm>
            <a:off x="10268638" y="2427895"/>
            <a:ext cx="1398964" cy="200055"/>
          </a:xfrm>
          <a:prstGeom prst="rect">
            <a:avLst/>
          </a:prstGeom>
          <a:noFill/>
        </p:spPr>
        <p:txBody>
          <a:bodyPr wrap="square" rtlCol="0">
            <a:spAutoFit/>
          </a:bodyPr>
          <a:lstStyle/>
          <a:p>
            <a:pPr defTabSz="1087672" eaLnBrk="0" fontAlgn="base" hangingPunct="0">
              <a:spcBef>
                <a:spcPct val="0"/>
              </a:spcBef>
              <a:spcAft>
                <a:spcPct val="0"/>
              </a:spcAft>
            </a:pP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dirty="0" err="1">
                <a:solidFill>
                  <a:schemeClr val="accent3">
                    <a:lumMod val="50000"/>
                  </a:schemeClr>
                </a:solidFill>
                <a:latin typeface="Segoe UI" panose="020B0502040204020203" pitchFamily="34" charset="0"/>
                <a:cs typeface="Segoe UI" panose="020B0502040204020203" pitchFamily="34" charset="0"/>
              </a:rPr>
              <a:t>Contacted</a:t>
            </a:r>
            <a:r>
              <a:rPr lang="fr-FR" sz="700" b="1" dirty="0">
                <a:solidFill>
                  <a:schemeClr val="accent3">
                    <a:lumMod val="50000"/>
                  </a:schemeClr>
                </a:solidFill>
                <a:latin typeface="Segoe UI" panose="020B0502040204020203" pitchFamily="34" charset="0"/>
                <a:cs typeface="Segoe UI" panose="020B0502040204020203" pitchFamily="34" charset="0"/>
              </a:rPr>
              <a:t> </a:t>
            </a:r>
            <a:r>
              <a:rPr lang="fr-FR" sz="700" b="1" dirty="0" err="1">
                <a:solidFill>
                  <a:schemeClr val="accent3">
                    <a:lumMod val="50000"/>
                  </a:schemeClr>
                </a:solidFill>
                <a:latin typeface="Segoe UI" panose="020B0502040204020203" pitchFamily="34" charset="0"/>
                <a:cs typeface="Segoe UI" panose="020B0502040204020203" pitchFamily="34" charset="0"/>
              </a:rPr>
              <a:t>after</a:t>
            </a:r>
            <a:r>
              <a:rPr lang="fr-FR" sz="700" b="1" dirty="0">
                <a:solidFill>
                  <a:schemeClr val="accent3">
                    <a:lumMod val="50000"/>
                  </a:schemeClr>
                </a:solidFill>
                <a:latin typeface="Segoe UI" panose="020B0502040204020203" pitchFamily="34" charset="0"/>
                <a:cs typeface="Segoe UI" panose="020B0502040204020203" pitchFamily="34" charset="0"/>
              </a:rPr>
              <a:t> 12 </a:t>
            </a:r>
            <a:r>
              <a:rPr lang="fr-FR" sz="700" b="1" dirty="0" err="1">
                <a:solidFill>
                  <a:schemeClr val="accent3">
                    <a:lumMod val="50000"/>
                  </a:schemeClr>
                </a:solidFill>
                <a:latin typeface="Segoe UI" panose="020B0502040204020203" pitchFamily="34" charset="0"/>
                <a:cs typeface="Segoe UI" panose="020B0502040204020203" pitchFamily="34" charset="0"/>
              </a:rPr>
              <a:t>months</a:t>
            </a:r>
            <a:endParaRPr lang="fr-FR" sz="700" b="1" dirty="0">
              <a:solidFill>
                <a:schemeClr val="accent3">
                  <a:lumMod val="50000"/>
                </a:schemeClr>
              </a:solidFill>
              <a:latin typeface="Segoe UI" panose="020B0502040204020203" pitchFamily="34" charset="0"/>
              <a:cs typeface="Segoe UI" panose="020B0502040204020203" pitchFamily="34" charset="0"/>
            </a:endParaRPr>
          </a:p>
        </p:txBody>
      </p:sp>
      <p:sp>
        <p:nvSpPr>
          <p:cNvPr id="211" name="ZoneTexte 137">
            <a:extLst>
              <a:ext uri="{FF2B5EF4-FFF2-40B4-BE49-F238E27FC236}">
                <a16:creationId xmlns:a16="http://schemas.microsoft.com/office/drawing/2014/main" id="{8DA90605-A6AF-4F88-8241-51DE47A7A2DF}"/>
              </a:ext>
            </a:extLst>
          </p:cNvPr>
          <p:cNvSpPr txBox="1"/>
          <p:nvPr/>
        </p:nvSpPr>
        <p:spPr>
          <a:xfrm>
            <a:off x="11484262" y="1951965"/>
            <a:ext cx="418897"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0.2%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2" name="ZoneTexte 137">
            <a:extLst>
              <a:ext uri="{FF2B5EF4-FFF2-40B4-BE49-F238E27FC236}">
                <a16:creationId xmlns:a16="http://schemas.microsoft.com/office/drawing/2014/main" id="{ACD7C42A-26FF-4A2A-A437-9C68E0AF837F}"/>
              </a:ext>
            </a:extLst>
          </p:cNvPr>
          <p:cNvSpPr txBox="1"/>
          <p:nvPr/>
        </p:nvSpPr>
        <p:spPr>
          <a:xfrm>
            <a:off x="11502861" y="2130939"/>
            <a:ext cx="400298"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1.4%</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3" name="ZoneTexte 137">
            <a:extLst>
              <a:ext uri="{FF2B5EF4-FFF2-40B4-BE49-F238E27FC236}">
                <a16:creationId xmlns:a16="http://schemas.microsoft.com/office/drawing/2014/main" id="{E5D5A473-2340-416C-AB11-07DA99B3F441}"/>
              </a:ext>
            </a:extLst>
          </p:cNvPr>
          <p:cNvSpPr txBox="1"/>
          <p:nvPr/>
        </p:nvSpPr>
        <p:spPr>
          <a:xfrm>
            <a:off x="11407669" y="2297290"/>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2.2%</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4" name="ZoneTexte 137">
            <a:extLst>
              <a:ext uri="{FF2B5EF4-FFF2-40B4-BE49-F238E27FC236}">
                <a16:creationId xmlns:a16="http://schemas.microsoft.com/office/drawing/2014/main" id="{EBDEEA8A-8A49-4807-BCEF-74E51776AC56}"/>
              </a:ext>
            </a:extLst>
          </p:cNvPr>
          <p:cNvSpPr txBox="1"/>
          <p:nvPr/>
        </p:nvSpPr>
        <p:spPr>
          <a:xfrm>
            <a:off x="11407670" y="2657814"/>
            <a:ext cx="495489" cy="215444"/>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800">
                <a:solidFill>
                  <a:schemeClr val="accent5">
                    <a:lumMod val="50000"/>
                  </a:schemeClr>
                </a:solidFill>
                <a:latin typeface="Segoe UI" panose="020B0502040204020203" pitchFamily="34" charset="0"/>
                <a:cs typeface="Segoe UI" panose="020B0502040204020203" pitchFamily="34" charset="0"/>
              </a:rPr>
              <a:t>96.1%</a:t>
            </a:r>
            <a:endParaRPr lang="fr-FR" sz="800" dirty="0">
              <a:solidFill>
                <a:schemeClr val="accent5">
                  <a:lumMod val="50000"/>
                </a:schemeClr>
              </a:solidFill>
              <a:latin typeface="Segoe UI" panose="020B0502040204020203" pitchFamily="34" charset="0"/>
              <a:cs typeface="Segoe UI" panose="020B0502040204020203" pitchFamily="34" charset="0"/>
            </a:endParaRPr>
          </a:p>
        </p:txBody>
      </p:sp>
      <p:sp>
        <p:nvSpPr>
          <p:cNvPr id="215" name="ZoneTexte 137">
            <a:extLst>
              <a:ext uri="{FF2B5EF4-FFF2-40B4-BE49-F238E27FC236}">
                <a16:creationId xmlns:a16="http://schemas.microsoft.com/office/drawing/2014/main" id="{7737C59F-9443-4BB9-8468-D5BB39BD539C}"/>
              </a:ext>
            </a:extLst>
          </p:cNvPr>
          <p:cNvSpPr txBox="1"/>
          <p:nvPr/>
        </p:nvSpPr>
        <p:spPr>
          <a:xfrm>
            <a:off x="11407669" y="2440369"/>
            <a:ext cx="495490" cy="200055"/>
          </a:xfrm>
          <a:prstGeom prst="rect">
            <a:avLst/>
          </a:prstGeom>
          <a:noFill/>
        </p:spPr>
        <p:txBody>
          <a:bodyPr wrap="square" rtlCol="0">
            <a:spAutoFit/>
          </a:bodyPr>
          <a:lstStyle>
            <a:defPPr>
              <a:defRPr lang="fr-FR"/>
            </a:defPPr>
            <a:lvl1pPr>
              <a:defRPr sz="641" b="1">
                <a:solidFill>
                  <a:srgbClr val="002060"/>
                </a:solidFill>
              </a:defRPr>
            </a:lvl1pPr>
          </a:lstStyle>
          <a:p>
            <a:pPr algn="r" defTabSz="1087672" eaLnBrk="0" fontAlgn="base" hangingPunct="0">
              <a:spcBef>
                <a:spcPct val="0"/>
              </a:spcBef>
              <a:spcAft>
                <a:spcPct val="0"/>
              </a:spcAft>
            </a:pPr>
            <a:r>
              <a:rPr lang="fr-FR" sz="700">
                <a:solidFill>
                  <a:schemeClr val="accent5">
                    <a:lumMod val="50000"/>
                  </a:schemeClr>
                </a:solidFill>
                <a:latin typeface="Segoe UI" panose="020B0502040204020203" pitchFamily="34" charset="0"/>
                <a:cs typeface="Segoe UI" panose="020B0502040204020203" pitchFamily="34" charset="0"/>
              </a:rPr>
              <a:t>1.8%</a:t>
            </a:r>
            <a:endParaRPr lang="fr-FR" sz="700" dirty="0">
              <a:solidFill>
                <a:schemeClr val="accent5">
                  <a:lumMod val="50000"/>
                </a:schemeClr>
              </a:solidFill>
              <a:latin typeface="Segoe UI" panose="020B0502040204020203" pitchFamily="34" charset="0"/>
              <a:cs typeface="Segoe UI" panose="020B0502040204020203" pitchFamily="34" charset="0"/>
            </a:endParaRPr>
          </a:p>
        </p:txBody>
      </p:sp>
      <p:sp>
        <p:nvSpPr>
          <p:cNvPr id="216" name="TextBox 215">
            <a:extLst>
              <a:ext uri="{FF2B5EF4-FFF2-40B4-BE49-F238E27FC236}">
                <a16:creationId xmlns:a16="http://schemas.microsoft.com/office/drawing/2014/main" id="{800660BF-4AD0-4DD9-9A63-E46409600ACB}"/>
              </a:ext>
            </a:extLst>
          </p:cNvPr>
          <p:cNvSpPr txBox="1"/>
          <p:nvPr/>
        </p:nvSpPr>
        <p:spPr bwMode="auto">
          <a:xfrm>
            <a:off x="4410379" y="71398"/>
            <a:ext cx="3346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2200" b="1" dirty="0">
                <a:solidFill>
                  <a:schemeClr val="accent3">
                    <a:lumMod val="50000"/>
                  </a:schemeClr>
                </a:solidFill>
                <a:effectLst>
                  <a:outerShdw blurRad="38100" dist="38100" dir="2700000" algn="tl">
                    <a:srgbClr val="000000">
                      <a:alpha val="43137"/>
                    </a:srgbClr>
                  </a:outerShdw>
                </a:effectLst>
                <a:latin typeface="Bahnschrift SemiBold SemiConden" panose="020B0502040204020203" pitchFamily="34" charset="0"/>
              </a:rPr>
              <a:t>AMFS Customer Infographic</a:t>
            </a:r>
          </a:p>
        </p:txBody>
      </p:sp>
      <p:sp>
        <p:nvSpPr>
          <p:cNvPr id="217" name="TextBox 216">
            <a:extLst>
              <a:ext uri="{FF2B5EF4-FFF2-40B4-BE49-F238E27FC236}">
                <a16:creationId xmlns:a16="http://schemas.microsoft.com/office/drawing/2014/main" id="{E495FC6A-00A7-4B03-AED9-95A468C2546F}"/>
              </a:ext>
            </a:extLst>
          </p:cNvPr>
          <p:cNvSpPr txBox="1"/>
          <p:nvPr/>
        </p:nvSpPr>
        <p:spPr bwMode="auto">
          <a:xfrm>
            <a:off x="6222386" y="505956"/>
            <a:ext cx="16881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i="1" dirty="0">
                <a:solidFill>
                  <a:schemeClr val="bg1">
                    <a:lumMod val="50000"/>
                  </a:schemeClr>
                </a:solidFill>
                <a:latin typeface="Source Sans Pro" pitchFamily="34" charset="0"/>
              </a:rPr>
              <a:t>As of End Oct 2019</a:t>
            </a:r>
          </a:p>
        </p:txBody>
      </p:sp>
      <p:sp>
        <p:nvSpPr>
          <p:cNvPr id="218" name="TextBox 217">
            <a:extLst>
              <a:ext uri="{FF2B5EF4-FFF2-40B4-BE49-F238E27FC236}">
                <a16:creationId xmlns:a16="http://schemas.microsoft.com/office/drawing/2014/main" id="{6D703FB2-AE49-407B-8AC4-535C5F7B5725}"/>
              </a:ext>
            </a:extLst>
          </p:cNvPr>
          <p:cNvSpPr txBox="1"/>
          <p:nvPr/>
        </p:nvSpPr>
        <p:spPr bwMode="auto">
          <a:xfrm>
            <a:off x="4584409" y="472144"/>
            <a:ext cx="10583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en-US" sz="1400" b="1" dirty="0">
                <a:solidFill>
                  <a:schemeClr val="accent5">
                    <a:lumMod val="50000"/>
                  </a:schemeClr>
                </a:solidFill>
                <a:latin typeface="Arial Black" panose="020B0A04020102020204" pitchFamily="34" charset="0"/>
              </a:rPr>
              <a:t>TM Sharia </a:t>
            </a:r>
          </a:p>
          <a:p>
            <a:pPr eaLnBrk="1" hangingPunct="1"/>
            <a:r>
              <a:rPr lang="en-US" sz="1400" b="1" dirty="0">
                <a:solidFill>
                  <a:schemeClr val="accent5">
                    <a:lumMod val="50000"/>
                  </a:schemeClr>
                </a:solidFill>
                <a:latin typeface="Arial Black" panose="020B0A04020102020204" pitchFamily="34" charset="0"/>
              </a:rPr>
              <a:t>In-force</a:t>
            </a:r>
          </a:p>
        </p:txBody>
      </p:sp>
      <p:cxnSp>
        <p:nvCxnSpPr>
          <p:cNvPr id="285" name="Straight Connector 284">
            <a:extLst>
              <a:ext uri="{FF2B5EF4-FFF2-40B4-BE49-F238E27FC236}">
                <a16:creationId xmlns:a16="http://schemas.microsoft.com/office/drawing/2014/main" id="{12B4B8C2-2D85-41B5-B723-BE39903C9797}"/>
              </a:ext>
            </a:extLst>
          </p:cNvPr>
          <p:cNvCxnSpPr>
            <a:cxnSpLocks/>
          </p:cNvCxnSpPr>
          <p:nvPr/>
        </p:nvCxnSpPr>
        <p:spPr>
          <a:xfrm flipH="1">
            <a:off x="2000012" y="403088"/>
            <a:ext cx="6719" cy="2504245"/>
          </a:xfrm>
          <a:prstGeom prst="line">
            <a:avLst/>
          </a:prstGeom>
          <a:ln w="12700"/>
        </p:spPr>
        <p:style>
          <a:lnRef idx="2">
            <a:schemeClr val="accent3"/>
          </a:lnRef>
          <a:fillRef idx="0">
            <a:schemeClr val="accent3"/>
          </a:fillRef>
          <a:effectRef idx="1">
            <a:schemeClr val="accent3"/>
          </a:effectRef>
          <a:fontRef idx="minor">
            <a:schemeClr val="tx1"/>
          </a:fontRef>
        </p:style>
      </p:cxnSp>
      <p:sp>
        <p:nvSpPr>
          <p:cNvPr id="289" name="TextBox 288">
            <a:extLst>
              <a:ext uri="{FF2B5EF4-FFF2-40B4-BE49-F238E27FC236}">
                <a16:creationId xmlns:a16="http://schemas.microsoft.com/office/drawing/2014/main" id="{AF6CD193-485D-4060-8082-25D4DE9D8924}"/>
              </a:ext>
            </a:extLst>
          </p:cNvPr>
          <p:cNvSpPr txBox="1"/>
          <p:nvPr/>
        </p:nvSpPr>
        <p:spPr bwMode="auto">
          <a:xfrm>
            <a:off x="5749350" y="3659518"/>
            <a:ext cx="8014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00" b="1">
                <a:solidFill>
                  <a:schemeClr val="accent5">
                    <a:lumMod val="50000"/>
                  </a:schemeClr>
                </a:solidFill>
                <a:latin typeface="Arial Black" panose="020B0A04020102020204" pitchFamily="34" charset="0"/>
              </a:rPr>
              <a:t>TM Syaria</a:t>
            </a:r>
            <a:endParaRPr lang="en-US" sz="1000" b="1" dirty="0">
              <a:solidFill>
                <a:schemeClr val="accent5">
                  <a:lumMod val="50000"/>
                </a:schemeClr>
              </a:solidFill>
              <a:latin typeface="Arial Black" panose="020B0A04020102020204" pitchFamily="34" charset="0"/>
            </a:endParaRPr>
          </a:p>
        </p:txBody>
      </p:sp>
      <p:sp>
        <p:nvSpPr>
          <p:cNvPr id="308" name="ZoneTexte 35">
            <a:extLst>
              <a:ext uri="{FF2B5EF4-FFF2-40B4-BE49-F238E27FC236}">
                <a16:creationId xmlns:a16="http://schemas.microsoft.com/office/drawing/2014/main" id="{6D67E8DF-3D7F-48F9-ACC5-13FE5D08A5E8}"/>
              </a:ext>
            </a:extLst>
          </p:cNvPr>
          <p:cNvSpPr txBox="1">
            <a:spLocks noChangeArrowheads="1"/>
          </p:cNvSpPr>
          <p:nvPr/>
        </p:nvSpPr>
        <p:spPr bwMode="auto">
          <a:xfrm>
            <a:off x="7566669" y="2634219"/>
            <a:ext cx="425903" cy="18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1.0%</a:t>
            </a:r>
          </a:p>
        </p:txBody>
      </p:sp>
      <p:sp>
        <p:nvSpPr>
          <p:cNvPr id="310" name="ZoneTexte 35">
            <a:extLst>
              <a:ext uri="{FF2B5EF4-FFF2-40B4-BE49-F238E27FC236}">
                <a16:creationId xmlns:a16="http://schemas.microsoft.com/office/drawing/2014/main" id="{965C6222-69CE-4035-B279-E2EED703C7F6}"/>
              </a:ext>
            </a:extLst>
          </p:cNvPr>
          <p:cNvSpPr txBox="1">
            <a:spLocks noChangeArrowheads="1"/>
          </p:cNvSpPr>
          <p:nvPr/>
        </p:nvSpPr>
        <p:spPr bwMode="auto">
          <a:xfrm>
            <a:off x="7560097" y="2901314"/>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6.8</a:t>
            </a:r>
            <a:r>
              <a:rPr lang="fr-FR" sz="600" b="1">
                <a:solidFill>
                  <a:srgbClr val="4F81BD"/>
                </a:solidFill>
              </a:rPr>
              <a:t>%</a:t>
            </a:r>
          </a:p>
        </p:txBody>
      </p:sp>
      <p:sp>
        <p:nvSpPr>
          <p:cNvPr id="314" name="ZoneTexte 35">
            <a:extLst>
              <a:ext uri="{FF2B5EF4-FFF2-40B4-BE49-F238E27FC236}">
                <a16:creationId xmlns:a16="http://schemas.microsoft.com/office/drawing/2014/main" id="{B1654402-9145-47E9-B652-A1E3D53C350B}"/>
              </a:ext>
            </a:extLst>
          </p:cNvPr>
          <p:cNvSpPr txBox="1">
            <a:spLocks noChangeArrowheads="1"/>
          </p:cNvSpPr>
          <p:nvPr/>
        </p:nvSpPr>
        <p:spPr bwMode="auto">
          <a:xfrm>
            <a:off x="7560097" y="3304793"/>
            <a:ext cx="1040474" cy="18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a:solidFill>
                  <a:srgbClr val="4F81BD"/>
                </a:solidFill>
                <a:latin typeface="Segoe UI" panose="020B0502040204020203" pitchFamily="34" charset="0"/>
                <a:cs typeface="Segoe UI" panose="020B0502040204020203" pitchFamily="34" charset="0"/>
              </a:rPr>
              <a:t>92.2%</a:t>
            </a:r>
            <a:endParaRPr lang="fr-FR" sz="600" b="1">
              <a:solidFill>
                <a:srgbClr val="4F81BD"/>
              </a:solidFill>
            </a:endParaRPr>
          </a:p>
        </p:txBody>
      </p:sp>
      <p:sp>
        <p:nvSpPr>
          <p:cNvPr id="315" name="ZoneTexte 35">
            <a:extLst>
              <a:ext uri="{FF2B5EF4-FFF2-40B4-BE49-F238E27FC236}">
                <a16:creationId xmlns:a16="http://schemas.microsoft.com/office/drawing/2014/main" id="{AE70E15E-4251-4A35-93F4-2B3B25A88736}"/>
              </a:ext>
            </a:extLst>
          </p:cNvPr>
          <p:cNvSpPr txBox="1">
            <a:spLocks noChangeArrowheads="1"/>
          </p:cNvSpPr>
          <p:nvPr/>
        </p:nvSpPr>
        <p:spPr bwMode="auto">
          <a:xfrm>
            <a:off x="4517045" y="2078285"/>
            <a:ext cx="5287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800" b="1" dirty="0">
                <a:solidFill>
                  <a:srgbClr val="4F81BD"/>
                </a:solidFill>
                <a:latin typeface="Segoe UI" panose="020B0502040204020203" pitchFamily="34" charset="0"/>
                <a:cs typeface="Segoe UI" panose="020B0502040204020203" pitchFamily="34" charset="0"/>
              </a:rPr>
              <a:t>50.5%</a:t>
            </a:r>
          </a:p>
        </p:txBody>
      </p:sp>
      <p:sp>
        <p:nvSpPr>
          <p:cNvPr id="316" name="ZoneTexte 35">
            <a:extLst>
              <a:ext uri="{FF2B5EF4-FFF2-40B4-BE49-F238E27FC236}">
                <a16:creationId xmlns:a16="http://schemas.microsoft.com/office/drawing/2014/main" id="{024340A8-D706-48CF-B48D-10DB0477B2B8}"/>
              </a:ext>
            </a:extLst>
          </p:cNvPr>
          <p:cNvSpPr txBox="1">
            <a:spLocks noChangeArrowheads="1"/>
          </p:cNvSpPr>
          <p:nvPr/>
        </p:nvSpPr>
        <p:spPr bwMode="auto">
          <a:xfrm>
            <a:off x="4936934" y="2093200"/>
            <a:ext cx="4753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800" b="1" dirty="0">
                <a:solidFill>
                  <a:srgbClr val="953735"/>
                </a:solidFill>
                <a:latin typeface="Segoe UI" panose="020B0502040204020203" pitchFamily="34" charset="0"/>
                <a:cs typeface="Segoe UI" panose="020B0502040204020203" pitchFamily="34" charset="0"/>
              </a:rPr>
              <a:t>49.5</a:t>
            </a:r>
            <a:r>
              <a:rPr lang="fr-FR" sz="700" b="1" dirty="0">
                <a:solidFill>
                  <a:srgbClr val="953735"/>
                </a:solidFill>
                <a:latin typeface="Segoe UI" panose="020B0502040204020203" pitchFamily="34" charset="0"/>
                <a:cs typeface="Segoe UI" panose="020B0502040204020203" pitchFamily="34" charset="0"/>
              </a:rPr>
              <a:t>%</a:t>
            </a:r>
            <a:endParaRPr lang="fr-FR" sz="600" b="1" dirty="0">
              <a:solidFill>
                <a:srgbClr val="953735"/>
              </a:solidFill>
              <a:latin typeface="Segoe UI" panose="020B0502040204020203" pitchFamily="34" charset="0"/>
              <a:cs typeface="Segoe UI" panose="020B0502040204020203" pitchFamily="34" charset="0"/>
            </a:endParaRPr>
          </a:p>
        </p:txBody>
      </p:sp>
      <p:graphicFrame>
        <p:nvGraphicFramePr>
          <p:cNvPr id="318" name="Table 317">
            <a:extLst>
              <a:ext uri="{FF2B5EF4-FFF2-40B4-BE49-F238E27FC236}">
                <a16:creationId xmlns:a16="http://schemas.microsoft.com/office/drawing/2014/main" id="{CC705401-C02C-4F08-9CE7-58CD093D4CF9}"/>
              </a:ext>
            </a:extLst>
          </p:cNvPr>
          <p:cNvGraphicFramePr>
            <a:graphicFrameLocks noGrp="1"/>
          </p:cNvGraphicFramePr>
          <p:nvPr>
            <p:extLst>
              <p:ext uri="{D42A27DB-BD31-4B8C-83A1-F6EECF244321}">
                <p14:modId xmlns:p14="http://schemas.microsoft.com/office/powerpoint/2010/main" val="1252622435"/>
              </p:ext>
            </p:extLst>
          </p:nvPr>
        </p:nvGraphicFramePr>
        <p:xfrm>
          <a:off x="4572845" y="3839343"/>
          <a:ext cx="916375" cy="633445"/>
        </p:xfrm>
        <a:graphic>
          <a:graphicData uri="http://schemas.openxmlformats.org/drawingml/2006/table">
            <a:tbl>
              <a:tblPr>
                <a:tableStyleId>{5C22544A-7EE6-4342-B048-85BDC9FD1C3A}</a:tableStyleId>
              </a:tblPr>
              <a:tblGrid>
                <a:gridCol w="662133">
                  <a:extLst>
                    <a:ext uri="{9D8B030D-6E8A-4147-A177-3AD203B41FA5}">
                      <a16:colId xmlns:a16="http://schemas.microsoft.com/office/drawing/2014/main" val="1091484480"/>
                    </a:ext>
                  </a:extLst>
                </a:gridCol>
                <a:gridCol w="254242">
                  <a:extLst>
                    <a:ext uri="{9D8B030D-6E8A-4147-A177-3AD203B41FA5}">
                      <a16:colId xmlns:a16="http://schemas.microsoft.com/office/drawing/2014/main" val="2281290309"/>
                    </a:ext>
                  </a:extLst>
                </a:gridCol>
              </a:tblGrid>
              <a:tr h="126689">
                <a:tc>
                  <a:txBody>
                    <a:bodyPr/>
                    <a:lstStyle/>
                    <a:p>
                      <a:pPr marL="0" algn="l">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Private Employee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Entrepreneur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Civil Servant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668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Professional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0.1%</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6689">
                <a:tc>
                  <a:txBody>
                    <a:bodyPr/>
                    <a:lstStyle/>
                    <a:p>
                      <a:pPr marL="0" algn="l">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97.8%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bl>
          </a:graphicData>
        </a:graphic>
      </p:graphicFrame>
      <p:graphicFrame>
        <p:nvGraphicFramePr>
          <p:cNvPr id="321" name="Table 320">
            <a:extLst>
              <a:ext uri="{FF2B5EF4-FFF2-40B4-BE49-F238E27FC236}">
                <a16:creationId xmlns:a16="http://schemas.microsoft.com/office/drawing/2014/main" id="{E0558A93-FBB5-4C41-88F6-3C29AFE7EF61}"/>
              </a:ext>
            </a:extLst>
          </p:cNvPr>
          <p:cNvGraphicFramePr>
            <a:graphicFrameLocks noGrp="1"/>
          </p:cNvGraphicFramePr>
          <p:nvPr>
            <p:extLst>
              <p:ext uri="{D42A27DB-BD31-4B8C-83A1-F6EECF244321}">
                <p14:modId xmlns:p14="http://schemas.microsoft.com/office/powerpoint/2010/main" val="4012077343"/>
              </p:ext>
            </p:extLst>
          </p:nvPr>
        </p:nvGraphicFramePr>
        <p:xfrm>
          <a:off x="6882242" y="3832019"/>
          <a:ext cx="696217" cy="643930"/>
        </p:xfrm>
        <a:graphic>
          <a:graphicData uri="http://schemas.openxmlformats.org/drawingml/2006/table">
            <a:tbl>
              <a:tblPr>
                <a:tableStyleId>{5C22544A-7EE6-4342-B048-85BDC9FD1C3A}</a:tableStyleId>
              </a:tblPr>
              <a:tblGrid>
                <a:gridCol w="453356">
                  <a:extLst>
                    <a:ext uri="{9D8B030D-6E8A-4147-A177-3AD203B41FA5}">
                      <a16:colId xmlns:a16="http://schemas.microsoft.com/office/drawing/2014/main" val="1091484480"/>
                    </a:ext>
                  </a:extLst>
                </a:gridCol>
                <a:gridCol w="242861">
                  <a:extLst>
                    <a:ext uri="{9D8B030D-6E8A-4147-A177-3AD203B41FA5}">
                      <a16:colId xmlns:a16="http://schemas.microsoft.com/office/drawing/2014/main" val="2281290309"/>
                    </a:ext>
                  </a:extLst>
                </a:gridCol>
              </a:tblGrid>
              <a:tr h="113844">
                <a:tc>
                  <a:txBody>
                    <a:bodyPr/>
                    <a:lstStyle/>
                    <a:p>
                      <a:pPr marL="0" algn="l">
                        <a:spcBef>
                          <a:spcPts val="0"/>
                        </a:spcBef>
                      </a:pPr>
                      <a:r>
                        <a:rPr lang="en-US" sz="600" b="1" kern="1200" dirty="0">
                          <a:solidFill>
                            <a:srgbClr val="002060"/>
                          </a:solidFill>
                          <a:latin typeface="Segoe UI" panose="020B0502040204020203" pitchFamily="34" charset="0"/>
                          <a:ea typeface="+mn-ea"/>
                          <a:cs typeface="Segoe UI" panose="020B0502040204020203" pitchFamily="34" charset="0"/>
                        </a:rPr>
                        <a:t>Muslims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chemeClr val="accent5">
                              <a:lumMod val="75000"/>
                            </a:schemeClr>
                          </a:solidFill>
                          <a:latin typeface="Segoe UI" panose="020B0502040204020203" pitchFamily="34" charset="0"/>
                          <a:ea typeface="+mn-ea"/>
                          <a:cs typeface="Segoe UI" panose="020B0502040204020203" pitchFamily="34" charset="0"/>
                        </a:rPr>
                        <a:t>2.19%</a:t>
                      </a:r>
                      <a:endParaRPr lang="en-US" sz="600" b="1" kern="1200" dirty="0">
                        <a:solidFill>
                          <a:schemeClr val="accent5">
                            <a:lumMod val="75000"/>
                          </a:schemeClr>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96318">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Christians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chemeClr val="accent5">
                              <a:lumMod val="75000"/>
                            </a:schemeClr>
                          </a:solidFill>
                          <a:latin typeface="Segoe UI" panose="020B0502040204020203" pitchFamily="34" charset="0"/>
                          <a:ea typeface="+mn-ea"/>
                          <a:cs typeface="Segoe UI" panose="020B0502040204020203" pitchFamily="34" charset="0"/>
                        </a:rPr>
                        <a:t>0.04%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96318">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Hindus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15515">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Buddhists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chemeClr val="accent5">
                              <a:lumMod val="75000"/>
                            </a:schemeClr>
                          </a:solidFill>
                          <a:latin typeface="Segoe UI" panose="020B0502040204020203" pitchFamily="34" charset="0"/>
                          <a:ea typeface="+mn-ea"/>
                          <a:cs typeface="Segoe UI" panose="020B0502040204020203" pitchFamily="34" charset="0"/>
                        </a:rPr>
                        <a:t>0.00%</a:t>
                      </a:r>
                      <a:endParaRPr lang="en-US" sz="600" b="1" kern="1200" dirty="0">
                        <a:solidFill>
                          <a:schemeClr val="accent5">
                            <a:lumMod val="75000"/>
                          </a:schemeClr>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91403">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chemeClr val="accent5">
                              <a:lumMod val="75000"/>
                            </a:schemeClr>
                          </a:solidFill>
                          <a:latin typeface="Segoe UI" panose="020B0502040204020203" pitchFamily="34" charset="0"/>
                          <a:ea typeface="+mn-ea"/>
                          <a:cs typeface="Segoe UI" panose="020B0502040204020203" pitchFamily="34" charset="0"/>
                        </a:rPr>
                        <a:t>0.00%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r h="111676">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chemeClr val="accent5">
                              <a:lumMod val="75000"/>
                            </a:schemeClr>
                          </a:solidFill>
                          <a:latin typeface="Segoe UI" panose="020B0502040204020203" pitchFamily="34" charset="0"/>
                          <a:ea typeface="+mn-ea"/>
                          <a:cs typeface="Segoe UI" panose="020B0502040204020203" pitchFamily="34" charset="0"/>
                        </a:rPr>
                        <a:t>97.7%</a:t>
                      </a:r>
                      <a:endParaRPr lang="en-US" sz="600" b="1" kern="1200" dirty="0">
                        <a:solidFill>
                          <a:schemeClr val="accent5">
                            <a:lumMod val="75000"/>
                          </a:schemeClr>
                        </a:solidFill>
                        <a:latin typeface="Segoe UI" panose="020B0502040204020203" pitchFamily="34" charset="0"/>
                        <a:ea typeface="+mn-ea"/>
                        <a:cs typeface="Segoe UI" panose="020B0502040204020203"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bl>
          </a:graphicData>
        </a:graphic>
      </p:graphicFrame>
      <p:graphicFrame>
        <p:nvGraphicFramePr>
          <p:cNvPr id="322" name="Table 321">
            <a:extLst>
              <a:ext uri="{FF2B5EF4-FFF2-40B4-BE49-F238E27FC236}">
                <a16:creationId xmlns:a16="http://schemas.microsoft.com/office/drawing/2014/main" id="{77BED271-6EB2-444E-8BDC-DB88B39CF801}"/>
              </a:ext>
            </a:extLst>
          </p:cNvPr>
          <p:cNvGraphicFramePr>
            <a:graphicFrameLocks noGrp="1"/>
          </p:cNvGraphicFramePr>
          <p:nvPr>
            <p:extLst>
              <p:ext uri="{D42A27DB-BD31-4B8C-83A1-F6EECF244321}">
                <p14:modId xmlns:p14="http://schemas.microsoft.com/office/powerpoint/2010/main" val="797037513"/>
              </p:ext>
            </p:extLst>
          </p:nvPr>
        </p:nvGraphicFramePr>
        <p:xfrm>
          <a:off x="5645221" y="4399355"/>
          <a:ext cx="927164" cy="532254"/>
        </p:xfrm>
        <a:graphic>
          <a:graphicData uri="http://schemas.openxmlformats.org/drawingml/2006/table">
            <a:tbl>
              <a:tblPr>
                <a:tableStyleId>{5C22544A-7EE6-4342-B048-85BDC9FD1C3A}</a:tableStyleId>
              </a:tblPr>
              <a:tblGrid>
                <a:gridCol w="483572">
                  <a:extLst>
                    <a:ext uri="{9D8B030D-6E8A-4147-A177-3AD203B41FA5}">
                      <a16:colId xmlns:a16="http://schemas.microsoft.com/office/drawing/2014/main" val="1091484480"/>
                    </a:ext>
                  </a:extLst>
                </a:gridCol>
                <a:gridCol w="443592">
                  <a:extLst>
                    <a:ext uri="{9D8B030D-6E8A-4147-A177-3AD203B41FA5}">
                      <a16:colId xmlns:a16="http://schemas.microsoft.com/office/drawing/2014/main" val="2281290309"/>
                    </a:ext>
                  </a:extLst>
                </a:gridCol>
              </a:tblGrid>
              <a:tr h="113844">
                <a:tc>
                  <a:txBody>
                    <a:bodyPr/>
                    <a:lstStyle/>
                    <a:p>
                      <a:pPr marL="0" algn="ctr">
                        <a:spcBef>
                          <a:spcPts val="0"/>
                        </a:spcBef>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0-4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NA</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96318">
                <a:tc>
                  <a:txBody>
                    <a:bodyPr/>
                    <a:lstStyle/>
                    <a:p>
                      <a:pPr marL="0" marR="0" lvl="0" indent="0" algn="ctr"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4-8.5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NA</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96318">
                <a:tc>
                  <a:txBody>
                    <a:bodyPr/>
                    <a:lstStyle/>
                    <a:p>
                      <a:pPr marL="0" marR="0" lvl="0" indent="0" algn="ctr"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8.5-17 M </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NA</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7494109"/>
                  </a:ext>
                </a:extLst>
              </a:tr>
              <a:tr h="115515">
                <a:tc>
                  <a:txBody>
                    <a:bodyPr/>
                    <a:lstStyle/>
                    <a:p>
                      <a:pPr marL="0" marR="0" lvl="0" indent="0" algn="ctr" defTabSz="697321" rtl="0" eaLnBrk="1" fontAlgn="auto" latinLnBrk="0" hangingPunct="1">
                        <a:lnSpc>
                          <a:spcPct val="100000"/>
                        </a:lnSpc>
                        <a:spcBef>
                          <a:spcPts val="0"/>
                        </a:spcBef>
                        <a:spcAft>
                          <a:spcPts val="0"/>
                        </a:spcAft>
                        <a:buClrTx/>
                        <a:buSzTx/>
                        <a:buFontTx/>
                        <a:buNone/>
                        <a:tabLst/>
                        <a:defRPr/>
                      </a:pPr>
                      <a:r>
                        <a:rPr lang="en-US" sz="600" b="1" kern="1200">
                          <a:solidFill>
                            <a:schemeClr val="accent1">
                              <a:lumMod val="50000"/>
                            </a:schemeClr>
                          </a:solidFill>
                          <a:latin typeface="Segoe UI" panose="020B0502040204020203" pitchFamily="34" charset="0"/>
                          <a:ea typeface="+mn-ea"/>
                          <a:cs typeface="Segoe UI" panose="020B0502040204020203" pitchFamily="34" charset="0"/>
                        </a:rPr>
                        <a:t>17-34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NA</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91403">
                <a:tc>
                  <a:txBody>
                    <a:bodyPr/>
                    <a:lstStyle/>
                    <a:p>
                      <a:pPr marL="0" marR="0" lvl="0" indent="0" algn="ctr" defTabSz="697321" rtl="0" eaLnBrk="1" fontAlgn="auto" latinLnBrk="0" hangingPunct="1">
                        <a:lnSpc>
                          <a:spcPct val="100000"/>
                        </a:lnSpc>
                        <a:spcBef>
                          <a:spcPts val="0"/>
                        </a:spcBef>
                        <a:spcAft>
                          <a:spcPts val="0"/>
                        </a:spcAft>
                        <a:buClrTx/>
                        <a:buSzTx/>
                        <a:buFontTx/>
                        <a:buNone/>
                        <a:tabLst/>
                        <a:defRPr/>
                      </a:pPr>
                      <a:r>
                        <a:rPr lang="en-US" sz="600" b="1" kern="1200" dirty="0">
                          <a:solidFill>
                            <a:schemeClr val="accent1">
                              <a:lumMod val="50000"/>
                            </a:schemeClr>
                          </a:solidFill>
                          <a:latin typeface="Segoe UI" panose="020B0502040204020203" pitchFamily="34" charset="0"/>
                          <a:ea typeface="+mn-ea"/>
                          <a:cs typeface="Segoe UI" panose="020B0502040204020203" pitchFamily="34" charset="0"/>
                        </a:rPr>
                        <a:t> &gt; 34 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1088309" rtl="0" eaLnBrk="1" fontAlgn="b" latinLnBrk="0" hangingPunct="1">
                        <a:spcBef>
                          <a:spcPts val="0"/>
                        </a:spcBef>
                      </a:pPr>
                      <a:r>
                        <a:rPr lang="en-US" sz="600" b="1" kern="1200" dirty="0">
                          <a:solidFill>
                            <a:schemeClr val="accent2">
                              <a:lumMod val="75000"/>
                            </a:schemeClr>
                          </a:solidFill>
                          <a:latin typeface="Segoe UI" panose="020B0502040204020203" pitchFamily="34" charset="0"/>
                          <a:ea typeface="+mn-ea"/>
                          <a:cs typeface="Segoe UI" panose="020B0502040204020203" pitchFamily="34" charset="0"/>
                        </a:rPr>
                        <a:t>NA</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8675193"/>
                  </a:ext>
                </a:extLst>
              </a:tr>
            </a:tbl>
          </a:graphicData>
        </a:graphic>
      </p:graphicFrame>
      <p:sp>
        <p:nvSpPr>
          <p:cNvPr id="266" name="ZoneTexte 132">
            <a:extLst>
              <a:ext uri="{FF2B5EF4-FFF2-40B4-BE49-F238E27FC236}">
                <a16:creationId xmlns:a16="http://schemas.microsoft.com/office/drawing/2014/main" id="{1E171EDB-1538-40E4-8D6B-A97A8CD4A305}"/>
              </a:ext>
            </a:extLst>
          </p:cNvPr>
          <p:cNvSpPr txBox="1"/>
          <p:nvPr/>
        </p:nvSpPr>
        <p:spPr>
          <a:xfrm>
            <a:off x="463830" y="5504903"/>
            <a:ext cx="1393800" cy="215444"/>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Paid</a:t>
            </a:r>
            <a:r>
              <a:rPr lang="fr-FR" sz="800" dirty="0">
                <a:solidFill>
                  <a:schemeClr val="accent3">
                    <a:lumMod val="50000"/>
                  </a:schemeClr>
                </a:solidFill>
                <a:latin typeface="Segoe UI" panose="020B0502040204020203" pitchFamily="34" charset="0"/>
                <a:cs typeface="Segoe UI" panose="020B0502040204020203" pitchFamily="34" charset="0"/>
              </a:rPr>
              <a:t> &gt;3 </a:t>
            </a:r>
            <a:r>
              <a:rPr lang="fr-FR" sz="800" dirty="0" err="1">
                <a:solidFill>
                  <a:schemeClr val="accent3">
                    <a:lumMod val="50000"/>
                  </a:schemeClr>
                </a:solidFill>
                <a:latin typeface="Segoe UI" panose="020B0502040204020203" pitchFamily="34" charset="0"/>
                <a:cs typeface="Segoe UI" panose="020B0502040204020203" pitchFamily="34" charset="0"/>
              </a:rPr>
              <a:t>months</a:t>
            </a:r>
            <a:r>
              <a:rPr lang="fr-FR" sz="800" dirty="0">
                <a:solidFill>
                  <a:schemeClr val="accent3">
                    <a:lumMod val="50000"/>
                  </a:schemeClr>
                </a:solidFill>
                <a:latin typeface="Segoe UI" panose="020B0502040204020203" pitchFamily="34" charset="0"/>
                <a:cs typeface="Segoe UI" panose="020B0502040204020203" pitchFamily="34" charset="0"/>
              </a:rPr>
              <a:t> </a:t>
            </a:r>
            <a:r>
              <a:rPr lang="fr-FR" sz="800" dirty="0" err="1">
                <a:solidFill>
                  <a:schemeClr val="accent3">
                    <a:lumMod val="50000"/>
                  </a:schemeClr>
                </a:solidFill>
                <a:latin typeface="Segoe UI" panose="020B0502040204020203" pitchFamily="34" charset="0"/>
                <a:cs typeface="Segoe UI" panose="020B0502040204020203" pitchFamily="34" charset="0"/>
              </a:rPr>
              <a:t>delay</a:t>
            </a:r>
            <a:endParaRPr lang="fr-FR" sz="800" b="1" dirty="0">
              <a:solidFill>
                <a:schemeClr val="accent3">
                  <a:lumMod val="50000"/>
                </a:schemeClr>
              </a:solidFill>
              <a:latin typeface="Segoe UI" panose="020B0502040204020203" pitchFamily="34" charset="0"/>
              <a:cs typeface="Segoe UI" panose="020B0502040204020203" pitchFamily="34" charset="0"/>
            </a:endParaRPr>
          </a:p>
        </p:txBody>
      </p:sp>
      <p:sp>
        <p:nvSpPr>
          <p:cNvPr id="267" name="ZoneTexte 137">
            <a:extLst>
              <a:ext uri="{FF2B5EF4-FFF2-40B4-BE49-F238E27FC236}">
                <a16:creationId xmlns:a16="http://schemas.microsoft.com/office/drawing/2014/main" id="{77B27D00-F869-48ED-AC36-CBD5F0D2213B}"/>
              </a:ext>
            </a:extLst>
          </p:cNvPr>
          <p:cNvSpPr txBox="1"/>
          <p:nvPr/>
        </p:nvSpPr>
        <p:spPr>
          <a:xfrm>
            <a:off x="798042" y="5691181"/>
            <a:ext cx="672226" cy="27699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1200">
                <a:solidFill>
                  <a:schemeClr val="accent5">
                    <a:lumMod val="50000"/>
                  </a:schemeClr>
                </a:solidFill>
                <a:latin typeface="Segoe UI" panose="020B0502040204020203" pitchFamily="34" charset="0"/>
                <a:cs typeface="Segoe UI" panose="020B0502040204020203" pitchFamily="34" charset="0"/>
              </a:rPr>
              <a:t>0.3%</a:t>
            </a:r>
            <a:endParaRPr lang="fr-FR" sz="1200" dirty="0">
              <a:solidFill>
                <a:schemeClr val="accent5">
                  <a:lumMod val="50000"/>
                </a:schemeClr>
              </a:solidFill>
              <a:latin typeface="Segoe UI" panose="020B0502040204020203" pitchFamily="34" charset="0"/>
              <a:cs typeface="Segoe UI" panose="020B0502040204020203" pitchFamily="34" charset="0"/>
            </a:endParaRPr>
          </a:p>
        </p:txBody>
      </p:sp>
      <p:grpSp>
        <p:nvGrpSpPr>
          <p:cNvPr id="311" name="Group 310">
            <a:extLst>
              <a:ext uri="{FF2B5EF4-FFF2-40B4-BE49-F238E27FC236}">
                <a16:creationId xmlns:a16="http://schemas.microsoft.com/office/drawing/2014/main" id="{59E7C8B2-3755-4E37-8E7B-18FC8E71144C}"/>
              </a:ext>
            </a:extLst>
          </p:cNvPr>
          <p:cNvGrpSpPr/>
          <p:nvPr/>
        </p:nvGrpSpPr>
        <p:grpSpPr>
          <a:xfrm>
            <a:off x="8214989" y="3526629"/>
            <a:ext cx="1673092" cy="549823"/>
            <a:chOff x="7942847" y="5202434"/>
            <a:chExt cx="2108617" cy="383535"/>
          </a:xfrm>
        </p:grpSpPr>
        <p:sp>
          <p:nvSpPr>
            <p:cNvPr id="324" name="Rectangle: Rounded Corners 323">
              <a:extLst>
                <a:ext uri="{FF2B5EF4-FFF2-40B4-BE49-F238E27FC236}">
                  <a16:creationId xmlns:a16="http://schemas.microsoft.com/office/drawing/2014/main" id="{7CF4791D-2598-47FB-A1CA-A1B3A378DA51}"/>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Rectangle: Rounded Corners 324">
              <a:extLst>
                <a:ext uri="{FF2B5EF4-FFF2-40B4-BE49-F238E27FC236}">
                  <a16:creationId xmlns:a16="http://schemas.microsoft.com/office/drawing/2014/main" id="{123C3558-C1FD-4452-8202-6DAB8A2D77B2}"/>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Complaint</a:t>
              </a:r>
              <a:endParaRPr lang="en-US" sz="900" b="1" dirty="0">
                <a:solidFill>
                  <a:schemeClr val="accent3">
                    <a:lumMod val="50000"/>
                  </a:schemeClr>
                </a:solidFill>
              </a:endParaRPr>
            </a:p>
          </p:txBody>
        </p:sp>
        <p:sp>
          <p:nvSpPr>
            <p:cNvPr id="326" name="ZoneTexte 137">
              <a:extLst>
                <a:ext uri="{FF2B5EF4-FFF2-40B4-BE49-F238E27FC236}">
                  <a16:creationId xmlns:a16="http://schemas.microsoft.com/office/drawing/2014/main" id="{F5CBCCC5-153F-4CDC-A15A-29EA02A69E0B}"/>
                </a:ext>
              </a:extLst>
            </p:cNvPr>
            <p:cNvSpPr txBox="1"/>
            <p:nvPr/>
          </p:nvSpPr>
          <p:spPr>
            <a:xfrm>
              <a:off x="8243968" y="5331874"/>
              <a:ext cx="152205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a:solidFill>
                    <a:schemeClr val="accent3">
                      <a:lumMod val="50000"/>
                    </a:schemeClr>
                  </a:solidFill>
                  <a:latin typeface="Segoe UI" panose="020B0502040204020203" pitchFamily="34" charset="0"/>
                  <a:cs typeface="Segoe UI" panose="020B0502040204020203" pitchFamily="34" charset="0"/>
                </a:rPr>
                <a:t># Cust </a:t>
              </a:r>
              <a:r>
                <a:rPr lang="fr-FR" sz="900">
                  <a:solidFill>
                    <a:schemeClr val="accent2">
                      <a:lumMod val="75000"/>
                    </a:schemeClr>
                  </a:solidFill>
                  <a:latin typeface="Segoe UI" panose="020B0502040204020203" pitchFamily="34" charset="0"/>
                  <a:cs typeface="Segoe UI" panose="020B0502040204020203" pitchFamily="34" charset="0"/>
                </a:rPr>
                <a:t>1 (0.0%)</a:t>
              </a: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327" name="ZoneTexte 137">
              <a:extLst>
                <a:ext uri="{FF2B5EF4-FFF2-40B4-BE49-F238E27FC236}">
                  <a16:creationId xmlns:a16="http://schemas.microsoft.com/office/drawing/2014/main" id="{AD976A8F-FD67-4CCC-96EF-595F250EB0BB}"/>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err="1">
                  <a:solidFill>
                    <a:schemeClr val="accent3">
                      <a:lumMod val="50000"/>
                    </a:schemeClr>
                  </a:solidFill>
                  <a:latin typeface="Segoe UI" panose="020B0502040204020203" pitchFamily="34" charset="0"/>
                  <a:cs typeface="Segoe UI" panose="020B0502040204020203" pitchFamily="34" charset="0"/>
                </a:rPr>
                <a:t>Avg</a:t>
              </a:r>
              <a:r>
                <a:rPr lang="fr-FR" sz="600" dirty="0">
                  <a:solidFill>
                    <a:schemeClr val="accent3">
                      <a:lumMod val="50000"/>
                    </a:schemeClr>
                  </a:solidFill>
                  <a:latin typeface="Segoe UI" panose="020B0502040204020203" pitchFamily="34" charset="0"/>
                  <a:cs typeface="Segoe UI" panose="020B0502040204020203" pitchFamily="34" charset="0"/>
                </a:rPr>
                <a:t>. # </a:t>
              </a:r>
              <a:r>
                <a:rPr lang="fr-FR" sz="600">
                  <a:solidFill>
                    <a:schemeClr val="accent3">
                      <a:lumMod val="50000"/>
                    </a:schemeClr>
                  </a:solidFill>
                  <a:latin typeface="Segoe UI" panose="020B0502040204020203" pitchFamily="34" charset="0"/>
                  <a:cs typeface="Segoe UI" panose="020B0502040204020203" pitchFamily="34" charset="0"/>
                </a:rPr>
                <a:t>of complaint per cust  </a:t>
              </a:r>
              <a:r>
                <a:rPr lang="fr-FR" sz="900">
                  <a:solidFill>
                    <a:schemeClr val="accent3">
                      <a:lumMod val="50000"/>
                    </a:schemeClr>
                  </a:solidFill>
                  <a:latin typeface="Segoe UI" panose="020B0502040204020203" pitchFamily="34" charset="0"/>
                  <a:cs typeface="Segoe UI" panose="020B0502040204020203" pitchFamily="34" charset="0"/>
                </a:rPr>
                <a:t>1.0</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sp>
        <p:nvSpPr>
          <p:cNvPr id="338" name="Rectangle 337">
            <a:extLst>
              <a:ext uri="{FF2B5EF4-FFF2-40B4-BE49-F238E27FC236}">
                <a16:creationId xmlns:a16="http://schemas.microsoft.com/office/drawing/2014/main" id="{479B50C1-850D-4013-9935-A146AA82A5B3}"/>
              </a:ext>
            </a:extLst>
          </p:cNvPr>
          <p:cNvSpPr/>
          <p:nvPr/>
        </p:nvSpPr>
        <p:spPr>
          <a:xfrm>
            <a:off x="2458558" y="1379374"/>
            <a:ext cx="2225846" cy="230832"/>
          </a:xfrm>
          <a:prstGeom prst="rect">
            <a:avLst/>
          </a:prstGeom>
        </p:spPr>
        <p:txBody>
          <a:bodyPr wrap="square">
            <a:spAutoFit/>
          </a:bodyPr>
          <a:lstStyle/>
          <a:p>
            <a:pPr defTabSz="1087672" eaLnBrk="0" fontAlgn="base" hangingPunct="0">
              <a:spcBef>
                <a:spcPct val="0"/>
              </a:spcBef>
              <a:spcAft>
                <a:spcPct val="0"/>
              </a:spcAft>
            </a:pPr>
            <a:r>
              <a:rPr lang="en-US" sz="900" b="1">
                <a:solidFill>
                  <a:schemeClr val="accent3">
                    <a:lumMod val="50000"/>
                  </a:schemeClr>
                </a:solidFill>
                <a:latin typeface="Segoe UI" panose="020B0502040204020203" pitchFamily="34" charset="0"/>
                <a:cs typeface="Segoe UI" panose="020B0502040204020203" pitchFamily="34" charset="0"/>
              </a:rPr>
              <a:t>Policy age distributions</a:t>
            </a:r>
            <a:endParaRPr lang="en-US" sz="900" b="1" dirty="0">
              <a:solidFill>
                <a:schemeClr val="accent3">
                  <a:lumMod val="50000"/>
                </a:schemeClr>
              </a:solidFill>
              <a:latin typeface="Segoe UI" panose="020B0502040204020203" pitchFamily="34" charset="0"/>
              <a:cs typeface="Segoe UI" panose="020B0502040204020203" pitchFamily="34" charset="0"/>
            </a:endParaRPr>
          </a:p>
        </p:txBody>
      </p:sp>
      <p:sp>
        <p:nvSpPr>
          <p:cNvPr id="345" name="TextBox 344">
            <a:extLst>
              <a:ext uri="{FF2B5EF4-FFF2-40B4-BE49-F238E27FC236}">
                <a16:creationId xmlns:a16="http://schemas.microsoft.com/office/drawing/2014/main" id="{425360D1-3D74-417C-9D8D-E6F9FDF07460}"/>
              </a:ext>
            </a:extLst>
          </p:cNvPr>
          <p:cNvSpPr txBox="1"/>
          <p:nvPr/>
        </p:nvSpPr>
        <p:spPr bwMode="auto">
          <a:xfrm>
            <a:off x="8884841" y="2512594"/>
            <a:ext cx="35539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a:r>
              <a:rPr lang="fr-FR" sz="700" b="1" dirty="0" err="1">
                <a:solidFill>
                  <a:srgbClr val="4F6228"/>
                </a:solidFill>
                <a:latin typeface="Segoe UI" panose="020B0502040204020203" pitchFamily="34" charset="0"/>
                <a:cs typeface="Segoe UI" panose="020B0502040204020203" pitchFamily="34" charset="0"/>
              </a:rPr>
              <a:t>Years</a:t>
            </a:r>
            <a:endParaRPr lang="fr-FR" sz="700" b="1" dirty="0">
              <a:solidFill>
                <a:srgbClr val="4F6228"/>
              </a:solidFill>
              <a:latin typeface="Segoe UI" panose="020B0502040204020203" pitchFamily="34" charset="0"/>
              <a:cs typeface="Segoe UI" panose="020B0502040204020203" pitchFamily="34" charset="0"/>
            </a:endParaRPr>
          </a:p>
          <a:p>
            <a:pPr algn="ctr"/>
            <a:endParaRPr lang="en-US" sz="800" b="1" dirty="0" err="1">
              <a:solidFill>
                <a:srgbClr val="4F6228"/>
              </a:solidFill>
              <a:latin typeface="Source Sans Pro" pitchFamily="34" charset="0"/>
            </a:endParaRPr>
          </a:p>
        </p:txBody>
      </p:sp>
      <p:graphicFrame>
        <p:nvGraphicFramePr>
          <p:cNvPr id="346" name="Chart 345">
            <a:extLst>
              <a:ext uri="{FF2B5EF4-FFF2-40B4-BE49-F238E27FC236}">
                <a16:creationId xmlns:a16="http://schemas.microsoft.com/office/drawing/2014/main" id="{6E4E4EE4-4EE1-4F34-9E66-C3456A193A4E}"/>
              </a:ext>
            </a:extLst>
          </p:cNvPr>
          <p:cNvGraphicFramePr/>
          <p:nvPr>
            <p:extLst>
              <p:ext uri="{D42A27DB-BD31-4B8C-83A1-F6EECF244321}">
                <p14:modId xmlns:p14="http://schemas.microsoft.com/office/powerpoint/2010/main" val="2702625015"/>
              </p:ext>
            </p:extLst>
          </p:nvPr>
        </p:nvGraphicFramePr>
        <p:xfrm>
          <a:off x="8136949" y="682238"/>
          <a:ext cx="2104002" cy="1803012"/>
        </p:xfrm>
        <a:graphic>
          <a:graphicData uri="http://schemas.openxmlformats.org/drawingml/2006/chart">
            <c:chart xmlns:c="http://schemas.openxmlformats.org/drawingml/2006/chart" xmlns:r="http://schemas.openxmlformats.org/officeDocument/2006/relationships" r:id="rId13"/>
          </a:graphicData>
        </a:graphic>
      </p:graphicFrame>
      <p:sp>
        <p:nvSpPr>
          <p:cNvPr id="347" name="ZoneTexte 132">
            <a:extLst>
              <a:ext uri="{FF2B5EF4-FFF2-40B4-BE49-F238E27FC236}">
                <a16:creationId xmlns:a16="http://schemas.microsoft.com/office/drawing/2014/main" id="{37FE88BA-97C6-4CD5-96EE-2B2D048BDCBE}"/>
              </a:ext>
            </a:extLst>
          </p:cNvPr>
          <p:cNvSpPr txBox="1"/>
          <p:nvPr/>
        </p:nvSpPr>
        <p:spPr>
          <a:xfrm>
            <a:off x="9150525" y="1306659"/>
            <a:ext cx="1398964" cy="230832"/>
          </a:xfrm>
          <a:prstGeom prst="rect">
            <a:avLst/>
          </a:prstGeom>
          <a:noFill/>
        </p:spPr>
        <p:txBody>
          <a:bodyPr wrap="square" rtlCol="0">
            <a:spAutoFit/>
          </a:bodyPr>
          <a:lstStyle/>
          <a:p>
            <a:pPr defTabSz="1087672" eaLnBrk="0" fontAlgn="base" hangingPunct="0">
              <a:spcBef>
                <a:spcPct val="0"/>
              </a:spcBef>
              <a:spcAft>
                <a:spcPct val="0"/>
              </a:spcAft>
            </a:pPr>
            <a:r>
              <a:rPr lang="fr-FR" sz="900" b="1" dirty="0" err="1">
                <a:solidFill>
                  <a:srgbClr val="4F6228"/>
                </a:solidFill>
                <a:latin typeface="Segoe UI" panose="020B0502040204020203" pitchFamily="34" charset="0"/>
                <a:cs typeface="Segoe UI" panose="020B0502040204020203" pitchFamily="34" charset="0"/>
              </a:rPr>
              <a:t>Avg</a:t>
            </a:r>
            <a:r>
              <a:rPr lang="fr-FR" sz="900" b="1">
                <a:solidFill>
                  <a:srgbClr val="4F6228"/>
                </a:solidFill>
                <a:latin typeface="Segoe UI" panose="020B0502040204020203" pitchFamily="34" charset="0"/>
                <a:cs typeface="Segoe UI" panose="020B0502040204020203" pitchFamily="34" charset="0"/>
              </a:rPr>
              <a:t>. 2.6</a:t>
            </a:r>
            <a:endParaRPr lang="fr-FR" sz="900" b="1" dirty="0">
              <a:solidFill>
                <a:srgbClr val="4F6228"/>
              </a:solidFill>
              <a:latin typeface="Segoe UI" panose="020B0502040204020203" pitchFamily="34" charset="0"/>
              <a:cs typeface="Segoe UI" panose="020B0502040204020203" pitchFamily="34" charset="0"/>
            </a:endParaRPr>
          </a:p>
        </p:txBody>
      </p:sp>
      <p:sp>
        <p:nvSpPr>
          <p:cNvPr id="351" name="Rectangle: Rounded Corners 350">
            <a:extLst>
              <a:ext uri="{FF2B5EF4-FFF2-40B4-BE49-F238E27FC236}">
                <a16:creationId xmlns:a16="http://schemas.microsoft.com/office/drawing/2014/main" id="{B58E31D7-7CCB-4B2F-A76C-EC53BD0126E0}"/>
              </a:ext>
            </a:extLst>
          </p:cNvPr>
          <p:cNvSpPr/>
          <p:nvPr/>
        </p:nvSpPr>
        <p:spPr>
          <a:xfrm>
            <a:off x="8303810" y="429704"/>
            <a:ext cx="1254542" cy="179255"/>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accent3">
                    <a:lumMod val="50000"/>
                  </a:schemeClr>
                </a:solidFill>
              </a:rPr>
              <a:t>Cust Vintage</a:t>
            </a:r>
          </a:p>
        </p:txBody>
      </p:sp>
      <p:pic>
        <p:nvPicPr>
          <p:cNvPr id="3" name="Picture 2">
            <a:extLst>
              <a:ext uri="{FF2B5EF4-FFF2-40B4-BE49-F238E27FC236}">
                <a16:creationId xmlns:a16="http://schemas.microsoft.com/office/drawing/2014/main" id="{0D44227A-57E3-472D-BB1D-FAFBD2C9EB2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3732" y="2295467"/>
            <a:ext cx="918815" cy="918815"/>
          </a:xfrm>
          <a:prstGeom prst="rect">
            <a:avLst/>
          </a:prstGeom>
        </p:spPr>
      </p:pic>
      <p:graphicFrame>
        <p:nvGraphicFramePr>
          <p:cNvPr id="204" name="Table 316">
            <a:extLst>
              <a:ext uri="{FF2B5EF4-FFF2-40B4-BE49-F238E27FC236}">
                <a16:creationId xmlns:a16="http://schemas.microsoft.com/office/drawing/2014/main" id="{179C0C5F-FFAD-42E4-AC53-D3225C9B2D0D}"/>
              </a:ext>
            </a:extLst>
          </p:cNvPr>
          <p:cNvGraphicFramePr>
            <a:graphicFrameLocks noGrp="1"/>
          </p:cNvGraphicFramePr>
          <p:nvPr>
            <p:extLst>
              <p:ext uri="{D42A27DB-BD31-4B8C-83A1-F6EECF244321}">
                <p14:modId xmlns:p14="http://schemas.microsoft.com/office/powerpoint/2010/main" val="384440586"/>
              </p:ext>
            </p:extLst>
          </p:nvPr>
        </p:nvGraphicFramePr>
        <p:xfrm>
          <a:off x="5811630" y="1136791"/>
          <a:ext cx="632078" cy="731520"/>
        </p:xfrm>
        <a:graphic>
          <a:graphicData uri="http://schemas.openxmlformats.org/drawingml/2006/table">
            <a:tbl>
              <a:tblPr>
                <a:tableStyleId>{073A0DAA-6AF3-43AB-8588-CEC1D06C72B9}</a:tableStyleId>
              </a:tblPr>
              <a:tblGrid>
                <a:gridCol w="337710">
                  <a:extLst>
                    <a:ext uri="{9D8B030D-6E8A-4147-A177-3AD203B41FA5}">
                      <a16:colId xmlns:a16="http://schemas.microsoft.com/office/drawing/2014/main" val="1091484480"/>
                    </a:ext>
                  </a:extLst>
                </a:gridCol>
                <a:gridCol w="294368">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4.0%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27.2%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27.8%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33.8%</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algn="l" defTabSz="697321" rtl="0" eaLnBrk="1" latinLnBrk="0" hangingPunct="1">
                        <a:spcBef>
                          <a:spcPts val="0"/>
                        </a:spcBef>
                      </a:pPr>
                      <a:r>
                        <a:rPr lang="en-US" sz="600" b="1" kern="1200" dirty="0">
                          <a:solidFill>
                            <a:srgbClr val="000000"/>
                          </a:solidFill>
                          <a:latin typeface="Segoe UI" panose="020B0502040204020203" pitchFamily="34" charset="0"/>
                          <a:ea typeface="+mn-ea"/>
                          <a:cs typeface="Segoe UI" panose="020B0502040204020203" pitchFamily="34" charset="0"/>
                        </a:rPr>
                        <a:t>55 - 65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7.2%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algn="l" defTabSz="697321" rtl="0" eaLnBrk="1" latinLnBrk="0" hangingPunct="1">
                        <a:spcBef>
                          <a:spcPts val="0"/>
                        </a:spcBef>
                      </a:pPr>
                      <a:r>
                        <a:rPr lang="en-US" sz="600" b="1" kern="1200" dirty="0">
                          <a:solidFill>
                            <a:srgbClr val="573C78"/>
                          </a:solidFill>
                          <a:latin typeface="Segoe UI" panose="020B0502040204020203" pitchFamily="34" charset="0"/>
                          <a:ea typeface="+mn-ea"/>
                          <a:cs typeface="Segoe UI" panose="020B0502040204020203" pitchFamily="34" charset="0"/>
                        </a:rPr>
                        <a:t> &gt; 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0.0%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05" name="Grup 28">
            <a:extLst>
              <a:ext uri="{FF2B5EF4-FFF2-40B4-BE49-F238E27FC236}">
                <a16:creationId xmlns:a16="http://schemas.microsoft.com/office/drawing/2014/main" id="{41648E96-799D-4A3B-93EF-75A5F2A546E0}"/>
              </a:ext>
            </a:extLst>
          </p:cNvPr>
          <p:cNvGrpSpPr/>
          <p:nvPr/>
        </p:nvGrpSpPr>
        <p:grpSpPr>
          <a:xfrm>
            <a:off x="5660357" y="1137214"/>
            <a:ext cx="132659" cy="744123"/>
            <a:chOff x="5660357" y="1137214"/>
            <a:chExt cx="132659" cy="744123"/>
          </a:xfrm>
        </p:grpSpPr>
        <p:grpSp>
          <p:nvGrpSpPr>
            <p:cNvPr id="219" name="Group 218">
              <a:extLst>
                <a:ext uri="{FF2B5EF4-FFF2-40B4-BE49-F238E27FC236}">
                  <a16:creationId xmlns:a16="http://schemas.microsoft.com/office/drawing/2014/main" id="{84A8E9C6-CADA-4591-8F33-BA92A88C9976}"/>
                </a:ext>
              </a:extLst>
            </p:cNvPr>
            <p:cNvGrpSpPr/>
            <p:nvPr/>
          </p:nvGrpSpPr>
          <p:grpSpPr>
            <a:xfrm>
              <a:off x="5660357" y="1137214"/>
              <a:ext cx="132659" cy="614462"/>
              <a:chOff x="5644985" y="1126687"/>
              <a:chExt cx="140759" cy="703618"/>
            </a:xfrm>
          </p:grpSpPr>
          <p:pic>
            <p:nvPicPr>
              <p:cNvPr id="222" name="Picture 221">
                <a:extLst>
                  <a:ext uri="{FF2B5EF4-FFF2-40B4-BE49-F238E27FC236}">
                    <a16:creationId xmlns:a16="http://schemas.microsoft.com/office/drawing/2014/main" id="{47177A03-243C-43A4-B511-0DC95D97DF56}"/>
                  </a:ext>
                </a:extLst>
              </p:cNvPr>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24" name="Picture 223">
                <a:extLst>
                  <a:ext uri="{FF2B5EF4-FFF2-40B4-BE49-F238E27FC236}">
                    <a16:creationId xmlns:a16="http://schemas.microsoft.com/office/drawing/2014/main" id="{40F27BEC-8D0B-4C60-8B9F-3809F51397AC}"/>
                  </a:ext>
                </a:extLst>
              </p:cNvPr>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25" name="Picture 224">
                <a:extLst>
                  <a:ext uri="{FF2B5EF4-FFF2-40B4-BE49-F238E27FC236}">
                    <a16:creationId xmlns:a16="http://schemas.microsoft.com/office/drawing/2014/main" id="{8A59F728-E07F-4B21-9805-0BC81E7637FB}"/>
                  </a:ext>
                </a:extLst>
              </p:cNvPr>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227" name="Picture 226">
                <a:extLst>
                  <a:ext uri="{FF2B5EF4-FFF2-40B4-BE49-F238E27FC236}">
                    <a16:creationId xmlns:a16="http://schemas.microsoft.com/office/drawing/2014/main" id="{862578C5-2619-4989-9CD1-E563DB62BE1F}"/>
                  </a:ext>
                </a:extLst>
              </p:cNvPr>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228" name="Picture 227">
                <a:extLst>
                  <a:ext uri="{FF2B5EF4-FFF2-40B4-BE49-F238E27FC236}">
                    <a16:creationId xmlns:a16="http://schemas.microsoft.com/office/drawing/2014/main" id="{4742775E-AF1C-4AC9-A8FB-64DCC7241DC8}"/>
                  </a:ext>
                </a:extLst>
              </p:cNvPr>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21" name="Picture 297">
              <a:extLst>
                <a:ext uri="{FF2B5EF4-FFF2-40B4-BE49-F238E27FC236}">
                  <a16:creationId xmlns:a16="http://schemas.microsoft.com/office/drawing/2014/main" id="{134FB385-6610-4113-98AE-705A8D58C506}"/>
                </a:ext>
              </a:extLst>
            </p:cNvPr>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sp>
        <p:nvSpPr>
          <p:cNvPr id="229" name="ZoneTexte 35">
            <a:extLst>
              <a:ext uri="{FF2B5EF4-FFF2-40B4-BE49-F238E27FC236}">
                <a16:creationId xmlns:a16="http://schemas.microsoft.com/office/drawing/2014/main" id="{CB3207EE-2E49-4E0F-9FC2-1A493DD2EA60}"/>
              </a:ext>
            </a:extLst>
          </p:cNvPr>
          <p:cNvSpPr txBox="1">
            <a:spLocks noChangeArrowheads="1"/>
          </p:cNvSpPr>
          <p:nvPr/>
        </p:nvSpPr>
        <p:spPr bwMode="auto">
          <a:xfrm>
            <a:off x="7354296" y="3028001"/>
            <a:ext cx="996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FR" sz="600" b="1" dirty="0" err="1">
                <a:solidFill>
                  <a:srgbClr val="002060"/>
                </a:solidFill>
              </a:rPr>
              <a:t>with</a:t>
            </a:r>
            <a:r>
              <a:rPr lang="fr-FR" sz="600" b="1" dirty="0">
                <a:solidFill>
                  <a:srgbClr val="002060"/>
                </a:solidFill>
              </a:rPr>
              <a:t> </a:t>
            </a:r>
            <a:r>
              <a:rPr lang="fr-FR" sz="600" b="1" dirty="0" err="1">
                <a:solidFill>
                  <a:srgbClr val="002060"/>
                </a:solidFill>
              </a:rPr>
              <a:t>avg</a:t>
            </a:r>
            <a:r>
              <a:rPr lang="fr-FR" sz="600" b="1" dirty="0">
                <a:solidFill>
                  <a:srgbClr val="002060"/>
                </a:solidFill>
              </a:rPr>
              <a:t>. </a:t>
            </a:r>
            <a:r>
              <a:rPr lang="fr-FR" sz="600" b="1">
                <a:solidFill>
                  <a:srgbClr val="002060"/>
                </a:solidFill>
              </a:rPr>
              <a:t>kid  </a:t>
            </a:r>
            <a:r>
              <a:rPr lang="fr-FR" sz="600" b="1">
                <a:solidFill>
                  <a:srgbClr val="4F81BD"/>
                </a:solidFill>
              </a:rPr>
              <a:t>1</a:t>
            </a:r>
            <a:r>
              <a:rPr lang="fr-FR" sz="600" b="1">
                <a:solidFill>
                  <a:srgbClr val="4F81BD"/>
                </a:solidFill>
                <a:latin typeface="Segoe UI" panose="020B0502040204020203" pitchFamily="34" charset="0"/>
                <a:cs typeface="Segoe UI" panose="020B0502040204020203" pitchFamily="34" charset="0"/>
              </a:rPr>
              <a:t>.1</a:t>
            </a:r>
            <a:endParaRPr lang="fr-FR" sz="600" b="1" dirty="0">
              <a:solidFill>
                <a:srgbClr val="4F81BD"/>
              </a:solidFill>
            </a:endParaRPr>
          </a:p>
        </p:txBody>
      </p:sp>
      <p:sp>
        <p:nvSpPr>
          <p:cNvPr id="230" name="ZoneTexte 132">
            <a:extLst>
              <a:ext uri="{FF2B5EF4-FFF2-40B4-BE49-F238E27FC236}">
                <a16:creationId xmlns:a16="http://schemas.microsoft.com/office/drawing/2014/main" id="{FA94B741-8B80-4276-8095-2356E541CC62}"/>
              </a:ext>
            </a:extLst>
          </p:cNvPr>
          <p:cNvSpPr txBox="1"/>
          <p:nvPr/>
        </p:nvSpPr>
        <p:spPr>
          <a:xfrm>
            <a:off x="233351" y="1288993"/>
            <a:ext cx="1715808"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b="1" dirty="0">
                <a:solidFill>
                  <a:schemeClr val="accent3">
                    <a:lumMod val="50000"/>
                  </a:schemeClr>
                </a:solidFill>
                <a:latin typeface="Segoe UI" panose="020B0502040204020203" pitchFamily="34" charset="0"/>
                <a:cs typeface="Segoe UI" panose="020B0502040204020203" pitchFamily="34" charset="0"/>
              </a:rPr>
              <a:t># In-force </a:t>
            </a:r>
            <a:r>
              <a:rPr lang="fr-FR" sz="900" b="1" dirty="0" err="1">
                <a:solidFill>
                  <a:schemeClr val="accent3">
                    <a:lumMod val="50000"/>
                  </a:schemeClr>
                </a:solidFill>
                <a:latin typeface="Segoe UI" panose="020B0502040204020203" pitchFamily="34" charset="0"/>
                <a:cs typeface="Segoe UI" panose="020B0502040204020203" pitchFamily="34" charset="0"/>
              </a:rPr>
              <a:t>Policies</a:t>
            </a:r>
            <a:r>
              <a:rPr lang="fr-FR" sz="900" b="1" dirty="0">
                <a:solidFill>
                  <a:schemeClr val="accent3">
                    <a:lumMod val="50000"/>
                  </a:schemeClr>
                </a:solidFill>
                <a:latin typeface="Segoe UI" panose="020B0502040204020203" pitchFamily="34" charset="0"/>
                <a:cs typeface="Segoe UI" panose="020B0502040204020203" pitchFamily="34" charset="0"/>
              </a:rPr>
              <a:t> per </a:t>
            </a:r>
            <a:r>
              <a:rPr lang="fr-FR" sz="900" b="1" dirty="0" err="1">
                <a:solidFill>
                  <a:schemeClr val="accent3">
                    <a:lumMod val="50000"/>
                  </a:schemeClr>
                </a:solidFill>
                <a:latin typeface="Segoe UI" panose="020B0502040204020203" pitchFamily="34" charset="0"/>
                <a:cs typeface="Segoe UI" panose="020B0502040204020203" pitchFamily="34" charset="0"/>
              </a:rPr>
              <a:t>cust</a:t>
            </a:r>
            <a:endParaRPr lang="fr-FR" sz="500" dirty="0">
              <a:solidFill>
                <a:schemeClr val="accent3">
                  <a:lumMod val="50000"/>
                </a:schemeClr>
              </a:solidFill>
              <a:latin typeface="Segoe UI" panose="020B0502040204020203" pitchFamily="34" charset="0"/>
              <a:cs typeface="Segoe UI" panose="020B0502040204020203" pitchFamily="34" charset="0"/>
            </a:endParaRPr>
          </a:p>
        </p:txBody>
      </p:sp>
      <p:sp>
        <p:nvSpPr>
          <p:cNvPr id="231" name="ZoneTexte 132">
            <a:extLst>
              <a:ext uri="{FF2B5EF4-FFF2-40B4-BE49-F238E27FC236}">
                <a16:creationId xmlns:a16="http://schemas.microsoft.com/office/drawing/2014/main" id="{B21DAB46-9D5A-4BAD-AC09-15664B5E253D}"/>
              </a:ext>
            </a:extLst>
          </p:cNvPr>
          <p:cNvSpPr txBox="1"/>
          <p:nvPr/>
        </p:nvSpPr>
        <p:spPr>
          <a:xfrm>
            <a:off x="276350" y="441814"/>
            <a:ext cx="1673043" cy="550343"/>
          </a:xfrm>
          <a:prstGeom prst="rect">
            <a:avLst/>
          </a:prstGeom>
          <a:noFill/>
        </p:spPr>
        <p:txBody>
          <a:bodyPr wrap="square" rtlCol="0">
            <a:spAutoFit/>
          </a:bodyPr>
          <a:lstStyle/>
          <a:p>
            <a:pPr defTabSz="1087672" eaLnBrk="0" fontAlgn="base" hangingPunct="0">
              <a:spcBef>
                <a:spcPct val="0"/>
              </a:spcBef>
              <a:spcAft>
                <a:spcPct val="0"/>
              </a:spcAft>
            </a:pPr>
            <a:r>
              <a:rPr lang="fr-FR" sz="1400" b="1">
                <a:solidFill>
                  <a:schemeClr val="accent3">
                    <a:lumMod val="50000"/>
                  </a:schemeClr>
                </a:solidFill>
                <a:latin typeface="Segoe UI" panose="020B0502040204020203" pitchFamily="34" charset="0"/>
                <a:cs typeface="Segoe UI" panose="020B0502040204020203" pitchFamily="34" charset="0"/>
              </a:rPr>
              <a:t>42.0% </a:t>
            </a:r>
            <a:r>
              <a:rPr lang="fr-FR" sz="1400" b="1" dirty="0">
                <a:solidFill>
                  <a:schemeClr val="accent3">
                    <a:lumMod val="50000"/>
                  </a:schemeClr>
                </a:solidFill>
                <a:latin typeface="Segoe UI" panose="020B0502040204020203" pitchFamily="34" charset="0"/>
                <a:cs typeface="Segoe UI" panose="020B0502040204020203" pitchFamily="34" charset="0"/>
              </a:rPr>
              <a:t>Protection</a:t>
            </a:r>
          </a:p>
          <a:p>
            <a:pPr defTabSz="1087672" eaLnBrk="0" fontAlgn="base" hangingPunct="0">
              <a:lnSpc>
                <a:spcPct val="150000"/>
              </a:lnSpc>
              <a:spcBef>
                <a:spcPct val="0"/>
              </a:spcBef>
              <a:spcAft>
                <a:spcPct val="0"/>
              </a:spcAft>
            </a:pPr>
            <a:r>
              <a:rPr lang="fr-FR" sz="1200" b="1">
                <a:solidFill>
                  <a:schemeClr val="accent3">
                    <a:lumMod val="50000"/>
                  </a:schemeClr>
                </a:solidFill>
                <a:latin typeface="Segoe UI" panose="020B0502040204020203" pitchFamily="34" charset="0"/>
                <a:cs typeface="Segoe UI" panose="020B0502040204020203" pitchFamily="34" charset="0"/>
              </a:rPr>
              <a:t>58.0 </a:t>
            </a:r>
            <a:r>
              <a:rPr lang="fr-FR" sz="1200" b="1" dirty="0">
                <a:solidFill>
                  <a:schemeClr val="accent3">
                    <a:lumMod val="50000"/>
                  </a:schemeClr>
                </a:solidFill>
                <a:latin typeface="Segoe UI" panose="020B0502040204020203" pitchFamily="34" charset="0"/>
                <a:cs typeface="Segoe UI" panose="020B0502040204020203" pitchFamily="34" charset="0"/>
              </a:rPr>
              <a:t>%  Health</a:t>
            </a:r>
          </a:p>
        </p:txBody>
      </p:sp>
      <p:sp>
        <p:nvSpPr>
          <p:cNvPr id="232" name="Rectangle: Rounded Corners 231">
            <a:extLst>
              <a:ext uri="{FF2B5EF4-FFF2-40B4-BE49-F238E27FC236}">
                <a16:creationId xmlns:a16="http://schemas.microsoft.com/office/drawing/2014/main" id="{17FFFE2F-3A1E-4FE1-84D7-C7C7369AEA47}"/>
              </a:ext>
            </a:extLst>
          </p:cNvPr>
          <p:cNvSpPr/>
          <p:nvPr/>
        </p:nvSpPr>
        <p:spPr>
          <a:xfrm>
            <a:off x="8963850" y="5801403"/>
            <a:ext cx="676013" cy="336796"/>
          </a:xfrm>
          <a:prstGeom prst="roundRect">
            <a:avLst/>
          </a:prstGeom>
          <a:solidFill>
            <a:schemeClr val="accent3">
              <a:lumMod val="20000"/>
              <a:lumOff val="8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a:solidFill>
                  <a:schemeClr val="accent3">
                    <a:lumMod val="50000"/>
                  </a:schemeClr>
                </a:solidFill>
              </a:rPr>
              <a:t>0 </a:t>
            </a:r>
            <a:r>
              <a:rPr lang="en-US" sz="800" b="1" dirty="0">
                <a:solidFill>
                  <a:schemeClr val="accent3">
                    <a:lumMod val="50000"/>
                  </a:schemeClr>
                </a:solidFill>
              </a:rPr>
              <a:t>times</a:t>
            </a:r>
          </a:p>
          <a:p>
            <a:pPr algn="ctr"/>
            <a:r>
              <a:rPr lang="en-US" sz="800">
                <a:solidFill>
                  <a:schemeClr val="accent3">
                    <a:lumMod val="50000"/>
                  </a:schemeClr>
                </a:solidFill>
              </a:rPr>
              <a:t>94.9 </a:t>
            </a:r>
            <a:r>
              <a:rPr lang="en-US" sz="800" dirty="0">
                <a:solidFill>
                  <a:schemeClr val="accent3">
                    <a:lumMod val="50000"/>
                  </a:schemeClr>
                </a:solidFill>
              </a:rPr>
              <a:t>%</a:t>
            </a:r>
          </a:p>
        </p:txBody>
      </p:sp>
      <p:graphicFrame>
        <p:nvGraphicFramePr>
          <p:cNvPr id="233" name="Chart 232">
            <a:extLst>
              <a:ext uri="{FF2B5EF4-FFF2-40B4-BE49-F238E27FC236}">
                <a16:creationId xmlns:a16="http://schemas.microsoft.com/office/drawing/2014/main" id="{D8E227F8-4AAF-49D0-8708-9D96BF6726DB}"/>
              </a:ext>
            </a:extLst>
          </p:cNvPr>
          <p:cNvGraphicFramePr>
            <a:graphicFrameLocks/>
          </p:cNvGraphicFramePr>
          <p:nvPr>
            <p:extLst>
              <p:ext uri="{D42A27DB-BD31-4B8C-83A1-F6EECF244321}">
                <p14:modId xmlns:p14="http://schemas.microsoft.com/office/powerpoint/2010/main" val="3831877612"/>
              </p:ext>
            </p:extLst>
          </p:nvPr>
        </p:nvGraphicFramePr>
        <p:xfrm>
          <a:off x="9947463" y="272543"/>
          <a:ext cx="2192398" cy="1429616"/>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34" name="Table 316">
            <a:extLst>
              <a:ext uri="{FF2B5EF4-FFF2-40B4-BE49-F238E27FC236}">
                <a16:creationId xmlns:a16="http://schemas.microsoft.com/office/drawing/2014/main" id="{BC85B241-9F26-48AB-9340-B25534AE58AC}"/>
              </a:ext>
            </a:extLst>
          </p:cNvPr>
          <p:cNvGraphicFramePr>
            <a:graphicFrameLocks noGrp="1"/>
          </p:cNvGraphicFramePr>
          <p:nvPr>
            <p:extLst>
              <p:ext uri="{D42A27DB-BD31-4B8C-83A1-F6EECF244321}">
                <p14:modId xmlns:p14="http://schemas.microsoft.com/office/powerpoint/2010/main" val="3024321780"/>
              </p:ext>
            </p:extLst>
          </p:nvPr>
        </p:nvGraphicFramePr>
        <p:xfrm>
          <a:off x="6938520" y="1537627"/>
          <a:ext cx="540598" cy="908243"/>
        </p:xfrm>
        <a:graphic>
          <a:graphicData uri="http://schemas.openxmlformats.org/drawingml/2006/table">
            <a:tbl>
              <a:tblPr>
                <a:tableStyleId>{073A0DAA-6AF3-43AB-8588-CEC1D06C72B9}</a:tableStyleId>
              </a:tblPr>
              <a:tblGrid>
                <a:gridCol w="293884">
                  <a:extLst>
                    <a:ext uri="{9D8B030D-6E8A-4147-A177-3AD203B41FA5}">
                      <a16:colId xmlns:a16="http://schemas.microsoft.com/office/drawing/2014/main" val="1091484480"/>
                    </a:ext>
                  </a:extLst>
                </a:gridCol>
                <a:gridCol w="246714">
                  <a:extLst>
                    <a:ext uri="{9D8B030D-6E8A-4147-A177-3AD203B41FA5}">
                      <a16:colId xmlns:a16="http://schemas.microsoft.com/office/drawing/2014/main" val="2281290309"/>
                    </a:ext>
                  </a:extLst>
                </a:gridCol>
              </a:tblGrid>
              <a:tr h="129749">
                <a:tc>
                  <a:txBody>
                    <a:bodyPr/>
                    <a:lstStyle/>
                    <a:p>
                      <a:pPr marL="0" algn="l" defTabSz="697321" rtl="0" eaLnBrk="1" latinLnBrk="0" hangingPunct="1">
                        <a:spcBef>
                          <a:spcPts val="0"/>
                        </a:spcBef>
                      </a:pPr>
                      <a:r>
                        <a:rPr lang="en-US" sz="600" b="1" kern="1200" dirty="0">
                          <a:solidFill>
                            <a:schemeClr val="bg2">
                              <a:lumMod val="25000"/>
                            </a:schemeClr>
                          </a:solidFill>
                          <a:latin typeface="Segoe UI" panose="020B0502040204020203" pitchFamily="34" charset="0"/>
                          <a:ea typeface="+mn-ea"/>
                          <a:cs typeface="Segoe UI" panose="020B0502040204020203" pitchFamily="34" charset="0"/>
                        </a:rPr>
                        <a:t>0 - 16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25.9%</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3672541"/>
                  </a:ext>
                </a:extLst>
              </a:tr>
              <a:tr h="129749">
                <a:tc>
                  <a:txBody>
                    <a:bodyPr/>
                    <a:lstStyle/>
                    <a:p>
                      <a:pPr marL="0" algn="l" defTabSz="697321" rtl="0" eaLnBrk="1" latinLnBrk="0" hangingPunct="1">
                        <a:spcBef>
                          <a:spcPts val="0"/>
                        </a:spcBef>
                      </a:pPr>
                      <a:r>
                        <a:rPr lang="en-US" sz="600" b="1" kern="1200" dirty="0">
                          <a:solidFill>
                            <a:srgbClr val="719031"/>
                          </a:solidFill>
                          <a:latin typeface="Segoe UI" panose="020B0502040204020203" pitchFamily="34" charset="0"/>
                          <a:ea typeface="+mn-ea"/>
                          <a:cs typeface="Segoe UI" panose="020B0502040204020203" pitchFamily="34" charset="0"/>
                        </a:rPr>
                        <a:t>17 - 24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1.7%</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285A95"/>
                          </a:solidFill>
                          <a:latin typeface="Segoe UI" panose="020B0502040204020203" pitchFamily="34" charset="0"/>
                          <a:ea typeface="+mn-ea"/>
                          <a:cs typeface="Segoe UI" panose="020B0502040204020203" pitchFamily="34" charset="0"/>
                        </a:rPr>
                        <a:t>25 - 35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17.2%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942825"/>
                          </a:solidFill>
                          <a:latin typeface="Segoe UI" panose="020B0502040204020203" pitchFamily="34" charset="0"/>
                          <a:ea typeface="+mn-ea"/>
                          <a:cs typeface="Segoe UI" panose="020B0502040204020203" pitchFamily="34" charset="0"/>
                        </a:rPr>
                        <a:t>35 - 44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22.4%</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9749">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dirty="0">
                          <a:solidFill>
                            <a:srgbClr val="C36518"/>
                          </a:solidFill>
                          <a:latin typeface="Segoe UI" panose="020B0502040204020203" pitchFamily="34" charset="0"/>
                          <a:ea typeface="+mn-ea"/>
                          <a:cs typeface="Segoe UI" panose="020B0502040204020203" pitchFamily="34" charset="0"/>
                        </a:rPr>
                        <a:t>45 - 55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27.6%</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9749">
                <a:tc>
                  <a:txBody>
                    <a:bodyPr/>
                    <a:lstStyle/>
                    <a:p>
                      <a:pPr marL="0" algn="l" defTabSz="697321" rtl="0" eaLnBrk="1" latinLnBrk="0" hangingPunct="1">
                        <a:spcBef>
                          <a:spcPts val="0"/>
                        </a:spcBef>
                      </a:pPr>
                      <a:r>
                        <a:rPr lang="en-US" sz="600" b="1" kern="1200">
                          <a:solidFill>
                            <a:srgbClr val="000000"/>
                          </a:solidFill>
                          <a:latin typeface="Segoe UI" panose="020B0502040204020203" pitchFamily="34" charset="0"/>
                          <a:ea typeface="+mn-ea"/>
                          <a:cs typeface="Segoe UI" panose="020B0502040204020203" pitchFamily="34" charset="0"/>
                        </a:rPr>
                        <a:t>55 – </a:t>
                      </a:r>
                      <a:r>
                        <a:rPr lang="en-US" sz="600" b="1" kern="1200" dirty="0">
                          <a:solidFill>
                            <a:srgbClr val="000000"/>
                          </a:solidFill>
                          <a:latin typeface="Segoe UI" panose="020B0502040204020203" pitchFamily="34" charset="0"/>
                          <a:ea typeface="+mn-ea"/>
                          <a:cs typeface="Segoe UI" panose="020B0502040204020203" pitchFamily="34" charset="0"/>
                        </a:rPr>
                        <a:t>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5.2%</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9749">
                <a:tc>
                  <a:txBody>
                    <a:bodyPr/>
                    <a:lstStyle/>
                    <a:p>
                      <a:pPr marL="0" algn="l" defTabSz="697321" rtl="0" eaLnBrk="1" latinLnBrk="0" hangingPunct="1">
                        <a:spcBef>
                          <a:spcPts val="0"/>
                        </a:spcBef>
                      </a:pPr>
                      <a:r>
                        <a:rPr lang="en-US" sz="600" b="1" kern="1200">
                          <a:solidFill>
                            <a:srgbClr val="573C78"/>
                          </a:solidFill>
                          <a:latin typeface="Segoe UI" panose="020B0502040204020203" pitchFamily="34" charset="0"/>
                          <a:ea typeface="+mn-ea"/>
                          <a:cs typeface="Segoe UI" panose="020B0502040204020203" pitchFamily="34" charset="0"/>
                        </a:rPr>
                        <a:t> &gt; 65</a:t>
                      </a:r>
                      <a:endParaRPr lang="en-US" sz="600" b="1" kern="1200" dirty="0">
                        <a:solidFill>
                          <a:srgbClr val="573C78"/>
                        </a:solidFill>
                        <a:latin typeface="Segoe UI" panose="020B0502040204020203" pitchFamily="34" charset="0"/>
                        <a:ea typeface="+mn-ea"/>
                        <a:cs typeface="Segoe UI" panose="020B0502040204020203"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4419478"/>
                  </a:ext>
                </a:extLst>
              </a:tr>
            </a:tbl>
          </a:graphicData>
        </a:graphic>
      </p:graphicFrame>
      <p:grpSp>
        <p:nvGrpSpPr>
          <p:cNvPr id="235" name="Group 234">
            <a:extLst>
              <a:ext uri="{FF2B5EF4-FFF2-40B4-BE49-F238E27FC236}">
                <a16:creationId xmlns:a16="http://schemas.microsoft.com/office/drawing/2014/main" id="{D7F827C6-D800-42FA-A121-5DFE80269A11}"/>
              </a:ext>
            </a:extLst>
          </p:cNvPr>
          <p:cNvGrpSpPr/>
          <p:nvPr/>
        </p:nvGrpSpPr>
        <p:grpSpPr>
          <a:xfrm>
            <a:off x="6787325" y="1567098"/>
            <a:ext cx="132659" cy="866369"/>
            <a:chOff x="6769879" y="1576407"/>
            <a:chExt cx="132659" cy="866369"/>
          </a:xfrm>
        </p:grpSpPr>
        <p:grpSp>
          <p:nvGrpSpPr>
            <p:cNvPr id="236" name="Grup 310">
              <a:extLst>
                <a:ext uri="{FF2B5EF4-FFF2-40B4-BE49-F238E27FC236}">
                  <a16:creationId xmlns:a16="http://schemas.microsoft.com/office/drawing/2014/main" id="{5B729E4F-0633-49D8-B17E-1DEA6A9722F5}"/>
                </a:ext>
              </a:extLst>
            </p:cNvPr>
            <p:cNvGrpSpPr/>
            <p:nvPr/>
          </p:nvGrpSpPr>
          <p:grpSpPr>
            <a:xfrm>
              <a:off x="6769879" y="1698653"/>
              <a:ext cx="132659" cy="744123"/>
              <a:chOff x="5660357" y="1137214"/>
              <a:chExt cx="132659" cy="744123"/>
            </a:xfrm>
          </p:grpSpPr>
          <p:grpSp>
            <p:nvGrpSpPr>
              <p:cNvPr id="238" name="Group 2">
                <a:extLst>
                  <a:ext uri="{FF2B5EF4-FFF2-40B4-BE49-F238E27FC236}">
                    <a16:creationId xmlns:a16="http://schemas.microsoft.com/office/drawing/2014/main" id="{DA174BC3-1E9C-4FCD-8F56-0DAF76997160}"/>
                  </a:ext>
                </a:extLst>
              </p:cNvPr>
              <p:cNvGrpSpPr/>
              <p:nvPr/>
            </p:nvGrpSpPr>
            <p:grpSpPr>
              <a:xfrm>
                <a:off x="5660357" y="1137214"/>
                <a:ext cx="132659" cy="614462"/>
                <a:chOff x="5644985" y="1126687"/>
                <a:chExt cx="140759" cy="703618"/>
              </a:xfrm>
            </p:grpSpPr>
            <p:pic>
              <p:nvPicPr>
                <p:cNvPr id="240" name="Picture 289">
                  <a:extLst>
                    <a:ext uri="{FF2B5EF4-FFF2-40B4-BE49-F238E27FC236}">
                      <a16:creationId xmlns:a16="http://schemas.microsoft.com/office/drawing/2014/main" id="{2BD9DE15-C5EE-4AE9-9953-308F334DC5D0}"/>
                    </a:ext>
                  </a:extLst>
                </p:cNvPr>
                <p:cNvPicPr>
                  <a:picLocks noChangeAspect="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4985" y="1126687"/>
                  <a:ext cx="123371" cy="123371"/>
                </a:xfrm>
                <a:prstGeom prst="rect">
                  <a:avLst/>
                </a:prstGeom>
              </p:spPr>
            </p:pic>
            <p:pic>
              <p:nvPicPr>
                <p:cNvPr id="241" name="Picture 293">
                  <a:extLst>
                    <a:ext uri="{FF2B5EF4-FFF2-40B4-BE49-F238E27FC236}">
                      <a16:creationId xmlns:a16="http://schemas.microsoft.com/office/drawing/2014/main" id="{ED528F8B-8E88-42E0-AF73-27578E504F4B}"/>
                    </a:ext>
                  </a:extLst>
                </p:cNvPr>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410668"/>
                  <a:ext cx="123371" cy="123371"/>
                </a:xfrm>
                <a:prstGeom prst="rect">
                  <a:avLst/>
                </a:prstGeom>
              </p:spPr>
            </p:pic>
            <p:pic>
              <p:nvPicPr>
                <p:cNvPr id="242" name="Picture 297">
                  <a:extLst>
                    <a:ext uri="{FF2B5EF4-FFF2-40B4-BE49-F238E27FC236}">
                      <a16:creationId xmlns:a16="http://schemas.microsoft.com/office/drawing/2014/main" id="{C7F040E1-CF4E-4985-A832-F1EA1949989E}"/>
                    </a:ext>
                  </a:extLst>
                </p:cNvPr>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62373" y="1706933"/>
                  <a:ext cx="123371" cy="123372"/>
                </a:xfrm>
                <a:prstGeom prst="rect">
                  <a:avLst/>
                </a:prstGeom>
              </p:spPr>
            </p:pic>
            <p:pic>
              <p:nvPicPr>
                <p:cNvPr id="243" name="Picture 301">
                  <a:extLst>
                    <a:ext uri="{FF2B5EF4-FFF2-40B4-BE49-F238E27FC236}">
                      <a16:creationId xmlns:a16="http://schemas.microsoft.com/office/drawing/2014/main" id="{75AB5F1F-BAF6-444A-A01B-183F410D575A}"/>
                    </a:ext>
                  </a:extLst>
                </p:cNvPr>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0139" y="1252046"/>
                  <a:ext cx="123371" cy="130117"/>
                </a:xfrm>
                <a:prstGeom prst="rect">
                  <a:avLst/>
                </a:prstGeom>
              </p:spPr>
            </p:pic>
            <p:pic>
              <p:nvPicPr>
                <p:cNvPr id="244" name="Picture 305">
                  <a:extLst>
                    <a:ext uri="{FF2B5EF4-FFF2-40B4-BE49-F238E27FC236}">
                      <a16:creationId xmlns:a16="http://schemas.microsoft.com/office/drawing/2014/main" id="{FEBE2F1F-F649-495F-BBD0-C6A8283E9237}"/>
                    </a:ext>
                  </a:extLst>
                </p:cNvPr>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49791" y="1558996"/>
                  <a:ext cx="123371" cy="123372"/>
                </a:xfrm>
                <a:prstGeom prst="rect">
                  <a:avLst/>
                </a:prstGeom>
              </p:spPr>
            </p:pic>
          </p:grpSp>
          <p:pic>
            <p:nvPicPr>
              <p:cNvPr id="239" name="Picture 297">
                <a:extLst>
                  <a:ext uri="{FF2B5EF4-FFF2-40B4-BE49-F238E27FC236}">
                    <a16:creationId xmlns:a16="http://schemas.microsoft.com/office/drawing/2014/main" id="{7116D14B-11E4-45A3-B048-CD129620B19C}"/>
                  </a:ext>
                </a:extLst>
              </p:cNvPr>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76744" y="1773598"/>
                <a:ext cx="116272" cy="107739"/>
              </a:xfrm>
              <a:prstGeom prst="rect">
                <a:avLst/>
              </a:prstGeom>
            </p:spPr>
          </p:pic>
        </p:grpSp>
        <p:pic>
          <p:nvPicPr>
            <p:cNvPr id="237" name="Picture 289">
              <a:extLst>
                <a:ext uri="{FF2B5EF4-FFF2-40B4-BE49-F238E27FC236}">
                  <a16:creationId xmlns:a16="http://schemas.microsoft.com/office/drawing/2014/main" id="{DABBAD00-51C7-4F67-99C4-E320A03F355F}"/>
                </a:ext>
              </a:extLst>
            </p:cNvPr>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69879" y="1576407"/>
              <a:ext cx="116272" cy="107739"/>
            </a:xfrm>
            <a:prstGeom prst="rect">
              <a:avLst/>
            </a:prstGeom>
          </p:spPr>
        </p:pic>
      </p:grpSp>
      <p:grpSp>
        <p:nvGrpSpPr>
          <p:cNvPr id="245" name="Group 244">
            <a:extLst>
              <a:ext uri="{FF2B5EF4-FFF2-40B4-BE49-F238E27FC236}">
                <a16:creationId xmlns:a16="http://schemas.microsoft.com/office/drawing/2014/main" id="{D4DEF826-004D-4933-AEB7-EE53B2246C08}"/>
              </a:ext>
            </a:extLst>
          </p:cNvPr>
          <p:cNvGrpSpPr/>
          <p:nvPr/>
        </p:nvGrpSpPr>
        <p:grpSpPr>
          <a:xfrm>
            <a:off x="8176915" y="4211801"/>
            <a:ext cx="1673092" cy="549823"/>
            <a:chOff x="7942847" y="5202434"/>
            <a:chExt cx="2108617" cy="383535"/>
          </a:xfrm>
        </p:grpSpPr>
        <p:sp>
          <p:nvSpPr>
            <p:cNvPr id="246" name="Rectangle: Rounded Corners 245">
              <a:extLst>
                <a:ext uri="{FF2B5EF4-FFF2-40B4-BE49-F238E27FC236}">
                  <a16:creationId xmlns:a16="http://schemas.microsoft.com/office/drawing/2014/main" id="{C94AD5CB-82F0-4238-B799-1972D29FB092}"/>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Rounded Corners 246">
              <a:extLst>
                <a:ext uri="{FF2B5EF4-FFF2-40B4-BE49-F238E27FC236}">
                  <a16:creationId xmlns:a16="http://schemas.microsoft.com/office/drawing/2014/main" id="{8C5A06EA-9772-418F-B41A-E987C11216B1}"/>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Inquiry</a:t>
              </a:r>
              <a:endParaRPr lang="en-US" sz="900" b="1" dirty="0">
                <a:solidFill>
                  <a:schemeClr val="accent3">
                    <a:lumMod val="50000"/>
                  </a:schemeClr>
                </a:solidFill>
              </a:endParaRPr>
            </a:p>
          </p:txBody>
        </p:sp>
        <p:sp>
          <p:nvSpPr>
            <p:cNvPr id="248" name="ZoneTexte 137">
              <a:extLst>
                <a:ext uri="{FF2B5EF4-FFF2-40B4-BE49-F238E27FC236}">
                  <a16:creationId xmlns:a16="http://schemas.microsoft.com/office/drawing/2014/main" id="{79D54358-3F77-4C25-89FA-D72FE6112485}"/>
                </a:ext>
              </a:extLst>
            </p:cNvPr>
            <p:cNvSpPr txBox="1"/>
            <p:nvPr/>
          </p:nvSpPr>
          <p:spPr>
            <a:xfrm>
              <a:off x="8243968" y="5331874"/>
              <a:ext cx="1408866" cy="24689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err="1">
                  <a:solidFill>
                    <a:schemeClr val="accent3">
                      <a:lumMod val="50000"/>
                    </a:schemeClr>
                  </a:solidFill>
                  <a:latin typeface="Segoe UI" panose="020B0502040204020203" pitchFamily="34" charset="0"/>
                  <a:cs typeface="Segoe UI" panose="020B0502040204020203" pitchFamily="34" charset="0"/>
                </a:rPr>
                <a:t>Cust</a:t>
              </a:r>
              <a:r>
                <a:rPr lang="fr-FR" sz="600">
                  <a:solidFill>
                    <a:schemeClr val="accent3">
                      <a:lumMod val="50000"/>
                    </a:schemeClr>
                  </a:solidFill>
                  <a:latin typeface="Segoe UI" panose="020B0502040204020203" pitchFamily="34" charset="0"/>
                  <a:cs typeface="Segoe UI" panose="020B0502040204020203" pitchFamily="34" charset="0"/>
                </a:rPr>
                <a:t> </a:t>
              </a:r>
              <a:r>
                <a:rPr lang="fr-FR" sz="800">
                  <a:solidFill>
                    <a:schemeClr val="accent5">
                      <a:lumMod val="50000"/>
                    </a:schemeClr>
                  </a:solidFill>
                  <a:latin typeface="Segoe UI" panose="020B0502040204020203" pitchFamily="34" charset="0"/>
                  <a:cs typeface="Segoe UI" panose="020B0502040204020203" pitchFamily="34" charset="0"/>
                </a:rPr>
                <a:t>6 </a:t>
              </a:r>
              <a:r>
                <a:rPr lang="fr-FR" sz="800" dirty="0">
                  <a:solidFill>
                    <a:schemeClr val="accent5">
                      <a:lumMod val="50000"/>
                    </a:schemeClr>
                  </a:solidFill>
                  <a:latin typeface="Segoe UI" panose="020B0502040204020203" pitchFamily="34" charset="0"/>
                  <a:cs typeface="Segoe UI" panose="020B0502040204020203" pitchFamily="34" charset="0"/>
                </a:rPr>
                <a:t>(0.2%)</a:t>
              </a:r>
              <a:endParaRPr lang="fr-FR" sz="900" dirty="0">
                <a:solidFill>
                  <a:schemeClr val="accent5">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249" name="ZoneTexte 137">
              <a:extLst>
                <a:ext uri="{FF2B5EF4-FFF2-40B4-BE49-F238E27FC236}">
                  <a16:creationId xmlns:a16="http://schemas.microsoft.com/office/drawing/2014/main" id="{88568098-AF8C-4677-8DCC-ABDFF4B0B60C}"/>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a:solidFill>
                    <a:schemeClr val="accent3">
                      <a:lumMod val="50000"/>
                    </a:schemeClr>
                  </a:solidFill>
                  <a:latin typeface="Segoe UI" panose="020B0502040204020203" pitchFamily="34" charset="0"/>
                  <a:cs typeface="Segoe UI" panose="020B0502040204020203" pitchFamily="34" charset="0"/>
                </a:rPr>
                <a:t>Avg. # of inquiry per cust  </a:t>
              </a:r>
              <a:r>
                <a:rPr lang="fr-FR" sz="900">
                  <a:solidFill>
                    <a:schemeClr val="accent3">
                      <a:lumMod val="50000"/>
                    </a:schemeClr>
                  </a:solidFill>
                  <a:latin typeface="Segoe UI" panose="020B0502040204020203" pitchFamily="34" charset="0"/>
                  <a:cs typeface="Segoe UI" panose="020B0502040204020203" pitchFamily="34" charset="0"/>
                </a:rPr>
                <a:t>1.5</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grpSp>
        <p:nvGrpSpPr>
          <p:cNvPr id="250" name="Group 249">
            <a:extLst>
              <a:ext uri="{FF2B5EF4-FFF2-40B4-BE49-F238E27FC236}">
                <a16:creationId xmlns:a16="http://schemas.microsoft.com/office/drawing/2014/main" id="{B8B605CA-D4FD-4D77-A6D6-D00D44D81B4F}"/>
              </a:ext>
            </a:extLst>
          </p:cNvPr>
          <p:cNvGrpSpPr/>
          <p:nvPr/>
        </p:nvGrpSpPr>
        <p:grpSpPr>
          <a:xfrm>
            <a:off x="8189036" y="4903634"/>
            <a:ext cx="1673092" cy="549823"/>
            <a:chOff x="7942847" y="5202434"/>
            <a:chExt cx="2108617" cy="383535"/>
          </a:xfrm>
        </p:grpSpPr>
        <p:sp>
          <p:nvSpPr>
            <p:cNvPr id="251" name="Rectangle: Rounded Corners 250">
              <a:extLst>
                <a:ext uri="{FF2B5EF4-FFF2-40B4-BE49-F238E27FC236}">
                  <a16:creationId xmlns:a16="http://schemas.microsoft.com/office/drawing/2014/main" id="{2863B4DA-018D-4F02-9C49-2C2F043F80D8}"/>
                </a:ext>
              </a:extLst>
            </p:cNvPr>
            <p:cNvSpPr/>
            <p:nvPr/>
          </p:nvSpPr>
          <p:spPr>
            <a:xfrm>
              <a:off x="7942847" y="5275984"/>
              <a:ext cx="1877471" cy="2961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Rounded Corners 251">
              <a:extLst>
                <a:ext uri="{FF2B5EF4-FFF2-40B4-BE49-F238E27FC236}">
                  <a16:creationId xmlns:a16="http://schemas.microsoft.com/office/drawing/2014/main" id="{D36786B0-3DBE-4962-AA21-DEAA0B5F2067}"/>
                </a:ext>
              </a:extLst>
            </p:cNvPr>
            <p:cNvSpPr/>
            <p:nvPr/>
          </p:nvSpPr>
          <p:spPr>
            <a:xfrm>
              <a:off x="8397802" y="5202434"/>
              <a:ext cx="962444" cy="143967"/>
            </a:xfrm>
            <a:prstGeom prst="roundRect">
              <a:avLst/>
            </a:prstGeom>
            <a:solidFill>
              <a:schemeClr val="accent3">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a:solidFill>
                    <a:schemeClr val="accent3">
                      <a:lumMod val="50000"/>
                    </a:schemeClr>
                  </a:solidFill>
                </a:rPr>
                <a:t>Request</a:t>
              </a:r>
              <a:endParaRPr lang="en-US" sz="900" b="1" dirty="0">
                <a:solidFill>
                  <a:schemeClr val="accent3">
                    <a:lumMod val="50000"/>
                  </a:schemeClr>
                </a:solidFill>
              </a:endParaRPr>
            </a:p>
          </p:txBody>
        </p:sp>
        <p:sp>
          <p:nvSpPr>
            <p:cNvPr id="253" name="ZoneTexte 137">
              <a:extLst>
                <a:ext uri="{FF2B5EF4-FFF2-40B4-BE49-F238E27FC236}">
                  <a16:creationId xmlns:a16="http://schemas.microsoft.com/office/drawing/2014/main" id="{64204D74-DB5A-4DEF-9A28-67CB35BFA529}"/>
                </a:ext>
              </a:extLst>
            </p:cNvPr>
            <p:cNvSpPr txBox="1"/>
            <p:nvPr/>
          </p:nvSpPr>
          <p:spPr>
            <a:xfrm>
              <a:off x="8243968" y="5331874"/>
              <a:ext cx="1662455" cy="246897"/>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6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800" dirty="0">
                  <a:solidFill>
                    <a:schemeClr val="accent5">
                      <a:lumMod val="50000"/>
                    </a:schemeClr>
                  </a:solidFill>
                  <a:latin typeface="Segoe UI" panose="020B0502040204020203" pitchFamily="34" charset="0"/>
                  <a:cs typeface="Segoe UI" panose="020B0502040204020203" pitchFamily="34" charset="0"/>
                </a:rPr>
                <a:t>NA</a:t>
              </a:r>
              <a:endParaRPr lang="fr-FR" sz="900" dirty="0">
                <a:solidFill>
                  <a:schemeClr val="accent5">
                    <a:lumMod val="50000"/>
                  </a:schemeClr>
                </a:solidFill>
                <a:latin typeface="Segoe UI" panose="020B0502040204020203" pitchFamily="34" charset="0"/>
                <a:cs typeface="Segoe UI" panose="020B0502040204020203" pitchFamily="34" charset="0"/>
              </a:endParaRPr>
            </a:p>
            <a:p>
              <a:pPr defTabSz="1087672" eaLnBrk="0" fontAlgn="base" hangingPunct="0">
                <a:spcBef>
                  <a:spcPct val="0"/>
                </a:spcBef>
                <a:spcAft>
                  <a:spcPct val="0"/>
                </a:spcAft>
              </a:pPr>
              <a:endParaRPr lang="fr-FR" sz="900" dirty="0">
                <a:solidFill>
                  <a:schemeClr val="accent2">
                    <a:lumMod val="75000"/>
                  </a:schemeClr>
                </a:solidFill>
                <a:latin typeface="Segoe UI" panose="020B0502040204020203" pitchFamily="34" charset="0"/>
                <a:cs typeface="Segoe UI" panose="020B0502040204020203" pitchFamily="34" charset="0"/>
              </a:endParaRPr>
            </a:p>
          </p:txBody>
        </p:sp>
        <p:sp>
          <p:nvSpPr>
            <p:cNvPr id="254" name="ZoneTexte 137">
              <a:extLst>
                <a:ext uri="{FF2B5EF4-FFF2-40B4-BE49-F238E27FC236}">
                  <a16:creationId xmlns:a16="http://schemas.microsoft.com/office/drawing/2014/main" id="{3418407D-273F-484C-899C-412A625C2722}"/>
                </a:ext>
              </a:extLst>
            </p:cNvPr>
            <p:cNvSpPr txBox="1"/>
            <p:nvPr/>
          </p:nvSpPr>
          <p:spPr>
            <a:xfrm>
              <a:off x="8069570" y="5424950"/>
              <a:ext cx="1981894" cy="161019"/>
            </a:xfrm>
            <a:prstGeom prst="rect">
              <a:avLst/>
            </a:prstGeom>
            <a:noFill/>
          </p:spPr>
          <p:txBody>
            <a:bodyPr wrap="square" rtlCol="0">
              <a:spAutoFit/>
            </a:bodyPr>
            <a:lstStyle>
              <a:defPPr>
                <a:defRPr lang="fr-FR"/>
              </a:defPPr>
              <a:lvl1pPr>
                <a:defRPr sz="641" b="1">
                  <a:solidFill>
                    <a:srgbClr val="002060"/>
                  </a:solidFill>
                </a:defRPr>
              </a:lvl1pPr>
            </a:lstStyle>
            <a:p>
              <a:pPr defTabSz="1087672" eaLnBrk="0" fontAlgn="base" hangingPunct="0">
                <a:spcBef>
                  <a:spcPct val="0"/>
                </a:spcBef>
                <a:spcAft>
                  <a:spcPct val="0"/>
                </a:spcAft>
              </a:pPr>
              <a:r>
                <a:rPr lang="fr-FR" sz="600" dirty="0" err="1">
                  <a:solidFill>
                    <a:schemeClr val="accent3">
                      <a:lumMod val="50000"/>
                    </a:schemeClr>
                  </a:solidFill>
                  <a:latin typeface="Segoe UI" panose="020B0502040204020203" pitchFamily="34" charset="0"/>
                  <a:cs typeface="Segoe UI" panose="020B0502040204020203" pitchFamily="34" charset="0"/>
                </a:rPr>
                <a:t>Avg</a:t>
              </a:r>
              <a:r>
                <a:rPr lang="fr-FR" sz="600" dirty="0">
                  <a:solidFill>
                    <a:schemeClr val="accent3">
                      <a:lumMod val="50000"/>
                    </a:schemeClr>
                  </a:solidFill>
                  <a:latin typeface="Segoe UI" panose="020B0502040204020203" pitchFamily="34" charset="0"/>
                  <a:cs typeface="Segoe UI" panose="020B0502040204020203" pitchFamily="34" charset="0"/>
                </a:rPr>
                <a:t>. # of </a:t>
              </a:r>
              <a:r>
                <a:rPr lang="fr-FR" sz="600" dirty="0" err="1">
                  <a:solidFill>
                    <a:schemeClr val="accent3">
                      <a:lumMod val="50000"/>
                    </a:schemeClr>
                  </a:solidFill>
                  <a:latin typeface="Segoe UI" panose="020B0502040204020203" pitchFamily="34" charset="0"/>
                  <a:cs typeface="Segoe UI" panose="020B0502040204020203" pitchFamily="34" charset="0"/>
                </a:rPr>
                <a:t>request</a:t>
              </a:r>
              <a:r>
                <a:rPr lang="fr-FR" sz="600" dirty="0">
                  <a:solidFill>
                    <a:schemeClr val="accent3">
                      <a:lumMod val="50000"/>
                    </a:schemeClr>
                  </a:solidFill>
                  <a:latin typeface="Segoe UI" panose="020B0502040204020203" pitchFamily="34" charset="0"/>
                  <a:cs typeface="Segoe UI" panose="020B0502040204020203" pitchFamily="34" charset="0"/>
                </a:rPr>
                <a:t> per </a:t>
              </a:r>
              <a:r>
                <a:rPr lang="fr-FR" sz="600" dirty="0" err="1">
                  <a:solidFill>
                    <a:schemeClr val="accent3">
                      <a:lumMod val="50000"/>
                    </a:schemeClr>
                  </a:solidFill>
                  <a:latin typeface="Segoe UI" panose="020B0502040204020203" pitchFamily="34" charset="0"/>
                  <a:cs typeface="Segoe UI" panose="020B0502040204020203" pitchFamily="34" charset="0"/>
                </a:rPr>
                <a:t>cust</a:t>
              </a:r>
              <a:r>
                <a:rPr lang="fr-FR" sz="600" dirty="0">
                  <a:solidFill>
                    <a:schemeClr val="accent3">
                      <a:lumMod val="50000"/>
                    </a:schemeClr>
                  </a:solidFill>
                  <a:latin typeface="Segoe UI" panose="020B0502040204020203" pitchFamily="34" charset="0"/>
                  <a:cs typeface="Segoe UI" panose="020B0502040204020203" pitchFamily="34" charset="0"/>
                </a:rPr>
                <a:t>  </a:t>
              </a:r>
              <a:r>
                <a:rPr lang="fr-FR" sz="900" dirty="0">
                  <a:solidFill>
                    <a:schemeClr val="accent3">
                      <a:lumMod val="50000"/>
                    </a:schemeClr>
                  </a:solidFill>
                  <a:latin typeface="Segoe UI" panose="020B0502040204020203" pitchFamily="34" charset="0"/>
                  <a:cs typeface="Segoe UI" panose="020B0502040204020203" pitchFamily="34" charset="0"/>
                </a:rPr>
                <a:t>NA</a:t>
              </a:r>
              <a:endParaRPr lang="fr-FR" sz="600" dirty="0">
                <a:solidFill>
                  <a:schemeClr val="accent3">
                    <a:lumMod val="50000"/>
                  </a:schemeClr>
                </a:solidFill>
                <a:latin typeface="Segoe UI" panose="020B0502040204020203" pitchFamily="34" charset="0"/>
                <a:cs typeface="Segoe UI" panose="020B0502040204020203" pitchFamily="34" charset="0"/>
              </a:endParaRPr>
            </a:p>
          </p:txBody>
        </p:sp>
      </p:grpSp>
      <p:cxnSp>
        <p:nvCxnSpPr>
          <p:cNvPr id="258" name="Connector: Elbow 257">
            <a:extLst>
              <a:ext uri="{FF2B5EF4-FFF2-40B4-BE49-F238E27FC236}">
                <a16:creationId xmlns:a16="http://schemas.microsoft.com/office/drawing/2014/main" id="{E30E9FD3-BF20-4E33-B223-373947460F84}"/>
              </a:ext>
            </a:extLst>
          </p:cNvPr>
          <p:cNvCxnSpPr>
            <a:cxnSpLocks/>
          </p:cNvCxnSpPr>
          <p:nvPr/>
        </p:nvCxnSpPr>
        <p:spPr>
          <a:xfrm rot="5400000">
            <a:off x="7761544" y="3481190"/>
            <a:ext cx="2296804" cy="1941310"/>
          </a:xfrm>
          <a:prstGeom prst="bentConnector3">
            <a:avLst>
              <a:gd name="adj1" fmla="val 99765"/>
            </a:avLst>
          </a:prstGeom>
          <a:ln w="12700"/>
        </p:spPr>
        <p:style>
          <a:lnRef idx="2">
            <a:schemeClr val="accent3"/>
          </a:lnRef>
          <a:fillRef idx="0">
            <a:schemeClr val="accent3"/>
          </a:fillRef>
          <a:effectRef idx="1">
            <a:schemeClr val="accent3"/>
          </a:effectRef>
          <a:fontRef idx="minor">
            <a:schemeClr val="tx1"/>
          </a:fontRef>
        </p:style>
      </p:cxnSp>
      <p:sp>
        <p:nvSpPr>
          <p:cNvPr id="195" name="ZoneTexte 137">
            <a:extLst>
              <a:ext uri="{FF2B5EF4-FFF2-40B4-BE49-F238E27FC236}">
                <a16:creationId xmlns:a16="http://schemas.microsoft.com/office/drawing/2014/main" id="{977EB896-520E-48AF-82EB-3C6CB5D9705E}"/>
              </a:ext>
            </a:extLst>
          </p:cNvPr>
          <p:cNvSpPr txBox="1"/>
          <p:nvPr/>
        </p:nvSpPr>
        <p:spPr>
          <a:xfrm>
            <a:off x="2491652" y="3865114"/>
            <a:ext cx="1030363" cy="253916"/>
          </a:xfrm>
          <a:prstGeom prst="rect">
            <a:avLst/>
          </a:prstGeom>
          <a:noFill/>
        </p:spPr>
        <p:txBody>
          <a:bodyPr wrap="square" rtlCol="0">
            <a:spAutoFit/>
          </a:bodyPr>
          <a:lstStyle>
            <a:defPPr>
              <a:defRPr lang="fr-FR"/>
            </a:defPPr>
            <a:lvl1pPr>
              <a:defRPr sz="641" b="1">
                <a:solidFill>
                  <a:srgbClr val="002060"/>
                </a:solidFill>
              </a:defRPr>
            </a:lvl1pPr>
          </a:lstStyle>
          <a:p>
            <a:pPr algn="ctr" defTabSz="1087672" eaLnBrk="0" fontAlgn="base" hangingPunct="0">
              <a:spcBef>
                <a:spcPct val="0"/>
              </a:spcBef>
              <a:spcAft>
                <a:spcPct val="0"/>
              </a:spcAft>
            </a:pPr>
            <a:r>
              <a:rPr lang="fr-FR" sz="1050">
                <a:solidFill>
                  <a:schemeClr val="accent5">
                    <a:lumMod val="50000"/>
                  </a:schemeClr>
                </a:solidFill>
                <a:latin typeface="Segoe UI" panose="020B0502040204020203" pitchFamily="34" charset="0"/>
                <a:cs typeface="Segoe UI" panose="020B0502040204020203" pitchFamily="34" charset="0"/>
              </a:rPr>
              <a:t>0.3 K</a:t>
            </a:r>
            <a:endParaRPr lang="fr-FR" sz="1050" dirty="0">
              <a:solidFill>
                <a:schemeClr val="accent5">
                  <a:lumMod val="50000"/>
                </a:schemeClr>
              </a:solidFill>
              <a:latin typeface="Segoe UI" panose="020B0502040204020203" pitchFamily="34" charset="0"/>
              <a:cs typeface="Segoe UI" panose="020B0502040204020203" pitchFamily="34" charset="0"/>
            </a:endParaRPr>
          </a:p>
        </p:txBody>
      </p:sp>
      <p:sp>
        <p:nvSpPr>
          <p:cNvPr id="197" name="ZoneTexte 132">
            <a:extLst>
              <a:ext uri="{FF2B5EF4-FFF2-40B4-BE49-F238E27FC236}">
                <a16:creationId xmlns:a16="http://schemas.microsoft.com/office/drawing/2014/main" id="{B46F1568-15F5-4AD6-8A68-6B454509407C}"/>
              </a:ext>
            </a:extLst>
          </p:cNvPr>
          <p:cNvSpPr txBox="1"/>
          <p:nvPr/>
        </p:nvSpPr>
        <p:spPr>
          <a:xfrm>
            <a:off x="10065606" y="3449469"/>
            <a:ext cx="2224391" cy="230832"/>
          </a:xfrm>
          <a:prstGeom prst="rect">
            <a:avLst/>
          </a:prstGeom>
          <a:noFill/>
        </p:spPr>
        <p:txBody>
          <a:bodyPr wrap="square" rtlCol="0">
            <a:spAutoFit/>
          </a:bodyPr>
          <a:lstStyle/>
          <a:p>
            <a:pPr defTabSz="1087672" eaLnBrk="0" fontAlgn="base" hangingPunct="0">
              <a:spcBef>
                <a:spcPct val="0"/>
              </a:spcBef>
              <a:spcAft>
                <a:spcPct val="0"/>
              </a:spcAft>
            </a:pPr>
            <a:r>
              <a:rPr lang="fr-FR" sz="800" b="1" dirty="0">
                <a:solidFill>
                  <a:schemeClr val="accent3">
                    <a:lumMod val="50000"/>
                  </a:schemeClr>
                </a:solidFill>
                <a:latin typeface="Segoe UI" panose="020B0502040204020203" pitchFamily="34" charset="0"/>
                <a:cs typeface="Segoe UI" panose="020B0502040204020203" pitchFamily="34" charset="0"/>
              </a:rPr>
              <a:t># Total Heath </a:t>
            </a:r>
            <a:r>
              <a:rPr lang="fr-FR" sz="800" b="1" dirty="0" err="1">
                <a:solidFill>
                  <a:schemeClr val="accent3">
                    <a:lumMod val="50000"/>
                  </a:schemeClr>
                </a:solidFill>
                <a:latin typeface="Segoe UI" panose="020B0502040204020203" pitchFamily="34" charset="0"/>
                <a:cs typeface="Segoe UI" panose="020B0502040204020203" pitchFamily="34" charset="0"/>
              </a:rPr>
              <a:t>customers</a:t>
            </a:r>
            <a:r>
              <a:rPr lang="fr-FR" sz="800" b="1" dirty="0">
                <a:solidFill>
                  <a:schemeClr val="accent3">
                    <a:lumMod val="50000"/>
                  </a:schemeClr>
                </a:solidFill>
                <a:latin typeface="Segoe UI" panose="020B0502040204020203" pitchFamily="34" charset="0"/>
                <a:cs typeface="Segoe UI" panose="020B0502040204020203" pitchFamily="34" charset="0"/>
              </a:rPr>
              <a:t> </a:t>
            </a:r>
            <a:r>
              <a:rPr lang="fr-FR" sz="900" b="1" dirty="0">
                <a:solidFill>
                  <a:schemeClr val="accent3">
                    <a:lumMod val="50000"/>
                  </a:schemeClr>
                </a:solidFill>
                <a:latin typeface="Segoe UI" panose="020B0502040204020203" pitchFamily="34" charset="0"/>
                <a:cs typeface="Segoe UI" panose="020B0502040204020203" pitchFamily="34" charset="0"/>
              </a:rPr>
              <a:t>1.4 K</a:t>
            </a:r>
          </a:p>
        </p:txBody>
      </p:sp>
      <p:sp>
        <p:nvSpPr>
          <p:cNvPr id="198" name="ZoneTexte 132">
            <a:extLst>
              <a:ext uri="{FF2B5EF4-FFF2-40B4-BE49-F238E27FC236}">
                <a16:creationId xmlns:a16="http://schemas.microsoft.com/office/drawing/2014/main" id="{58304FA8-AB21-4DEB-A083-FEF95C66F922}"/>
              </a:ext>
            </a:extLst>
          </p:cNvPr>
          <p:cNvSpPr txBox="1"/>
          <p:nvPr/>
        </p:nvSpPr>
        <p:spPr>
          <a:xfrm>
            <a:off x="2177930" y="3581591"/>
            <a:ext cx="1657807" cy="230832"/>
          </a:xfrm>
          <a:prstGeom prst="rect">
            <a:avLst/>
          </a:prstGeom>
          <a:noFill/>
        </p:spPr>
        <p:txBody>
          <a:bodyPr wrap="square" rtlCol="0">
            <a:spAutoFit/>
          </a:bodyPr>
          <a:lstStyle/>
          <a:p>
            <a:pPr algn="ctr" defTabSz="1087672" eaLnBrk="0" fontAlgn="base" hangingPunct="0">
              <a:spcBef>
                <a:spcPct val="0"/>
              </a:spcBef>
              <a:spcAft>
                <a:spcPct val="0"/>
              </a:spcAft>
            </a:pPr>
            <a:r>
              <a:rPr lang="fr-FR" sz="900" dirty="0">
                <a:solidFill>
                  <a:schemeClr val="accent3">
                    <a:lumMod val="50000"/>
                  </a:schemeClr>
                </a:solidFill>
                <a:latin typeface="Segoe UI" panose="020B0502040204020203" pitchFamily="34" charset="0"/>
                <a:cs typeface="Segoe UI" panose="020B0502040204020203" pitchFamily="34" charset="0"/>
              </a:rPr>
              <a:t># New </a:t>
            </a:r>
            <a:r>
              <a:rPr lang="fr-FR" sz="900" dirty="0" err="1">
                <a:solidFill>
                  <a:schemeClr val="accent3">
                    <a:lumMod val="50000"/>
                  </a:schemeClr>
                </a:solidFill>
                <a:latin typeface="Segoe UI" panose="020B0502040204020203" pitchFamily="34" charset="0"/>
                <a:cs typeface="Segoe UI" panose="020B0502040204020203" pitchFamily="34" charset="0"/>
              </a:rPr>
              <a:t>heath</a:t>
            </a:r>
            <a:r>
              <a:rPr lang="fr-FR" sz="900" dirty="0">
                <a:solidFill>
                  <a:schemeClr val="accent3">
                    <a:lumMod val="50000"/>
                  </a:schemeClr>
                </a:solidFill>
                <a:latin typeface="Segoe UI" panose="020B0502040204020203" pitchFamily="34" charset="0"/>
                <a:cs typeface="Segoe UI" panose="020B0502040204020203" pitchFamily="34" charset="0"/>
              </a:rPr>
              <a:t> </a:t>
            </a:r>
            <a:r>
              <a:rPr lang="fr-FR" sz="900" dirty="0" err="1">
                <a:solidFill>
                  <a:schemeClr val="accent3">
                    <a:lumMod val="50000"/>
                  </a:schemeClr>
                </a:solidFill>
                <a:latin typeface="Segoe UI" panose="020B0502040204020203" pitchFamily="34" charset="0"/>
                <a:cs typeface="Segoe UI" panose="020B0502040204020203" pitchFamily="34" charset="0"/>
              </a:rPr>
              <a:t>customers</a:t>
            </a:r>
            <a:endParaRPr lang="fr-FR" sz="900" b="1" dirty="0">
              <a:solidFill>
                <a:schemeClr val="accent3">
                  <a:lumMod val="50000"/>
                </a:schemeClr>
              </a:solidFill>
              <a:latin typeface="Segoe UI" panose="020B0502040204020203" pitchFamily="34" charset="0"/>
              <a:cs typeface="Segoe UI" panose="020B0502040204020203" pitchFamily="34" charset="0"/>
            </a:endParaRPr>
          </a:p>
        </p:txBody>
      </p:sp>
      <p:graphicFrame>
        <p:nvGraphicFramePr>
          <p:cNvPr id="199" name="Table 198">
            <a:extLst>
              <a:ext uri="{FF2B5EF4-FFF2-40B4-BE49-F238E27FC236}">
                <a16:creationId xmlns:a16="http://schemas.microsoft.com/office/drawing/2014/main" id="{F40F9A81-2875-4877-9B69-C1F54AF90684}"/>
              </a:ext>
            </a:extLst>
          </p:cNvPr>
          <p:cNvGraphicFramePr>
            <a:graphicFrameLocks noGrp="1"/>
          </p:cNvGraphicFramePr>
          <p:nvPr>
            <p:extLst>
              <p:ext uri="{D42A27DB-BD31-4B8C-83A1-F6EECF244321}">
                <p14:modId xmlns:p14="http://schemas.microsoft.com/office/powerpoint/2010/main" val="467777642"/>
              </p:ext>
            </p:extLst>
          </p:nvPr>
        </p:nvGraphicFramePr>
        <p:xfrm>
          <a:off x="4149544" y="2727113"/>
          <a:ext cx="737285" cy="731520"/>
        </p:xfrm>
        <a:graphic>
          <a:graphicData uri="http://schemas.openxmlformats.org/drawingml/2006/table">
            <a:tbl>
              <a:tblPr>
                <a:tableStyleId>{073A0DAA-6AF3-43AB-8588-CEC1D06C72B9}</a:tableStyleId>
              </a:tblPr>
              <a:tblGrid>
                <a:gridCol w="465778">
                  <a:extLst>
                    <a:ext uri="{9D8B030D-6E8A-4147-A177-3AD203B41FA5}">
                      <a16:colId xmlns:a16="http://schemas.microsoft.com/office/drawing/2014/main" val="1091484480"/>
                    </a:ext>
                  </a:extLst>
                </a:gridCol>
                <a:gridCol w="271507">
                  <a:extLst>
                    <a:ext uri="{9D8B030D-6E8A-4147-A177-3AD203B41FA5}">
                      <a16:colId xmlns:a16="http://schemas.microsoft.com/office/drawing/2014/main" val="2281290309"/>
                    </a:ext>
                  </a:extLst>
                </a:gridCol>
              </a:tblGrid>
              <a:tr h="121920">
                <a:tc>
                  <a:txBody>
                    <a:bodyPr/>
                    <a:lstStyle/>
                    <a:p>
                      <a:pPr marL="0" algn="l" defTabSz="697321" rtl="0" eaLnBrk="1" latinLnBrk="0" hangingPunct="1">
                        <a:spcBef>
                          <a:spcPts val="0"/>
                        </a:spcBef>
                      </a:pPr>
                      <a:r>
                        <a:rPr lang="en-US" sz="600" b="1" kern="1200">
                          <a:solidFill>
                            <a:srgbClr val="002060"/>
                          </a:solidFill>
                          <a:latin typeface="Segoe UI" panose="020B0502040204020203" pitchFamily="34" charset="0"/>
                          <a:ea typeface="+mn-ea"/>
                          <a:cs typeface="Segoe UI" panose="020B0502040204020203" pitchFamily="34" charset="0"/>
                        </a:rPr>
                        <a:t>Region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935089"/>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09017"/>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8510856"/>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Region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dirty="0">
                          <a:solidFill>
                            <a:srgbClr val="4F81BD"/>
                          </a:solidFill>
                          <a:latin typeface="Segoe UI" panose="020B0502040204020203" pitchFamily="34" charset="0"/>
                          <a:ea typeface="+mn-ea"/>
                          <a:cs typeface="Segoe UI" panose="020B0502040204020203" pitchFamily="34" charset="0"/>
                        </a:rPr>
                        <a:t>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300291"/>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Others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13%</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3070685"/>
                  </a:ext>
                </a:extLst>
              </a:tr>
              <a:tr h="121920">
                <a:tc>
                  <a:txBody>
                    <a:bodyPr/>
                    <a:lstStyle/>
                    <a:p>
                      <a:pPr marL="0" marR="0" lvl="0" indent="0" algn="l" defTabSz="697321" rtl="0" eaLnBrk="1" fontAlgn="auto" latinLnBrk="0" hangingPunct="1">
                        <a:lnSpc>
                          <a:spcPct val="100000"/>
                        </a:lnSpc>
                        <a:spcBef>
                          <a:spcPts val="0"/>
                        </a:spcBef>
                        <a:spcAft>
                          <a:spcPts val="0"/>
                        </a:spcAft>
                        <a:buClrTx/>
                        <a:buSzTx/>
                        <a:buFontTx/>
                        <a:buNone/>
                        <a:tabLst/>
                        <a:defRPr/>
                      </a:pPr>
                      <a:r>
                        <a:rPr lang="en-US" sz="600" b="1" kern="1200">
                          <a:solidFill>
                            <a:srgbClr val="002060"/>
                          </a:solidFill>
                          <a:latin typeface="Segoe UI" panose="020B0502040204020203" pitchFamily="34" charset="0"/>
                          <a:ea typeface="+mn-ea"/>
                          <a:cs typeface="Segoe UI" panose="020B0502040204020203" pitchFamily="34" charset="0"/>
                        </a:rPr>
                        <a:t>NA</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1088309" rtl="0" eaLnBrk="1" fontAlgn="b" latinLnBrk="0" hangingPunct="1">
                        <a:spcBef>
                          <a:spcPts val="0"/>
                        </a:spcBef>
                      </a:pPr>
                      <a:r>
                        <a:rPr lang="en-US" sz="600" b="1" kern="1200">
                          <a:solidFill>
                            <a:srgbClr val="4F81BD"/>
                          </a:solidFill>
                          <a:latin typeface="Segoe UI" panose="020B0502040204020203" pitchFamily="34" charset="0"/>
                          <a:ea typeface="+mn-ea"/>
                          <a:cs typeface="Segoe UI" panose="020B0502040204020203" pitchFamily="34" charset="0"/>
                        </a:rPr>
                        <a:t>70%</a:t>
                      </a:r>
                      <a:endParaRPr lang="en-US" sz="600" b="1" kern="1200" dirty="0">
                        <a:solidFill>
                          <a:srgbClr val="4F81BD"/>
                        </a:solidFill>
                        <a:latin typeface="Segoe UI" panose="020B0502040204020203" pitchFamily="34" charset="0"/>
                        <a:ea typeface="+mn-ea"/>
                        <a:cs typeface="Segoe UI" panose="020B0502040204020203"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1122786"/>
                  </a:ext>
                </a:extLst>
              </a:tr>
            </a:tbl>
          </a:graphicData>
        </a:graphic>
      </p:graphicFrame>
      <p:sp>
        <p:nvSpPr>
          <p:cNvPr id="196" name="Rectangle 195">
            <a:extLst>
              <a:ext uri="{FF2B5EF4-FFF2-40B4-BE49-F238E27FC236}">
                <a16:creationId xmlns:a16="http://schemas.microsoft.com/office/drawing/2014/main" id="{C31B25A4-E24F-4AC6-9F6D-AF211427AB6F}"/>
              </a:ext>
            </a:extLst>
          </p:cNvPr>
          <p:cNvSpPr/>
          <p:nvPr/>
        </p:nvSpPr>
        <p:spPr>
          <a:xfrm>
            <a:off x="230186" y="6258550"/>
            <a:ext cx="4161190"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00" name="Rectangle 199">
            <a:extLst>
              <a:ext uri="{FF2B5EF4-FFF2-40B4-BE49-F238E27FC236}">
                <a16:creationId xmlns:a16="http://schemas.microsoft.com/office/drawing/2014/main" id="{9D4A9019-FFFA-4C4C-A2A8-41DB326DC4AB}"/>
              </a:ext>
            </a:extLst>
          </p:cNvPr>
          <p:cNvSpPr/>
          <p:nvPr/>
        </p:nvSpPr>
        <p:spPr>
          <a:xfrm>
            <a:off x="7908868" y="6254712"/>
            <a:ext cx="3657059" cy="188164"/>
          </a:xfrm>
          <a:prstGeom prst="rect">
            <a:avLst/>
          </a:prstGeom>
          <a:solidFill>
            <a:schemeClr val="accent6">
              <a:lumMod val="60000"/>
              <a:lumOff val="40000"/>
            </a:schemeClr>
          </a:solidFill>
          <a:ln w="19050">
            <a:noFill/>
            <a:prstDash val="sysDash"/>
          </a:ln>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1087672" rtl="0" eaLnBrk="0" fontAlgn="base" latinLnBrk="0" hangingPunct="0">
              <a:lnSpc>
                <a:spcPct val="100000"/>
              </a:lnSpc>
              <a:spcBef>
                <a:spcPct val="0"/>
              </a:spcBef>
              <a:spcAft>
                <a:spcPct val="0"/>
              </a:spcAft>
              <a:buClrTx/>
              <a:buSzTx/>
              <a:buFontTx/>
              <a:buNone/>
              <a:tabLst/>
              <a:defRPr/>
            </a:pPr>
            <a:r>
              <a:rPr lang="en-US" sz="900" b="1" dirty="0">
                <a:solidFill>
                  <a:schemeClr val="accent3">
                    <a:lumMod val="50000"/>
                  </a:schemeClr>
                </a:solidFill>
                <a:latin typeface="Arial" panose="020B0604020202020204" pitchFamily="34" charset="0"/>
                <a:cs typeface="Arial" panose="020B0604020202020204" pitchFamily="34" charset="0"/>
              </a:rPr>
              <a:t>YTD</a:t>
            </a:r>
            <a:endParaRPr kumimoji="0" lang="en-US" sz="900" b="1" i="0" u="none" strike="noStrike" kern="1200" cap="none" spc="0" normalizeH="0" baseline="0" noProof="0" dirty="0">
              <a:ln>
                <a:noFill/>
              </a:ln>
              <a:solidFill>
                <a:schemeClr val="accent3">
                  <a:lumMod val="50000"/>
                </a:schemeClr>
              </a:solidFill>
              <a:effectLst/>
              <a:uLnTx/>
              <a:uFillTx/>
              <a:latin typeface="Arial" panose="020B0604020202020204" pitchFamily="34" charset="0"/>
              <a:cs typeface="Arial" panose="020B0604020202020204" pitchFamily="34" charset="0"/>
            </a:endParaRPr>
          </a:p>
        </p:txBody>
      </p:sp>
      <p:sp>
        <p:nvSpPr>
          <p:cNvPr id="201" name="Rectangle: Rounded Corners 200">
            <a:extLst>
              <a:ext uri="{FF2B5EF4-FFF2-40B4-BE49-F238E27FC236}">
                <a16:creationId xmlns:a16="http://schemas.microsoft.com/office/drawing/2014/main" id="{75A71DA8-226F-406E-B71C-10D108D400C6}"/>
              </a:ext>
            </a:extLst>
          </p:cNvPr>
          <p:cNvSpPr/>
          <p:nvPr/>
        </p:nvSpPr>
        <p:spPr>
          <a:xfrm>
            <a:off x="2163662" y="1635569"/>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&lt; 1 yr</a:t>
            </a:r>
            <a:endParaRPr lang="en-US" sz="800" b="1" dirty="0">
              <a:solidFill>
                <a:schemeClr val="accent3">
                  <a:lumMod val="50000"/>
                </a:schemeClr>
              </a:solidFill>
            </a:endParaRPr>
          </a:p>
          <a:p>
            <a:pPr algn="ctr"/>
            <a:r>
              <a:rPr lang="en-US" sz="800">
                <a:solidFill>
                  <a:schemeClr val="accent3">
                    <a:lumMod val="50000"/>
                  </a:schemeClr>
                </a:solidFill>
              </a:rPr>
              <a:t>46%</a:t>
            </a:r>
            <a:endParaRPr lang="en-US" sz="800" dirty="0">
              <a:solidFill>
                <a:schemeClr val="accent3">
                  <a:lumMod val="50000"/>
                </a:schemeClr>
              </a:solidFill>
            </a:endParaRPr>
          </a:p>
        </p:txBody>
      </p:sp>
      <p:sp>
        <p:nvSpPr>
          <p:cNvPr id="202" name="Rectangle: Rounded Corners 201">
            <a:extLst>
              <a:ext uri="{FF2B5EF4-FFF2-40B4-BE49-F238E27FC236}">
                <a16:creationId xmlns:a16="http://schemas.microsoft.com/office/drawing/2014/main" id="{E884C827-B98A-421A-8AAA-CC8209589923}"/>
              </a:ext>
            </a:extLst>
          </p:cNvPr>
          <p:cNvSpPr/>
          <p:nvPr/>
        </p:nvSpPr>
        <p:spPr>
          <a:xfrm>
            <a:off x="3139555" y="1635269"/>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1-2 yrs</a:t>
            </a:r>
          </a:p>
          <a:p>
            <a:pPr algn="ctr"/>
            <a:r>
              <a:rPr lang="en-US" sz="800">
                <a:solidFill>
                  <a:schemeClr val="accent3">
                    <a:lumMod val="50000"/>
                  </a:schemeClr>
                </a:solidFill>
              </a:rPr>
              <a:t>33%</a:t>
            </a:r>
          </a:p>
        </p:txBody>
      </p:sp>
      <p:sp>
        <p:nvSpPr>
          <p:cNvPr id="203" name="Rectangle: Rounded Corners 202">
            <a:extLst>
              <a:ext uri="{FF2B5EF4-FFF2-40B4-BE49-F238E27FC236}">
                <a16:creationId xmlns:a16="http://schemas.microsoft.com/office/drawing/2014/main" id="{E9B1E0DA-56C7-4AC1-B497-52E87243AC94}"/>
              </a:ext>
            </a:extLst>
          </p:cNvPr>
          <p:cNvSpPr/>
          <p:nvPr/>
        </p:nvSpPr>
        <p:spPr>
          <a:xfrm>
            <a:off x="2171586" y="2120913"/>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3-4 yrs</a:t>
            </a:r>
          </a:p>
          <a:p>
            <a:pPr algn="ctr"/>
            <a:r>
              <a:rPr lang="en-US" sz="800">
                <a:solidFill>
                  <a:schemeClr val="accent3">
                    <a:lumMod val="50000"/>
                  </a:schemeClr>
                </a:solidFill>
              </a:rPr>
              <a:t>17%</a:t>
            </a:r>
          </a:p>
        </p:txBody>
      </p:sp>
      <p:sp>
        <p:nvSpPr>
          <p:cNvPr id="220" name="Rectangle: Rounded Corners 219">
            <a:extLst>
              <a:ext uri="{FF2B5EF4-FFF2-40B4-BE49-F238E27FC236}">
                <a16:creationId xmlns:a16="http://schemas.microsoft.com/office/drawing/2014/main" id="{A9E74E59-192E-4B2E-9AD6-7C9BAE4CAE23}"/>
              </a:ext>
            </a:extLst>
          </p:cNvPr>
          <p:cNvSpPr/>
          <p:nvPr/>
        </p:nvSpPr>
        <p:spPr>
          <a:xfrm>
            <a:off x="3139073" y="2111372"/>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5-6 yrs</a:t>
            </a:r>
          </a:p>
          <a:p>
            <a:pPr algn="ctr"/>
            <a:r>
              <a:rPr lang="en-US" sz="800">
                <a:solidFill>
                  <a:schemeClr val="accent3">
                    <a:lumMod val="50000"/>
                  </a:schemeClr>
                </a:solidFill>
              </a:rPr>
              <a:t>0%</a:t>
            </a:r>
          </a:p>
        </p:txBody>
      </p:sp>
      <p:sp>
        <p:nvSpPr>
          <p:cNvPr id="223" name="Rectangle: Rounded Corners 222">
            <a:extLst>
              <a:ext uri="{FF2B5EF4-FFF2-40B4-BE49-F238E27FC236}">
                <a16:creationId xmlns:a16="http://schemas.microsoft.com/office/drawing/2014/main" id="{8BFAEB79-32A6-4A61-AA37-68D788049DD5}"/>
              </a:ext>
            </a:extLst>
          </p:cNvPr>
          <p:cNvSpPr/>
          <p:nvPr/>
        </p:nvSpPr>
        <p:spPr>
          <a:xfrm>
            <a:off x="2652617" y="2587475"/>
            <a:ext cx="712415" cy="396759"/>
          </a:xfrm>
          <a:prstGeom prst="roundRect">
            <a:avLst/>
          </a:prstGeom>
          <a:solidFill>
            <a:srgbClr val="D7E4BD"/>
          </a:solidFill>
          <a:ln w="12700">
            <a:solidFill>
              <a:srgbClr val="D7E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3">
                    <a:lumMod val="50000"/>
                  </a:schemeClr>
                </a:solidFill>
              </a:rPr>
              <a:t>≥7 yrs</a:t>
            </a:r>
          </a:p>
          <a:p>
            <a:pPr algn="ctr"/>
            <a:r>
              <a:rPr lang="en-US" sz="800">
                <a:solidFill>
                  <a:schemeClr val="accent3">
                    <a:lumMod val="50000"/>
                  </a:schemeClr>
                </a:solidFill>
              </a:rPr>
              <a:t>3%</a:t>
            </a:r>
          </a:p>
        </p:txBody>
      </p:sp>
      <p:sp>
        <p:nvSpPr>
          <p:cNvPr id="194" name="Rectangle 193">
            <a:extLst>
              <a:ext uri="{FF2B5EF4-FFF2-40B4-BE49-F238E27FC236}">
                <a16:creationId xmlns:a16="http://schemas.microsoft.com/office/drawing/2014/main" id="{D73DA9D9-5F50-4BC7-BB2A-DDBF39CA20E0}"/>
              </a:ext>
            </a:extLst>
          </p:cNvPr>
          <p:cNvSpPr/>
          <p:nvPr/>
        </p:nvSpPr>
        <p:spPr>
          <a:xfrm rot="19071942">
            <a:off x="7376646" y="4470207"/>
            <a:ext cx="668234" cy="25203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087672" eaLnBrk="0" fontAlgn="base" hangingPunct="0">
              <a:spcBef>
                <a:spcPct val="0"/>
              </a:spcBef>
              <a:spcAft>
                <a:spcPct val="0"/>
              </a:spcAft>
            </a:pPr>
            <a:r>
              <a:rPr lang="en-US" sz="800" dirty="0">
                <a:solidFill>
                  <a:prstClr val="white"/>
                </a:solidFill>
                <a:latin typeface="Impact" panose="020B0806030902050204" pitchFamily="34" charset="0"/>
                <a:cs typeface="Segoe UI" panose="020B0502040204020203" pitchFamily="34" charset="0"/>
              </a:rPr>
              <a:t>Religion</a:t>
            </a:r>
          </a:p>
        </p:txBody>
      </p:sp>
    </p:spTree>
    <p:extLst>
      <p:ext uri="{BB962C8B-B14F-4D97-AF65-F5344CB8AC3E}">
        <p14:creationId xmlns:p14="http://schemas.microsoft.com/office/powerpoint/2010/main" val="3557398625"/>
      </p:ext>
    </p:extLst>
  </p:cSld>
  <p:clrMapOvr>
    <a:masterClrMapping/>
  </p:clrMapOvr>
</p:sld>
</file>

<file path=ppt/theme/theme1.xml><?xml version="1.0" encoding="utf-8"?>
<a:theme xmlns:a="http://schemas.openxmlformats.org/drawingml/2006/main" name="PPT template">
  <a:themeElements>
    <a:clrScheme name="AXA">
      <a:dk1>
        <a:srgbClr val="103184"/>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3">
            <a:lumMod val="40000"/>
            <a:lumOff val="60000"/>
          </a:schemeClr>
        </a:solidFill>
      </a:spPr>
      <a:bodyPr wrap="square" rtlCol="0">
        <a:spAutoFit/>
      </a:bodyPr>
      <a:lstStyle>
        <a:defPPr algn="l" defTabSz="1087672" eaLnBrk="0" fontAlgn="base" hangingPunct="0">
          <a:spcBef>
            <a:spcPct val="0"/>
          </a:spcBef>
          <a:spcAft>
            <a:spcPct val="0"/>
          </a:spcAft>
          <a:defRPr sz="600" smtClean="0">
            <a:solidFill>
              <a:schemeClr val="accent3">
                <a:lumMod val="50000"/>
              </a:schemeClr>
            </a:solidFill>
            <a:latin typeface="Segoe UI" panose="020B0502040204020203" pitchFamily="34" charset="0"/>
            <a:cs typeface="Segoe UI" panose="020B0502040204020203" pitchFamily="34" charset="0"/>
          </a:defRPr>
        </a:defPPr>
      </a:lstStyle>
    </a:txDef>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24178</TotalTime>
  <Words>5837</Words>
  <Application>Microsoft Office PowerPoint</Application>
  <PresentationFormat>Widescreen</PresentationFormat>
  <Paragraphs>1485</Paragraphs>
  <Slides>16</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Arial</vt:lpstr>
      <vt:lpstr>Arial Black</vt:lpstr>
      <vt:lpstr>Bahnschrift SemiBold SemiConden</vt:lpstr>
      <vt:lpstr>Calibri</vt:lpstr>
      <vt:lpstr>Century Gothic</vt:lpstr>
      <vt:lpstr>fleche_rond</vt:lpstr>
      <vt:lpstr>Gill Sans MT</vt:lpstr>
      <vt:lpstr>Impact</vt:lpstr>
      <vt:lpstr>Segoe UI</vt:lpstr>
      <vt:lpstr>Source Sans Pro</vt:lpstr>
      <vt:lpstr>Wingdings</vt:lpstr>
      <vt:lpstr>PPT template</vt:lpstr>
      <vt:lpstr>Gallery</vt:lpstr>
      <vt:lpstr>Customer 360 Customer Infographic</vt:lpstr>
      <vt:lpstr>Executive Summary</vt:lpstr>
      <vt:lpstr>Pre-reading</vt:lpstr>
      <vt:lpstr>Customer Portfolio Overview</vt:lpstr>
      <vt:lpstr>PowerPoint Presentation</vt:lpstr>
      <vt:lpstr>PowerPoint Presentation</vt:lpstr>
      <vt:lpstr>PowerPoint Presentation</vt:lpstr>
      <vt:lpstr>PowerPoint Presentation</vt:lpstr>
      <vt:lpstr>PowerPoint Presentation</vt:lpstr>
      <vt:lpstr>PowerPoint Presentation</vt:lpstr>
      <vt:lpstr>Appendix</vt:lpstr>
      <vt:lpstr>Appendix</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AMFS Customer 360 Customer Infograph</dc:title>
  <dc:creator>Ahmad Zaenal</dc:creator>
  <cp:lastModifiedBy>Ahmad Zaenal</cp:lastModifiedBy>
  <cp:revision>597</cp:revision>
  <dcterms:created xsi:type="dcterms:W3CDTF">2020-01-06T02:32:59Z</dcterms:created>
  <dcterms:modified xsi:type="dcterms:W3CDTF">2021-03-22T13:02:21Z</dcterms:modified>
</cp:coreProperties>
</file>