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2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109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77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96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124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621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16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664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3237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862-5A14-7201-3EA6-DD78F33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35C8-97F1-6C16-4CE7-2E137ED01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137B-3A1B-66C0-38C6-20A924ED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B63B-30EE-86F8-40CC-439A7BCB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217B-BD67-905A-FB23-67FF86C0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39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870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79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693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82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58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3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10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02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620BE-CA81-413F-9AAF-D15BFB7A7C1F}" type="datetimeFigureOut">
              <a:rPr lang="en-KE" smtClean="0"/>
              <a:t>08/12/2024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7420-E732-46F8-BAB5-F75B239AE4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072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25EA-046B-5DFD-7EDC-3D7843882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Insurance Fraud Detection using Machine Learning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08381-938A-3855-C858-CE3E355E1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Predictive Approach to Fraudulent Claims</a:t>
            </a:r>
          </a:p>
          <a:p>
            <a:r>
              <a:rPr lang="en-US" dirty="0"/>
              <a:t>Author: ABDIHAKIM ISSACK</a:t>
            </a:r>
          </a:p>
          <a:p>
            <a:r>
              <a:rPr lang="en-US" dirty="0"/>
              <a:t>Date: 08/12/2024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2351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8A2A-4729-77BF-83DE-168CEA4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2 - Random Forest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7D12-AFEE-98AC-DFEF-842A2660D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Details:</a:t>
            </a:r>
          </a:p>
          <a:p>
            <a:r>
              <a:rPr lang="en-US" sz="2400" dirty="0"/>
              <a:t>- Captures non-linear relationships.</a:t>
            </a:r>
          </a:p>
          <a:p>
            <a:r>
              <a:rPr lang="en-US" sz="2400" dirty="0"/>
              <a:t>- Handles high-dimensional data effectively.</a:t>
            </a:r>
          </a:p>
          <a:p>
            <a:r>
              <a:rPr lang="en-US" sz="2400" dirty="0"/>
              <a:t>Performance:</a:t>
            </a:r>
          </a:p>
          <a:p>
            <a:r>
              <a:rPr lang="en-US" sz="2400" dirty="0"/>
              <a:t>- Accuracy: 0.71</a:t>
            </a:r>
          </a:p>
          <a:p>
            <a:r>
              <a:rPr lang="en-US" sz="2400" dirty="0"/>
              <a:t>- ROC AUC Score: 0.7517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58159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E0FC-00FD-51D8-6044-FE56130A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 Tuning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6DCED-B230-1420-C074-9CAD7668B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Technique: Used </a:t>
            </a:r>
            <a:r>
              <a:rPr lang="en-US" sz="2400" dirty="0" err="1"/>
              <a:t>GridSearchCV</a:t>
            </a:r>
            <a:r>
              <a:rPr lang="en-US" sz="2400" dirty="0"/>
              <a:t> to optimize Random Forest parameters.</a:t>
            </a:r>
          </a:p>
          <a:p>
            <a:r>
              <a:rPr lang="en-US" sz="2400" dirty="0"/>
              <a:t>Hyperparameter tuning was applied to improve the Random Forest model's performance by optimizing key parameters. It helps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Reduce Overfitting</a:t>
            </a:r>
            <a:r>
              <a:rPr lang="en-US" sz="2400" dirty="0"/>
              <a:t>: Controls model complexity.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Improve Accuracy</a:t>
            </a:r>
            <a:r>
              <a:rPr lang="en-US" sz="2400" dirty="0"/>
              <a:t>: Enhances generalization to new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Address Class Imbalance</a:t>
            </a:r>
            <a:r>
              <a:rPr lang="en-US" sz="2400" dirty="0"/>
              <a:t>: Adjusts class weight for better handling of imbalanced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7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CD1B-4038-6C29-C5B3-F18E0AF1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Metrics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2B069-F778-AA46-E482-A39A820E6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 Measures overall correctness but may be misleading with imbalanced data.</a:t>
            </a:r>
          </a:p>
          <a:p>
            <a:r>
              <a:rPr lang="en-US" dirty="0"/>
              <a:t>Precision: Indicates how many of the predicted positive cases are actually positive.</a:t>
            </a:r>
          </a:p>
          <a:p>
            <a:r>
              <a:rPr lang="en-US" dirty="0"/>
              <a:t>Recall: Measures how well the model identifies positive cases.</a:t>
            </a:r>
          </a:p>
          <a:p>
            <a:r>
              <a:rPr lang="en-US" dirty="0"/>
              <a:t>F1-Score: Balances precision and recall for better performance evaluation.</a:t>
            </a:r>
          </a:p>
          <a:p>
            <a:r>
              <a:rPr lang="en-US" dirty="0"/>
              <a:t>ROC AUC: Evaluates the model’s ability to distinguish between classes, with a score closer to 1 indicating better performance.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138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2B87-CB46-D358-2FCC-AD26E2EA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0EED-8CB8-9677-E37A-D3A80E4B3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confusion matrix provides insights into the model's ability to distinguish between fraud and non-fraud cases. By analyzing it, we can assess: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Accuracy</a:t>
            </a:r>
            <a:r>
              <a:rPr lang="en-US" sz="2400" dirty="0"/>
              <a:t>: How many correct predictions were made.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Precision</a:t>
            </a:r>
            <a:r>
              <a:rPr lang="en-US" sz="2400" dirty="0"/>
              <a:t>: The accuracy of positive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Recall</a:t>
            </a:r>
            <a:r>
              <a:rPr lang="en-US" sz="2400" dirty="0"/>
              <a:t>: The model's ability to detect positive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F1-Score</a:t>
            </a:r>
            <a:r>
              <a:rPr lang="en-US" sz="2400" dirty="0"/>
              <a:t>: Balance between precision and recall.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077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E277-7CAB-96BC-3E68-2BEA7E11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 Curve Analysis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266C-3F79-74A4-8DE7-C602DB80F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ROC curve is useful for understanding the </a:t>
            </a:r>
            <a:r>
              <a:rPr lang="en-US" sz="2400" b="1" dirty="0"/>
              <a:t>trade-offs</a:t>
            </a:r>
            <a:r>
              <a:rPr lang="en-US" sz="2400" dirty="0"/>
              <a:t> between true positives and false positives across different threshold settings. A higher </a:t>
            </a:r>
            <a:r>
              <a:rPr lang="en-US" sz="2400" b="1" dirty="0"/>
              <a:t>AUC</a:t>
            </a:r>
            <a:r>
              <a:rPr lang="en-US" sz="2400" dirty="0"/>
              <a:t> value signifies a better-performing model, providing a better ability to distinguish between fraud and non-fraud cases.</a:t>
            </a:r>
          </a:p>
          <a:p>
            <a:r>
              <a:rPr lang="en-US" sz="2400" dirty="0"/>
              <a:t>By using the ROC curve, we can select the optimal threshold to balance sensitivity and specificity based on the business context.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229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E8E7-0027-7713-0CC2-24170C3B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71BD-93AF-5631-6E43-7E0893BB2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Conclusion:</a:t>
            </a:r>
          </a:p>
          <a:p>
            <a:r>
              <a:rPr lang="en-US"/>
              <a:t>- Logistic Regression: Good baseline.</a:t>
            </a:r>
          </a:p>
          <a:p>
            <a:r>
              <a:rPr lang="en-US"/>
              <a:t>- Random Forest with SMOTE: Best results.</a:t>
            </a:r>
          </a:p>
          <a:p>
            <a:r>
              <a:rPr lang="en-US"/>
              <a:t>- Key metrics highlight effectiveness in fraud detection.</a:t>
            </a:r>
          </a:p>
          <a:p>
            <a:r>
              <a:rPr lang="en-US"/>
              <a:t>Future Work:</a:t>
            </a:r>
          </a:p>
          <a:p>
            <a:r>
              <a:rPr lang="en-US"/>
              <a:t>- Experiment with advanced models like XGBoost.</a:t>
            </a:r>
          </a:p>
          <a:p>
            <a:r>
              <a:rPr lang="en-US"/>
              <a:t>- Incorporate cost-sensitive learning.</a:t>
            </a:r>
          </a:p>
          <a:p>
            <a:r>
              <a:rPr lang="en-US"/>
              <a:t>- Improve feature engineering with external data sources.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974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EF7-2D59-7B0B-8BC8-7AAB73EE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755B-C4A8-D4F1-C8E0-CA037B195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 You!</a:t>
            </a:r>
          </a:p>
          <a:p>
            <a:r>
              <a:rPr lang="en-US" sz="2400" dirty="0"/>
              <a:t>Any questions?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08363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4A5C-66FD-79A5-91AC-FE70D7A7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3BAE-B4EC-BFDB-0C8C-E2137B5AD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Identify fraudulent insurance claims using machine learning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Reduce financial losses due to fraudulent activities.</a:t>
            </a:r>
          </a:p>
          <a:p>
            <a:r>
              <a:rPr lang="en-US" sz="2400" dirty="0"/>
              <a:t>Scope: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Exploratory data analysis (EDA), feature engineering, and predictive modeling.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2958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421A-3135-BDA6-C375-6439B636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A86E-BC03-02C2-DCC3-B961DA80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66346"/>
            <a:ext cx="8946541" cy="488205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Dataset Details: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Number of records: 1000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Number of columns: 40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Target variable: </a:t>
            </a:r>
            <a:r>
              <a:rPr lang="en-US" sz="2400" dirty="0" err="1"/>
              <a:t>fraud_reported</a:t>
            </a:r>
            <a:endParaRPr lang="en-US" sz="2400" dirty="0"/>
          </a:p>
          <a:p>
            <a:r>
              <a:rPr lang="en-US" sz="2400" dirty="0"/>
              <a:t>Key Attributes: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Policy-related features: Policy Number, Policy Annual Premium.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Insured details: Insured Name, Insured Age, Insured Occupation,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Incident details: Incident Date, Incident Location</a:t>
            </a:r>
            <a:r>
              <a:rPr lang="en-US" sz="2000" dirty="0"/>
              <a:t>, Incident State.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2580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907D-5238-66D5-66B5-115E752A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8840-7C4D-F991-AD7F-7D3BBF84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76856"/>
            <a:ext cx="8946541" cy="4871544"/>
          </a:xfrm>
        </p:spPr>
        <p:txBody>
          <a:bodyPr>
            <a:normAutofit/>
          </a:bodyPr>
          <a:lstStyle/>
          <a:p>
            <a:r>
              <a:rPr lang="en-US" sz="2400" dirty="0"/>
              <a:t>Steps Taken: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Removed irrelevant columns.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Imputed missing values.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Encoded categorical variables using one-hot encoding.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Scaled numerical variables using </a:t>
            </a:r>
            <a:r>
              <a:rPr lang="en-US" sz="2400" dirty="0" err="1"/>
              <a:t>StandardScaler</a:t>
            </a:r>
            <a:r>
              <a:rPr lang="en-US" sz="2400" dirty="0"/>
              <a:t>.</a:t>
            </a:r>
          </a:p>
          <a:p>
            <a:r>
              <a:rPr lang="en-US" sz="2400" dirty="0"/>
              <a:t>Impact: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Cleaner dataset ready for modeling.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7324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AC08-4BC0-6B53-2E53-4944B8F5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8635"/>
            <a:ext cx="9404723" cy="1400530"/>
          </a:xfrm>
        </p:spPr>
        <p:txBody>
          <a:bodyPr/>
          <a:lstStyle/>
          <a:p>
            <a:r>
              <a:rPr lang="en-US"/>
              <a:t>Exploratory Data Analysis (EDA)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FF5A-73AC-1485-7A68-B2E4248FD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Fraud Rates by Incident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Multi-vehicle Collision:</a:t>
            </a:r>
            <a:r>
              <a:rPr lang="en-US" sz="2400" dirty="0"/>
              <a:t> 27.2% of claims with this incident type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Parked Car:</a:t>
            </a:r>
            <a:r>
              <a:rPr lang="en-US" sz="2400" dirty="0"/>
              <a:t> Only 9.5% of claims with this incident type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Single Vehicle Collision:</a:t>
            </a:r>
            <a:r>
              <a:rPr lang="en-US" sz="2400" dirty="0"/>
              <a:t> 29%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Vehicle Theft:</a:t>
            </a:r>
            <a:r>
              <a:rPr lang="en-US" sz="2400" dirty="0"/>
              <a:t> 8.5% of claims are fraudulent, which is lower compared to other incident types.</a:t>
            </a:r>
          </a:p>
        </p:txBody>
      </p:sp>
    </p:spTree>
    <p:extLst>
      <p:ext uri="{BB962C8B-B14F-4D97-AF65-F5344CB8AC3E}">
        <p14:creationId xmlns:p14="http://schemas.microsoft.com/office/powerpoint/2010/main" val="3828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D623-B2A0-602B-160D-45BCE890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930"/>
          </a:xfrm>
        </p:spPr>
        <p:txBody>
          <a:bodyPr/>
          <a:lstStyle/>
          <a:p>
            <a:r>
              <a:rPr lang="en-US" dirty="0"/>
              <a:t>Fraud Rates by Education Level:</a:t>
            </a:r>
            <a:br>
              <a:rPr lang="en-US" dirty="0"/>
            </a:b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FDCA-0F3F-64C0-DD4F-39A0BC51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76856"/>
            <a:ext cx="8946541" cy="3930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Associate Degree:</a:t>
            </a:r>
            <a:r>
              <a:rPr lang="en-US" sz="2400" dirty="0"/>
              <a:t> 23.4% of claims from this group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College:</a:t>
            </a:r>
            <a:r>
              <a:rPr lang="en-US" sz="2400" dirty="0"/>
              <a:t> 26.3%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High School:</a:t>
            </a:r>
            <a:r>
              <a:rPr lang="en-US" sz="2400" dirty="0"/>
              <a:t> 22.5%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JD:</a:t>
            </a:r>
            <a:r>
              <a:rPr lang="en-US" sz="2400" dirty="0"/>
              <a:t> 26.1%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MD:</a:t>
            </a:r>
            <a:r>
              <a:rPr lang="en-US" sz="2400" dirty="0"/>
              <a:t> 26.4%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Masters:</a:t>
            </a:r>
            <a:r>
              <a:rPr lang="en-US" sz="2400" dirty="0"/>
              <a:t> 22.4% of claims are fraudulent.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PhD:</a:t>
            </a:r>
            <a:r>
              <a:rPr lang="en-US" sz="2400" dirty="0"/>
              <a:t> 26.4% of claims are fraudulent.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9156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7ED-9394-D906-9711-78612B66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9A58-CB67-EB23-694D-77AB83693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Techniques Used: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One-hot encoding for categorical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Binning for </a:t>
            </a:r>
            <a:r>
              <a:rPr lang="en-US" sz="2400" dirty="0" err="1"/>
              <a:t>policy_annual_premium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Removal of multicollinear features.</a:t>
            </a:r>
          </a:p>
          <a:p>
            <a:r>
              <a:rPr lang="en-US" sz="2400" dirty="0"/>
              <a:t>Results: A robust feature set for better prediction.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57401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23EF-B3DB-8F46-6E69-72530CD3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7E31-3D45-A3B0-9BBF-4AC07C97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Distribution: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Non-Fraudulent (N): 75.3%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Fraudulent (Y): 24.7%</a:t>
            </a:r>
          </a:p>
          <a:p>
            <a:r>
              <a:rPr lang="en-US" dirty="0"/>
              <a:t>Challenge: Class imbalance can lead to biased predictions favoring the majority class.</a:t>
            </a:r>
          </a:p>
          <a:p>
            <a:r>
              <a:rPr lang="en-US" dirty="0"/>
              <a:t>Solution: SMOTE (Synthetic Minority Over-sampling Technique) was used to oversample the minority class (fraudulent claims), improving model performance on predicting fraud.</a:t>
            </a:r>
          </a:p>
          <a:p>
            <a:r>
              <a:rPr lang="en-US" dirty="0"/>
              <a:t>Result: More balanced predictions, improving the model’s ability to identify fraudulent claims.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243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21D6-E750-3EEF-5A21-E484EB6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1 - Logistic Regression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2F88-6597-2F97-0F4F-F3A10733A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Details:</a:t>
            </a:r>
          </a:p>
          <a:p>
            <a:r>
              <a:rPr lang="en-US" sz="2400" dirty="0"/>
              <a:t>- Baseline model for comparison.</a:t>
            </a:r>
          </a:p>
          <a:p>
            <a:r>
              <a:rPr lang="en-US" sz="2400" dirty="0"/>
              <a:t>- Simple and interpretable.</a:t>
            </a:r>
          </a:p>
          <a:p>
            <a:r>
              <a:rPr lang="en-US" sz="2400" dirty="0"/>
              <a:t>Performance: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Training Accuracy 0.757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Test Accuracy 0.73</a:t>
            </a:r>
          </a:p>
          <a:p>
            <a:r>
              <a:rPr lang="en-US" sz="2400" dirty="0"/>
              <a:t>ROC AUC Score: 0.694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4754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791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Insurance Fraud Detection using Machine Learning</vt:lpstr>
      <vt:lpstr>Introduction</vt:lpstr>
      <vt:lpstr>Dataset Overview</vt:lpstr>
      <vt:lpstr>Data Preprocessing</vt:lpstr>
      <vt:lpstr>Exploratory Data Analysis (EDA)</vt:lpstr>
      <vt:lpstr>Fraud Rates by Education Level: </vt:lpstr>
      <vt:lpstr>Feature Engineering</vt:lpstr>
      <vt:lpstr>Handling Class Imbalance</vt:lpstr>
      <vt:lpstr>Model 1 - Logistic Regression</vt:lpstr>
      <vt:lpstr>Model 2 - Random Forest</vt:lpstr>
      <vt:lpstr>Hyperparameter Tuning</vt:lpstr>
      <vt:lpstr>Model Evaluation Metrics</vt:lpstr>
      <vt:lpstr>Confusion Matrix</vt:lpstr>
      <vt:lpstr>ROC Curve Analysis</vt:lpstr>
      <vt:lpstr>Conclusion and Future Work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Fraud Detection using Machine Learning</dc:title>
  <dc:creator>HP</dc:creator>
  <cp:lastModifiedBy>HP</cp:lastModifiedBy>
  <cp:revision>3</cp:revision>
  <dcterms:created xsi:type="dcterms:W3CDTF">2024-12-08T19:49:45Z</dcterms:created>
  <dcterms:modified xsi:type="dcterms:W3CDTF">2024-12-08T21:20:22Z</dcterms:modified>
</cp:coreProperties>
</file>