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ff0100af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ff0100af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ff0100af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ff0100af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ff0100af0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ff0100af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0ff0100af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0ff0100af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0ff0100af0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0ff0100af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ff0100af0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0ff0100af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0ff0100af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0ff0100af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0ff0100af0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0ff0100af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fd0d7095d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fd0d7095d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fd0d7095d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0fd0d7095d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fd0d7095d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0fd0d7095d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fd0d7095d_0_8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fd0d7095d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ff0100a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0ff0100a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ff0100af0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0ff0100af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ff0100af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0ff0100af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0ff0100af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0ff0100af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THE MOVIE BOX INDUSTRY</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Compiled by Group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2"/>
          <p:cNvPicPr preferRelativeResize="0"/>
          <p:nvPr/>
        </p:nvPicPr>
        <p:blipFill>
          <a:blip r:embed="rId3">
            <a:alphaModFix/>
          </a:blip>
          <a:stretch>
            <a:fillRect/>
          </a:stretch>
        </p:blipFill>
        <p:spPr>
          <a:xfrm>
            <a:off x="1479925" y="36786"/>
            <a:ext cx="6184132" cy="499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Title 1">
            <a:extLst>
              <a:ext uri="{FF2B5EF4-FFF2-40B4-BE49-F238E27FC236}">
                <a16:creationId xmlns:a16="http://schemas.microsoft.com/office/drawing/2014/main" id="{99B99045-072C-1CFA-4E8C-B80FA751642C}"/>
              </a:ext>
            </a:extLst>
          </p:cNvPr>
          <p:cNvSpPr>
            <a:spLocks noGrp="1"/>
          </p:cNvSpPr>
          <p:nvPr>
            <p:ph type="title"/>
          </p:nvPr>
        </p:nvSpPr>
        <p:spPr/>
        <p:txBody>
          <a:bodyPr/>
          <a:lstStyle/>
          <a:p>
            <a:r>
              <a:rPr lang="en-US" dirty="0"/>
              <a:t>Market Share by the Top Movies.</a:t>
            </a:r>
            <a:endParaRPr lang="en-KE" dirty="0"/>
          </a:p>
        </p:txBody>
      </p:sp>
      <p:sp>
        <p:nvSpPr>
          <p:cNvPr id="3" name="Text Placeholder 2">
            <a:extLst>
              <a:ext uri="{FF2B5EF4-FFF2-40B4-BE49-F238E27FC236}">
                <a16:creationId xmlns:a16="http://schemas.microsoft.com/office/drawing/2014/main" id="{4E95E88F-47D4-359B-E764-17211ED62489}"/>
              </a:ext>
            </a:extLst>
          </p:cNvPr>
          <p:cNvSpPr>
            <a:spLocks noGrp="1"/>
          </p:cNvSpPr>
          <p:nvPr>
            <p:ph type="body" idx="1"/>
          </p:nvPr>
        </p:nvSpPr>
        <p:spPr/>
        <p:txBody>
          <a:bodyPr>
            <a:normAutofit/>
          </a:bodyPr>
          <a:lstStyle/>
          <a:p>
            <a:pPr marL="146050" indent="0">
              <a:buNone/>
            </a:pPr>
            <a:r>
              <a:rPr lang="en-US" sz="1600" b="0" i="0" dirty="0">
                <a:solidFill>
                  <a:srgbClr val="FFFFFF"/>
                </a:solidFill>
                <a:effectLst/>
                <a:latin typeface="Be Vietnam"/>
              </a:rPr>
              <a:t>The pie chart illustrates the </a:t>
            </a:r>
            <a:r>
              <a:rPr lang="en-US" sz="1600" b="0" i="0" u="none" strike="noStrike" dirty="0">
                <a:solidFill>
                  <a:srgbClr val="FFFFFF"/>
                </a:solidFill>
                <a:effectLst/>
                <a:latin typeface="Be Vietnam"/>
              </a:rPr>
              <a:t>market share</a:t>
            </a:r>
            <a:r>
              <a:rPr lang="en-US" sz="1600" b="0" i="0" dirty="0">
                <a:solidFill>
                  <a:srgbClr val="FFFFFF"/>
                </a:solidFill>
                <a:effectLst/>
                <a:latin typeface="Be Vietnam"/>
              </a:rPr>
              <a:t> of the top seven movie genres. </a:t>
            </a:r>
            <a:r>
              <a:rPr lang="en-US" sz="1600" b="0" i="0" u="none" strike="noStrike" dirty="0">
                <a:solidFill>
                  <a:srgbClr val="FFFFFF"/>
                </a:solidFill>
                <a:effectLst/>
                <a:latin typeface="Be Vietnam"/>
              </a:rPr>
              <a:t>Drama</a:t>
            </a:r>
            <a:r>
              <a:rPr lang="en-US" sz="1600" b="0" i="0" dirty="0">
                <a:solidFill>
                  <a:srgbClr val="FFFFFF"/>
                </a:solidFill>
                <a:effectLst/>
                <a:latin typeface="Be Vietnam"/>
              </a:rPr>
              <a:t> dominates with the largest share at 32.3%, followed by </a:t>
            </a:r>
            <a:r>
              <a:rPr lang="en-US" sz="1600" b="0" i="0" u="none" strike="noStrike" dirty="0">
                <a:solidFill>
                  <a:srgbClr val="FFFFFF"/>
                </a:solidFill>
                <a:effectLst/>
                <a:latin typeface="Be Vietnam"/>
              </a:rPr>
              <a:t>Documentary</a:t>
            </a:r>
            <a:r>
              <a:rPr lang="en-US" sz="1600" b="0" i="0" dirty="0">
                <a:solidFill>
                  <a:srgbClr val="FFFFFF"/>
                </a:solidFill>
                <a:effectLst/>
                <a:latin typeface="Be Vietnam"/>
              </a:rPr>
              <a:t> and </a:t>
            </a:r>
            <a:r>
              <a:rPr lang="en-US" sz="1600" b="0" i="0" u="none" strike="noStrike" dirty="0">
                <a:solidFill>
                  <a:srgbClr val="FFFFFF"/>
                </a:solidFill>
                <a:effectLst/>
                <a:latin typeface="Be Vietnam"/>
              </a:rPr>
              <a:t>Comedy</a:t>
            </a:r>
            <a:r>
              <a:rPr lang="en-US" sz="1600" b="0" i="0" dirty="0">
                <a:solidFill>
                  <a:srgbClr val="FFFFFF"/>
                </a:solidFill>
                <a:effectLst/>
                <a:latin typeface="Be Vietnam"/>
              </a:rPr>
              <a:t> with 18.6% and 18.1% respectively. </a:t>
            </a:r>
            <a:r>
              <a:rPr lang="en-US" sz="1600" b="0" i="0" u="none" strike="noStrike" dirty="0">
                <a:solidFill>
                  <a:srgbClr val="FFFFFF"/>
                </a:solidFill>
                <a:effectLst/>
                <a:latin typeface="Be Vietnam"/>
              </a:rPr>
              <a:t>Thriller</a:t>
            </a:r>
            <a:r>
              <a:rPr lang="en-US" sz="1600" b="0" i="0" dirty="0">
                <a:solidFill>
                  <a:srgbClr val="FFFFFF"/>
                </a:solidFill>
                <a:effectLst/>
                <a:latin typeface="Be Vietnam"/>
              </a:rPr>
              <a:t> and </a:t>
            </a:r>
            <a:r>
              <a:rPr lang="en-US" sz="1600" b="0" i="0" u="none" strike="noStrike" dirty="0">
                <a:solidFill>
                  <a:srgbClr val="FFFFFF"/>
                </a:solidFill>
                <a:effectLst/>
                <a:latin typeface="Be Vietnam"/>
              </a:rPr>
              <a:t>Horror</a:t>
            </a:r>
            <a:r>
              <a:rPr lang="en-US" sz="1600" b="0" i="0" dirty="0">
                <a:solidFill>
                  <a:srgbClr val="FFFFFF"/>
                </a:solidFill>
                <a:effectLst/>
                <a:latin typeface="Be Vietnam"/>
              </a:rPr>
              <a:t> hold considerable shares at 8.6% and 8.1%. </a:t>
            </a:r>
            <a:r>
              <a:rPr lang="en-US" sz="1600" b="0" i="0" u="none" strike="noStrike" dirty="0">
                <a:solidFill>
                  <a:srgbClr val="FFFFFF"/>
                </a:solidFill>
                <a:effectLst/>
                <a:latin typeface="Be Vietnam"/>
              </a:rPr>
              <a:t>Action</a:t>
            </a:r>
            <a:r>
              <a:rPr lang="en-US" sz="1600" b="0" i="0" dirty="0">
                <a:solidFill>
                  <a:srgbClr val="FFFFFF"/>
                </a:solidFill>
                <a:effectLst/>
                <a:latin typeface="Be Vietnam"/>
              </a:rPr>
              <a:t> follows with 7.3% and </a:t>
            </a:r>
            <a:r>
              <a:rPr lang="en-US" sz="1600" b="0" i="0" u="none" strike="noStrike" dirty="0">
                <a:solidFill>
                  <a:srgbClr val="FFFFFF"/>
                </a:solidFill>
                <a:effectLst/>
                <a:latin typeface="Be Vietnam"/>
              </a:rPr>
              <a:t>Romance</a:t>
            </a:r>
            <a:r>
              <a:rPr lang="en-US" sz="1600" b="0" i="0" dirty="0">
                <a:solidFill>
                  <a:srgbClr val="FFFFFF"/>
                </a:solidFill>
                <a:effectLst/>
                <a:latin typeface="Be Vietnam"/>
              </a:rPr>
              <a:t> rounds out the top seven with 6.9%.</a:t>
            </a:r>
            <a:endParaRPr lang="en-KE"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4"/>
          <p:cNvPicPr preferRelativeResize="0"/>
          <p:nvPr/>
        </p:nvPicPr>
        <p:blipFill>
          <a:blip r:embed="rId3">
            <a:alphaModFix/>
          </a:blip>
          <a:stretch>
            <a:fillRect/>
          </a:stretch>
        </p:blipFill>
        <p:spPr>
          <a:xfrm>
            <a:off x="152400" y="152400"/>
            <a:ext cx="8218568"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23850" y="1270000"/>
            <a:ext cx="4548300" cy="3117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This bargraph shows the top ten most profitable studios in the market where the total gross is the sum of foreign gross and domestic gross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6"/>
          <p:cNvPicPr preferRelativeResize="0"/>
          <p:nvPr/>
        </p:nvPicPr>
        <p:blipFill>
          <a:blip r:embed="rId3">
            <a:alphaModFix/>
          </a:blip>
          <a:stretch>
            <a:fillRect/>
          </a:stretch>
        </p:blipFill>
        <p:spPr>
          <a:xfrm>
            <a:off x="152400" y="152400"/>
            <a:ext cx="8251834"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773050" y="10953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Here we plot the average ratings against movie title to get a glimpse of the top most rated views and their genre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Recommendations</a:t>
            </a:r>
            <a:endParaRPr/>
          </a:p>
        </p:txBody>
      </p:sp>
      <p:sp>
        <p:nvSpPr>
          <p:cNvPr id="216" name="Google Shape;216;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latin typeface="Montserrat" panose="00000500000000000000" pitchFamily="2" charset="0"/>
              </a:rPr>
              <a:t>After all this analysis , we come to the conclusion that studios like BV and Fox make the most profit out of all. When considering bench marking these are the studios to consider.</a:t>
            </a:r>
            <a:endParaRPr dirty="0">
              <a:latin typeface="Montserrat" panose="00000500000000000000" pitchFamily="2" charset="0"/>
            </a:endParaRPr>
          </a:p>
          <a:p>
            <a:pPr marL="0" lvl="0" indent="0" algn="l" rtl="0">
              <a:spcBef>
                <a:spcPts val="1200"/>
              </a:spcBef>
              <a:spcAft>
                <a:spcPts val="0"/>
              </a:spcAft>
              <a:buNone/>
            </a:pPr>
            <a:r>
              <a:rPr lang="en" dirty="0">
                <a:latin typeface="Montserrat" panose="00000500000000000000" pitchFamily="2" charset="0"/>
              </a:rPr>
              <a:t>Secondly, according to the market share, the genre doing great are the drama. This shows that if the company wants to make more profit it should major in Drama/Shorts, Documentaries , comedies e.t.c</a:t>
            </a:r>
            <a:endParaRPr dirty="0">
              <a:latin typeface="Montserrat" panose="00000500000000000000" pitchFamily="2" charset="0"/>
            </a:endParaRPr>
          </a:p>
          <a:p>
            <a:pPr marL="0" lvl="0" indent="0" algn="l" rtl="0">
              <a:spcBef>
                <a:spcPts val="1200"/>
              </a:spcBef>
              <a:spcAft>
                <a:spcPts val="0"/>
              </a:spcAft>
              <a:buNone/>
            </a:pPr>
            <a:r>
              <a:rPr lang="en" dirty="0">
                <a:latin typeface="Montserrat" panose="00000500000000000000" pitchFamily="2" charset="0"/>
              </a:rPr>
              <a:t>Lastly the budget and the producer of the film contribute in the success and profits from the movie. This does not exclude the actors too.</a:t>
            </a:r>
            <a:endParaRPr dirty="0">
              <a:latin typeface="Montserrat" panose="00000500000000000000" pitchFamily="2" charset="0"/>
            </a:endParaRPr>
          </a:p>
          <a:p>
            <a:pPr marL="0" lvl="0" indent="0" algn="l" rtl="0">
              <a:spcBef>
                <a:spcPts val="1200"/>
              </a:spcBef>
              <a:spcAft>
                <a:spcPts val="0"/>
              </a:spcAft>
              <a:buNone/>
            </a:pPr>
            <a:r>
              <a:rPr lang="en" dirty="0">
                <a:latin typeface="Montserrat" panose="00000500000000000000" pitchFamily="2" charset="0"/>
              </a:rPr>
              <a:t>In conclusion, the movie industry is evolving and success can be guaranteed by keeping up with the latest trend and what the people like. This means being updated by the ratings of previous movies especially from competitors. </a:t>
            </a:r>
            <a:endParaRPr dirty="0">
              <a:latin typeface="Montserrat" panose="00000500000000000000" pitchFamily="2" charset="0"/>
            </a:endParaRPr>
          </a:p>
          <a:p>
            <a:pPr marL="0" lvl="0" indent="0" algn="l" rtl="0">
              <a:spcBef>
                <a:spcPts val="1200"/>
              </a:spcBef>
              <a:spcAft>
                <a:spcPts val="0"/>
              </a:spcAft>
              <a:buNone/>
            </a:pPr>
            <a:endParaRPr dirty="0">
              <a:latin typeface="Montserrat" panose="00000500000000000000" pitchFamily="2" charset="0"/>
            </a:endParaRPr>
          </a:p>
          <a:p>
            <a:pPr marL="0" lvl="0" indent="0" algn="l" rtl="0">
              <a:spcBef>
                <a:spcPts val="1200"/>
              </a:spcBef>
              <a:spcAft>
                <a:spcPts val="1200"/>
              </a:spcAft>
              <a:buNone/>
            </a:pPr>
            <a:endParaRPr dirty="0">
              <a:latin typeface="Montserrat" panose="00000500000000000000"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Thank you for your time.</a:t>
            </a:r>
            <a:endParaRPr dirty="0"/>
          </a:p>
          <a:p>
            <a:pPr marL="0" lvl="0" indent="0" algn="l" rtl="0">
              <a:spcBef>
                <a:spcPts val="0"/>
              </a:spcBef>
              <a:spcAft>
                <a:spcPts val="0"/>
              </a:spcAft>
              <a:buNone/>
            </a:pPr>
            <a:r>
              <a:rPr lang="en" dirty="0"/>
              <a:t>Au-revoir</a:t>
            </a:r>
            <a:endParaRPr dirty="0"/>
          </a:p>
          <a:p>
            <a:pPr marL="0" lvl="0" indent="0" algn="l" rtl="0">
              <a:spcBef>
                <a:spcPts val="0"/>
              </a:spcBef>
              <a:spcAft>
                <a:spcPts val="0"/>
              </a:spcAft>
              <a:buNone/>
            </a:pPr>
            <a:r>
              <a:rPr lang="en" dirty="0"/>
              <a:t>       </a:t>
            </a:r>
            <a:br>
              <a:rPr lang="en" dirty="0"/>
            </a:br>
            <a:r>
              <a:rPr lang="en" dirty="0"/>
              <a:t>Project Done by :      </a:t>
            </a:r>
            <a:r>
              <a:rPr lang="en-US" b="0" i="0" dirty="0">
                <a:effectLst/>
                <a:latin typeface="Montserrat" panose="00000500000000000000" pitchFamily="2" charset="0"/>
              </a:rPr>
              <a:t>Boniface </a:t>
            </a:r>
            <a:r>
              <a:rPr lang="en-US" b="0" i="0" dirty="0" err="1">
                <a:effectLst/>
                <a:latin typeface="Montserrat" panose="00000500000000000000" pitchFamily="2" charset="0"/>
              </a:rPr>
              <a:t>Ngechu</a:t>
            </a:r>
            <a:br>
              <a:rPr lang="en-US" b="0" i="0" dirty="0">
                <a:effectLst/>
                <a:latin typeface="Montserrat" panose="00000500000000000000" pitchFamily="2" charset="0"/>
              </a:rPr>
            </a:br>
            <a:r>
              <a:rPr lang="en-US" b="0" i="0" dirty="0" err="1">
                <a:effectLst/>
                <a:latin typeface="Montserrat" panose="00000500000000000000" pitchFamily="2" charset="0"/>
              </a:rPr>
              <a:t>Abdihakim</a:t>
            </a:r>
            <a:r>
              <a:rPr lang="en-US" b="0" i="0" dirty="0">
                <a:effectLst/>
                <a:latin typeface="Montserrat" panose="00000500000000000000" pitchFamily="2" charset="0"/>
              </a:rPr>
              <a:t> Isaack</a:t>
            </a:r>
            <a:br>
              <a:rPr lang="en-US" b="0" i="0" dirty="0">
                <a:effectLst/>
                <a:latin typeface="Montserrat" panose="00000500000000000000" pitchFamily="2" charset="0"/>
              </a:rPr>
            </a:br>
            <a:r>
              <a:rPr lang="en-US" b="0" i="0" dirty="0">
                <a:effectLst/>
                <a:latin typeface="Montserrat" panose="00000500000000000000" pitchFamily="2" charset="0"/>
              </a:rPr>
              <a:t>Imran </a:t>
            </a:r>
            <a:r>
              <a:rPr lang="en-US" b="0" i="0" dirty="0" err="1">
                <a:effectLst/>
                <a:latin typeface="Montserrat" panose="00000500000000000000" pitchFamily="2" charset="0"/>
              </a:rPr>
              <a:t>Mahfoudh</a:t>
            </a:r>
            <a:br>
              <a:rPr lang="en-US" b="0" i="0" dirty="0">
                <a:effectLst/>
                <a:latin typeface="Montserrat" panose="00000500000000000000" pitchFamily="2" charset="0"/>
              </a:rPr>
            </a:br>
            <a:r>
              <a:rPr lang="en-US" b="0" i="0" dirty="0" err="1">
                <a:effectLst/>
                <a:latin typeface="Montserrat" panose="00000500000000000000" pitchFamily="2" charset="0"/>
              </a:rPr>
              <a:t>Batuli</a:t>
            </a:r>
            <a:r>
              <a:rPr lang="en-US" b="0" i="0" dirty="0">
                <a:effectLst/>
                <a:latin typeface="Montserrat" panose="00000500000000000000" pitchFamily="2" charset="0"/>
              </a:rPr>
              <a:t> Abdallah</a:t>
            </a:r>
            <a:br>
              <a:rPr lang="en-US" b="0" i="0" dirty="0">
                <a:effectLst/>
                <a:latin typeface="Montserrat" panose="00000500000000000000" pitchFamily="2" charset="0"/>
              </a:rPr>
            </a:br>
            <a:r>
              <a:rPr lang="en-US" b="0" i="0" dirty="0">
                <a:effectLst/>
                <a:latin typeface="Montserrat" panose="00000500000000000000" pitchFamily="2" charset="0"/>
              </a:rPr>
              <a:t>Linet Lydia</a:t>
            </a:r>
            <a:br>
              <a:rPr lang="en-US" b="0" i="0" dirty="0">
                <a:effectLst/>
                <a:latin typeface="Montserrat" panose="00000500000000000000" pitchFamily="2" charset="0"/>
              </a:rPr>
            </a:br>
            <a:br>
              <a:rPr lang="en" dirty="0"/>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Understanding</a:t>
            </a:r>
            <a:endParaRPr/>
          </a:p>
        </p:txBody>
      </p:sp>
      <p:sp>
        <p:nvSpPr>
          <p:cNvPr id="141" name="Google Shape;141;p14"/>
          <p:cNvSpPr txBox="1">
            <a:spLocks noGrp="1"/>
          </p:cNvSpPr>
          <p:nvPr>
            <p:ph type="body" idx="1"/>
          </p:nvPr>
        </p:nvSpPr>
        <p:spPr>
          <a:xfrm>
            <a:off x="1297500" y="1567550"/>
            <a:ext cx="7038900" cy="2911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r>
              <a:rPr lang="en-US" b="1" dirty="0">
                <a:latin typeface="Montserrat" panose="00000500000000000000" pitchFamily="2" charset="0"/>
              </a:rPr>
              <a:t>Strategic Vision for a New Movie Studio</a:t>
            </a:r>
            <a:endParaRPr lang="en-US" dirty="0">
              <a:latin typeface="Montserrat" panose="00000500000000000000" pitchFamily="2" charset="0"/>
            </a:endParaRPr>
          </a:p>
          <a:p>
            <a:r>
              <a:rPr lang="en-US" b="1" dirty="0">
                <a:latin typeface="Montserrat" panose="00000500000000000000" pitchFamily="2" charset="0"/>
              </a:rPr>
              <a:t>Objective</a:t>
            </a:r>
            <a:br>
              <a:rPr lang="en-US" dirty="0">
                <a:latin typeface="Montserrat" panose="00000500000000000000" pitchFamily="2" charset="0"/>
              </a:rPr>
            </a:br>
            <a:r>
              <a:rPr lang="en-US" dirty="0">
                <a:latin typeface="Montserrat" panose="00000500000000000000" pitchFamily="2" charset="0"/>
              </a:rPr>
              <a:t>A leading content creator seeks to expand into the movie industry by launching a new film studio.</a:t>
            </a:r>
          </a:p>
          <a:p>
            <a:r>
              <a:rPr lang="en-US" b="1" dirty="0">
                <a:latin typeface="Montserrat" panose="00000500000000000000" pitchFamily="2" charset="0"/>
              </a:rPr>
              <a:t>Key Insights Needed</a:t>
            </a:r>
            <a:endParaRPr lang="en-US" dirty="0">
              <a:latin typeface="Montserrat" panose="00000500000000000000" pitchFamily="2" charset="0"/>
            </a:endParaRPr>
          </a:p>
          <a:p>
            <a:pPr lvl="1"/>
            <a:r>
              <a:rPr lang="en-US" b="1" dirty="0">
                <a:latin typeface="Montserrat" panose="00000500000000000000" pitchFamily="2" charset="0"/>
              </a:rPr>
              <a:t>Successful Genres</a:t>
            </a:r>
            <a:r>
              <a:rPr lang="en-US" dirty="0">
                <a:latin typeface="Montserrat" panose="00000500000000000000" pitchFamily="2" charset="0"/>
              </a:rPr>
              <a:t>: Identify which film genres are thriving and profitable.</a:t>
            </a:r>
          </a:p>
          <a:p>
            <a:pPr lvl="1"/>
            <a:r>
              <a:rPr lang="en-US" b="1" dirty="0">
                <a:latin typeface="Montserrat" panose="00000500000000000000" pitchFamily="2" charset="0"/>
              </a:rPr>
              <a:t>Production Budgets</a:t>
            </a:r>
            <a:r>
              <a:rPr lang="en-US" dirty="0">
                <a:latin typeface="Montserrat" panose="00000500000000000000" pitchFamily="2" charset="0"/>
              </a:rPr>
              <a:t>: Understand typical costs from production to release.</a:t>
            </a:r>
          </a:p>
          <a:p>
            <a:pPr lvl="1"/>
            <a:r>
              <a:rPr lang="en-US" b="1" dirty="0">
                <a:latin typeface="Montserrat" panose="00000500000000000000" pitchFamily="2" charset="0"/>
              </a:rPr>
              <a:t>Revenue Potential</a:t>
            </a:r>
            <a:r>
              <a:rPr lang="en-US" dirty="0">
                <a:latin typeface="Montserrat" panose="00000500000000000000" pitchFamily="2" charset="0"/>
              </a:rPr>
              <a:t>: Analyze gross income expectations across different film types.</a:t>
            </a:r>
          </a:p>
          <a:p>
            <a:r>
              <a:rPr lang="en-US" b="1" dirty="0">
                <a:latin typeface="Montserrat" panose="00000500000000000000" pitchFamily="2" charset="0"/>
              </a:rPr>
              <a:t>Primary Goal</a:t>
            </a:r>
            <a:br>
              <a:rPr lang="en-US" dirty="0">
                <a:latin typeface="Montserrat" panose="00000500000000000000" pitchFamily="2" charset="0"/>
              </a:rPr>
            </a:br>
            <a:r>
              <a:rPr lang="en-US" dirty="0">
                <a:latin typeface="Montserrat" panose="00000500000000000000" pitchFamily="2" charset="0"/>
              </a:rPr>
              <a:t>To evaluate </a:t>
            </a:r>
            <a:r>
              <a:rPr lang="en-US" b="1" dirty="0">
                <a:latin typeface="Montserrat" panose="00000500000000000000" pitchFamily="2" charset="0"/>
              </a:rPr>
              <a:t>risks and opportunities</a:t>
            </a:r>
            <a:r>
              <a:rPr lang="en-US" dirty="0">
                <a:latin typeface="Montserrat" panose="00000500000000000000" pitchFamily="2" charset="0"/>
              </a:rPr>
              <a:t> in the movie industry, ensuring a well-informed entry strategy for sustainable growth.</a:t>
            </a:r>
          </a:p>
          <a:p>
            <a:pPr marL="0" lvl="0" indent="0" algn="l" rtl="0">
              <a:lnSpc>
                <a:spcPct val="135714"/>
              </a:lnSpc>
              <a:spcBef>
                <a:spcPts val="0"/>
              </a:spcBef>
              <a:spcAft>
                <a:spcPts val="0"/>
              </a:spcAft>
              <a:buNone/>
            </a:pPr>
            <a:endParaRPr dirty="0">
              <a:latin typeface="Montserrat"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1000"/>
                                        <p:tgtEl>
                                          <p:spTgt spid="14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 calcmode="lin" valueType="num">
                                      <p:cBhvr additive="base">
                                        <p:cTn id="12" dur="1000"/>
                                        <p:tgtEl>
                                          <p:spTgt spid="1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r>
              <a:rPr lang="en-US" b="1" dirty="0"/>
              <a:t>Financial Analysis of the Movie Industry</a:t>
            </a:r>
            <a:endParaRPr lang="en-US" dirty="0"/>
          </a:p>
          <a:p>
            <a:pPr>
              <a:buFont typeface="Arial" panose="020B0604020202020204" pitchFamily="34" charset="0"/>
              <a:buChar char="•"/>
            </a:pPr>
            <a:r>
              <a:rPr lang="en-US" b="1" dirty="0"/>
              <a:t>Overview</a:t>
            </a:r>
            <a:br>
              <a:rPr lang="en-US" dirty="0"/>
            </a:br>
            <a:r>
              <a:rPr lang="en-US" dirty="0"/>
              <a:t>Analyzing production budgets, box office gross, and ROI to uncover what drives movie profitability.</a:t>
            </a:r>
          </a:p>
          <a:p>
            <a:pPr>
              <a:buFont typeface="Arial" panose="020B0604020202020204" pitchFamily="34" charset="0"/>
              <a:buChar char="•"/>
            </a:pPr>
            <a:r>
              <a:rPr lang="en-US" b="1" dirty="0"/>
              <a:t>Objectives</a:t>
            </a:r>
            <a:endParaRPr lang="en-US" dirty="0"/>
          </a:p>
          <a:p>
            <a:pPr marL="742950" lvl="1" indent="-285750">
              <a:buFont typeface="Arial" panose="020B0604020202020204" pitchFamily="34" charset="0"/>
              <a:buChar char="•"/>
            </a:pPr>
            <a:r>
              <a:rPr lang="en-US" dirty="0"/>
              <a:t>Identify key factors for financial success.</a:t>
            </a:r>
          </a:p>
          <a:p>
            <a:pPr marL="742950" lvl="1" indent="-285750">
              <a:buFont typeface="Arial" panose="020B0604020202020204" pitchFamily="34" charset="0"/>
              <a:buChar char="•"/>
            </a:pPr>
            <a:r>
              <a:rPr lang="en-US" dirty="0"/>
              <a:t>Explore the link between budget size and profitability.</a:t>
            </a:r>
          </a:p>
          <a:p>
            <a:pPr>
              <a:buFont typeface="Arial" panose="020B0604020202020204" pitchFamily="34" charset="0"/>
              <a:buChar char="•"/>
            </a:pPr>
            <a:r>
              <a:rPr lang="en-US" b="1" dirty="0"/>
              <a:t>Approach</a:t>
            </a:r>
            <a:endParaRPr lang="en-US" dirty="0"/>
          </a:p>
          <a:p>
            <a:pPr marL="742950" lvl="1" indent="-285750">
              <a:buFont typeface="Arial" panose="020B0604020202020204" pitchFamily="34" charset="0"/>
              <a:buChar char="•"/>
            </a:pPr>
            <a:r>
              <a:rPr lang="en-US" dirty="0"/>
              <a:t>Use datasets to analyze trends.</a:t>
            </a:r>
          </a:p>
          <a:p>
            <a:pPr marL="742950" lvl="1" indent="-285750">
              <a:buFont typeface="Arial" panose="020B0604020202020204" pitchFamily="34" charset="0"/>
              <a:buChar char="•"/>
            </a:pPr>
            <a:r>
              <a:rPr lang="en-US" dirty="0"/>
              <a:t>Apply visualizations, predictive models, and hypothesis testing.</a:t>
            </a:r>
          </a:p>
          <a:p>
            <a:pPr>
              <a:buFont typeface="Arial" panose="020B0604020202020204" pitchFamily="34" charset="0"/>
              <a:buChar char="•"/>
            </a:pPr>
            <a:r>
              <a:rPr lang="en-US" b="1" dirty="0"/>
              <a:t>Outcome</a:t>
            </a:r>
            <a:br>
              <a:rPr lang="en-US" dirty="0"/>
            </a:br>
            <a:r>
              <a:rPr lang="en-US" dirty="0"/>
              <a:t>Insights to inform strategic decisions in film production and budgeting.</a:t>
            </a: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Overview</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Datasets involved include;</a:t>
            </a:r>
            <a:endParaRPr/>
          </a:p>
          <a:p>
            <a:pPr marL="457200" lvl="0" indent="-311150" algn="l" rtl="0">
              <a:spcBef>
                <a:spcPts val="1200"/>
              </a:spcBef>
              <a:spcAft>
                <a:spcPts val="0"/>
              </a:spcAft>
              <a:buSzPts val="1300"/>
              <a:buChar char="●"/>
            </a:pPr>
            <a:r>
              <a:rPr lang="en"/>
              <a:t>IMDB Data ; includes titles, release years, genres, and IMDB ratings</a:t>
            </a:r>
            <a:endParaRPr/>
          </a:p>
          <a:p>
            <a:pPr marL="457200" lvl="0" indent="-311150" algn="l" rtl="0">
              <a:spcBef>
                <a:spcPts val="0"/>
              </a:spcBef>
              <a:spcAft>
                <a:spcPts val="0"/>
              </a:spcAft>
              <a:buSzPts val="1300"/>
              <a:buChar char="●"/>
            </a:pPr>
            <a:r>
              <a:rPr lang="en"/>
              <a:t>Box Office Mojo Data ; has detailed financial information like production budgets, domestic and worldwide gross earnings.</a:t>
            </a:r>
            <a:endParaRPr/>
          </a:p>
          <a:p>
            <a:pPr marL="457200" lvl="0" indent="-311150" algn="l" rtl="0">
              <a:spcBef>
                <a:spcPts val="0"/>
              </a:spcBef>
              <a:spcAft>
                <a:spcPts val="0"/>
              </a:spcAft>
              <a:buSzPts val="1300"/>
              <a:buChar char="●"/>
            </a:pPr>
            <a:r>
              <a:rPr lang="en"/>
              <a:t>Supplementary Data ; this is additional information such as directors and other variables influencing the movies financial performance</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Cleaning</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step was to load  the datasets, then the cleaning involved ;</a:t>
            </a:r>
            <a:endParaRPr/>
          </a:p>
          <a:p>
            <a:pPr marL="457200" lvl="0" indent="-311150" algn="l" rtl="0">
              <a:spcBef>
                <a:spcPts val="1200"/>
              </a:spcBef>
              <a:spcAft>
                <a:spcPts val="0"/>
              </a:spcAft>
              <a:buSzPts val="1300"/>
              <a:buChar char="●"/>
            </a:pPr>
            <a:r>
              <a:rPr lang="en"/>
              <a:t>Handling missing values by either filling them appropriately or dropping them.</a:t>
            </a:r>
            <a:endParaRPr/>
          </a:p>
          <a:p>
            <a:pPr marL="457200" lvl="0" indent="-311150" algn="l" rtl="0">
              <a:spcBef>
                <a:spcPts val="0"/>
              </a:spcBef>
              <a:spcAft>
                <a:spcPts val="0"/>
              </a:spcAft>
              <a:buSzPts val="1300"/>
              <a:buChar char="●"/>
            </a:pPr>
            <a:r>
              <a:rPr lang="en"/>
              <a:t>Removing duplicate entries to ensure data integrity.</a:t>
            </a:r>
            <a:endParaRPr/>
          </a:p>
          <a:p>
            <a:pPr marL="457200" lvl="0" indent="-311150" algn="l" rtl="0">
              <a:spcBef>
                <a:spcPts val="0"/>
              </a:spcBef>
              <a:spcAft>
                <a:spcPts val="0"/>
              </a:spcAft>
              <a:buSzPts val="1300"/>
              <a:buChar char="●"/>
            </a:pPr>
            <a:r>
              <a:rPr lang="en"/>
              <a:t>Formatting of columns i.e converting dates, numerical values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Analysis</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r>
              <a:rPr lang="en-US" b="1" dirty="0">
                <a:latin typeface="Montserrat" panose="00000500000000000000" pitchFamily="2" charset="0"/>
              </a:rPr>
              <a:t>Analysis of ROI and Profit by Budget Size</a:t>
            </a:r>
            <a:endParaRPr lang="en-US" dirty="0">
              <a:latin typeface="Montserrat" panose="00000500000000000000" pitchFamily="2" charset="0"/>
            </a:endParaRPr>
          </a:p>
          <a:p>
            <a:pPr>
              <a:buFont typeface="Arial" panose="020B0604020202020204" pitchFamily="34" charset="0"/>
              <a:buChar char="•"/>
            </a:pPr>
            <a:r>
              <a:rPr lang="en-US" b="1" dirty="0">
                <a:latin typeface="Montserrat" panose="00000500000000000000" pitchFamily="2" charset="0"/>
              </a:rPr>
              <a:t>Overview</a:t>
            </a:r>
            <a:br>
              <a:rPr lang="en-US" dirty="0">
                <a:latin typeface="Montserrat" panose="00000500000000000000" pitchFamily="2" charset="0"/>
              </a:rPr>
            </a:br>
            <a:r>
              <a:rPr lang="en-US" dirty="0">
                <a:latin typeface="Montserrat" panose="00000500000000000000" pitchFamily="2" charset="0"/>
              </a:rPr>
              <a:t>Analyzed ROI and profit distribution across different budget sizes.</a:t>
            </a:r>
          </a:p>
          <a:p>
            <a:pPr>
              <a:buFont typeface="Arial" panose="020B0604020202020204" pitchFamily="34" charset="0"/>
              <a:buChar char="•"/>
            </a:pPr>
            <a:r>
              <a:rPr lang="en-US" b="1" dirty="0">
                <a:latin typeface="Montserrat" panose="00000500000000000000" pitchFamily="2" charset="0"/>
              </a:rPr>
              <a:t>Methods</a:t>
            </a:r>
            <a:endParaRPr lang="en-US" dirty="0">
              <a:latin typeface="Montserrat" panose="00000500000000000000" pitchFamily="2" charset="0"/>
            </a:endParaRPr>
          </a:p>
          <a:p>
            <a:pPr marL="742950" lvl="1" indent="-285750">
              <a:buFont typeface="Arial" panose="020B0604020202020204" pitchFamily="34" charset="0"/>
              <a:buChar char="•"/>
            </a:pPr>
            <a:r>
              <a:rPr lang="en-US" dirty="0">
                <a:latin typeface="Montserrat" panose="00000500000000000000" pitchFamily="2" charset="0"/>
              </a:rPr>
              <a:t>Correlation heatmaps and scatterplots to reveal patterns.</a:t>
            </a:r>
          </a:p>
          <a:p>
            <a:pPr marL="742950" lvl="1" indent="-285750">
              <a:buFont typeface="Arial" panose="020B0604020202020204" pitchFamily="34" charset="0"/>
              <a:buChar char="•"/>
            </a:pPr>
            <a:r>
              <a:rPr lang="en-US" dirty="0">
                <a:latin typeface="Montserrat" panose="00000500000000000000" pitchFamily="2" charset="0"/>
              </a:rPr>
              <a:t>Visualizations of key financial metrics (e.g., budget vs. worldwide gross).</a:t>
            </a:r>
          </a:p>
          <a:p>
            <a:pPr>
              <a:buFont typeface="Arial" panose="020B0604020202020204" pitchFamily="34" charset="0"/>
              <a:buChar char="•"/>
            </a:pPr>
            <a:r>
              <a:rPr lang="en-US" b="1" dirty="0">
                <a:latin typeface="Montserrat" panose="00000500000000000000" pitchFamily="2" charset="0"/>
              </a:rPr>
              <a:t>Insights</a:t>
            </a:r>
            <a:br>
              <a:rPr lang="en-US" dirty="0">
                <a:latin typeface="Montserrat" panose="00000500000000000000" pitchFamily="2" charset="0"/>
              </a:rPr>
            </a:br>
            <a:r>
              <a:rPr lang="en-US" dirty="0">
                <a:latin typeface="Montserrat" panose="00000500000000000000" pitchFamily="2" charset="0"/>
              </a:rPr>
              <a:t>Identified relationships between budget size, ROI, and overall profitability.</a:t>
            </a:r>
          </a:p>
          <a:p>
            <a:pPr marL="457200" lvl="0" indent="-311150" algn="l" rtl="0">
              <a:spcBef>
                <a:spcPts val="0"/>
              </a:spcBef>
              <a:spcAft>
                <a:spcPts val="0"/>
              </a:spcAft>
              <a:buSzPts val="1300"/>
              <a:buChar char="●"/>
            </a:pPr>
            <a:endParaRPr dirty="0">
              <a:latin typeface="Montserrat"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VISUALIZATIONS</a:t>
            </a:r>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152400" y="152400"/>
            <a:ext cx="8246762"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4" name="Title 3">
            <a:extLst>
              <a:ext uri="{FF2B5EF4-FFF2-40B4-BE49-F238E27FC236}">
                <a16:creationId xmlns:a16="http://schemas.microsoft.com/office/drawing/2014/main" id="{02B3BD09-7D11-4E4A-0058-7C78B8FC5DFD}"/>
              </a:ext>
            </a:extLst>
          </p:cNvPr>
          <p:cNvSpPr>
            <a:spLocks noGrp="1"/>
          </p:cNvSpPr>
          <p:nvPr>
            <p:ph type="title"/>
          </p:nvPr>
        </p:nvSpPr>
        <p:spPr/>
        <p:txBody>
          <a:bodyPr/>
          <a:lstStyle/>
          <a:p>
            <a:r>
              <a:rPr lang="en-US" dirty="0"/>
              <a:t>Correlation Heatmap</a:t>
            </a:r>
            <a:endParaRPr lang="en-KE" dirty="0"/>
          </a:p>
        </p:txBody>
      </p:sp>
      <p:sp>
        <p:nvSpPr>
          <p:cNvPr id="5" name="Text Placeholder 4">
            <a:extLst>
              <a:ext uri="{FF2B5EF4-FFF2-40B4-BE49-F238E27FC236}">
                <a16:creationId xmlns:a16="http://schemas.microsoft.com/office/drawing/2014/main" id="{F838C8C7-44A1-0DBC-A768-49DEDF18616A}"/>
              </a:ext>
            </a:extLst>
          </p:cNvPr>
          <p:cNvSpPr>
            <a:spLocks noGrp="1"/>
          </p:cNvSpPr>
          <p:nvPr>
            <p:ph type="body" idx="1"/>
          </p:nvPr>
        </p:nvSpPr>
        <p:spPr/>
        <p:txBody>
          <a:bodyPr/>
          <a:lstStyle/>
          <a:p>
            <a:pPr algn="l"/>
            <a:r>
              <a:rPr lang="en-US" sz="1400" b="0" i="0" dirty="0">
                <a:solidFill>
                  <a:srgbClr val="FFFFFF"/>
                </a:solidFill>
                <a:effectLst/>
                <a:latin typeface="Montserrat" panose="00000500000000000000" pitchFamily="2" charset="0"/>
              </a:rPr>
              <a:t>This is a </a:t>
            </a:r>
            <a:r>
              <a:rPr lang="en-US" sz="1400" b="0" i="0" u="none" strike="noStrike" dirty="0">
                <a:solidFill>
                  <a:srgbClr val="FFFFFF"/>
                </a:solidFill>
                <a:effectLst/>
                <a:latin typeface="Montserrat" panose="00000500000000000000" pitchFamily="2" charset="0"/>
              </a:rPr>
              <a:t>correlation heatmap</a:t>
            </a:r>
            <a:r>
              <a:rPr lang="en-US" sz="1400" b="0" i="0" dirty="0">
                <a:solidFill>
                  <a:srgbClr val="FFFFFF"/>
                </a:solidFill>
                <a:effectLst/>
                <a:latin typeface="Montserrat" panose="00000500000000000000" pitchFamily="2" charset="0"/>
              </a:rPr>
              <a:t> showing the relationship between a movie's </a:t>
            </a:r>
            <a:r>
              <a:rPr lang="en-US" sz="1400" b="0" i="0" u="none" strike="noStrike" dirty="0">
                <a:solidFill>
                  <a:srgbClr val="FFFFFF"/>
                </a:solidFill>
                <a:effectLst/>
                <a:latin typeface="Montserrat" panose="00000500000000000000" pitchFamily="2" charset="0"/>
              </a:rPr>
              <a:t>production budget</a:t>
            </a:r>
            <a:r>
              <a:rPr lang="en-US" sz="1400" b="0" i="0" dirty="0">
                <a:solidFill>
                  <a:srgbClr val="FFFFFF"/>
                </a:solidFill>
                <a:effectLst/>
                <a:latin typeface="Montserrat" panose="00000500000000000000" pitchFamily="2" charset="0"/>
              </a:rPr>
              <a:t>, </a:t>
            </a:r>
            <a:r>
              <a:rPr lang="en-US" sz="1400" b="0" i="0" u="none" strike="noStrike" dirty="0">
                <a:solidFill>
                  <a:srgbClr val="FFFFFF"/>
                </a:solidFill>
                <a:effectLst/>
                <a:latin typeface="Montserrat" panose="00000500000000000000" pitchFamily="2" charset="0"/>
              </a:rPr>
              <a:t>worldwide gross</a:t>
            </a:r>
            <a:r>
              <a:rPr lang="en-US" sz="1400" b="0" i="0" dirty="0">
                <a:solidFill>
                  <a:srgbClr val="FFFFFF"/>
                </a:solidFill>
                <a:effectLst/>
                <a:latin typeface="Montserrat" panose="00000500000000000000" pitchFamily="2" charset="0"/>
              </a:rPr>
              <a:t>, </a:t>
            </a:r>
            <a:r>
              <a:rPr lang="en-US" sz="1400" b="0" i="0" u="none" strike="noStrike" dirty="0">
                <a:solidFill>
                  <a:srgbClr val="FFFFFF"/>
                </a:solidFill>
                <a:effectLst/>
                <a:latin typeface="Montserrat" panose="00000500000000000000" pitchFamily="2" charset="0"/>
              </a:rPr>
              <a:t>profit</a:t>
            </a:r>
            <a:r>
              <a:rPr lang="en-US" sz="1400" b="0" i="0" dirty="0">
                <a:solidFill>
                  <a:srgbClr val="FFFFFF"/>
                </a:solidFill>
                <a:effectLst/>
                <a:latin typeface="Montserrat" panose="00000500000000000000" pitchFamily="2" charset="0"/>
              </a:rPr>
              <a:t>, and </a:t>
            </a:r>
            <a:r>
              <a:rPr lang="en-US" sz="1400" b="0" i="0" u="none" strike="noStrike" dirty="0">
                <a:solidFill>
                  <a:srgbClr val="FFFFFF"/>
                </a:solidFill>
                <a:effectLst/>
                <a:latin typeface="Montserrat" panose="00000500000000000000" pitchFamily="2" charset="0"/>
              </a:rPr>
              <a:t>return on investment</a:t>
            </a:r>
            <a:r>
              <a:rPr lang="en-US" sz="1400" b="0" i="0" dirty="0">
                <a:solidFill>
                  <a:srgbClr val="FFFFFF"/>
                </a:solidFill>
                <a:effectLst/>
                <a:latin typeface="Montserrat" panose="00000500000000000000" pitchFamily="2" charset="0"/>
              </a:rPr>
              <a:t> (</a:t>
            </a:r>
            <a:r>
              <a:rPr lang="en-US" sz="1400" b="0" i="0" u="none" strike="noStrike" dirty="0">
                <a:solidFill>
                  <a:srgbClr val="FFFFFF"/>
                </a:solidFill>
                <a:effectLst/>
                <a:latin typeface="Montserrat" panose="00000500000000000000" pitchFamily="2" charset="0"/>
              </a:rPr>
              <a:t>ROI</a:t>
            </a:r>
            <a:r>
              <a:rPr lang="en-US" sz="1400" b="0" i="0" dirty="0">
                <a:solidFill>
                  <a:srgbClr val="FFFFFF"/>
                </a:solidFill>
                <a:effectLst/>
                <a:latin typeface="Montserrat" panose="00000500000000000000" pitchFamily="2" charset="0"/>
              </a:rPr>
              <a:t>).</a:t>
            </a:r>
          </a:p>
          <a:p>
            <a:pPr algn="l">
              <a:buFont typeface="Arial" panose="020B0604020202020204" pitchFamily="34" charset="0"/>
              <a:buChar char="•"/>
            </a:pPr>
            <a:r>
              <a:rPr lang="en-US" sz="1400" b="1" i="0" dirty="0">
                <a:solidFill>
                  <a:srgbClr val="FFFFFF"/>
                </a:solidFill>
                <a:effectLst/>
                <a:latin typeface="Montserrat" panose="00000500000000000000" pitchFamily="2" charset="0"/>
              </a:rPr>
              <a:t>Strong positive correlations</a:t>
            </a:r>
            <a:r>
              <a:rPr lang="en-US" sz="1400" b="0" i="0" dirty="0">
                <a:solidFill>
                  <a:srgbClr val="FFFFFF"/>
                </a:solidFill>
                <a:effectLst/>
                <a:latin typeface="Montserrat" panose="00000500000000000000" pitchFamily="2" charset="0"/>
              </a:rPr>
              <a:t> (close to 1) are shown in red and indicate that as one variable increases, the other tends to increase as well. For example, </a:t>
            </a:r>
            <a:r>
              <a:rPr lang="en-US" sz="1400" b="0" i="0" u="none" strike="noStrike" dirty="0">
                <a:solidFill>
                  <a:srgbClr val="FFFFFF"/>
                </a:solidFill>
                <a:effectLst/>
                <a:latin typeface="Montserrat" panose="00000500000000000000" pitchFamily="2" charset="0"/>
              </a:rPr>
              <a:t>worldwide gross</a:t>
            </a:r>
            <a:r>
              <a:rPr lang="en-US" sz="1400" b="0" i="0" dirty="0">
                <a:solidFill>
                  <a:srgbClr val="FFFFFF"/>
                </a:solidFill>
                <a:effectLst/>
                <a:latin typeface="Montserrat" panose="00000500000000000000" pitchFamily="2" charset="0"/>
              </a:rPr>
              <a:t> and </a:t>
            </a:r>
            <a:r>
              <a:rPr lang="en-US" sz="1400" b="0" i="0" u="none" strike="noStrike" dirty="0">
                <a:solidFill>
                  <a:srgbClr val="FFFFFF"/>
                </a:solidFill>
                <a:effectLst/>
                <a:latin typeface="Montserrat" panose="00000500000000000000" pitchFamily="2" charset="0"/>
              </a:rPr>
              <a:t>profit</a:t>
            </a:r>
            <a:r>
              <a:rPr lang="en-US" sz="1400" b="0" i="0" dirty="0">
                <a:solidFill>
                  <a:srgbClr val="FFFFFF"/>
                </a:solidFill>
                <a:effectLst/>
                <a:latin typeface="Montserrat" panose="00000500000000000000" pitchFamily="2" charset="0"/>
              </a:rPr>
              <a:t> have a very strong positive correlation of 0.98.</a:t>
            </a:r>
          </a:p>
          <a:p>
            <a:pPr algn="l">
              <a:buFont typeface="Arial" panose="020B0604020202020204" pitchFamily="34" charset="0"/>
              <a:buChar char="•"/>
            </a:pPr>
            <a:r>
              <a:rPr lang="en-US" sz="1400" b="1" i="0" dirty="0">
                <a:solidFill>
                  <a:srgbClr val="FFFFFF"/>
                </a:solidFill>
                <a:effectLst/>
                <a:latin typeface="Montserrat" panose="00000500000000000000" pitchFamily="2" charset="0"/>
              </a:rPr>
              <a:t>Weak or no correlations</a:t>
            </a:r>
            <a:r>
              <a:rPr lang="en-US" sz="1400" b="0" i="0" dirty="0">
                <a:solidFill>
                  <a:srgbClr val="FFFFFF"/>
                </a:solidFill>
                <a:effectLst/>
                <a:latin typeface="Montserrat" panose="00000500000000000000" pitchFamily="2" charset="0"/>
              </a:rPr>
              <a:t> (close to 0) are shown in lighter colors and indicate that there is little to no relationship between the variables. For example, </a:t>
            </a:r>
            <a:r>
              <a:rPr lang="en-US" sz="1400" b="0" i="0" u="none" strike="noStrike" dirty="0">
                <a:solidFill>
                  <a:srgbClr val="FFFFFF"/>
                </a:solidFill>
                <a:effectLst/>
                <a:latin typeface="Montserrat" panose="00000500000000000000" pitchFamily="2" charset="0"/>
              </a:rPr>
              <a:t>production budget</a:t>
            </a:r>
            <a:r>
              <a:rPr lang="en-US" sz="1400" b="0" i="0" dirty="0">
                <a:solidFill>
                  <a:srgbClr val="FFFFFF"/>
                </a:solidFill>
                <a:effectLst/>
                <a:latin typeface="Montserrat" panose="00000500000000000000" pitchFamily="2" charset="0"/>
              </a:rPr>
              <a:t> and </a:t>
            </a:r>
            <a:r>
              <a:rPr lang="en-US" sz="1400" b="0" i="0" u="none" strike="noStrike" dirty="0">
                <a:solidFill>
                  <a:srgbClr val="FFFFFF"/>
                </a:solidFill>
                <a:effectLst/>
                <a:latin typeface="Montserrat" panose="00000500000000000000" pitchFamily="2" charset="0"/>
              </a:rPr>
              <a:t>ROI</a:t>
            </a:r>
            <a:r>
              <a:rPr lang="en-US" sz="1400" b="0" i="0" dirty="0">
                <a:solidFill>
                  <a:srgbClr val="FFFFFF"/>
                </a:solidFill>
                <a:effectLst/>
                <a:latin typeface="Montserrat" panose="00000500000000000000" pitchFamily="2" charset="0"/>
              </a:rPr>
              <a:t> have a very weak negative correlation of -0.05.</a:t>
            </a:r>
          </a:p>
          <a:p>
            <a:pPr marL="146050" indent="0">
              <a:buNone/>
            </a:pPr>
            <a:endParaRPr lang="en-KE" dirty="0">
              <a:latin typeface="Montserrat" panose="00000500000000000000" pitchFamily="2" charset="0"/>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On-screen Show (16:9)</PresentationFormat>
  <Paragraphs>54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Montserrat</vt:lpstr>
      <vt:lpstr>Arial</vt:lpstr>
      <vt:lpstr>Lato</vt:lpstr>
      <vt:lpstr>Be Vietnam</vt:lpstr>
      <vt:lpstr>Focus</vt:lpstr>
      <vt:lpstr>ANALYSIS OF THE MOVIE BOX INDUSTRY</vt:lpstr>
      <vt:lpstr>Business Understanding</vt:lpstr>
      <vt:lpstr>Problem Statement</vt:lpstr>
      <vt:lpstr>Data Overview</vt:lpstr>
      <vt:lpstr>Data Cleaning</vt:lpstr>
      <vt:lpstr>Data Analysis</vt:lpstr>
      <vt:lpstr>VISUALIZATIONS </vt:lpstr>
      <vt:lpstr>PowerPoint Presentation</vt:lpstr>
      <vt:lpstr>Correlation Heatmap</vt:lpstr>
      <vt:lpstr>PowerPoint Presentation</vt:lpstr>
      <vt:lpstr>Market Share by the Top Movies.</vt:lpstr>
      <vt:lpstr>PowerPoint Presentation</vt:lpstr>
      <vt:lpstr>This bargraph shows the top ten most profitable studios in the market where the total gross is the sum of foreign gross and domestic gross</vt:lpstr>
      <vt:lpstr>PowerPoint Presentation</vt:lpstr>
      <vt:lpstr>Here we plot the average ratings against movie title to get a glimpse of the top most rated views and their genre</vt:lpstr>
      <vt:lpstr>Recommendations</vt:lpstr>
      <vt:lpstr>Thank you for your time. Au-revoir         Project Done by :      Boniface Ngechu Abdihakim Isaack Imran Mahfoudh Batuli Abdallah Linet Lydia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MOVIE BOX INDUSTRY</dc:title>
  <cp:lastModifiedBy>lookman</cp:lastModifiedBy>
  <cp:revision>1</cp:revision>
  <dcterms:modified xsi:type="dcterms:W3CDTF">2024-10-31T18:18:37Z</dcterms:modified>
</cp:coreProperties>
</file>