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embeddedFontLst>
    <p:embeddedFont>
      <p:font typeface="Play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hfk/Dd+cE+PbOpsMRXX+WUOui4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ebe1205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2ebe12056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ebe12056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2ebe12056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2ebe12056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2ebe12056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2ebe12056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2ebe12056b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2ebe12056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2ebe12056b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2ebe12056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2ebe12056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2ebe12056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2ebe12056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ebe12056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2ebe12056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aftechnologies/ki-devops/blob/main/14_Jenkins_Lab.md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zaftechnologies/ki-devops/blob/main/16_jenkins_plugins.md" TargetMode="External"/><Relationship Id="rId4" Type="http://schemas.openxmlformats.org/officeDocument/2006/relationships/hyperlink" Target="https://github.com/zaftechnologies/ki-devops/blob/main/15_Jenkins_Free_style_job.m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aftechnologies/ki-devops/blob/main/12_Git_lab.m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462391" y="1122363"/>
            <a:ext cx="9267217" cy="803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>
                <a:latin typeface="Arial"/>
                <a:ea typeface="Arial"/>
                <a:cs typeface="Arial"/>
                <a:sym typeface="Arial"/>
              </a:rPr>
              <a:t>Managing Code On Git</a:t>
            </a:r>
            <a:endParaRPr sz="440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Bridging Development and Operations</a:t>
            </a: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Presented By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: Khidmat Institute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Audience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: IT Professionals</a:t>
            </a: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3550" y="5705150"/>
            <a:ext cx="2364906" cy="8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2ebe12056b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Jenkins</a:t>
            </a:r>
            <a:endParaRPr/>
          </a:p>
        </p:txBody>
      </p:sp>
      <p:sp>
        <p:nvSpPr>
          <p:cNvPr id="140" name="Google Shape;140;g32ebe12056b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F2328"/>
                </a:solidFill>
                <a:highlight>
                  <a:srgbClr val="FFFFFF"/>
                </a:highlight>
              </a:rPr>
              <a:t>Jenkins is an open-source automation server widely used for Continuous Integration (CI) and Continuous Delivery (CD). It helps automate the parts of software development related to building, testing, and deploying, making it a vital tool for DevOps practices.</a:t>
            </a:r>
            <a:endParaRPr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2ebe12056b_0_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US" b="1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Key Features of Jenkins</a:t>
            </a:r>
            <a:endParaRPr/>
          </a:p>
        </p:txBody>
      </p:sp>
      <p:sp>
        <p:nvSpPr>
          <p:cNvPr id="146" name="Google Shape;146;g32ebe12056b_0_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400"/>
              <a:buChar char="●"/>
            </a:pPr>
            <a:r>
              <a:rPr lang="en-US" sz="2400">
                <a:solidFill>
                  <a:srgbClr val="1F2328"/>
                </a:solidFill>
                <a:highlight>
                  <a:srgbClr val="FFFFFF"/>
                </a:highlight>
              </a:rPr>
              <a:t>Open Source: Free to use and customizable.</a:t>
            </a:r>
            <a:endParaRPr sz="24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400"/>
              <a:buChar char="●"/>
            </a:pPr>
            <a:r>
              <a:rPr lang="en-US" sz="2400">
                <a:solidFill>
                  <a:srgbClr val="1F2328"/>
                </a:solidFill>
                <a:highlight>
                  <a:srgbClr val="FFFFFF"/>
                </a:highlight>
              </a:rPr>
              <a:t>Extensible: Thousands of plugins to integrate with various tools and technologies.</a:t>
            </a:r>
            <a:endParaRPr sz="24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400"/>
              <a:buChar char="●"/>
            </a:pPr>
            <a:r>
              <a:rPr lang="en-US" sz="2400">
                <a:solidFill>
                  <a:srgbClr val="1F2328"/>
                </a:solidFill>
                <a:highlight>
                  <a:srgbClr val="FFFFFF"/>
                </a:highlight>
              </a:rPr>
              <a:t>Cross-Platform: Runs on Windows, macOS, and Linux.</a:t>
            </a:r>
            <a:endParaRPr sz="24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400"/>
              <a:buChar char="●"/>
            </a:pPr>
            <a:r>
              <a:rPr lang="en-US" sz="2400">
                <a:solidFill>
                  <a:srgbClr val="1F2328"/>
                </a:solidFill>
                <a:highlight>
                  <a:srgbClr val="FFFFFF"/>
                </a:highlight>
              </a:rPr>
              <a:t>Web Interface: Easy-to-use, browser-based interface.</a:t>
            </a:r>
            <a:endParaRPr sz="24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400"/>
              <a:buChar char="●"/>
            </a:pPr>
            <a:r>
              <a:rPr lang="en-US" sz="2400">
                <a:solidFill>
                  <a:srgbClr val="1F2328"/>
                </a:solidFill>
                <a:highlight>
                  <a:srgbClr val="FFFFFF"/>
                </a:highlight>
              </a:rPr>
              <a:t>Distributed Builds: Can distribute workloads across multiple machines.</a:t>
            </a:r>
            <a:endParaRPr sz="24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2ebe12056b_0_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US" b="1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Why Use Jenkins?</a:t>
            </a:r>
            <a:endParaRPr/>
          </a:p>
        </p:txBody>
      </p:sp>
      <p:sp>
        <p:nvSpPr>
          <p:cNvPr id="152" name="Google Shape;152;g32ebe12056b_0_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200"/>
              <a:buChar char="●"/>
            </a:pPr>
            <a:r>
              <a:rPr lang="en-US" sz="2200">
                <a:solidFill>
                  <a:srgbClr val="1F2328"/>
                </a:solidFill>
                <a:highlight>
                  <a:srgbClr val="FFFFFF"/>
                </a:highlight>
              </a:rPr>
              <a:t>Automates repetitive tasks, like builds and tests.</a:t>
            </a:r>
            <a:endParaRPr sz="2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200"/>
              <a:buChar char="●"/>
            </a:pPr>
            <a:r>
              <a:rPr lang="en-US" sz="2200">
                <a:solidFill>
                  <a:srgbClr val="1F2328"/>
                </a:solidFill>
                <a:highlight>
                  <a:srgbClr val="FFFFFF"/>
                </a:highlight>
              </a:rPr>
              <a:t>Detects and fixes bugs early through continuous integration.</a:t>
            </a:r>
            <a:endParaRPr sz="2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200"/>
              <a:buChar char="●"/>
            </a:pPr>
            <a:r>
              <a:rPr lang="en-US" sz="2200">
                <a:solidFill>
                  <a:srgbClr val="1F2328"/>
                </a:solidFill>
                <a:highlight>
                  <a:srgbClr val="FFFFFF"/>
                </a:highlight>
              </a:rPr>
              <a:t>Facilitates faster delivery of software with continuous deployment.</a:t>
            </a:r>
            <a:endParaRPr sz="2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200"/>
              <a:buChar char="●"/>
            </a:pPr>
            <a:r>
              <a:rPr lang="en-US" sz="2200">
                <a:solidFill>
                  <a:srgbClr val="1F2328"/>
                </a:solidFill>
                <a:highlight>
                  <a:srgbClr val="FFFFFF"/>
                </a:highlight>
              </a:rPr>
              <a:t>Integrates seamlessly with version control systems like Git and tools like Ansible, Docker, and Kubernetes.</a:t>
            </a:r>
            <a:endParaRPr sz="2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2ebe12056b_0_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Jenkins Plugins</a:t>
            </a:r>
            <a:endParaRPr/>
          </a:p>
        </p:txBody>
      </p:sp>
      <p:sp>
        <p:nvSpPr>
          <p:cNvPr id="158" name="Google Shape;158;g32ebe12056b_0_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1F2328"/>
                </a:solidFill>
                <a:highlight>
                  <a:srgbClr val="FFFFFF"/>
                </a:highlight>
              </a:rPr>
              <a:t>Jenkins plugins extend Jenkins' core functionality, enabling it to integrate with various tools, platforms, and workflows. These plugins allow users to tailor Jenkins to their needs, making it a powerful tool for automating tasks in the CI/CD pipeline.</a:t>
            </a:r>
            <a:endParaRPr sz="24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2ebe12056b_0_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US" b="1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Objective</a:t>
            </a:r>
            <a:endParaRPr/>
          </a:p>
        </p:txBody>
      </p:sp>
      <p:sp>
        <p:nvSpPr>
          <p:cNvPr id="164" name="Google Shape;164;g32ebe12056b_0_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F2328"/>
                </a:solidFill>
                <a:highlight>
                  <a:srgbClr val="FFFFFF"/>
                </a:highlight>
              </a:rPr>
              <a:t>Understand and manage Jenkins plugins.</a:t>
            </a:r>
            <a:endParaRPr sz="18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1F2328"/>
                </a:solidFill>
                <a:highlight>
                  <a:srgbClr val="FFFFFF"/>
                </a:highlight>
              </a:rPr>
              <a:t>Enhance Jenkins’ Capabilities</a:t>
            </a:r>
            <a:endParaRPr sz="1800" b="1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1F2328"/>
              </a:buClr>
              <a:buSzPts val="1800"/>
              <a:buChar char="●"/>
            </a:pPr>
            <a:r>
              <a:rPr lang="en-US" sz="1800">
                <a:solidFill>
                  <a:srgbClr val="1F2328"/>
                </a:solidFill>
                <a:highlight>
                  <a:srgbClr val="FFFFFF"/>
                </a:highlight>
              </a:rPr>
              <a:t>Plugins allow Jenkins to integrate with tools like Git, Docker, Kubernetes, and more.</a:t>
            </a:r>
            <a:endParaRPr sz="18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1F2328"/>
                </a:solidFill>
                <a:highlight>
                  <a:srgbClr val="FFFFFF"/>
                </a:highlight>
              </a:rPr>
              <a:t>Ease Automation</a:t>
            </a:r>
            <a:endParaRPr sz="1800" b="1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1F2328"/>
              </a:buClr>
              <a:buSzPts val="1800"/>
              <a:buChar char="●"/>
            </a:pPr>
            <a:r>
              <a:rPr lang="en-US" sz="1800">
                <a:solidFill>
                  <a:srgbClr val="1F2328"/>
                </a:solidFill>
                <a:highlight>
                  <a:srgbClr val="FFFFFF"/>
                </a:highlight>
              </a:rPr>
              <a:t>Plugins simplify tasks such as notifications, artifact management, and testing.</a:t>
            </a:r>
            <a:endParaRPr sz="18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1F2328"/>
                </a:solidFill>
                <a:highlight>
                  <a:srgbClr val="FFFFFF"/>
                </a:highlight>
              </a:rPr>
              <a:t>Real-World Relevance</a:t>
            </a:r>
            <a:endParaRPr sz="1800" b="1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1F2328"/>
              </a:buClr>
              <a:buSzPts val="1800"/>
              <a:buChar char="●"/>
            </a:pPr>
            <a:r>
              <a:rPr lang="en-US" sz="1800">
                <a:solidFill>
                  <a:srgbClr val="1F2328"/>
                </a:solidFill>
                <a:highlight>
                  <a:srgbClr val="FFFFFF"/>
                </a:highlight>
              </a:rPr>
              <a:t>Plugins like Git and Pipeline are essential for modern DevOps practices.</a:t>
            </a:r>
            <a:endParaRPr sz="18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2ebe12056b_1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US" sz="2400" b="1">
                <a:solidFill>
                  <a:srgbClr val="1F232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Commonly used plugins</a:t>
            </a:r>
            <a:endParaRPr sz="2400" b="1">
              <a:solidFill>
                <a:srgbClr val="1F2328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32ebe12056b_1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1F2328"/>
                </a:solidFill>
                <a:highlight>
                  <a:schemeClr val="lt1"/>
                </a:highlight>
              </a:rPr>
              <a:t>Git Plugin: Integrate with Git repositories.</a:t>
            </a:r>
            <a:endParaRPr sz="2400">
              <a:solidFill>
                <a:srgbClr val="1F2328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1F2328"/>
                </a:solidFill>
                <a:highlight>
                  <a:schemeClr val="lt1"/>
                </a:highlight>
              </a:rPr>
              <a:t>Pipeline Plugin: Create pipeline jobs.</a:t>
            </a:r>
            <a:endParaRPr sz="2400">
              <a:solidFill>
                <a:srgbClr val="1F2328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1F2328"/>
                </a:solidFill>
                <a:highlight>
                  <a:schemeClr val="lt1"/>
                </a:highlight>
              </a:rPr>
              <a:t>Email Extension Plugin: Configure email notifications.</a:t>
            </a:r>
            <a:endParaRPr sz="2400">
              <a:solidFill>
                <a:srgbClr val="1F2328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1F2328"/>
                </a:solidFill>
                <a:highlight>
                  <a:schemeClr val="lt1"/>
                </a:highlight>
              </a:rPr>
              <a:t>Blue Ocean: Visualize pipelines in an intuitive way.</a:t>
            </a:r>
            <a:endParaRPr sz="2400">
              <a:solidFill>
                <a:srgbClr val="1F2328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2ebe12056b_0_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Jenkins Lab Links</a:t>
            </a:r>
            <a:endParaRPr/>
          </a:p>
        </p:txBody>
      </p:sp>
      <p:sp>
        <p:nvSpPr>
          <p:cNvPr id="176" name="Google Shape;176;g32ebe12056b_0_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Intro  :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https://github.com/zaftechnologies/ki-devops/blob/main/14_Jenkins_Lab.md</a:t>
            </a:r>
            <a:r>
              <a:rPr lang="en-US"/>
              <a:t>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Create First Freestyle Job :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https://github.com/zaftechnologies/ki-devops/blob/main/15_Jenkins_Free_style_job.md</a:t>
            </a:r>
            <a:r>
              <a:rPr lang="en-US"/>
              <a:t>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Jenkins Plugins :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https://github.com/zaftechnologies/ki-devops/blob/main/16_jenkins_plugins.md</a:t>
            </a:r>
            <a:r>
              <a:rPr lang="en-US"/>
              <a:t>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What is &amp; Why Git</a:t>
            </a: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/>
              <a:t>What</a:t>
            </a:r>
            <a:r>
              <a:rPr lang="en-US" sz="1800"/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Git is a distributed version control system (VCS).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It helps track changes in source code during software development.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Enables collaboration by allowing multiple developers to work on the same codebase.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/>
              <a:t>Why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Keep a history of changes.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Collaborate seamlessly with others.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Revert to previous versions if needed.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Branch and experiment without affecting the main codebase.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dirty="0"/>
              <a:t>GitHub Overview</a:t>
            </a:r>
            <a:endParaRPr dirty="0"/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 dirty="0"/>
              <a:t>What is GitHub?</a:t>
            </a:r>
            <a:endParaRPr sz="18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/>
              <a:t>A cloud-based platform for hosting Git repositories.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/>
              <a:t>Adds collaboration features like issue tracking, pull requests, and code reviews.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/>
              <a:t>Ideal for both individual and team projects.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 dirty="0"/>
              <a:t>Why Use GitHub?</a:t>
            </a:r>
            <a:endParaRPr sz="18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/>
              <a:t>Easy collaboration with developers worldwide.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/>
              <a:t>Integration with CI/CD tools.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/>
              <a:t>Supports public and private repositories.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/>
              <a:t>Built-in project management tools.</a:t>
            </a:r>
            <a:endParaRPr dirty="0"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Steps To Create a GitHub Account</a:t>
            </a:r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 dirty="0"/>
              <a:t>Step 1: Visit GitHub</a:t>
            </a:r>
            <a:endParaRPr sz="18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/>
              <a:t>Open your browser and go to </a:t>
            </a:r>
            <a:r>
              <a:rPr lang="en-US" sz="1800" u="sng" dirty="0">
                <a:solidFill>
                  <a:schemeClr val="hlink"/>
                </a:solidFill>
                <a:hlinkClick r:id="rId3"/>
              </a:rPr>
              <a:t>https://github.com</a:t>
            </a:r>
            <a:r>
              <a:rPr lang="en-US" sz="1800" dirty="0"/>
              <a:t>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 dirty="0"/>
              <a:t>Step 2: Sign Up</a:t>
            </a:r>
            <a:endParaRPr sz="18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/>
              <a:t>Click on the </a:t>
            </a:r>
            <a:r>
              <a:rPr lang="en-US" sz="1800" b="1" dirty="0"/>
              <a:t>Sign up</a:t>
            </a:r>
            <a:r>
              <a:rPr lang="en-US" sz="1800" dirty="0"/>
              <a:t> button in the top-right corner.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/>
              <a:t>Enter your email address, create a username, and set a strong password.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 dirty="0"/>
              <a:t>Step 3: Verify Your Email</a:t>
            </a:r>
            <a:endParaRPr sz="18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/>
              <a:t>Check your inbox for a verification email from GitHub.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/>
              <a:t>Click the link to confirm your account.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 dirty="0"/>
              <a:t>Step 4: Personalize Your Experience</a:t>
            </a:r>
            <a:endParaRPr sz="18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/>
              <a:t>Select your interests and tools when prompted.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/>
              <a:t>Optionally, set up your profile picture and bio.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Commits</a:t>
            </a:r>
            <a:endParaRPr/>
          </a:p>
        </p:txBody>
      </p:sp>
      <p:sp>
        <p:nvSpPr>
          <p:cNvPr id="110" name="Google Shape;110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2300" b="1">
                <a:latin typeface="Arial"/>
                <a:ea typeface="Arial"/>
                <a:cs typeface="Arial"/>
                <a:sym typeface="Arial"/>
              </a:rPr>
              <a:t>Overview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: Commits are snapshots of your code at a specific point in time.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en-US" sz="2300" b="1">
                <a:latin typeface="Arial"/>
                <a:ea typeface="Arial"/>
                <a:cs typeface="Arial"/>
                <a:sym typeface="Arial"/>
              </a:rPr>
              <a:t>Stages of a Commit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en-US" sz="2300" b="1">
                <a:latin typeface="Arial"/>
                <a:ea typeface="Arial"/>
                <a:cs typeface="Arial"/>
                <a:sym typeface="Arial"/>
              </a:rPr>
              <a:t>Working Directory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: The local files you're editing.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en-US" sz="2300" b="1">
                <a:latin typeface="Arial"/>
                <a:ea typeface="Arial"/>
                <a:cs typeface="Arial"/>
                <a:sym typeface="Arial"/>
              </a:rPr>
              <a:t>Staging Area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: Files that are ready to be committed.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en-US" sz="2300" b="1">
                <a:latin typeface="Arial"/>
                <a:ea typeface="Arial"/>
                <a:cs typeface="Arial"/>
                <a:sym typeface="Arial"/>
              </a:rPr>
              <a:t>Repository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: Where commits are saved.</a:t>
            </a:r>
            <a:endParaRPr/>
          </a:p>
          <a:p>
            <a:pPr marL="0" lvl="0" indent="0" algn="l" rtl="0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Commands</a:t>
            </a:r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AutoNum type="arabicPeriod"/>
            </a:pP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Git add “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git add”  Add Changes to the staging area</a:t>
            </a:r>
            <a:endParaRPr/>
          </a:p>
          <a:p>
            <a:pPr marL="342900" lvl="0" indent="-342900" algn="l" rtl="0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AutoNum type="arabicPeriod"/>
            </a:pP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Git Commit –m “Your Commit Message”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Create a new commit </a:t>
            </a:r>
            <a:endParaRPr/>
          </a:p>
          <a:p>
            <a:pPr marL="342900" lvl="0" indent="-342900" algn="l" rtl="0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AutoNum type="arabicPeriod"/>
            </a:pP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Git log “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View History of commits</a:t>
            </a:r>
            <a:endParaRPr/>
          </a:p>
          <a:p>
            <a:pPr marL="342900" lvl="0" indent="-342900" algn="l" rtl="0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AutoNum type="arabicPeriod"/>
            </a:pP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Git branch branch_name “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Check current branch” </a:t>
            </a:r>
            <a:endParaRPr/>
          </a:p>
          <a:p>
            <a:pPr marL="342900" lvl="0" indent="-342900" algn="l" rtl="0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AutoNum type="arabicPeriod"/>
            </a:pP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Git checkout  branch_name “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Switch to Branch”</a:t>
            </a:r>
            <a:endParaRPr/>
          </a:p>
          <a:p>
            <a:pPr marL="342900" lvl="0" indent="-342900" algn="l" rtl="0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AutoNum type="arabicPeriod"/>
            </a:pP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Git branch “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List Branch” </a:t>
            </a:r>
            <a:endParaRPr sz="24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Workflow</a:t>
            </a:r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Workflow</a:t>
            </a:r>
            <a:r>
              <a:rPr lang="en-US"/>
              <a:t>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lang="en-US"/>
              <a:t>Push your branch to GitHub.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lang="en-US"/>
              <a:t>Open a pull request: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AutoNum type="arabicPeriod"/>
            </a:pPr>
            <a:r>
              <a:rPr lang="en-US"/>
              <a:t>Provide a clear description of changes.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AutoNum type="arabicPeriod"/>
            </a:pPr>
            <a:r>
              <a:rPr lang="en-US"/>
              <a:t>Link to related issues.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lang="en-US"/>
              <a:t>Review process: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AutoNum type="arabicPeriod"/>
            </a:pPr>
            <a:r>
              <a:rPr lang="en-US"/>
              <a:t>Team members review the code and leave comments.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lang="en-US"/>
              <a:t>Merge the pull request once approved.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ebe12056b_0_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</a:t>
            </a:r>
            <a:endParaRPr/>
          </a:p>
        </p:txBody>
      </p:sp>
      <p:sp>
        <p:nvSpPr>
          <p:cNvPr id="128" name="Google Shape;128;g32ebe12056b_0_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Link Git 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https://github.com/zaftechnologies/ki-devops/blob/main/12_Git_lab.md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b="1"/>
              <a:t>Conclusion</a:t>
            </a:r>
            <a:endParaRPr/>
          </a:p>
        </p:txBody>
      </p:sp>
      <p:sp>
        <p:nvSpPr>
          <p:cNvPr id="134" name="Google Shape;134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/>
              <a:t>Recap</a:t>
            </a:r>
            <a:r>
              <a:rPr lang="en-US" sz="1800"/>
              <a:t>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Git is a powerful tool for version control.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GitHub enhances collaboration and code management.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/>
              <a:t>Next Steps</a:t>
            </a:r>
            <a:r>
              <a:rPr lang="en-US" sz="1800"/>
              <a:t>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Familiarize yourself with Git commands.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Explore GitHub’s interface.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836</Words>
  <Application>Microsoft Office PowerPoint</Application>
  <PresentationFormat>Widescreen</PresentationFormat>
  <Paragraphs>104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Play</vt:lpstr>
      <vt:lpstr>Arial</vt:lpstr>
      <vt:lpstr>Office Theme</vt:lpstr>
      <vt:lpstr>Managing Code On Git</vt:lpstr>
      <vt:lpstr>What is &amp; Why Git</vt:lpstr>
      <vt:lpstr>GitHub Overview</vt:lpstr>
      <vt:lpstr>Steps To Create a GitHub Account</vt:lpstr>
      <vt:lpstr>Commits</vt:lpstr>
      <vt:lpstr>Commands</vt:lpstr>
      <vt:lpstr>Workflow</vt:lpstr>
      <vt:lpstr>Lab</vt:lpstr>
      <vt:lpstr>Conclusion</vt:lpstr>
      <vt:lpstr>Jenkins</vt:lpstr>
      <vt:lpstr>Key Features of Jenkins</vt:lpstr>
      <vt:lpstr>Why Use Jenkins?</vt:lpstr>
      <vt:lpstr>Jenkins Plugins</vt:lpstr>
      <vt:lpstr>Objective</vt:lpstr>
      <vt:lpstr>Commonly used plugins</vt:lpstr>
      <vt:lpstr>Jenkins Lab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Talha Jilal</dc:creator>
  <cp:lastModifiedBy>Talha Jilal</cp:lastModifiedBy>
  <cp:revision>1</cp:revision>
  <dcterms:created xsi:type="dcterms:W3CDTF">2024-12-17T17:29:46Z</dcterms:created>
  <dcterms:modified xsi:type="dcterms:W3CDTF">2025-01-29T03:25:44Z</dcterms:modified>
</cp:coreProperties>
</file>