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989e20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989e20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a22e09d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a22e09d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a305125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a305125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b1ada6a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b1ada6a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b288d6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b288d6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b288d64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b288d64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b288d64e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b288d64e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b288d64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b288d64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express.j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manage.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Backend-Framework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Introduce &amp; Routing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Backend-Framework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id" sz="1100">
                <a:solidFill>
                  <a:schemeClr val="dk1"/>
                </a:solidFill>
              </a:rPr>
              <a:t>Backend framework</a:t>
            </a:r>
            <a:r>
              <a:rPr lang="id" sz="1100">
                <a:solidFill>
                  <a:schemeClr val="dk1"/>
                </a:solidFill>
              </a:rPr>
              <a:t> adalah kumpulan alat dan pustaka (library) yang digunakan untuk membangun bagian belakang (backend) dari sebuah aplikasi atau website. Bagian backend adalah bagian yang mengelola logika aplikasi, database, autentikasi pengguna, dan komunikasi dengan bagian frontend (yang terlihat oleh pengguna).</a:t>
            </a:r>
            <a:endParaRPr sz="1100">
              <a:solidFill>
                <a:schemeClr val="dk1"/>
              </a:solidFill>
            </a:endParaRPr>
          </a:p>
          <a:p>
            <a:pPr indent="0" lvl="0" marL="0" rtl="0" algn="l">
              <a:spcBef>
                <a:spcPts val="1200"/>
              </a:spcBef>
              <a:spcAft>
                <a:spcPts val="1200"/>
              </a:spcAft>
              <a:buNone/>
            </a:pPr>
            <a:r>
              <a:t/>
            </a:r>
            <a:endParaRPr/>
          </a:p>
        </p:txBody>
      </p:sp>
      <p:pic>
        <p:nvPicPr>
          <p:cNvPr id="62" name="Google Shape;62;p14"/>
          <p:cNvPicPr preferRelativeResize="0"/>
          <p:nvPr/>
        </p:nvPicPr>
        <p:blipFill rotWithShape="1">
          <a:blip r:embed="rId3">
            <a:alphaModFix/>
          </a:blip>
          <a:srcRect b="8892" l="0" r="0" t="0"/>
          <a:stretch/>
        </p:blipFill>
        <p:spPr>
          <a:xfrm>
            <a:off x="2374913" y="1975825"/>
            <a:ext cx="4394175" cy="300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Express.JS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d" sz="1100">
                <a:solidFill>
                  <a:schemeClr val="dk1"/>
                </a:solidFill>
              </a:rPr>
              <a:t>Express.js adalah framework backend untuk Node.js yang ringan dan fleksibel. Express membantu kita membangun web server dan REST API dengan cepat dan mudah.</a:t>
            </a:r>
            <a:endParaRPr sz="1100">
              <a:solidFill>
                <a:schemeClr val="dk1"/>
              </a:solidFill>
            </a:endParaRPr>
          </a:p>
          <a:p>
            <a:pPr indent="0" lvl="0" marL="0" rtl="0" algn="l">
              <a:spcBef>
                <a:spcPts val="1200"/>
              </a:spcBef>
              <a:spcAft>
                <a:spcPts val="0"/>
              </a:spcAft>
              <a:buNone/>
            </a:pPr>
            <a:r>
              <a:rPr lang="id" sz="1100">
                <a:solidFill>
                  <a:schemeClr val="dk1"/>
                </a:solidFill>
              </a:rPr>
              <a:t>Installasi </a:t>
            </a:r>
            <a:r>
              <a:rPr lang="id" sz="1100" u="sng">
                <a:solidFill>
                  <a:schemeClr val="hlink"/>
                </a:solidFill>
                <a:hlinkClick r:id="rId3"/>
              </a:rPr>
              <a:t>express.js</a:t>
            </a:r>
            <a:r>
              <a:rPr lang="id" sz="1100">
                <a:solidFill>
                  <a:schemeClr val="dk1"/>
                </a:solidFill>
              </a:rPr>
              <a:t> sangat mudah :</a:t>
            </a:r>
            <a:endParaRPr sz="1100">
              <a:solidFill>
                <a:schemeClr val="dk1"/>
              </a:solidFill>
            </a:endParaRPr>
          </a:p>
          <a:p>
            <a:pPr indent="0" lvl="0" marL="0" rtl="0" algn="l">
              <a:spcBef>
                <a:spcPts val="1200"/>
              </a:spcBef>
              <a:spcAft>
                <a:spcPts val="0"/>
              </a:spcAft>
              <a:buNone/>
            </a:pPr>
            <a:r>
              <a:rPr lang="id" sz="1100">
                <a:solidFill>
                  <a:schemeClr val="lt1"/>
                </a:solidFill>
                <a:highlight>
                  <a:schemeClr val="dk1"/>
                </a:highlight>
              </a:rPr>
              <a:t>npm install express</a:t>
            </a:r>
            <a:endParaRPr sz="1100">
              <a:solidFill>
                <a:schemeClr val="lt1"/>
              </a:solidFill>
              <a:highlight>
                <a:schemeClr val="dk1"/>
              </a:highlight>
            </a:endParaRPr>
          </a:p>
          <a:p>
            <a:pPr indent="0" lvl="0" marL="0" rtl="0" algn="l">
              <a:spcBef>
                <a:spcPts val="1200"/>
              </a:spcBef>
              <a:spcAft>
                <a:spcPts val="0"/>
              </a:spcAft>
              <a:buNone/>
            </a:pPr>
            <a:r>
              <a:rPr lang="id" sz="1100">
                <a:solidFill>
                  <a:schemeClr val="dk1"/>
                </a:solidFill>
              </a:rPr>
              <a:t>build web-server :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lt1"/>
              </a:solidFill>
              <a:highlight>
                <a:schemeClr val="dk1"/>
              </a:highlight>
            </a:endParaRPr>
          </a:p>
          <a:p>
            <a:pPr indent="0" lvl="0" marL="0" rtl="0" algn="l">
              <a:spcBef>
                <a:spcPts val="1200"/>
              </a:spcBef>
              <a:spcAft>
                <a:spcPts val="1200"/>
              </a:spcAft>
              <a:buNone/>
            </a:pPr>
            <a:r>
              <a:t/>
            </a:r>
            <a:endParaRPr sz="1100">
              <a:solidFill>
                <a:schemeClr val="lt1"/>
              </a:solidFill>
              <a:highlight>
                <a:schemeClr val="dk1"/>
              </a:highlight>
            </a:endParaRPr>
          </a:p>
        </p:txBody>
      </p:sp>
      <p:pic>
        <p:nvPicPr>
          <p:cNvPr id="69" name="Google Shape;69;p15"/>
          <p:cNvPicPr preferRelativeResize="0"/>
          <p:nvPr/>
        </p:nvPicPr>
        <p:blipFill>
          <a:blip r:embed="rId4">
            <a:alphaModFix/>
          </a:blip>
          <a:stretch>
            <a:fillRect/>
          </a:stretch>
        </p:blipFill>
        <p:spPr>
          <a:xfrm>
            <a:off x="441550" y="2733850"/>
            <a:ext cx="5769925" cy="220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id" sz="1300">
                <a:solidFill>
                  <a:schemeClr val="dk1"/>
                </a:solidFill>
              </a:rPr>
              <a:t>Routing</a:t>
            </a:r>
            <a:r>
              <a:rPr lang="id" sz="1300">
                <a:solidFill>
                  <a:schemeClr val="dk1"/>
                </a:solidFill>
              </a:rPr>
              <a:t> adalah proses </a:t>
            </a:r>
            <a:r>
              <a:rPr b="1" lang="id" sz="1300">
                <a:solidFill>
                  <a:schemeClr val="dk1"/>
                </a:solidFill>
              </a:rPr>
              <a:t>menentukan respon apa yang diberikan oleh server saat menerima permintaan (request) ke URL tertentu</a:t>
            </a:r>
            <a:r>
              <a:rPr lang="id" sz="1300">
                <a:solidFill>
                  <a:schemeClr val="dk1"/>
                </a:solidFill>
              </a:rPr>
              <a:t> dari klien (misalnya browser atau frontend).</a:t>
            </a:r>
            <a:endParaRPr sz="1300">
              <a:solidFill>
                <a:schemeClr val="dk1"/>
              </a:solidFill>
            </a:endParaRPr>
          </a:p>
          <a:p>
            <a:pPr indent="0" lvl="0" marL="0" rtl="0" algn="l">
              <a:spcBef>
                <a:spcPts val="1200"/>
              </a:spcBef>
              <a:spcAft>
                <a:spcPts val="0"/>
              </a:spcAft>
              <a:buClr>
                <a:schemeClr val="dk1"/>
              </a:buClr>
              <a:buSzPts val="1100"/>
              <a:buFont typeface="Arial"/>
              <a:buNone/>
            </a:pPr>
            <a:r>
              <a:rPr lang="id" sz="1300">
                <a:solidFill>
                  <a:schemeClr val="dk1"/>
                </a:solidFill>
              </a:rPr>
              <a:t>Metode routing sama seperti http method : </a:t>
            </a:r>
            <a:endParaRPr b="1" sz="1300">
              <a:solidFill>
                <a:srgbClr val="000000"/>
              </a:solidFill>
            </a:endParaRPr>
          </a:p>
          <a:p>
            <a:pPr indent="-311150" lvl="0" marL="457200" rtl="0" algn="l">
              <a:spcBef>
                <a:spcPts val="1200"/>
              </a:spcBef>
              <a:spcAft>
                <a:spcPts val="0"/>
              </a:spcAft>
              <a:buClr>
                <a:schemeClr val="dk1"/>
              </a:buClr>
              <a:buSzPts val="1300"/>
              <a:buChar char="-"/>
            </a:pPr>
            <a:r>
              <a:rPr lang="id" sz="1300">
                <a:solidFill>
                  <a:schemeClr val="dk1"/>
                </a:solidFill>
              </a:rPr>
              <a:t>GET : Mengambil data dari server</a:t>
            </a:r>
            <a:endParaRPr sz="1300">
              <a:solidFill>
                <a:schemeClr val="dk1"/>
              </a:solidFill>
            </a:endParaRPr>
          </a:p>
          <a:p>
            <a:pPr indent="-311150" lvl="0" marL="457200" rtl="0" algn="l">
              <a:spcBef>
                <a:spcPts val="0"/>
              </a:spcBef>
              <a:spcAft>
                <a:spcPts val="0"/>
              </a:spcAft>
              <a:buClr>
                <a:schemeClr val="dk1"/>
              </a:buClr>
              <a:buSzPts val="1300"/>
              <a:buChar char="-"/>
            </a:pPr>
            <a:r>
              <a:rPr lang="id" sz="1300">
                <a:solidFill>
                  <a:schemeClr val="dk1"/>
                </a:solidFill>
              </a:rPr>
              <a:t>POST : Mengirim data ke server</a:t>
            </a:r>
            <a:endParaRPr sz="1300">
              <a:solidFill>
                <a:schemeClr val="dk1"/>
              </a:solidFill>
            </a:endParaRPr>
          </a:p>
          <a:p>
            <a:pPr indent="-311150" lvl="0" marL="457200" rtl="0" algn="l">
              <a:spcBef>
                <a:spcPts val="0"/>
              </a:spcBef>
              <a:spcAft>
                <a:spcPts val="0"/>
              </a:spcAft>
              <a:buClr>
                <a:schemeClr val="dk1"/>
              </a:buClr>
              <a:buSzPts val="1300"/>
              <a:buChar char="-"/>
            </a:pPr>
            <a:r>
              <a:rPr lang="id" sz="1300">
                <a:solidFill>
                  <a:schemeClr val="dk1"/>
                </a:solidFill>
              </a:rPr>
              <a:t>PUT : Mengupdate data yang sudah ada</a:t>
            </a:r>
            <a:endParaRPr sz="1300">
              <a:solidFill>
                <a:schemeClr val="dk1"/>
              </a:solidFill>
            </a:endParaRPr>
          </a:p>
          <a:p>
            <a:pPr indent="-311150" lvl="0" marL="457200" rtl="0" algn="l">
              <a:spcBef>
                <a:spcPts val="0"/>
              </a:spcBef>
              <a:spcAft>
                <a:spcPts val="0"/>
              </a:spcAft>
              <a:buClr>
                <a:schemeClr val="dk1"/>
              </a:buClr>
              <a:buSzPts val="1300"/>
              <a:buChar char="-"/>
            </a:pPr>
            <a:r>
              <a:rPr lang="id" sz="1300">
                <a:solidFill>
                  <a:schemeClr val="dk1"/>
                </a:solidFill>
              </a:rPr>
              <a:t>DELETE : Menghapus data dari server</a:t>
            </a:r>
            <a:endParaRPr sz="1300">
              <a:solidFill>
                <a:schemeClr val="dk1"/>
              </a:solidFill>
            </a:endParaRPr>
          </a:p>
          <a:p>
            <a:pPr indent="0" lvl="0" marL="0" rtl="0" algn="l">
              <a:spcBef>
                <a:spcPts val="1200"/>
              </a:spcBef>
              <a:spcAft>
                <a:spcPts val="1200"/>
              </a:spcAft>
              <a:buClr>
                <a:schemeClr val="dk1"/>
              </a:buClr>
              <a:buSzPts val="1100"/>
              <a:buFont typeface="Arial"/>
              <a:buNone/>
            </a:pPr>
            <a:r>
              <a:t/>
            </a:r>
            <a:endParaRPr sz="1100">
              <a:solidFill>
                <a:schemeClr val="dk1"/>
              </a:solidFill>
            </a:endParaRPr>
          </a:p>
        </p:txBody>
      </p:sp>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Routing</a:t>
            </a:r>
            <a:endParaRPr/>
          </a:p>
        </p:txBody>
      </p:sp>
      <p:pic>
        <p:nvPicPr>
          <p:cNvPr id="76" name="Google Shape;76;p16"/>
          <p:cNvPicPr preferRelativeResize="0"/>
          <p:nvPr/>
        </p:nvPicPr>
        <p:blipFill>
          <a:blip r:embed="rId3">
            <a:alphaModFix/>
          </a:blip>
          <a:stretch>
            <a:fillRect/>
          </a:stretch>
        </p:blipFill>
        <p:spPr>
          <a:xfrm>
            <a:off x="3957750" y="1883825"/>
            <a:ext cx="4507925" cy="195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Django</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id" sz="1100">
                <a:solidFill>
                  <a:schemeClr val="dk1"/>
                </a:solidFill>
              </a:rPr>
              <a:t>Django adalah framework web backend berbasis Python untuk membangun aplikasi dengan cepat, aman, dan terstruktur. Django dikenal dengan prinsip: "Batteries included" yang  artinya, semua kebutuhan dasar web development sudah disiapkan,</a:t>
            </a:r>
            <a:r>
              <a:rPr lang="id" sz="1100">
                <a:solidFill>
                  <a:schemeClr val="dk1"/>
                </a:solidFill>
              </a:rPr>
              <a:t> tinggal dipakai saja.</a:t>
            </a:r>
            <a:endParaRPr sz="1100">
              <a:solidFill>
                <a:schemeClr val="dk1"/>
              </a:solidFill>
            </a:endParaRPr>
          </a:p>
          <a:p>
            <a:pPr indent="0" lvl="0" marL="0" rtl="0" algn="l">
              <a:spcBef>
                <a:spcPts val="1200"/>
              </a:spcBef>
              <a:spcAft>
                <a:spcPts val="0"/>
              </a:spcAft>
              <a:buNone/>
            </a:pPr>
            <a:r>
              <a:rPr lang="id" sz="1100">
                <a:solidFill>
                  <a:schemeClr val="dk1"/>
                </a:solidFill>
              </a:rPr>
              <a:t>Arsitektur django menggunakan MTV (Model-Template-View) mirip seperti MVC laravel namun hanya perbedaan istilah.</a:t>
            </a:r>
            <a:endParaRPr sz="1100">
              <a:solidFill>
                <a:schemeClr val="dk1"/>
              </a:solidFill>
            </a:endParaRPr>
          </a:p>
          <a:p>
            <a:pPr indent="-298450" lvl="0" marL="457200" rtl="0" algn="l">
              <a:spcBef>
                <a:spcPts val="1200"/>
              </a:spcBef>
              <a:spcAft>
                <a:spcPts val="0"/>
              </a:spcAft>
              <a:buClr>
                <a:schemeClr val="dk1"/>
              </a:buClr>
              <a:buSzPts val="1100"/>
              <a:buChar char="-"/>
            </a:pPr>
            <a:r>
              <a:rPr lang="id" sz="1100">
                <a:solidFill>
                  <a:schemeClr val="dk1"/>
                </a:solidFill>
              </a:rPr>
              <a:t>Model : Struktur data dan database (misalnya User, Post, Product)</a:t>
            </a:r>
            <a:endParaRPr sz="1100">
              <a:solidFill>
                <a:schemeClr val="dk1"/>
              </a:solidFill>
            </a:endParaRPr>
          </a:p>
          <a:p>
            <a:pPr indent="-298450" lvl="0" marL="457200" rtl="0" algn="l">
              <a:spcBef>
                <a:spcPts val="0"/>
              </a:spcBef>
              <a:spcAft>
                <a:spcPts val="0"/>
              </a:spcAft>
              <a:buClr>
                <a:schemeClr val="dk1"/>
              </a:buClr>
              <a:buSzPts val="1100"/>
              <a:buChar char="-"/>
            </a:pPr>
            <a:r>
              <a:rPr lang="id" sz="1100">
                <a:solidFill>
                  <a:schemeClr val="dk1"/>
                </a:solidFill>
              </a:rPr>
              <a:t>Template : Tampilan HTML yang dikirim ke pengguna</a:t>
            </a:r>
            <a:endParaRPr sz="1100">
              <a:solidFill>
                <a:schemeClr val="dk1"/>
              </a:solidFill>
            </a:endParaRPr>
          </a:p>
          <a:p>
            <a:pPr indent="-298450" lvl="0" marL="457200" rtl="0" algn="l">
              <a:spcBef>
                <a:spcPts val="0"/>
              </a:spcBef>
              <a:spcAft>
                <a:spcPts val="0"/>
              </a:spcAft>
              <a:buClr>
                <a:schemeClr val="dk1"/>
              </a:buClr>
              <a:buSzPts val="1100"/>
              <a:buChar char="-"/>
            </a:pPr>
            <a:r>
              <a:rPr lang="id" sz="1100">
                <a:solidFill>
                  <a:schemeClr val="dk1"/>
                </a:solidFill>
              </a:rPr>
              <a:t>View : Logic yang menghubungkan Model dan Template (apa yang ditampilkan, kapan, dan bagaimana)</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startproject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114300" rtl="0" algn="l">
              <a:spcBef>
                <a:spcPts val="3000"/>
              </a:spcBef>
              <a:spcAft>
                <a:spcPts val="0"/>
              </a:spcAft>
              <a:buNone/>
            </a:pPr>
            <a:r>
              <a:rPr lang="id" sz="1150">
                <a:solidFill>
                  <a:schemeClr val="dk1"/>
                </a:solidFill>
                <a:latin typeface="Courier New"/>
                <a:ea typeface="Courier New"/>
                <a:cs typeface="Courier New"/>
                <a:sym typeface="Courier New"/>
              </a:rPr>
              <a:t>Sebelumnya install dlu library django dengan : pip install django</a:t>
            </a:r>
            <a:endParaRPr sz="1150">
              <a:solidFill>
                <a:schemeClr val="dk1"/>
              </a:solidFill>
              <a:latin typeface="Courier New"/>
              <a:ea typeface="Courier New"/>
              <a:cs typeface="Courier New"/>
              <a:sym typeface="Courier New"/>
            </a:endParaRPr>
          </a:p>
          <a:p>
            <a:pPr indent="0" lvl="0" marL="0" marR="114300" rtl="0" algn="l">
              <a:spcBef>
                <a:spcPts val="3000"/>
              </a:spcBef>
              <a:spcAft>
                <a:spcPts val="0"/>
              </a:spcAft>
              <a:buNone/>
            </a:pPr>
            <a:r>
              <a:rPr lang="id" sz="1150">
                <a:solidFill>
                  <a:schemeClr val="dk1"/>
                </a:solidFill>
                <a:latin typeface="Courier New"/>
                <a:ea typeface="Courier New"/>
                <a:cs typeface="Courier New"/>
                <a:sym typeface="Courier New"/>
              </a:rPr>
              <a:t>Untuk memulai project, dapat dengan menjalankan command ini di cli :</a:t>
            </a:r>
            <a:endParaRPr sz="1150">
              <a:solidFill>
                <a:schemeClr val="dk1"/>
              </a:solidFill>
              <a:latin typeface="Courier New"/>
              <a:ea typeface="Courier New"/>
              <a:cs typeface="Courier New"/>
              <a:sym typeface="Courier New"/>
            </a:endParaRPr>
          </a:p>
          <a:p>
            <a:pPr indent="0" lvl="0" marL="0" marR="114300" rtl="0" algn="l">
              <a:spcBef>
                <a:spcPts val="3000"/>
              </a:spcBef>
              <a:spcAft>
                <a:spcPts val="0"/>
              </a:spcAft>
              <a:buNone/>
            </a:pPr>
            <a:r>
              <a:rPr lang="id" sz="1150">
                <a:solidFill>
                  <a:srgbClr val="FFFFFF"/>
                </a:solidFill>
                <a:highlight>
                  <a:srgbClr val="15202B"/>
                </a:highlight>
                <a:latin typeface="Courier New"/>
                <a:ea typeface="Courier New"/>
                <a:cs typeface="Courier New"/>
                <a:sym typeface="Courier New"/>
              </a:rPr>
              <a:t>django-admin startproject &lt;nama project&gt;</a:t>
            </a:r>
            <a:endParaRPr sz="1150">
              <a:solidFill>
                <a:srgbClr val="FFFFFF"/>
              </a:solidFill>
              <a:highlight>
                <a:srgbClr val="15202B"/>
              </a:highlight>
              <a:latin typeface="Courier New"/>
              <a:ea typeface="Courier New"/>
              <a:cs typeface="Courier New"/>
              <a:sym typeface="Courier New"/>
            </a:endParaRPr>
          </a:p>
          <a:p>
            <a:pPr indent="0" lvl="0" marL="0" rtl="0" algn="l">
              <a:spcBef>
                <a:spcPts val="3000"/>
              </a:spcBef>
              <a:spcAft>
                <a:spcPts val="1800"/>
              </a:spcAft>
              <a:buNone/>
            </a:pPr>
            <a:r>
              <a:rPr lang="id" sz="1150">
                <a:solidFill>
                  <a:schemeClr val="dk1"/>
                </a:solidFill>
                <a:latin typeface="Verdana"/>
                <a:ea typeface="Verdana"/>
                <a:cs typeface="Verdana"/>
                <a:sym typeface="Verdana"/>
              </a:rPr>
              <a:t>untuk membuat app : py </a:t>
            </a:r>
            <a:r>
              <a:rPr lang="id" sz="1150" u="sng">
                <a:solidFill>
                  <a:schemeClr val="hlink"/>
                </a:solidFill>
                <a:latin typeface="Verdana"/>
                <a:ea typeface="Verdana"/>
                <a:cs typeface="Verdana"/>
                <a:sym typeface="Verdana"/>
                <a:hlinkClick r:id="rId3"/>
              </a:rPr>
              <a:t>manage.py</a:t>
            </a:r>
            <a:r>
              <a:rPr lang="id" sz="1150">
                <a:solidFill>
                  <a:schemeClr val="dk1"/>
                </a:solidFill>
                <a:latin typeface="Verdana"/>
                <a:ea typeface="Verdana"/>
                <a:cs typeface="Verdana"/>
                <a:sym typeface="Verdana"/>
              </a:rPr>
              <a:t> startapp &lt;nama app&gt;</a:t>
            </a:r>
            <a:endParaRPr sz="115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views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Views pada django berfungsi untuk menangani permintaan http(get, post, dll)</a:t>
            </a:r>
            <a:endParaRPr/>
          </a:p>
          <a:p>
            <a:pPr indent="0" lvl="0" marL="0" rtl="0" algn="l">
              <a:spcBef>
                <a:spcPts val="1200"/>
              </a:spcBef>
              <a:spcAft>
                <a:spcPts val="0"/>
              </a:spcAft>
              <a:buNone/>
            </a:pPr>
            <a:r>
              <a:rPr lang="id"/>
              <a:t>Biasanya views berisi class atau fungsi.</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389463" y="2182363"/>
            <a:ext cx="5915025" cy="23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url</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url digunakan untuk routing atau mengarahkan URL yang diminta ke view yang sesuai.</a:t>
            </a:r>
            <a:endParaRPr/>
          </a:p>
          <a:p>
            <a:pPr indent="0" lvl="0" marL="0" rtl="0" algn="l">
              <a:spcBef>
                <a:spcPts val="1200"/>
              </a:spcBef>
              <a:spcAft>
                <a:spcPts val="0"/>
              </a:spcAft>
              <a:buNone/>
            </a:pPr>
            <a:r>
              <a:rPr lang="id"/>
              <a:t>Isi dari url biasanya seperti ini :</a:t>
            </a:r>
            <a:endParaRPr/>
          </a:p>
          <a:p>
            <a:pPr indent="0" lvl="0" marL="0" rtl="0" algn="l">
              <a:spcBef>
                <a:spcPts val="12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95213" y="2406588"/>
            <a:ext cx="5133975" cy="210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Template</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template bertanggung jawab untuk menampilkan data ke pengguna (frontend). Biasanya menggunakan bahasa HTML yang bisa disisipi dengan template language-nya Django (seperti {{ variable }} dan {% tag %}).</a:t>
            </a:r>
            <a:endParaRPr/>
          </a:p>
          <a:p>
            <a:pPr indent="0" lvl="0" marL="0" rtl="0" algn="l">
              <a:spcBef>
                <a:spcPts val="1200"/>
              </a:spcBef>
              <a:spcAft>
                <a:spcPts val="1200"/>
              </a:spcAft>
              <a:buNone/>
            </a:pPr>
            <a:r>
              <a:t/>
            </a:r>
            <a:endParaRPr/>
          </a:p>
        </p:txBody>
      </p:sp>
      <p:pic>
        <p:nvPicPr>
          <p:cNvPr id="109" name="Google Shape;109;p21"/>
          <p:cNvPicPr preferRelativeResize="0"/>
          <p:nvPr/>
        </p:nvPicPr>
        <p:blipFill rotWithShape="1">
          <a:blip r:embed="rId3">
            <a:alphaModFix/>
          </a:blip>
          <a:srcRect b="0" l="0" r="41796" t="0"/>
          <a:stretch/>
        </p:blipFill>
        <p:spPr>
          <a:xfrm>
            <a:off x="364399" y="2374875"/>
            <a:ext cx="2635324" cy="2225650"/>
          </a:xfrm>
          <a:prstGeom prst="rect">
            <a:avLst/>
          </a:prstGeom>
          <a:noFill/>
          <a:ln>
            <a:noFill/>
          </a:ln>
        </p:spPr>
      </p:pic>
      <p:pic>
        <p:nvPicPr>
          <p:cNvPr id="110" name="Google Shape;110;p21"/>
          <p:cNvPicPr preferRelativeResize="0"/>
          <p:nvPr/>
        </p:nvPicPr>
        <p:blipFill rotWithShape="1">
          <a:blip r:embed="rId4">
            <a:alphaModFix/>
          </a:blip>
          <a:srcRect b="0" l="0" r="37976" t="0"/>
          <a:stretch/>
        </p:blipFill>
        <p:spPr>
          <a:xfrm>
            <a:off x="3324370" y="2373275"/>
            <a:ext cx="4673099" cy="222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