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85" r:id="rId3"/>
    <p:sldId id="272" r:id="rId4"/>
    <p:sldId id="286" r:id="rId5"/>
    <p:sldId id="274" r:id="rId6"/>
    <p:sldId id="287" r:id="rId7"/>
    <p:sldId id="290" r:id="rId8"/>
    <p:sldId id="293" r:id="rId9"/>
    <p:sldId id="352" r:id="rId10"/>
    <p:sldId id="353" r:id="rId11"/>
    <p:sldId id="297" r:id="rId12"/>
    <p:sldId id="317" r:id="rId13"/>
    <p:sldId id="294" r:id="rId14"/>
    <p:sldId id="321" r:id="rId15"/>
    <p:sldId id="319" r:id="rId16"/>
    <p:sldId id="300" r:id="rId17"/>
    <p:sldId id="301" r:id="rId18"/>
    <p:sldId id="304" r:id="rId19"/>
    <p:sldId id="302" r:id="rId20"/>
    <p:sldId id="303" r:id="rId21"/>
    <p:sldId id="311" r:id="rId22"/>
    <p:sldId id="305" r:id="rId23"/>
    <p:sldId id="331" r:id="rId24"/>
    <p:sldId id="314" r:id="rId25"/>
    <p:sldId id="332" r:id="rId26"/>
    <p:sldId id="354" r:id="rId27"/>
    <p:sldId id="298" r:id="rId28"/>
    <p:sldId id="308" r:id="rId29"/>
    <p:sldId id="315" r:id="rId30"/>
    <p:sldId id="323" r:id="rId31"/>
    <p:sldId id="333" r:id="rId32"/>
    <p:sldId id="337" r:id="rId33"/>
    <p:sldId id="325" r:id="rId34"/>
    <p:sldId id="326" r:id="rId35"/>
    <p:sldId id="327" r:id="rId36"/>
    <p:sldId id="328" r:id="rId37"/>
    <p:sldId id="338" r:id="rId38"/>
    <p:sldId id="339" r:id="rId39"/>
    <p:sldId id="340" r:id="rId40"/>
    <p:sldId id="341" r:id="rId41"/>
    <p:sldId id="343" r:id="rId42"/>
    <p:sldId id="344" r:id="rId43"/>
    <p:sldId id="345" r:id="rId44"/>
    <p:sldId id="355" r:id="rId45"/>
    <p:sldId id="346" r:id="rId46"/>
    <p:sldId id="347" r:id="rId47"/>
    <p:sldId id="349" r:id="rId48"/>
    <p:sldId id="350" r:id="rId49"/>
    <p:sldId id="351" r:id="rId50"/>
    <p:sldId id="27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9900"/>
    <a:srgbClr val="7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8" autoAdjust="0"/>
    <p:restoredTop sz="94660"/>
  </p:normalViewPr>
  <p:slideViewPr>
    <p:cSldViewPr>
      <p:cViewPr>
        <p:scale>
          <a:sx n="116" d="100"/>
          <a:sy n="116" d="100"/>
        </p:scale>
        <p:origin x="-76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D9F2-C749-44B0-ACC2-52852BFED639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07D9-B670-4FD5-9720-B665C9D6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CAE-61FA-4B26-87E8-0E2CFFEABDB2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1165-4567-40DA-B821-BC63E7CB83EA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F7D4-C59E-4759-84F5-6BB483813413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C16A-D683-4F66-9D8F-6E8BA9D04306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5A6E-ED6B-4A9B-A935-E016FC3325BE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EE5-893F-4E91-9FA5-747C2625E813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F973-4489-46DE-9C5B-B486CA85253D}" type="datetime1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E2AE-A373-4159-8740-D0A48DA44DB4}" type="datetime1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22A-0B6C-40A6-B3A8-40EB0C2F5F76}" type="datetime1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0F86-EA07-46C4-A080-FCE138BD4CB1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5456-C8AA-4788-BBA9-F6008CA3B86F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B9D0-7302-430E-94CF-E3CDFEF2BD32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zam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smir2011.ismir.net/tutorials/2011_MuellerSerra_MusicRetrieval_Tutorial-ISMIR_handouts-2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cenot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Fingerprinting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EECS 352: Machine Perception of Music &amp; Audio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Zafar Rafii, Winter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Context, literature, etc.</a:t>
            </a:r>
          </a:p>
          <a:p>
            <a:r>
              <a:rPr lang="en-US" b="1" dirty="0" smtClean="0"/>
              <a:t>Shazam</a:t>
            </a:r>
          </a:p>
          <a:p>
            <a:pPr lvl="1"/>
            <a:r>
              <a:rPr lang="en-US" b="1" dirty="0" smtClean="0"/>
              <a:t>Fingerprinting, matching, etc.</a:t>
            </a:r>
          </a:p>
          <a:p>
            <a:r>
              <a:rPr lang="en-US" dirty="0" smtClean="0"/>
              <a:t>Philips</a:t>
            </a:r>
          </a:p>
          <a:p>
            <a:pPr lvl="1"/>
            <a:r>
              <a:rPr lang="en-US" dirty="0"/>
              <a:t>Fingerprinting, matching, etc.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Advantages, limitations,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Shazam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Based on the work of Avery Wang</a:t>
            </a:r>
          </a:p>
          <a:p>
            <a:pPr lvl="1"/>
            <a:r>
              <a:rPr lang="en-US" dirty="0" smtClean="0"/>
              <a:t>Founded in 1999, commercialized in 2002</a:t>
            </a:r>
          </a:p>
          <a:p>
            <a:pPr lvl="1"/>
            <a:r>
              <a:rPr lang="en-US" dirty="0" smtClean="0"/>
              <a:t>Database of more than 11 millions of songs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C:\Users\Zafar\Desktop\EECS 352\Shazam-Auto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496" y="4343400"/>
            <a:ext cx="273710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00" y="609600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www.shazam.com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audio signal (e.g., a song) is first transformed into a spectrogram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39800" y="25908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</a:t>
            </a:r>
            <a:endParaRPr lang="en-US" dirty="0"/>
          </a:p>
        </p:txBody>
      </p:sp>
      <p:pic>
        <p:nvPicPr>
          <p:cNvPr id="4098" name="Picture 2" descr="C:\Users\Zafar\Desktop\EECS 352\shazam\shazam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038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 locations in the spectrogram are identified given some criteria (e.g.,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 descr="C:\Users\Zafar\Desktop\EECS 352\shazam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038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39801" y="25908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leads to an audio fingerprint that is both compact and robust to audio degradations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20148" y="259080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presence of noise or distortion, most peaks should survive as they have high energy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 descr="C:\Users\Zafar\Desktop\shazam0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038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33172" y="2971800"/>
            <a:ext cx="2133828" cy="685800"/>
            <a:chOff x="6629399" y="2819400"/>
            <a:chExt cx="2133828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6934200" y="2819400"/>
              <a:ext cx="1829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Peaks of interest </a:t>
              </a:r>
            </a:p>
            <a:p>
              <a:r>
                <a:rPr lang="en-US" dirty="0" smtClean="0"/>
                <a:t>Spurious peaks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600" y="2895600"/>
              <a:ext cx="228600" cy="228600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3200400"/>
              <a:ext cx="228600" cy="228600"/>
            </a:xfrm>
            <a:prstGeom prst="rect">
              <a:avLst/>
            </a:prstGeom>
            <a:solidFill>
              <a:srgbClr val="79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9399" y="2819400"/>
              <a:ext cx="201168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39802" y="25908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fingerprint is extracted from the query and compared to the fingerprints of the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afar\Desktop\EECS 352\shazam0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847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8303" y="2590800"/>
            <a:ext cx="25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a reference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590800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query fingerprint is shifted along time against every reference fingerprint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afar\Desktop\EECS 352\shazam0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847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Zafar\Desktop\EECS 352\shazam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40742" y="3981449"/>
            <a:ext cx="274320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peaks that are matching is counted and 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afar\Desktop\EECS 352\shazam0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895600"/>
            <a:ext cx="847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Zafar\Desktop\EECS 352\shazam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97880" y="3981450"/>
            <a:ext cx="256032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peaks that are matching is counted and 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afar\Desktop\EECS 352\shazam0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895600"/>
            <a:ext cx="847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Zafar\Desktop\EECS 352\shazam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553200" y="3981449"/>
            <a:ext cx="19307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content was stolen… I mean borrowed from:</a:t>
            </a:r>
          </a:p>
          <a:p>
            <a:pPr lvl="1"/>
            <a:r>
              <a:rPr lang="en-US" dirty="0" smtClean="0"/>
              <a:t>Meinard </a:t>
            </a:r>
            <a:r>
              <a:rPr lang="en-US" dirty="0"/>
              <a:t>Müller </a:t>
            </a:r>
            <a:r>
              <a:rPr lang="en-US" dirty="0" smtClean="0"/>
              <a:t>and Joan Serrà, “Audio </a:t>
            </a:r>
            <a:r>
              <a:rPr lang="en-US" dirty="0"/>
              <a:t>Content- </a:t>
            </a:r>
            <a:r>
              <a:rPr lang="en-US" dirty="0" smtClean="0"/>
              <a:t>Based </a:t>
            </a:r>
            <a:r>
              <a:rPr lang="en-US" dirty="0"/>
              <a:t>Music </a:t>
            </a:r>
            <a:r>
              <a:rPr lang="en-US" dirty="0" smtClean="0"/>
              <a:t>Retrieval (tutorial),” </a:t>
            </a:r>
            <a:r>
              <a:rPr lang="en-US" i="1" dirty="0" smtClean="0"/>
              <a:t>12</a:t>
            </a:r>
            <a:r>
              <a:rPr lang="en-US" i="1" baseline="30000" dirty="0" smtClean="0"/>
              <a:t>th</a:t>
            </a:r>
            <a:r>
              <a:rPr lang="en-US" i="1" dirty="0" smtClean="0"/>
              <a:t> International Society for Music Information Retrieval</a:t>
            </a:r>
            <a:r>
              <a:rPr lang="en-US" dirty="0" smtClean="0"/>
              <a:t>, Miami, FL, USA, October 24-28, 2011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ismir2011.ismir.net/tutorials/2011_MuellerSerra_MusicRetrieval_Tutorial-ISMIR_handouts-2.pdf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peaks that are matching is counted and 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afar\Desktop\EECS 352\shazam0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847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Zafar\Desktop\EECS 352\shazam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 count indicates a match, and the corresponding reference is identified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Zafar\Desktop\EECS 352\shazam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895600"/>
            <a:ext cx="822960" cy="320040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3962400"/>
            <a:ext cx="228600" cy="128016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the fingerprints are encoded by using pairs of peaks to speed up the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2" descr="C:\Users\Zafar\Desktop\EECS 352\shazam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20148" y="259080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peak, pairs of peaks are formed by choosing an anchor point and a target zone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 descr="C:\Users\Zafar\Desktop\EECS 352\shazam\shazam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03838"/>
            <a:ext cx="3448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20148" y="259080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172" y="2971800"/>
            <a:ext cx="1737360" cy="685800"/>
            <a:chOff x="6629399" y="2819400"/>
            <a:chExt cx="1737360" cy="685800"/>
          </a:xfrm>
        </p:grpSpPr>
        <p:sp>
          <p:nvSpPr>
            <p:cNvPr id="9" name="TextBox 8"/>
            <p:cNvSpPr txBox="1"/>
            <p:nvPr/>
          </p:nvSpPr>
          <p:spPr>
            <a:xfrm>
              <a:off x="6934200" y="2819400"/>
              <a:ext cx="1407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peak</a:t>
              </a:r>
            </a:p>
            <a:p>
              <a:r>
                <a:rPr lang="en-US" dirty="0" smtClean="0"/>
                <a:t>Target peaks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5600" y="2895600"/>
              <a:ext cx="228600" cy="2286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600" y="3200400"/>
              <a:ext cx="228600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399" y="2819400"/>
              <a:ext cx="173736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7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pair of peaks, a hash is formed using two frequency values and a time difference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2" name="Picture 4" descr="C:\Users\Zafar\Desktop\EECS 352\shazam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03838"/>
            <a:ext cx="37623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20148" y="259080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172" y="2971800"/>
            <a:ext cx="1737360" cy="685800"/>
            <a:chOff x="6629399" y="2819400"/>
            <a:chExt cx="173736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6934200" y="2819400"/>
              <a:ext cx="14072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peak</a:t>
              </a:r>
            </a:p>
            <a:p>
              <a:r>
                <a:rPr lang="en-US" dirty="0" smtClean="0"/>
                <a:t>Target peaks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05600" y="2895600"/>
              <a:ext cx="228600" cy="2286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05600" y="3200400"/>
              <a:ext cx="228600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9399" y="2819400"/>
              <a:ext cx="173736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53200" y="35930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=</a:t>
            </a:r>
            <a:endParaRPr lang="en-US" dirty="0"/>
          </a:p>
        </p:txBody>
      </p:sp>
      <p:pic>
        <p:nvPicPr>
          <p:cNvPr id="1026" name="Picture 2" descr="C:\Users\Zafar\Desktop\EECS 352\shazam\shazam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55" y="3638550"/>
            <a:ext cx="1333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Hashes from a query are compared to hashes from every reference, given their offset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194" name="Picture 2" descr="C:\Users\Zafar\Desktop\EECS 352\shazam\philips0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3239" b="55429"/>
          <a:stretch/>
        </p:blipFill>
        <p:spPr bwMode="auto">
          <a:xfrm>
            <a:off x="1447800" y="3341132"/>
            <a:ext cx="6024526" cy="178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9203" y="5105400"/>
            <a:ext cx="192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for reference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79361" y="3984561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 for 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9979" y="3048000"/>
            <a:ext cx="46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Matching hashes between query and reference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599" y="5257800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Isolated match between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 query hash and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 reference hash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866900" y="4267200"/>
            <a:ext cx="647700" cy="99060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6" idx="0"/>
          </p:cNvCxnSpPr>
          <p:nvPr/>
        </p:nvCxnSpPr>
        <p:spPr>
          <a:xfrm flipH="1" flipV="1">
            <a:off x="4876801" y="4191001"/>
            <a:ext cx="2438400" cy="1066799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400" y="5257800"/>
            <a:ext cx="289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Cluster of matches between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the query hashes and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the reference hashes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Context, literature, etc.</a:t>
            </a:r>
          </a:p>
          <a:p>
            <a:r>
              <a:rPr lang="en-US" dirty="0" smtClean="0"/>
              <a:t>Shazam</a:t>
            </a:r>
          </a:p>
          <a:p>
            <a:pPr lvl="1"/>
            <a:r>
              <a:rPr lang="en-US" dirty="0" smtClean="0"/>
              <a:t>Fingerprinting, matching, etc.</a:t>
            </a:r>
          </a:p>
          <a:p>
            <a:r>
              <a:rPr lang="en-US" b="1" dirty="0" smtClean="0"/>
              <a:t>Philips</a:t>
            </a:r>
          </a:p>
          <a:p>
            <a:pPr lvl="1"/>
            <a:r>
              <a:rPr lang="en-US" b="1" dirty="0"/>
              <a:t>Fingerprinting, matching, etc.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Advantages, limitations,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 algn="just"/>
            <a:r>
              <a:rPr lang="en-US" dirty="0" smtClean="0"/>
              <a:t>Based on the work of </a:t>
            </a:r>
            <a:r>
              <a:rPr lang="en-US" dirty="0" err="1" smtClean="0"/>
              <a:t>Jaap</a:t>
            </a:r>
            <a:r>
              <a:rPr lang="en-US" dirty="0" smtClean="0"/>
              <a:t> </a:t>
            </a:r>
            <a:r>
              <a:rPr lang="en-US" dirty="0" err="1" smtClean="0"/>
              <a:t>Haitsma</a:t>
            </a:r>
            <a:r>
              <a:rPr lang="en-US" dirty="0" smtClean="0"/>
              <a:t> and Ton </a:t>
            </a:r>
            <a:r>
              <a:rPr lang="en-US" dirty="0" err="1" smtClean="0"/>
              <a:t>Kalker</a:t>
            </a:r>
            <a:endParaRPr lang="en-US" dirty="0" smtClean="0"/>
          </a:p>
          <a:p>
            <a:pPr lvl="1"/>
            <a:r>
              <a:rPr lang="en-US" dirty="0" smtClean="0"/>
              <a:t>Technology sold to Gracenote, Inc. in 2005</a:t>
            </a:r>
          </a:p>
          <a:p>
            <a:pPr lvl="1"/>
            <a:r>
              <a:rPr lang="en-US" dirty="0" smtClean="0"/>
              <a:t>Not (really) commercialized (yet)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C:\Users\Zafar\Desktop\EECS 352\music-mobile-ap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43400"/>
            <a:ext cx="2276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5200" y="6096000"/>
            <a:ext cx="212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www.gracenote.com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audio signal (e.g., a song) is first transformed into a spectrogram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C:\Users\Zafar\Desktop\EECS 352\philips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038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9801" y="25908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afar\Desktop\EECS 352\philips\philips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038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perceptually relevant frequency </a:t>
            </a:r>
            <a:r>
              <a:rPr lang="en-US" dirty="0"/>
              <a:t>range </a:t>
            </a:r>
            <a:r>
              <a:rPr lang="en-US" dirty="0" smtClean="0"/>
              <a:t>is selected from the spectrogram </a:t>
            </a:r>
            <a:r>
              <a:rPr lang="en-US" dirty="0"/>
              <a:t>(300-2000 Hz)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4349" y="2590800"/>
            <a:ext cx="23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 (cropped)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2560320" y="4495800"/>
            <a:ext cx="182880" cy="137160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3646" y="502920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300-2000 Hz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pPr lvl="1"/>
            <a:r>
              <a:rPr lang="en-US" b="1" dirty="0" smtClean="0"/>
              <a:t>Context, literature, etc.</a:t>
            </a:r>
          </a:p>
          <a:p>
            <a:r>
              <a:rPr lang="en-US" dirty="0" smtClean="0"/>
              <a:t>Shazam</a:t>
            </a:r>
          </a:p>
          <a:p>
            <a:pPr lvl="1"/>
            <a:r>
              <a:rPr lang="en-US" dirty="0" smtClean="0"/>
              <a:t>Fingerprinting, matching, etc.</a:t>
            </a:r>
          </a:p>
          <a:p>
            <a:r>
              <a:rPr lang="en-US" dirty="0" smtClean="0"/>
              <a:t>Philips</a:t>
            </a:r>
          </a:p>
          <a:p>
            <a:pPr lvl="1"/>
            <a:r>
              <a:rPr lang="en-US" dirty="0"/>
              <a:t>Fingerprinting, matching, etc.</a:t>
            </a:r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Advantages, limitations,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afar\Desktop\EECS 352\philips\philips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12076"/>
            <a:ext cx="40386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 </a:t>
            </a:r>
            <a:r>
              <a:rPr lang="en-US" dirty="0" smtClean="0"/>
              <a:t>logarithmically-spaced </a:t>
            </a:r>
            <a:r>
              <a:rPr lang="en-US" dirty="0"/>
              <a:t>frequency bands are </a:t>
            </a:r>
            <a:r>
              <a:rPr lang="en-US" dirty="0" smtClean="0"/>
              <a:t>extracted from that frequency range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2507" y="2590800"/>
            <a:ext cx="25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 (log-scaled)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2362200" y="2971800"/>
            <a:ext cx="365760" cy="310896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4191000"/>
            <a:ext cx="178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33 log-spaced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frequency bands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afar\Desktop\EECS 352\philips\philips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03838"/>
            <a:ext cx="40100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 of the energy difference together along time and frequency is computed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11011" y="2590800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Spectrogram (binarized)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43000" y="3400498"/>
            <a:ext cx="457200" cy="457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600200" y="340049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43000" y="3857698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00200" y="3857698"/>
            <a:ext cx="457200" cy="457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1295400" y="3537658"/>
            <a:ext cx="64008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>
            <a:off x="1295400" y="3979618"/>
            <a:ext cx="64008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1386840" y="3552898"/>
            <a:ext cx="365760" cy="640080"/>
          </a:xfrm>
          <a:prstGeom prst="up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1187" y="4619698"/>
            <a:ext cx="304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difference in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then, difference in </a:t>
            </a:r>
            <a:r>
              <a:rPr lang="en-US" dirty="0" smtClean="0">
                <a:solidFill>
                  <a:srgbClr val="0000FF"/>
                </a:solidFill>
              </a:rPr>
              <a:t>frequency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result higher than 0, bin is 1;</a:t>
            </a:r>
          </a:p>
          <a:p>
            <a:r>
              <a:rPr lang="en-US" dirty="0" smtClean="0"/>
              <a:t>otherwise, bin is 0.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066800" y="3400498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V="1">
            <a:off x="1600200" y="3933898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81335" y="3352800"/>
            <a:ext cx="461665" cy="10382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90729" y="4326566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afar\Desktop\EECS 352\philips\philips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03838"/>
            <a:ext cx="40100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to a </a:t>
            </a:r>
            <a:r>
              <a:rPr lang="en-US" dirty="0" smtClean="0"/>
              <a:t>sub-fingerprint of 32 bits for </a:t>
            </a:r>
            <a:r>
              <a:rPr lang="en-US" dirty="0"/>
              <a:t>every time frame in the spectrogram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2907" y="2590800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Sub-fingerprints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903838"/>
            <a:ext cx="76200" cy="3192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6959" y="3087469"/>
            <a:ext cx="165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ub-fingerprint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32 bits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503951" y="3410635"/>
            <a:ext cx="1001249" cy="3231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fingerprint-block </a:t>
            </a:r>
            <a:r>
              <a:rPr lang="en-US" dirty="0"/>
              <a:t>is </a:t>
            </a:r>
            <a:r>
              <a:rPr lang="en-US" dirty="0" smtClean="0"/>
              <a:t>derived by </a:t>
            </a:r>
            <a:r>
              <a:rPr lang="en-US" dirty="0"/>
              <a:t>grouping 256 successive </a:t>
            </a:r>
            <a:r>
              <a:rPr lang="en-US" dirty="0" smtClean="0"/>
              <a:t>sub-fingerprints (= 3 seconds)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9" name="Picture 3" descr="C:\Users\Zafar\Desktop\EECS 352\philips\philips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62" y="2903838"/>
            <a:ext cx="40195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35622" y="2590800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Fingerprint-block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fingerprint is extracted </a:t>
            </a:r>
            <a:r>
              <a:rPr lang="en-US" dirty="0" smtClean="0"/>
              <a:t>from the </a:t>
            </a:r>
            <a:r>
              <a:rPr lang="en-US" dirty="0"/>
              <a:t>query and compared to the fingerprints of the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C:\Users\Zafar\Desktop\EECS 352\philips\philips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Zafar\Desktop\EECS 352\philips\philips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86075"/>
            <a:ext cx="10096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78311" y="2590800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a reference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2" y="2590800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</a:t>
            </a:r>
            <a:r>
              <a:rPr lang="en-US" dirty="0" smtClean="0"/>
              <a:t>fingerprint-block </a:t>
            </a:r>
            <a:r>
              <a:rPr lang="en-US" dirty="0"/>
              <a:t>is </a:t>
            </a:r>
            <a:r>
              <a:rPr lang="en-US" dirty="0" smtClean="0"/>
              <a:t>shifted </a:t>
            </a:r>
            <a:r>
              <a:rPr lang="en-US" dirty="0"/>
              <a:t>along time against every reference </a:t>
            </a:r>
            <a:r>
              <a:rPr lang="en-US" dirty="0" smtClean="0"/>
              <a:t>fingerprint-block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" name="Picture 2" descr="C:\Users\Zafar\Desktop\EECS 352\philips\philips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7362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40742" y="3981449"/>
            <a:ext cx="274320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Bit Error Rate (BER) (% non-matching bits) is computed and </a:t>
            </a:r>
            <a:r>
              <a:rPr lang="en-US" dirty="0"/>
              <a:t>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1" name="Picture 2" descr="C:\Users\Zafar\Desktop\EECS 352\philips\philips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1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72200" y="3981449"/>
            <a:ext cx="23117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afar\Desktop\EECS 352\philips\philip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7362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 Error Rate (BER) (% non-matching bits) is computed and 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781800" y="3981449"/>
            <a:ext cx="17021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afar\Desktop\EECS 352\philips\philips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 Error Rate (BER) (% non-matching bits) is computed and saved for every possible 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543800" y="3981449"/>
            <a:ext cx="9401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low BER indicates </a:t>
            </a:r>
            <a:r>
              <a:rPr lang="en-US" dirty="0"/>
              <a:t>a match, and the corresponding reference is identified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Zafar\Desktop\EECS 352\philips\philips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553200" y="3901440"/>
            <a:ext cx="228600" cy="128016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96440" y="2895600"/>
            <a:ext cx="975360" cy="320040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at home, in your car, in a café, etc.</a:t>
            </a:r>
          </a:p>
          <a:p>
            <a:pPr lvl="1"/>
            <a:r>
              <a:rPr lang="en-US" dirty="0" smtClean="0"/>
              <a:t>You hear an audio signal (e.g., a song)</a:t>
            </a:r>
          </a:p>
          <a:p>
            <a:pPr lvl="1"/>
            <a:r>
              <a:rPr lang="en-US" dirty="0" smtClean="0"/>
              <a:t>You want to quickly know more about it (e.g., title)</a:t>
            </a:r>
          </a:p>
          <a:p>
            <a:pPr lvl="1"/>
            <a:r>
              <a:rPr lang="en-US" dirty="0" smtClean="0"/>
              <a:t>You have a smart device (e.g., a smartphone)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74" name="Picture 26" descr="C:\Users\Zafar\AppData\Local\Microsoft\Windows\INetCache\IE\COMTINN2\MC9002796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87368"/>
            <a:ext cx="3791102" cy="20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 sub-fingerprints are encoded using hashing to speed up the matching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8311" y="2590800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a reference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2" y="2590800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 of the query</a:t>
            </a:r>
            <a:endParaRPr lang="en-US" dirty="0"/>
          </a:p>
        </p:txBody>
      </p:sp>
      <p:pic>
        <p:nvPicPr>
          <p:cNvPr id="20" name="Picture 2" descr="C:\Users\Zafar\Desktop\EECS 352\philips\philips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3448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Zafar\Desktop\EECS 352\philips\philips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86075"/>
            <a:ext cx="10096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63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Zafar\Desktop\EECS 352\philips\philips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 bwMode="auto">
          <a:xfrm>
            <a:off x="533400" y="2835876"/>
            <a:ext cx="352969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sub-fingerprint matches are used to identify candidate reference fingerprint-blocks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4" name="Picture 3" descr="C:\Users\Zafar\Desktop\philips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1"/>
          <a:stretch/>
        </p:blipFill>
        <p:spPr bwMode="auto">
          <a:xfrm>
            <a:off x="6248400" y="2827638"/>
            <a:ext cx="1078899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9952" y="2590800"/>
            <a:ext cx="32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Fingerprint-block of a reference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4269" y="2590800"/>
            <a:ext cx="29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Fingerprint-block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 is computed only for the candidate reference fingerprint-blocks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171" name="Picture 3" descr="C:\Users\Zafar\Desktop\philips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2"/>
          <a:stretch/>
        </p:blipFill>
        <p:spPr bwMode="auto">
          <a:xfrm>
            <a:off x="531341" y="2837163"/>
            <a:ext cx="3591697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Zafar\Desktop\philips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1"/>
          <a:stretch/>
        </p:blipFill>
        <p:spPr bwMode="auto">
          <a:xfrm>
            <a:off x="6248400" y="2827638"/>
            <a:ext cx="1078899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9952" y="2590800"/>
            <a:ext cx="323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Fingerprint-block of a reference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4269" y="2590800"/>
            <a:ext cx="29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Fingerprint-block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match is identified when BER falls below a certain threshold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1" name="Picture 2" descr="C:\Users\Zafar\Desktop\EECS 352\philips\philips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7362"/>
            <a:ext cx="3448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343400" y="42672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Zafar\Desktop\EECS 352\philips\philips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10000"/>
            <a:ext cx="33909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81800" y="3981449"/>
            <a:ext cx="17021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6858" y="3978876"/>
            <a:ext cx="1016342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3901440"/>
            <a:ext cx="228600" cy="128016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96440" y="2895600"/>
            <a:ext cx="975360" cy="3200400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Context, literature, etc.</a:t>
            </a:r>
          </a:p>
          <a:p>
            <a:r>
              <a:rPr lang="en-US" dirty="0" smtClean="0"/>
              <a:t>Shazam</a:t>
            </a:r>
          </a:p>
          <a:p>
            <a:pPr lvl="1"/>
            <a:r>
              <a:rPr lang="en-US" dirty="0" smtClean="0"/>
              <a:t>Fingerprinting, matching, etc.</a:t>
            </a:r>
          </a:p>
          <a:p>
            <a:r>
              <a:rPr lang="en-US" dirty="0" smtClean="0"/>
              <a:t>Philips</a:t>
            </a:r>
          </a:p>
          <a:p>
            <a:pPr lvl="1"/>
            <a:r>
              <a:rPr lang="en-US" dirty="0"/>
              <a:t>Fingerprinting, matching, etc.</a:t>
            </a:r>
          </a:p>
          <a:p>
            <a:r>
              <a:rPr lang="en-US" b="1" dirty="0" smtClean="0"/>
              <a:t>Conclusion</a:t>
            </a:r>
          </a:p>
          <a:p>
            <a:pPr lvl="1"/>
            <a:r>
              <a:rPr lang="en-US" b="1" dirty="0" smtClean="0"/>
              <a:t>Advantages, limitations, etc.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 identification systems</a:t>
            </a:r>
          </a:p>
          <a:p>
            <a:pPr lvl="1"/>
            <a:r>
              <a:rPr lang="en-US" dirty="0" smtClean="0"/>
              <a:t>Robust to distortion and noise</a:t>
            </a:r>
          </a:p>
          <a:p>
            <a:pPr lvl="1"/>
            <a:r>
              <a:rPr lang="en-US" dirty="0" smtClean="0"/>
              <a:t>Short queries (</a:t>
            </a:r>
            <a:r>
              <a:rPr lang="en-US" dirty="0"/>
              <a:t>3-10 seconds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Fast matching (3-10 seconds)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219" name="Picture 3" descr="C:\Users\Zafar\AppData\Local\Microsoft\Windows\INetCache\IE\8HG54O46\MC90044132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exact same rendition!</a:t>
            </a:r>
          </a:p>
          <a:p>
            <a:pPr lvl="1"/>
            <a:r>
              <a:rPr lang="en-US" dirty="0" smtClean="0"/>
              <a:t>No live version (different key or tempo)</a:t>
            </a:r>
          </a:p>
          <a:p>
            <a:pPr lvl="1"/>
            <a:r>
              <a:rPr lang="en-US" dirty="0" smtClean="0"/>
              <a:t>No cover version (different instruments)</a:t>
            </a:r>
          </a:p>
          <a:p>
            <a:pPr lvl="1"/>
            <a:r>
              <a:rPr lang="en-US" dirty="0" smtClean="0"/>
              <a:t>No hummed version (single melody)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4" descr="C:\Users\Zafar\AppData\Local\Microsoft\Windows\INetCache\IE\49AN12JN\MC9004413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Fingerprints robust to key or tempo deviations</a:t>
            </a:r>
          </a:p>
          <a:p>
            <a:pPr lvl="1"/>
            <a:r>
              <a:rPr lang="en-US" dirty="0" smtClean="0"/>
              <a:t>Log-frequency spectrogram for pitch shifting</a:t>
            </a:r>
          </a:p>
          <a:p>
            <a:pPr lvl="1"/>
            <a:r>
              <a:rPr lang="en-US" dirty="0" smtClean="0"/>
              <a:t>Fingerprint invariant to time-scaling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42" name="Picture 2" descr="C:\Users\Zafar\AppData\Local\Microsoft\Windows\INetCache\IE\8HG54O46\MC900286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79" y="4239285"/>
            <a:ext cx="2394642" cy="20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identification</a:t>
            </a:r>
          </a:p>
          <a:p>
            <a:pPr lvl="1"/>
            <a:r>
              <a:rPr lang="en-US" dirty="0" smtClean="0"/>
              <a:t>Chromagram to handle key/instrument variations</a:t>
            </a:r>
          </a:p>
          <a:p>
            <a:pPr lvl="1"/>
            <a:r>
              <a:rPr lang="en-US" dirty="0" smtClean="0"/>
              <a:t>Sequence alignment to handle tempo variations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1266" name="Picture 2" descr="C:\Users\Zafar\AppData\Local\Microsoft\Windows\INetCache\IE\49AN12JN\MC9000487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23" y="4395826"/>
            <a:ext cx="1908353" cy="18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Query-by-humming</a:t>
            </a:r>
          </a:p>
          <a:p>
            <a:pPr lvl="1"/>
            <a:r>
              <a:rPr lang="en-US" dirty="0" smtClean="0"/>
              <a:t>Relative pitch intervals to handle key deviations</a:t>
            </a:r>
          </a:p>
          <a:p>
            <a:pPr lvl="1"/>
            <a:r>
              <a:rPr lang="en-US" dirty="0" smtClean="0"/>
              <a:t>Relative length ratios to handle tempo deviations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8" name="Picture 18" descr="C:\Users\Zafar\AppData\Local\Microsoft\Windows\INetCache\IE\3L0WEWUT\MC900237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60" y="4267200"/>
            <a:ext cx="2231679" cy="19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an audio identification system</a:t>
            </a:r>
          </a:p>
          <a:p>
            <a:pPr lvl="1"/>
            <a:r>
              <a:rPr lang="en-US" dirty="0" smtClean="0"/>
              <a:t>You record an excerpt of the audio signal</a:t>
            </a:r>
            <a:endParaRPr lang="en-US" dirty="0"/>
          </a:p>
          <a:p>
            <a:pPr lvl="1"/>
            <a:r>
              <a:rPr lang="en-US" dirty="0" smtClean="0"/>
              <a:t>It is compared against a database for a match</a:t>
            </a:r>
          </a:p>
          <a:p>
            <a:pPr lvl="1"/>
            <a:r>
              <a:rPr lang="en-US" dirty="0" smtClean="0"/>
              <a:t>You get information about the audio signal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82" name="Picture 10" descr="C:\Users\Zafar\AppData\Local\Microsoft\Windows\INetCache\IE\1UYY2VSV\MP90040279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2880360" cy="22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err="1"/>
              <a:t>Shumeet</a:t>
            </a:r>
            <a:r>
              <a:rPr lang="en-US" sz="1600" dirty="0"/>
              <a:t> </a:t>
            </a:r>
            <a:r>
              <a:rPr lang="en-US" sz="1600" dirty="0" err="1"/>
              <a:t>Baluja</a:t>
            </a:r>
            <a:r>
              <a:rPr lang="en-US" sz="1600" dirty="0"/>
              <a:t> and Michele </a:t>
            </a:r>
            <a:r>
              <a:rPr lang="en-US" sz="1600" dirty="0" err="1"/>
              <a:t>Covell</a:t>
            </a:r>
            <a:r>
              <a:rPr lang="en-US" sz="1600" dirty="0"/>
              <a:t>, “Audio </a:t>
            </a:r>
            <a:r>
              <a:rPr lang="en-US" sz="1600" dirty="0" smtClean="0"/>
              <a:t>Fingerprinting: Combining Computer Vision </a:t>
            </a:r>
            <a:r>
              <a:rPr lang="en-US" sz="1600" dirty="0"/>
              <a:t>&amp; </a:t>
            </a:r>
            <a:r>
              <a:rPr lang="en-US" sz="1600" dirty="0" smtClean="0"/>
              <a:t>Data Stream Processing</a:t>
            </a:r>
            <a:r>
              <a:rPr lang="en-US" sz="1600" dirty="0"/>
              <a:t>,” </a:t>
            </a:r>
            <a:r>
              <a:rPr lang="en-US" sz="1600" dirty="0" smtClean="0"/>
              <a:t>32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International </a:t>
            </a:r>
            <a:r>
              <a:rPr lang="en-US" sz="1600" dirty="0"/>
              <a:t>Conference on Acoustics, Speech and </a:t>
            </a:r>
            <a:r>
              <a:rPr lang="en-US" sz="1600" dirty="0" smtClean="0"/>
              <a:t>Signal </a:t>
            </a:r>
            <a:r>
              <a:rPr lang="sv-SE" sz="1600" dirty="0" smtClean="0"/>
              <a:t>Processing</a:t>
            </a:r>
            <a:r>
              <a:rPr lang="sv-SE" sz="1600" dirty="0"/>
              <a:t>, Honolulu, HI, USA, April 15-20 2007, pp. </a:t>
            </a:r>
            <a:r>
              <a:rPr lang="sv-SE" sz="1600" dirty="0" smtClean="0"/>
              <a:t>II–</a:t>
            </a:r>
            <a:r>
              <a:rPr lang="en-US" sz="1600" dirty="0" smtClean="0"/>
              <a:t>213 </a:t>
            </a:r>
            <a:r>
              <a:rPr lang="en-US" sz="1600" dirty="0"/>
              <a:t>– II–216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Christopher </a:t>
            </a:r>
            <a:r>
              <a:rPr lang="en-US" sz="1600" dirty="0"/>
              <a:t>J. C. Burges, John C. Platt, and </a:t>
            </a:r>
            <a:r>
              <a:rPr lang="en-US" sz="1600" dirty="0" err="1"/>
              <a:t>Soumya</a:t>
            </a:r>
            <a:r>
              <a:rPr lang="en-US" sz="1600" dirty="0"/>
              <a:t> Jana</a:t>
            </a:r>
            <a:r>
              <a:rPr lang="en-US" sz="1600" dirty="0" smtClean="0"/>
              <a:t>, “</a:t>
            </a:r>
            <a:r>
              <a:rPr lang="en-US" sz="1600" dirty="0"/>
              <a:t>Distortion </a:t>
            </a:r>
            <a:r>
              <a:rPr lang="en-US" sz="1600" dirty="0" smtClean="0"/>
              <a:t>Discriminant Analysis </a:t>
            </a:r>
            <a:r>
              <a:rPr lang="en-US" sz="1600" dirty="0"/>
              <a:t>for </a:t>
            </a:r>
            <a:r>
              <a:rPr lang="en-US" sz="1600" dirty="0" smtClean="0"/>
              <a:t>Audio Fingerprinting,” </a:t>
            </a:r>
            <a:r>
              <a:rPr lang="en-US" sz="1600" i="1" dirty="0" smtClean="0"/>
              <a:t>IEEE </a:t>
            </a:r>
            <a:r>
              <a:rPr lang="en-US" sz="1600" i="1" dirty="0"/>
              <a:t>Transactions on Audio, Speech, and Language </a:t>
            </a:r>
            <a:r>
              <a:rPr lang="en-US" sz="1600" i="1" dirty="0" smtClean="0"/>
              <a:t>Processing</a:t>
            </a:r>
            <a:r>
              <a:rPr lang="en-US" sz="1600" dirty="0" smtClean="0"/>
              <a:t>, vol</a:t>
            </a:r>
            <a:r>
              <a:rPr lang="en-US" sz="1600" dirty="0"/>
              <a:t>. 11, no. 3, pp. 165–174, May 2003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Pedro </a:t>
            </a:r>
            <a:r>
              <a:rPr lang="en-US" sz="1600" dirty="0"/>
              <a:t>Cano, </a:t>
            </a:r>
            <a:r>
              <a:rPr lang="en-US" sz="1600" dirty="0" err="1"/>
              <a:t>Eloi</a:t>
            </a:r>
            <a:r>
              <a:rPr lang="en-US" sz="1600" dirty="0"/>
              <a:t> </a:t>
            </a:r>
            <a:r>
              <a:rPr lang="en-US" sz="1600" dirty="0" err="1"/>
              <a:t>Batlle</a:t>
            </a:r>
            <a:r>
              <a:rPr lang="en-US" sz="1600" dirty="0"/>
              <a:t>, Ton </a:t>
            </a:r>
            <a:r>
              <a:rPr lang="en-US" sz="1600" dirty="0" err="1"/>
              <a:t>Kalker</a:t>
            </a:r>
            <a:r>
              <a:rPr lang="en-US" sz="1600" dirty="0"/>
              <a:t>, and </a:t>
            </a:r>
            <a:r>
              <a:rPr lang="en-US" sz="1600" dirty="0" err="1" smtClean="0"/>
              <a:t>Jaap</a:t>
            </a:r>
            <a:r>
              <a:rPr lang="en-US" sz="1600" dirty="0" smtClean="0"/>
              <a:t> </a:t>
            </a:r>
            <a:r>
              <a:rPr lang="en-US" sz="1600" dirty="0" err="1"/>
              <a:t>Haitsma</a:t>
            </a:r>
            <a:r>
              <a:rPr lang="en-US" sz="1600" dirty="0"/>
              <a:t>, “A </a:t>
            </a:r>
            <a:r>
              <a:rPr lang="en-US" sz="1600" dirty="0" smtClean="0"/>
              <a:t>Review </a:t>
            </a:r>
            <a:r>
              <a:rPr lang="en-US" sz="1600" dirty="0"/>
              <a:t>of </a:t>
            </a:r>
            <a:r>
              <a:rPr lang="en-US" sz="1600" dirty="0" smtClean="0"/>
              <a:t>Audio Fingerprinting</a:t>
            </a:r>
            <a:r>
              <a:rPr lang="en-US" sz="1600" dirty="0"/>
              <a:t>,” </a:t>
            </a:r>
            <a:r>
              <a:rPr lang="en-US" sz="1600" i="1" dirty="0"/>
              <a:t>Journal of VLSI Signal Processing Systems</a:t>
            </a:r>
            <a:r>
              <a:rPr lang="en-US" sz="1600" dirty="0"/>
              <a:t>, vol. 41, no. 3, pp. 271–284, November 2005.</a:t>
            </a:r>
          </a:p>
          <a:p>
            <a:pPr algn="just"/>
            <a:r>
              <a:rPr lang="en-US" sz="1600" dirty="0" smtClean="0"/>
              <a:t>Peter </a:t>
            </a:r>
            <a:r>
              <a:rPr lang="en-US" sz="1600" dirty="0" err="1"/>
              <a:t>Grosche</a:t>
            </a:r>
            <a:r>
              <a:rPr lang="en-US" sz="1600" dirty="0"/>
              <a:t>, Meinard Müller, and Joan Serrà, “Audio </a:t>
            </a:r>
            <a:r>
              <a:rPr lang="en-US" sz="1600" dirty="0" smtClean="0"/>
              <a:t>Content-based Music Retrieval</a:t>
            </a:r>
            <a:r>
              <a:rPr lang="en-US" sz="1600" dirty="0"/>
              <a:t>,” </a:t>
            </a:r>
            <a:r>
              <a:rPr lang="en-US" sz="1600" i="1" dirty="0" smtClean="0"/>
              <a:t>Multimodal </a:t>
            </a:r>
            <a:r>
              <a:rPr lang="en-US" sz="1600" i="1" dirty="0"/>
              <a:t>Music Processing, </a:t>
            </a:r>
            <a:r>
              <a:rPr lang="en-US" sz="1600" dirty="0"/>
              <a:t>Meinard Müller, </a:t>
            </a:r>
            <a:r>
              <a:rPr lang="en-US" sz="1600" dirty="0" err="1"/>
              <a:t>Masataka</a:t>
            </a:r>
            <a:r>
              <a:rPr lang="en-US" sz="1600" dirty="0"/>
              <a:t> </a:t>
            </a:r>
            <a:r>
              <a:rPr lang="en-US" sz="1600" dirty="0" err="1"/>
              <a:t>Goto</a:t>
            </a:r>
            <a:r>
              <a:rPr lang="en-US" sz="1600" dirty="0"/>
              <a:t>, and Markus </a:t>
            </a:r>
            <a:r>
              <a:rPr lang="en-US" sz="1600" dirty="0" err="1"/>
              <a:t>Schedl</a:t>
            </a:r>
            <a:r>
              <a:rPr lang="en-US" sz="1600" dirty="0"/>
              <a:t>, </a:t>
            </a:r>
            <a:r>
              <a:rPr lang="en-US" sz="1600" dirty="0" err="1"/>
              <a:t>Eds</a:t>
            </a:r>
            <a:r>
              <a:rPr lang="en-US" sz="1600" dirty="0"/>
              <a:t>, vol. 3 of </a:t>
            </a:r>
            <a:r>
              <a:rPr lang="en-US" sz="1600" i="1" dirty="0" err="1"/>
              <a:t>Dagstuhl</a:t>
            </a:r>
            <a:r>
              <a:rPr lang="en-US" sz="1600" i="1" dirty="0"/>
              <a:t> Follow-Ups</a:t>
            </a:r>
            <a:r>
              <a:rPr lang="en-US" sz="1600" dirty="0"/>
              <a:t>, chapter 9, pp. 157-174. </a:t>
            </a:r>
            <a:r>
              <a:rPr lang="en-US" sz="1600" dirty="0" err="1"/>
              <a:t>Dagstuhl</a:t>
            </a:r>
            <a:r>
              <a:rPr lang="en-US" sz="1600" dirty="0"/>
              <a:t> Publishing, </a:t>
            </a:r>
            <a:r>
              <a:rPr lang="en-US" sz="1600" dirty="0" err="1"/>
              <a:t>Wadern</a:t>
            </a:r>
            <a:r>
              <a:rPr lang="en-US" sz="1600" dirty="0"/>
              <a:t>, Germany, April 2012.</a:t>
            </a:r>
          </a:p>
          <a:p>
            <a:pPr algn="just"/>
            <a:r>
              <a:rPr lang="en-US" sz="1600" dirty="0" err="1"/>
              <a:t>Jaap</a:t>
            </a:r>
            <a:r>
              <a:rPr lang="en-US" sz="1600" dirty="0"/>
              <a:t> </a:t>
            </a:r>
            <a:r>
              <a:rPr lang="en-US" sz="1600" dirty="0" err="1"/>
              <a:t>Haitsma</a:t>
            </a:r>
            <a:r>
              <a:rPr lang="en-US" sz="1600" dirty="0"/>
              <a:t> and Ton </a:t>
            </a:r>
            <a:r>
              <a:rPr lang="en-US" sz="1600" dirty="0" err="1"/>
              <a:t>Kalker</a:t>
            </a:r>
            <a:r>
              <a:rPr lang="en-US" sz="1600" dirty="0"/>
              <a:t>, “A </a:t>
            </a:r>
            <a:r>
              <a:rPr lang="en-US" sz="1600" dirty="0" smtClean="0"/>
              <a:t>Highly Robust Audio Fingerprinting System</a:t>
            </a:r>
            <a:r>
              <a:rPr lang="en-US" sz="1600" dirty="0"/>
              <a:t>,” </a:t>
            </a:r>
            <a:r>
              <a:rPr lang="en-US" sz="1600" i="1" dirty="0" smtClean="0"/>
              <a:t>3</a:t>
            </a:r>
            <a:r>
              <a:rPr lang="en-US" sz="1600" i="1" baseline="30000" dirty="0" smtClean="0"/>
              <a:t>rd</a:t>
            </a:r>
            <a:r>
              <a:rPr lang="en-US" sz="1600" i="1" dirty="0" smtClean="0"/>
              <a:t> </a:t>
            </a:r>
            <a:r>
              <a:rPr lang="en-US" sz="1600" i="1" dirty="0"/>
              <a:t>International Conference on Music Information Retrieval</a:t>
            </a:r>
            <a:r>
              <a:rPr lang="en-US" sz="1600" dirty="0"/>
              <a:t>, Paris, France, October 13-17 2002, pp. 107–115.</a:t>
            </a:r>
          </a:p>
          <a:p>
            <a:pPr algn="just"/>
            <a:r>
              <a:rPr lang="en-US" sz="1600" dirty="0" smtClean="0"/>
              <a:t>Avery </a:t>
            </a:r>
            <a:r>
              <a:rPr lang="en-US" sz="1600" dirty="0"/>
              <a:t>Li-Chun Wang, “An </a:t>
            </a:r>
            <a:r>
              <a:rPr lang="en-US" sz="1600" dirty="0" smtClean="0"/>
              <a:t>Industrial-strength Audio Search Algorithm</a:t>
            </a:r>
            <a:r>
              <a:rPr lang="en-US" sz="1600" dirty="0"/>
              <a:t>,” </a:t>
            </a:r>
            <a:r>
              <a:rPr lang="en-US" sz="1600" i="1" dirty="0" smtClean="0"/>
              <a:t>4</a:t>
            </a:r>
            <a:r>
              <a:rPr lang="en-US" sz="1600" i="1" baseline="30000" dirty="0" smtClean="0"/>
              <a:t>th</a:t>
            </a:r>
            <a:r>
              <a:rPr lang="en-US" sz="1600" i="1" dirty="0" smtClean="0"/>
              <a:t> </a:t>
            </a:r>
            <a:r>
              <a:rPr lang="en-US" sz="1600" i="1" dirty="0"/>
              <a:t>International Conference on Music Information Retrieval</a:t>
            </a:r>
            <a:r>
              <a:rPr lang="en-US" sz="1600" dirty="0"/>
              <a:t>, Baltimore, MD, USA, October 26-30 2003, pp. 7–13.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identification works as follows:</a:t>
            </a:r>
          </a:p>
          <a:p>
            <a:pPr lvl="1"/>
            <a:r>
              <a:rPr lang="en-US" dirty="0" smtClean="0"/>
              <a:t>Convert the audio signal into an audio fingerprint</a:t>
            </a:r>
          </a:p>
          <a:p>
            <a:pPr lvl="1"/>
            <a:r>
              <a:rPr lang="en-US" dirty="0" smtClean="0"/>
              <a:t>Generate a database of known references</a:t>
            </a:r>
          </a:p>
          <a:p>
            <a:pPr lvl="1"/>
            <a:r>
              <a:rPr lang="en-US" dirty="0" smtClean="0"/>
              <a:t>Match an unknown query against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105" name="Picture 9" descr="C:\Users\Zafar\AppData\Local\Microsoft\Windows\INetCache\IE\8HG54O46\MP90044246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971925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udio fingerprints have to be:</a:t>
            </a:r>
          </a:p>
          <a:p>
            <a:pPr lvl="1"/>
            <a:r>
              <a:rPr lang="en-US" dirty="0" smtClean="0"/>
              <a:t>Compact (= small storage and fast search)</a:t>
            </a:r>
          </a:p>
          <a:p>
            <a:pPr lvl="1"/>
            <a:r>
              <a:rPr lang="en-US" dirty="0" smtClean="0"/>
              <a:t>Discriminative (= less false positives)</a:t>
            </a:r>
          </a:p>
          <a:p>
            <a:pPr lvl="1"/>
            <a:r>
              <a:rPr lang="en-US" dirty="0" smtClean="0"/>
              <a:t>Robust (= invariance to audio degradations)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3" descr="C:\Users\Zafar\AppData\Local\Microsoft\Windows\INetCache\IE\1UYY2VSV\MP9003058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47" y="4130040"/>
            <a:ext cx="1565453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Haitsma</a:t>
            </a:r>
            <a:r>
              <a:rPr lang="en-US" dirty="0"/>
              <a:t> et al., 2002 (</a:t>
            </a:r>
            <a:r>
              <a:rPr lang="en-US" dirty="0" smtClean="0"/>
              <a:t>Philips)</a:t>
            </a:r>
            <a:endParaRPr lang="en-US" dirty="0"/>
          </a:p>
          <a:p>
            <a:pPr lvl="1"/>
            <a:r>
              <a:rPr lang="en-US" dirty="0" smtClean="0"/>
              <a:t>Sign </a:t>
            </a:r>
            <a:r>
              <a:rPr lang="en-US" dirty="0"/>
              <a:t>of energy differences </a:t>
            </a:r>
            <a:r>
              <a:rPr lang="en-US" dirty="0" smtClean="0"/>
              <a:t>in time </a:t>
            </a:r>
            <a:r>
              <a:rPr lang="en-US" dirty="0"/>
              <a:t>and </a:t>
            </a:r>
            <a:r>
              <a:rPr lang="en-US" dirty="0" smtClean="0"/>
              <a:t>frequency</a:t>
            </a:r>
          </a:p>
          <a:p>
            <a:r>
              <a:rPr lang="en-US" dirty="0"/>
              <a:t>Burges et al., 2003 (Microsoft)</a:t>
            </a:r>
          </a:p>
          <a:p>
            <a:pPr lvl="1"/>
            <a:r>
              <a:rPr lang="en-US" dirty="0" smtClean="0"/>
              <a:t>Two-level Principal Component Analysis (PCA)</a:t>
            </a:r>
          </a:p>
          <a:p>
            <a:r>
              <a:rPr lang="en-US" dirty="0" smtClean="0"/>
              <a:t>Wang </a:t>
            </a:r>
            <a:r>
              <a:rPr lang="en-US" dirty="0"/>
              <a:t>et al., 2003 (Shazam)</a:t>
            </a:r>
          </a:p>
          <a:p>
            <a:pPr lvl="1"/>
            <a:r>
              <a:rPr lang="en-US" dirty="0"/>
              <a:t>Pairs of </a:t>
            </a:r>
            <a:r>
              <a:rPr lang="en-US" dirty="0" smtClean="0"/>
              <a:t>time-frequency </a:t>
            </a:r>
            <a:r>
              <a:rPr lang="en-US" dirty="0"/>
              <a:t>peaks from </a:t>
            </a:r>
            <a:r>
              <a:rPr lang="en-US" dirty="0" smtClean="0"/>
              <a:t>spectrogram</a:t>
            </a:r>
          </a:p>
          <a:p>
            <a:r>
              <a:rPr lang="en-US" dirty="0" err="1" smtClean="0"/>
              <a:t>Baluja</a:t>
            </a:r>
            <a:r>
              <a:rPr lang="en-US" dirty="0" smtClean="0"/>
              <a:t> et al., 2007 (Google)</a:t>
            </a:r>
          </a:p>
          <a:p>
            <a:pPr lvl="1"/>
            <a:r>
              <a:rPr lang="en-US" dirty="0" smtClean="0"/>
              <a:t>Sign of wavelets from spectrogram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Haitsma</a:t>
            </a:r>
            <a:r>
              <a:rPr lang="en-US" dirty="0">
                <a:solidFill>
                  <a:srgbClr val="FF0000"/>
                </a:solidFill>
              </a:rPr>
              <a:t> et al., 2002 (</a:t>
            </a:r>
            <a:r>
              <a:rPr lang="en-US" dirty="0" smtClean="0">
                <a:solidFill>
                  <a:srgbClr val="FF0000"/>
                </a:solidFill>
              </a:rPr>
              <a:t>Philips)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Sign </a:t>
            </a:r>
            <a:r>
              <a:rPr lang="en-US" dirty="0">
                <a:solidFill>
                  <a:srgbClr val="FF0000"/>
                </a:solidFill>
              </a:rPr>
              <a:t>of energy differences </a:t>
            </a:r>
            <a:r>
              <a:rPr lang="en-US" dirty="0" smtClean="0">
                <a:solidFill>
                  <a:srgbClr val="FF0000"/>
                </a:solidFill>
              </a:rPr>
              <a:t>in time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frequency</a:t>
            </a:r>
          </a:p>
          <a:p>
            <a:r>
              <a:rPr lang="en-US" dirty="0"/>
              <a:t>Burges et al., 2003 (Microsoft)</a:t>
            </a:r>
          </a:p>
          <a:p>
            <a:pPr lvl="1"/>
            <a:r>
              <a:rPr lang="en-US" dirty="0" smtClean="0"/>
              <a:t>Two-level Principal Component Analysis (PCA)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Wang </a:t>
            </a:r>
            <a:r>
              <a:rPr lang="en-US" dirty="0">
                <a:solidFill>
                  <a:srgbClr val="FF0000"/>
                </a:solidFill>
              </a:rPr>
              <a:t>et al., 2003 (Shazam)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Pairs of </a:t>
            </a:r>
            <a:r>
              <a:rPr lang="en-US" dirty="0" smtClean="0">
                <a:solidFill>
                  <a:srgbClr val="FF0000"/>
                </a:solidFill>
              </a:rPr>
              <a:t>time-frequency </a:t>
            </a:r>
            <a:r>
              <a:rPr lang="en-US" dirty="0">
                <a:solidFill>
                  <a:srgbClr val="FF0000"/>
                </a:solidFill>
              </a:rPr>
              <a:t>peaks from </a:t>
            </a:r>
            <a:r>
              <a:rPr lang="en-US" dirty="0" smtClean="0">
                <a:solidFill>
                  <a:srgbClr val="FF0000"/>
                </a:solidFill>
              </a:rPr>
              <a:t>spectrogram</a:t>
            </a:r>
          </a:p>
          <a:p>
            <a:r>
              <a:rPr lang="en-US" dirty="0" err="1" smtClean="0"/>
              <a:t>Baluja</a:t>
            </a:r>
            <a:r>
              <a:rPr lang="en-US" dirty="0" smtClean="0"/>
              <a:t> et al., 2007 (Google)</a:t>
            </a:r>
          </a:p>
          <a:p>
            <a:pPr lvl="1"/>
            <a:r>
              <a:rPr lang="en-US" dirty="0" smtClean="0"/>
              <a:t>Sign of wavelets from spectrogram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1766</Words>
  <Application>Microsoft Office PowerPoint</Application>
  <PresentationFormat>On-screen Show (4:3)</PresentationFormat>
  <Paragraphs>335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Audio Fingerprinting</vt:lpstr>
      <vt:lpstr>Credit</vt:lpstr>
      <vt:lpstr>Outline</vt:lpstr>
      <vt:lpstr>Problem</vt:lpstr>
      <vt:lpstr>Solution</vt:lpstr>
      <vt:lpstr>Principle</vt:lpstr>
      <vt:lpstr>Requirements</vt:lpstr>
      <vt:lpstr>Literature</vt:lpstr>
      <vt:lpstr>Literature</vt:lpstr>
      <vt:lpstr>Outline</vt:lpstr>
      <vt:lpstr>Shazam</vt:lpstr>
      <vt:lpstr>Fingerprinting</vt:lpstr>
      <vt:lpstr>Fingerprinting</vt:lpstr>
      <vt:lpstr>Fingerprinting</vt:lpstr>
      <vt:lpstr>Fingerprinting</vt:lpstr>
      <vt:lpstr>Matching</vt:lpstr>
      <vt:lpstr>Matching</vt:lpstr>
      <vt:lpstr>Matching</vt:lpstr>
      <vt:lpstr>Matching</vt:lpstr>
      <vt:lpstr>Matching</vt:lpstr>
      <vt:lpstr>Matching</vt:lpstr>
      <vt:lpstr>Indexing</vt:lpstr>
      <vt:lpstr>Indexing</vt:lpstr>
      <vt:lpstr>Indexing</vt:lpstr>
      <vt:lpstr>Indexing</vt:lpstr>
      <vt:lpstr>Outline</vt:lpstr>
      <vt:lpstr>Philips</vt:lpstr>
      <vt:lpstr>Fingerprinting</vt:lpstr>
      <vt:lpstr>Fingerprinting</vt:lpstr>
      <vt:lpstr>Fingerprinting</vt:lpstr>
      <vt:lpstr>Fingerprinting</vt:lpstr>
      <vt:lpstr>Fingerprinting</vt:lpstr>
      <vt:lpstr>Fingerprinting</vt:lpstr>
      <vt:lpstr>Matching</vt:lpstr>
      <vt:lpstr>Matching</vt:lpstr>
      <vt:lpstr>Matching</vt:lpstr>
      <vt:lpstr>Matching</vt:lpstr>
      <vt:lpstr>Matching</vt:lpstr>
      <vt:lpstr>Matching</vt:lpstr>
      <vt:lpstr>Indexing</vt:lpstr>
      <vt:lpstr>Indexing</vt:lpstr>
      <vt:lpstr>Indexing</vt:lpstr>
      <vt:lpstr>Indexing</vt:lpstr>
      <vt:lpstr>Outline</vt:lpstr>
      <vt:lpstr>Advantages</vt:lpstr>
      <vt:lpstr>Limitations</vt:lpstr>
      <vt:lpstr>Solutions</vt:lpstr>
      <vt:lpstr>Solutions</vt:lpstr>
      <vt:lpstr>Solutions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Fingerprinting</dc:title>
  <cp:lastModifiedBy>Zafar</cp:lastModifiedBy>
  <cp:revision>1331</cp:revision>
  <dcterms:created xsi:type="dcterms:W3CDTF">2006-08-16T00:00:00Z</dcterms:created>
  <dcterms:modified xsi:type="dcterms:W3CDTF">2014-04-01T22:39:07Z</dcterms:modified>
</cp:coreProperties>
</file>