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id" ContentType="audio/unknown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1" r:id="rId4"/>
    <p:sldId id="259" r:id="rId5"/>
    <p:sldId id="284" r:id="rId6"/>
    <p:sldId id="285" r:id="rId7"/>
    <p:sldId id="265" r:id="rId8"/>
    <p:sldId id="268" r:id="rId9"/>
    <p:sldId id="269" r:id="rId10"/>
    <p:sldId id="272" r:id="rId11"/>
    <p:sldId id="275" r:id="rId12"/>
    <p:sldId id="278" r:id="rId13"/>
    <p:sldId id="277" r:id="rId14"/>
    <p:sldId id="276" r:id="rId15"/>
    <p:sldId id="279" r:id="rId16"/>
    <p:sldId id="280" r:id="rId17"/>
    <p:sldId id="300" r:id="rId18"/>
    <p:sldId id="304" r:id="rId19"/>
    <p:sldId id="286" r:id="rId20"/>
    <p:sldId id="345" r:id="rId21"/>
    <p:sldId id="331" r:id="rId22"/>
    <p:sldId id="351" r:id="rId23"/>
    <p:sldId id="333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81" r:id="rId34"/>
    <p:sldId id="373" r:id="rId35"/>
    <p:sldId id="382" r:id="rId36"/>
    <p:sldId id="366" r:id="rId37"/>
    <p:sldId id="368" r:id="rId38"/>
    <p:sldId id="367" r:id="rId39"/>
    <p:sldId id="369" r:id="rId40"/>
    <p:sldId id="372" r:id="rId41"/>
    <p:sldId id="374" r:id="rId42"/>
    <p:sldId id="271" r:id="rId43"/>
    <p:sldId id="321" r:id="rId44"/>
    <p:sldId id="375" r:id="rId45"/>
    <p:sldId id="305" r:id="rId46"/>
    <p:sldId id="377" r:id="rId47"/>
    <p:sldId id="378" r:id="rId48"/>
    <p:sldId id="379" r:id="rId49"/>
    <p:sldId id="38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84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D9F2-C749-44B0-ACC2-52852BFED639}" type="datetimeFigureOut">
              <a:rPr lang="en-US" smtClean="0"/>
              <a:t>4/1/2014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A07D9-B670-4FD5-9720-B665C9D69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A07D9-B670-4FD5-9720-B665C9D69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B18F-0927-45F8-A7DC-F834409A0966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2F38-BF3A-4BBE-AF8D-1ABF9B4293A8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B94E-257D-4BF8-82D1-40CFBD287C0F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C4D5-B81E-4525-B2A4-A14532AA8ADE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90A4-5E5C-474C-A509-27E36B8B24D8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1981-66E2-4D04-9677-719AB70BD2A6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F20E-8EE9-4365-BB74-D6064FA93E92}" type="datetime1">
              <a:rPr lang="en-US" smtClean="0"/>
              <a:t>4/1/2014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3B0-F459-4D9B-868E-433FD7664084}" type="datetime1">
              <a:rPr lang="en-US" smtClean="0"/>
              <a:t>4/1/2014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912-E2E1-49E3-93A3-4F0287AF227C}" type="datetime1">
              <a:rPr lang="en-US" smtClean="0"/>
              <a:t>4/1/2014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81C-5164-4D0F-B38C-39BEAF145EE9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7BD04-1FF8-4F5D-A5C9-34CBF2044400}" type="datetime1">
              <a:rPr lang="en-US" smtClean="0"/>
              <a:t>4/1/2014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4AB8-4E3E-4641-8E5A-B3C12A1E1829}" type="datetime1">
              <a:rPr lang="en-US" smtClean="0"/>
              <a:t>4/1/2014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5.png"/><Relationship Id="rId5" Type="http://schemas.openxmlformats.org/officeDocument/2006/relationships/image" Target="../media/image10.emf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rbd/bib-beattrac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usic-ir.org/mirex/wiki/MIREX_HOME" TargetMode="External"/><Relationship Id="rId5" Type="http://schemas.openxmlformats.org/officeDocument/2006/relationships/hyperlink" Target="http://labrosa.ee.columbia.edu/projects/beattrack/" TargetMode="External"/><Relationship Id="rId4" Type="http://schemas.openxmlformats.org/officeDocument/2006/relationships/hyperlink" Target="http://staff.aist.go.jp/m.goto/PROJ/b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3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30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50.png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50.png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70.png"/><Relationship Id="rId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70.png"/><Relationship Id="rId4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1.emf"/><Relationship Id="rId5" Type="http://schemas.openxmlformats.org/officeDocument/2006/relationships/image" Target="../media/image17.emf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hyth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etre_(music)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5.png"/><Relationship Id="rId5" Type="http://schemas.openxmlformats.org/officeDocument/2006/relationships/image" Target="../media/image26.emf"/><Relationship Id="rId4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8.emf"/><Relationship Id="rId9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9.emf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image" Target="../media/image4.png"/><Relationship Id="rId5" Type="http://schemas.openxmlformats.org/officeDocument/2006/relationships/hyperlink" Target="http://en.wikipedia.org/wiki/Metre_(music)" TargetMode="Externa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etre_(music)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Rhythm Analysis in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EECS 352: Machine Perception of Music &amp; Audio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7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Detection (what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Identify the starting times of musical elements</a:t>
            </a:r>
          </a:p>
          <a:p>
            <a:pPr lvl="1"/>
            <a:r>
              <a:rPr lang="en-US" dirty="0" smtClean="0"/>
              <a:t>E.g., notes, drum sounds, or any sudden change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 smtClean="0"/>
              <a:t>novelty curve</a:t>
            </a:r>
            <a:r>
              <a:rPr lang="en-US" dirty="0" smtClean="0"/>
              <a:t> [Foote, 2000]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queen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62800" y="47053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5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Detection (how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Analyze amplitude (drums have high energy!)</a:t>
            </a:r>
          </a:p>
          <a:p>
            <a:pPr lvl="1"/>
            <a:r>
              <a:rPr lang="en-US" dirty="0" smtClean="0"/>
              <a:t>Analyze other cues (e.g., spectrum, pitch, phase)</a:t>
            </a:r>
          </a:p>
          <a:p>
            <a:pPr lvl="1"/>
            <a:r>
              <a:rPr lang="en-US" dirty="0"/>
              <a:t>Analyze self-similarity (see </a:t>
            </a:r>
            <a:r>
              <a:rPr lang="en-US" i="1" dirty="0"/>
              <a:t>similarity matrix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2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8025" y="4446270"/>
            <a:ext cx="3841375" cy="1097280"/>
            <a:chOff x="2788025" y="4572000"/>
            <a:chExt cx="3841375" cy="109728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88025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016625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63155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380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19100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68406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16367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3186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62940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3880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565450" y="3974068"/>
            <a:ext cx="19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the note onsets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51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Identify periodic or quasi-periodic patterns</a:t>
            </a:r>
          </a:p>
          <a:p>
            <a:pPr lvl="1"/>
            <a:r>
              <a:rPr lang="en-US" dirty="0" smtClean="0"/>
              <a:t>Identify some period of repetition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/>
              <a:t>beat </a:t>
            </a:r>
            <a:r>
              <a:rPr lang="en-US" i="1" dirty="0" smtClean="0"/>
              <a:t>spectrum</a:t>
            </a:r>
            <a:r>
              <a:rPr lang="en-US" dirty="0" smtClean="0"/>
              <a:t> [Foote et al., 2001]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 Estimation (what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1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8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 Estimation (how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Analyze periodicities using the </a:t>
            </a:r>
            <a:r>
              <a:rPr lang="en-US" i="1" dirty="0" smtClean="0"/>
              <a:t>autocorrelation</a:t>
            </a:r>
          </a:p>
          <a:p>
            <a:pPr lvl="1"/>
            <a:r>
              <a:rPr lang="en-US" dirty="0" smtClean="0"/>
              <a:t>Compare the onsets with a bank of comb filters</a:t>
            </a:r>
          </a:p>
          <a:p>
            <a:pPr lvl="1"/>
            <a:r>
              <a:rPr lang="en-US" dirty="0" smtClean="0"/>
              <a:t>Use the Short-Time Fourier Transform (STFT)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1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  <p:sp>
        <p:nvSpPr>
          <p:cNvPr id="6" name="Curved Down Arrow 5"/>
          <p:cNvSpPr/>
          <p:nvPr/>
        </p:nvSpPr>
        <p:spPr>
          <a:xfrm>
            <a:off x="3261360" y="4191000"/>
            <a:ext cx="1005840" cy="4572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4251960" y="4191000"/>
            <a:ext cx="1005840" cy="4572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>
            <a:off x="5257800" y="4191000"/>
            <a:ext cx="1005840" cy="4572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0400" y="3810000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Tempo at the kick-snare level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Beat Tracking (what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Identify the beat times </a:t>
            </a:r>
          </a:p>
          <a:p>
            <a:pPr lvl="1"/>
            <a:r>
              <a:rPr lang="en-US" dirty="0" smtClean="0"/>
              <a:t>Identify the times to which we tap our feet</a:t>
            </a:r>
            <a:endParaRPr lang="en-US" dirty="0"/>
          </a:p>
          <a:p>
            <a:pPr lvl="1"/>
            <a:r>
              <a:rPr lang="en-US" dirty="0" smtClean="0"/>
              <a:t>See (also) </a:t>
            </a:r>
            <a:r>
              <a:rPr lang="en-US" i="1" dirty="0" smtClean="0"/>
              <a:t>beat spectrum </a:t>
            </a:r>
            <a:r>
              <a:rPr lang="en-US" dirty="0"/>
              <a:t>[Foote et al., 2001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6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Beat Tracking (how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Find </a:t>
            </a:r>
            <a:r>
              <a:rPr lang="en-US" dirty="0"/>
              <a:t>optimal beat times given onsets and tempo</a:t>
            </a:r>
          </a:p>
          <a:p>
            <a:pPr lvl="1"/>
            <a:r>
              <a:rPr lang="en-US" dirty="0"/>
              <a:t>Use Dynamic Programming </a:t>
            </a:r>
            <a:r>
              <a:rPr lang="en-US" dirty="0" smtClean="0"/>
              <a:t>[Ellis, 2007]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Multi-Agent </a:t>
            </a:r>
            <a:r>
              <a:rPr lang="en-US" dirty="0"/>
              <a:t>System </a:t>
            </a:r>
            <a:r>
              <a:rPr lang="en-US" dirty="0" smtClean="0"/>
              <a:t>[</a:t>
            </a:r>
            <a:r>
              <a:rPr lang="en-US" dirty="0" err="1" smtClean="0"/>
              <a:t>Goto</a:t>
            </a:r>
            <a:r>
              <a:rPr lang="en-US" dirty="0" smtClean="0"/>
              <a:t>, 2001]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00400" y="3974068"/>
            <a:ext cx="27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Beats at the kick-snare level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263155" y="4465320"/>
            <a:ext cx="2868705" cy="1097280"/>
            <a:chOff x="3263155" y="4572000"/>
            <a:chExt cx="2868705" cy="109728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263155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19100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6367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31860" y="4572000"/>
              <a:ext cx="0" cy="1097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1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Higher-level </a:t>
            </a:r>
            <a:r>
              <a:rPr lang="en-US" dirty="0" smtClean="0"/>
              <a:t>Structures </a:t>
            </a:r>
            <a:r>
              <a:rPr lang="en-US" dirty="0"/>
              <a:t>(what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Rhythm, meter, etc.</a:t>
            </a:r>
          </a:p>
          <a:p>
            <a:pPr lvl="1"/>
            <a:r>
              <a:rPr lang="en-US" dirty="0" smtClean="0"/>
              <a:t>“Music understanding”</a:t>
            </a:r>
          </a:p>
          <a:p>
            <a:pPr lvl="1"/>
            <a:r>
              <a:rPr lang="en-US" dirty="0" smtClean="0"/>
              <a:t>See (again) </a:t>
            </a:r>
            <a:r>
              <a:rPr lang="en-US" i="1" dirty="0" smtClean="0"/>
              <a:t>beat spectrum</a:t>
            </a:r>
            <a:r>
              <a:rPr lang="en-US" dirty="0" smtClean="0"/>
              <a:t> and </a:t>
            </a:r>
            <a:r>
              <a:rPr lang="en-US" i="1" dirty="0" smtClean="0"/>
              <a:t>similarity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10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4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Higher-level </a:t>
            </a:r>
            <a:r>
              <a:rPr lang="en-US" dirty="0" smtClean="0"/>
              <a:t>Structures </a:t>
            </a:r>
            <a:r>
              <a:rPr lang="en-US" dirty="0"/>
              <a:t>(how</a:t>
            </a:r>
            <a:r>
              <a:rPr lang="en-US" dirty="0" smtClean="0"/>
              <a:t>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Extract onsets, tempo, beat</a:t>
            </a:r>
          </a:p>
          <a:p>
            <a:pPr lvl="1"/>
            <a:r>
              <a:rPr lang="en-US" dirty="0" smtClean="0"/>
              <a:t>Use/assume additional knowledge</a:t>
            </a:r>
          </a:p>
          <a:p>
            <a:pPr lvl="1"/>
            <a:r>
              <a:rPr lang="en-US" dirty="0" smtClean="0"/>
              <a:t>E.g., how many beats per measure?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676400" y="4419600"/>
            <a:ext cx="5715000" cy="1733550"/>
            <a:chOff x="1752600" y="4210050"/>
            <a:chExt cx="5715000" cy="1733550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4210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286000" y="5574268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</p:grpSp>
      <p:sp>
        <p:nvSpPr>
          <p:cNvPr id="6" name="Oval 5"/>
          <p:cNvSpPr/>
          <p:nvPr/>
        </p:nvSpPr>
        <p:spPr>
          <a:xfrm flipH="1">
            <a:off x="32613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37185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411480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46329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50901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56235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60807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flipH="1">
            <a:off x="6614160" y="37983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H="1">
            <a:off x="3238500" y="401955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 flipH="1">
            <a:off x="4091940" y="401955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 flipH="1">
            <a:off x="5067300" y="401955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 flipH="1">
            <a:off x="6057900" y="4019550"/>
            <a:ext cx="137160" cy="13716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 flipH="1">
            <a:off x="3219450" y="4236720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H="1">
            <a:off x="5045676" y="4236720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825408" y="3657600"/>
            <a:ext cx="124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Hi-hat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200" y="3886200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Beat level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41371" y="4114800"/>
            <a:ext cx="1050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Kick level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interesting links</a:t>
            </a:r>
          </a:p>
          <a:p>
            <a:pPr lvl="1"/>
            <a:r>
              <a:rPr lang="en-US" sz="2400" dirty="0" smtClean="0"/>
              <a:t>Dannenberg’s articles on beat tracking: </a:t>
            </a:r>
            <a:r>
              <a:rPr lang="en-US" sz="2400" dirty="0">
                <a:hlinkClick r:id="rId3"/>
              </a:rPr>
              <a:t>http://www.cs.cmu.edu/~rbd/bib-beattrack.html</a:t>
            </a:r>
            <a:endParaRPr lang="en-US" sz="2400" dirty="0" smtClean="0"/>
          </a:p>
          <a:p>
            <a:pPr lvl="1"/>
            <a:r>
              <a:rPr lang="en-US" sz="2400" dirty="0" err="1" smtClean="0"/>
              <a:t>Goto’s</a:t>
            </a:r>
            <a:r>
              <a:rPr lang="en-US" sz="2400" dirty="0" smtClean="0"/>
              <a:t> work on beat tracking: </a:t>
            </a:r>
            <a:r>
              <a:rPr lang="en-US" sz="2400" dirty="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://staff.aist.go.jp/m.goto/PROJ/bts.html</a:t>
            </a:r>
            <a:endParaRPr lang="en-US" sz="2400" dirty="0"/>
          </a:p>
          <a:p>
            <a:pPr lvl="1"/>
            <a:r>
              <a:rPr lang="en-US" sz="2400" dirty="0" smtClean="0"/>
              <a:t>Ellis’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codes for tempo estimation and beat tracking: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>
                <a:hlinkClick r:id="rId5"/>
              </a:rPr>
              <a:t>://</a:t>
            </a:r>
            <a:r>
              <a:rPr lang="en-US" sz="2400" dirty="0" smtClean="0">
                <a:hlinkClick r:id="rId5"/>
              </a:rPr>
              <a:t>labrosa.ee.columbia.edu/projects/beattrack/</a:t>
            </a:r>
            <a:endParaRPr lang="en-US" sz="2400" dirty="0" smtClean="0"/>
          </a:p>
          <a:p>
            <a:pPr lvl="1"/>
            <a:r>
              <a:rPr lang="en-US" sz="2400" dirty="0" smtClean="0"/>
              <a:t>MIREX’s annual evaluation campaign for Music Information Retrieval (MIR) algorithms, including tasks such as onset detection, tempo extraction, and beat tracking:</a:t>
            </a:r>
            <a:r>
              <a:rPr lang="en-US" sz="2400" u="sng" dirty="0"/>
              <a:t> </a:t>
            </a: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://www.music-ir.org/mirex/wiki/MIREX_HOME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Autocorrelation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Cross-correlation of a signal with itself = measure of self-similarity as a function of the time 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3200400"/>
            <a:ext cx="5715000" cy="1676400"/>
            <a:chOff x="1676400" y="3200400"/>
            <a:chExt cx="5715000" cy="1676400"/>
          </a:xfrm>
        </p:grpSpPr>
        <p:sp>
          <p:nvSpPr>
            <p:cNvPr id="18" name="TextBox 17"/>
            <p:cNvSpPr txBox="1"/>
            <p:nvPr/>
          </p:nvSpPr>
          <p:spPr>
            <a:xfrm>
              <a:off x="2209800" y="32004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448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1676400" y="4800600"/>
            <a:ext cx="5715000" cy="1664732"/>
            <a:chOff x="1676400" y="4800600"/>
            <a:chExt cx="5715000" cy="1664732"/>
          </a:xfrm>
        </p:grpSpPr>
        <p:sp>
          <p:nvSpPr>
            <p:cNvPr id="22" name="TextBox 21"/>
            <p:cNvSpPr txBox="1"/>
            <p:nvPr/>
          </p:nvSpPr>
          <p:spPr>
            <a:xfrm>
              <a:off x="2819400" y="60960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Autocorrelation plot.</a:t>
              </a:r>
              <a:endParaRPr lang="en-US" dirty="0"/>
            </a:p>
          </p:txBody>
        </p:sp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80060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8194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Rhythm</a:t>
            </a:r>
          </a:p>
          <a:p>
            <a:pPr lvl="1"/>
            <a:r>
              <a:rPr lang="en-US" dirty="0"/>
              <a:t>“movement marked by the regulated succession of strong and weak elements, or of opposite or different conditions.” [OED]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8" name="Picture 2" descr="C:\Users\Zafar\AppData\Local\Microsoft\Windows\INetCache\IE\3L0WEWUT\MP90034173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63112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Identify repeating patterns</a:t>
            </a:r>
          </a:p>
          <a:p>
            <a:pPr lvl="1"/>
            <a:r>
              <a:rPr lang="en-US" dirty="0"/>
              <a:t>Identify periodicities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76400" y="3200400"/>
            <a:ext cx="5715000" cy="1676400"/>
            <a:chOff x="1676400" y="3200400"/>
            <a:chExt cx="5715000" cy="1676400"/>
          </a:xfrm>
        </p:grpSpPr>
        <p:sp>
          <p:nvSpPr>
            <p:cNvPr id="24" name="TextBox 23"/>
            <p:cNvSpPr txBox="1"/>
            <p:nvPr/>
          </p:nvSpPr>
          <p:spPr>
            <a:xfrm>
              <a:off x="2209800" y="32004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448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1676400" y="4800600"/>
            <a:ext cx="5715000" cy="1664732"/>
            <a:chOff x="1676400" y="4800600"/>
            <a:chExt cx="5715000" cy="1664732"/>
          </a:xfrm>
        </p:grpSpPr>
        <p:sp>
          <p:nvSpPr>
            <p:cNvPr id="28" name="TextBox 27"/>
            <p:cNvSpPr txBox="1"/>
            <p:nvPr/>
          </p:nvSpPr>
          <p:spPr>
            <a:xfrm>
              <a:off x="2819400" y="60960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Autocorrelation plot.</a:t>
              </a:r>
              <a:endParaRPr lang="en-US" dirty="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80060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urved Down Arrow 6"/>
          <p:cNvSpPr/>
          <p:nvPr/>
        </p:nvSpPr>
        <p:spPr>
          <a:xfrm>
            <a:off x="2438400" y="4800600"/>
            <a:ext cx="1097280" cy="4572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2438400" y="35814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/>
          <p:cNvSpPr/>
          <p:nvPr/>
        </p:nvSpPr>
        <p:spPr>
          <a:xfrm>
            <a:off x="3505200" y="4800600"/>
            <a:ext cx="1097280" cy="4572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4617720" y="4800600"/>
            <a:ext cx="1097280" cy="45720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Left-Right Arrow 36"/>
          <p:cNvSpPr/>
          <p:nvPr/>
        </p:nvSpPr>
        <p:spPr>
          <a:xfrm>
            <a:off x="3505200" y="35814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-Right Arrow 37"/>
          <p:cNvSpPr/>
          <p:nvPr/>
        </p:nvSpPr>
        <p:spPr>
          <a:xfrm>
            <a:off x="4572000" y="35814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38"/>
          <p:cNvSpPr/>
          <p:nvPr/>
        </p:nvSpPr>
        <p:spPr>
          <a:xfrm>
            <a:off x="5623560" y="35814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queen_lo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86600" y="3733800"/>
            <a:ext cx="609600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90600" y="4382869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Periodicity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about 4 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8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US" dirty="0" smtClean="0"/>
          </a:p>
          <a:p>
            <a:pPr lvl="1"/>
            <a:r>
              <a:rPr lang="en-US" dirty="0"/>
              <a:t>Identify repeating patterns</a:t>
            </a:r>
          </a:p>
          <a:p>
            <a:pPr lvl="1"/>
            <a:r>
              <a:rPr lang="en-US" dirty="0"/>
              <a:t>Identify periodicities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19400" y="3200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Periodic signal + random signal.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61076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Autocorrelation plot.</a:t>
            </a: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4800600"/>
            <a:ext cx="571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448050"/>
            <a:ext cx="571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43450"/>
            <a:ext cx="571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71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47837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60023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22392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0389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89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25731"/>
              </p:ext>
            </p:extLst>
          </p:nvPr>
        </p:nvGraphicFramePr>
        <p:xfrm>
          <a:off x="3505200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10626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61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6161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30685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81113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20389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89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64250"/>
              </p:ext>
            </p:extLst>
          </p:nvPr>
        </p:nvGraphicFramePr>
        <p:xfrm>
          <a:off x="3505200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00082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24000" y="4499568"/>
                <a:ext cx="4785669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1+9+1+9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9568"/>
                <a:ext cx="4785669" cy="898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0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7406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82034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70679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6800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06790"/>
              </p:ext>
            </p:extLst>
          </p:nvPr>
        </p:nvGraphicFramePr>
        <p:xfrm>
          <a:off x="2951611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56869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37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06561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51639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27330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6800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65471"/>
              </p:ext>
            </p:extLst>
          </p:nvPr>
        </p:nvGraphicFramePr>
        <p:xfrm>
          <a:off x="2951611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47840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24000" y="4499568"/>
                <a:ext cx="4159665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3+3+3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9568"/>
                <a:ext cx="4159665" cy="9017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62073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71444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46728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87367"/>
              </p:ext>
            </p:extLst>
          </p:nvPr>
        </p:nvGraphicFramePr>
        <p:xfrm>
          <a:off x="2418211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10063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141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91947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6506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19311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07143"/>
              </p:ext>
            </p:extLst>
          </p:nvPr>
        </p:nvGraphicFramePr>
        <p:xfrm>
          <a:off x="2418211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1280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24000" y="4499568"/>
                <a:ext cx="353366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1+9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9568"/>
                <a:ext cx="3533660" cy="898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7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52606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22347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62878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40771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71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46891"/>
              </p:ext>
            </p:extLst>
          </p:nvPr>
        </p:nvGraphicFramePr>
        <p:xfrm>
          <a:off x="1844040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4325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106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Beat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asic unit of time in music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Zafar\AppData\Local\Microsoft\Windows\INetCache\IE\LFZBV6BL\MP90032115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19568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42647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90129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80359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40771" y="3869472"/>
                <a:ext cx="1884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771" y="3869472"/>
                <a:ext cx="188481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27643"/>
              </p:ext>
            </p:extLst>
          </p:nvPr>
        </p:nvGraphicFramePr>
        <p:xfrm>
          <a:off x="1844040" y="385929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10562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24000" y="4499568"/>
                <a:ext cx="290765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=3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99568"/>
                <a:ext cx="2907654" cy="898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3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99670"/>
              </p:ext>
            </p:extLst>
          </p:nvPr>
        </p:nvGraphicFramePr>
        <p:xfrm>
          <a:off x="3505200" y="600813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42459"/>
              </p:ext>
            </p:extLst>
          </p:nvPr>
        </p:nvGraphicFramePr>
        <p:xfrm>
          <a:off x="3505200" y="2944892"/>
          <a:ext cx="2209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i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81915"/>
              </p:ext>
            </p:extLst>
          </p:nvPr>
        </p:nvGraphicFramePr>
        <p:xfrm>
          <a:off x="3505200" y="323445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94" y="3239512"/>
                <a:ext cx="125880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26407"/>
              </p:ext>
            </p:extLst>
          </p:nvPr>
        </p:nvGraphicFramePr>
        <p:xfrm>
          <a:off x="3505200" y="5474732"/>
          <a:ext cx="219456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0" y="5474732"/>
                <a:ext cx="127708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038600" y="2743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samples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8600" y="609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lags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5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43450"/>
            <a:ext cx="571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71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𝑗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sup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67591"/>
                <a:ext cx="4526688" cy="751809"/>
              </a:xfrm>
              <a:prstGeom prst="rect">
                <a:avLst/>
              </a:prstGeom>
              <a:blipFill rotWithShape="1"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ultiply 5"/>
          <p:cNvSpPr/>
          <p:nvPr/>
        </p:nvSpPr>
        <p:spPr>
          <a:xfrm>
            <a:off x="2743200" y="6019800"/>
            <a:ext cx="457200" cy="457200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953000" y="5991225"/>
            <a:ext cx="457200" cy="457200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2743200" y="3505200"/>
            <a:ext cx="1600200" cy="685800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505200"/>
            <a:ext cx="194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Periodic sequence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of 2 samples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1901" y="5983069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Lag 0 = similarity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with itself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5983069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Period of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2 samples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The autocorrelation generally starts at lag 0 = similarity of the signal with itself</a:t>
            </a:r>
          </a:p>
          <a:p>
            <a:pPr lvl="1"/>
            <a:r>
              <a:rPr lang="en-US" dirty="0" smtClean="0"/>
              <a:t>Wiener-</a:t>
            </a:r>
            <a:r>
              <a:rPr lang="en-US" dirty="0" err="1" smtClean="0"/>
              <a:t>Khinchin</a:t>
            </a:r>
            <a:r>
              <a:rPr lang="en-US" dirty="0" smtClean="0"/>
              <a:t> Theorem: Power Spectral Density = Fourier Transform of autocorrelation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Autocorrelation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676400" y="4800600"/>
            <a:ext cx="5715000" cy="1664732"/>
            <a:chOff x="1676400" y="4800600"/>
            <a:chExt cx="5715000" cy="1664732"/>
          </a:xfrm>
        </p:grpSpPr>
        <p:sp>
          <p:nvSpPr>
            <p:cNvPr id="21" name="TextBox 20"/>
            <p:cNvSpPr txBox="1"/>
            <p:nvPr/>
          </p:nvSpPr>
          <p:spPr>
            <a:xfrm>
              <a:off x="2819400" y="60960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Autocorrelation plot.</a:t>
              </a:r>
              <a:endParaRPr lang="en-US" dirty="0"/>
            </a:p>
          </p:txBody>
        </p:sp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80060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Oval 8"/>
          <p:cNvSpPr/>
          <p:nvPr/>
        </p:nvSpPr>
        <p:spPr>
          <a:xfrm>
            <a:off x="2286000" y="4800600"/>
            <a:ext cx="304800" cy="13115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Using the autocorrelation function, we can derive the beat spectrum </a:t>
            </a:r>
            <a:r>
              <a:rPr lang="en-US" dirty="0"/>
              <a:t>[Foote et al., 2001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676400" y="4800600"/>
            <a:ext cx="5715000" cy="1664732"/>
            <a:chOff x="1676400" y="4800600"/>
            <a:chExt cx="5715000" cy="16647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80060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209800" y="60960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Beat Spectrum.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6400" y="3200400"/>
            <a:ext cx="5715000" cy="1676400"/>
            <a:chOff x="1676400" y="3200400"/>
            <a:chExt cx="5715000" cy="1676400"/>
          </a:xfrm>
        </p:grpSpPr>
        <p:sp>
          <p:nvSpPr>
            <p:cNvPr id="14" name="TextBox 13"/>
            <p:cNvSpPr txBox="1"/>
            <p:nvPr/>
          </p:nvSpPr>
          <p:spPr>
            <a:xfrm>
              <a:off x="2209800" y="32004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448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8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The beat spectrum reveals the hierarchically periodically repeating 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4800600"/>
            <a:ext cx="5715000" cy="1664732"/>
            <a:chOff x="1676400" y="4800600"/>
            <a:chExt cx="5715000" cy="166473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80060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2209800" y="60960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Beat Spectrum.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76400" y="3200400"/>
            <a:ext cx="5715000" cy="1676400"/>
            <a:chOff x="1676400" y="3200400"/>
            <a:chExt cx="5715000" cy="1676400"/>
          </a:xfrm>
        </p:grpSpPr>
        <p:sp>
          <p:nvSpPr>
            <p:cNvPr id="20" name="TextBox 19"/>
            <p:cNvSpPr txBox="1"/>
            <p:nvPr/>
          </p:nvSpPr>
          <p:spPr>
            <a:xfrm>
              <a:off x="2209800" y="32004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Beginning of </a:t>
              </a:r>
              <a:r>
                <a:rPr lang="en-US" i="1" dirty="0" smtClean="0"/>
                <a:t>Another one bites the dust </a:t>
              </a:r>
              <a:r>
                <a:rPr lang="en-US" dirty="0" smtClean="0"/>
                <a:t>by Queen.</a:t>
              </a:r>
              <a:endParaRPr lang="en-US" dirty="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344805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queen_lo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86600" y="3733800"/>
            <a:ext cx="609600" cy="609600"/>
          </a:xfrm>
          <a:prstGeom prst="rect">
            <a:avLst/>
          </a:prstGeom>
        </p:spPr>
      </p:pic>
      <p:sp>
        <p:nvSpPr>
          <p:cNvPr id="23" name="Curved Down Arrow 22"/>
          <p:cNvSpPr/>
          <p:nvPr/>
        </p:nvSpPr>
        <p:spPr>
          <a:xfrm>
            <a:off x="2438400" y="4663440"/>
            <a:ext cx="1097280" cy="36576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2438400" y="4998720"/>
            <a:ext cx="274320" cy="182880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2697480" y="4998720"/>
            <a:ext cx="274320" cy="182880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2971800" y="4998720"/>
            <a:ext cx="274320" cy="182880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3230880" y="4998720"/>
            <a:ext cx="274320" cy="182880"/>
          </a:xfrm>
          <a:prstGeom prst="curved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2422525" y="5181600"/>
            <a:ext cx="137160" cy="91440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2561590" y="5181600"/>
            <a:ext cx="137160" cy="91440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rved Down Arrow 35"/>
          <p:cNvSpPr/>
          <p:nvPr/>
        </p:nvSpPr>
        <p:spPr>
          <a:xfrm>
            <a:off x="3505200" y="4663440"/>
            <a:ext cx="1097280" cy="36576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Down Arrow 45"/>
          <p:cNvSpPr/>
          <p:nvPr/>
        </p:nvSpPr>
        <p:spPr>
          <a:xfrm>
            <a:off x="4591842" y="4663440"/>
            <a:ext cx="1097280" cy="365760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000" y="3697069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Periodicity at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measure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4459069"/>
            <a:ext cx="146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Periodicity at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kick level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5257800"/>
            <a:ext cx="1466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Periodicity at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beat level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6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8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Compute the power spectrogram from the audio using the STFT (square of magnitude spectrogram)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1850"/>
            <a:ext cx="4762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4314825" y="3810000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81500" y="3124200"/>
            <a:ext cx="4762500" cy="1905000"/>
            <a:chOff x="4381500" y="3124200"/>
            <a:chExt cx="4762500" cy="19050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00" y="3124200"/>
              <a:ext cx="4762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953000" y="3124200"/>
              <a:ext cx="381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Compute the autocorrelation of the rows (i.e., the frequency channels) of the spectrogram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0"/>
            <a:ext cx="4762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5048250"/>
            <a:ext cx="4762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Down Arrow 14"/>
          <p:cNvSpPr/>
          <p:nvPr/>
        </p:nvSpPr>
        <p:spPr>
          <a:xfrm>
            <a:off x="3962400" y="4114800"/>
            <a:ext cx="228600" cy="13716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flipV="1">
            <a:off x="5105400" y="4114800"/>
            <a:ext cx="228600" cy="13716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4429125" y="5448301"/>
            <a:ext cx="228600" cy="457200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4314825" y="3810000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" y="4023360"/>
            <a:ext cx="3840480" cy="914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2520" y="4023360"/>
            <a:ext cx="3840480" cy="914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30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96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Compute the mean of the autocorrelations (of the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4314825" y="3810001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5048250"/>
            <a:ext cx="4762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6629400" y="4657725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The first highest peak in the beat spectrum does not always correspond to the repeating period!</a:t>
            </a:r>
          </a:p>
          <a:p>
            <a:pPr lvl="1"/>
            <a:r>
              <a:rPr lang="en-US" dirty="0"/>
              <a:t>The beat spectrum does not indicate where the beats are or when a measure starts!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676400" y="4800600"/>
            <a:ext cx="5715000" cy="1664732"/>
            <a:chOff x="1676400" y="4800600"/>
            <a:chExt cx="5715000" cy="1664732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4800600"/>
              <a:ext cx="5715000" cy="1428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209800" y="60960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Beat Spectrum.</a:t>
              </a:r>
              <a:endParaRPr lang="en-US" dirty="0"/>
            </a:p>
          </p:txBody>
        </p:sp>
      </p:grpSp>
      <p:sp>
        <p:nvSpPr>
          <p:cNvPr id="29" name="Left-Right Arrow 28"/>
          <p:cNvSpPr/>
          <p:nvPr/>
        </p:nvSpPr>
        <p:spPr>
          <a:xfrm>
            <a:off x="2438400" y="46482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3505200" y="46482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-Right Arrow 34"/>
          <p:cNvSpPr/>
          <p:nvPr/>
        </p:nvSpPr>
        <p:spPr>
          <a:xfrm>
            <a:off x="4572000" y="46482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5623560" y="4648200"/>
            <a:ext cx="1005840" cy="18288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52800" y="4860667"/>
            <a:ext cx="304800" cy="108293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16714" y="4278868"/>
            <a:ext cx="324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how you find the period…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5600" y="5943600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This is not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period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Tempo</a:t>
            </a:r>
          </a:p>
          <a:p>
            <a:pPr lvl="1"/>
            <a:r>
              <a:rPr lang="en-US" dirty="0" smtClean="0"/>
              <a:t>Speed or pace of a given piece, typically measured in beats per minute (BPM)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C:\Users\Zafar\AppData\Local\Microsoft\Windows\INetCache\IE\3L0WEWUT\MP90038277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91840"/>
            <a:ext cx="205740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The beat spectrum can also be calculated using the </a:t>
            </a:r>
            <a:r>
              <a:rPr lang="en-US" i="1" dirty="0" smtClean="0"/>
              <a:t>similarity </a:t>
            </a:r>
            <a:r>
              <a:rPr lang="en-US" i="1" dirty="0"/>
              <a:t>matrix</a:t>
            </a:r>
            <a:r>
              <a:rPr lang="en-US" dirty="0"/>
              <a:t> [Foote et al., 2001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beat spectrogram </a:t>
            </a:r>
            <a:r>
              <a:rPr lang="en-US" dirty="0" smtClean="0"/>
              <a:t>can also be calculated using successive beat spectra [Foote </a:t>
            </a:r>
            <a:r>
              <a:rPr lang="en-US" dirty="0"/>
              <a:t>et al., 2001]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714500" y="3962400"/>
            <a:ext cx="5715000" cy="2533650"/>
            <a:chOff x="1714500" y="3962400"/>
            <a:chExt cx="5715000" cy="25336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500" y="4114800"/>
              <a:ext cx="5715000" cy="238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209800" y="3962400"/>
              <a:ext cx="495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Beat Spectrogram.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46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Can we use the beat spectrum for source separation?...</a:t>
            </a:r>
          </a:p>
          <a:p>
            <a:pPr lvl="1"/>
            <a:r>
              <a:rPr lang="en-US" dirty="0" smtClean="0"/>
              <a:t>To be continued…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Foote’s Beat Spectrum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202" name="Picture 10" descr="C:\Users\Zafar\AppData\Local\Microsoft\Windows\Temporary Internet Files\Content.IE5\KPRNEAY3\MP90043873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R. B. Dannenberg, “Music Understanding by Computer,” </a:t>
            </a:r>
            <a:r>
              <a:rPr lang="en-US" sz="1400" i="1" dirty="0" smtClean="0"/>
              <a:t>1987/1988 Computer Science Research Review</a:t>
            </a:r>
            <a:r>
              <a:rPr lang="en-US" sz="1400" dirty="0" smtClean="0"/>
              <a:t>, Carnegie Mellon School of Computer Science, pp. 19-28, 1987.</a:t>
            </a:r>
          </a:p>
          <a:p>
            <a:r>
              <a:rPr lang="en-US" sz="1400" dirty="0" smtClean="0"/>
              <a:t>J. Foote, “Visualizing Music and Audio using Self-Similarity,” in </a:t>
            </a:r>
            <a:r>
              <a:rPr lang="en-US" sz="1400" i="1" dirty="0" smtClean="0"/>
              <a:t>7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ACM International Conference on Multimedia (Part 1)</a:t>
            </a:r>
            <a:r>
              <a:rPr lang="en-US" sz="1400" dirty="0" smtClean="0"/>
              <a:t>, Orlando, FL, USA, pp. 77-80, October 30-November 05, 1999.</a:t>
            </a:r>
          </a:p>
          <a:p>
            <a:r>
              <a:rPr lang="en-US" sz="1400" dirty="0"/>
              <a:t>J. </a:t>
            </a:r>
            <a:r>
              <a:rPr lang="en-US" sz="1400" dirty="0" smtClean="0"/>
              <a:t>Foote, “Automatic Audio Segmentation using a Measure of Audio Novelty,” </a:t>
            </a:r>
            <a:r>
              <a:rPr lang="en-US" sz="1400" dirty="0"/>
              <a:t>in </a:t>
            </a:r>
            <a:r>
              <a:rPr lang="en-US" sz="1400" i="1" dirty="0" smtClean="0"/>
              <a:t>IEEE International Conference on Multimedia and Expo</a:t>
            </a:r>
            <a:r>
              <a:rPr lang="en-US" sz="1400" dirty="0" smtClean="0"/>
              <a:t>, New York, NY, USA, vol.1, pp</a:t>
            </a:r>
            <a:r>
              <a:rPr lang="en-US" sz="1400" dirty="0"/>
              <a:t>. </a:t>
            </a:r>
            <a:r>
              <a:rPr lang="en-US" sz="1400" dirty="0" smtClean="0"/>
              <a:t>452-455, July 30-August 02, 2000.</a:t>
            </a:r>
          </a:p>
          <a:p>
            <a:r>
              <a:rPr lang="en-US" sz="1400" dirty="0"/>
              <a:t>J. </a:t>
            </a:r>
            <a:r>
              <a:rPr lang="en-US" sz="1400" dirty="0" smtClean="0"/>
              <a:t>Foote and S. </a:t>
            </a:r>
            <a:r>
              <a:rPr lang="en-US" sz="1400" dirty="0" err="1" smtClean="0"/>
              <a:t>Uchihashi</a:t>
            </a:r>
            <a:r>
              <a:rPr lang="en-US" sz="1400" dirty="0" smtClean="0"/>
              <a:t>, “The Beat Spectrum: A New Approach to Rhythm Analysis,” </a:t>
            </a:r>
            <a:r>
              <a:rPr lang="en-US" sz="1400" dirty="0"/>
              <a:t>in </a:t>
            </a:r>
            <a:r>
              <a:rPr lang="en-US" sz="1400" i="1" dirty="0"/>
              <a:t>IEEE International Conference on Multimedia and Expo</a:t>
            </a:r>
            <a:r>
              <a:rPr lang="en-US" sz="1400" dirty="0"/>
              <a:t>, </a:t>
            </a:r>
            <a:r>
              <a:rPr lang="en-US" sz="1400" dirty="0" smtClean="0"/>
              <a:t>Tokyo, Japan, </a:t>
            </a:r>
            <a:r>
              <a:rPr lang="en-US" sz="1400" dirty="0"/>
              <a:t>pp. </a:t>
            </a:r>
            <a:r>
              <a:rPr lang="en-US" sz="1400" dirty="0" smtClean="0"/>
              <a:t>881-884, August 22-25, 2001.</a:t>
            </a:r>
          </a:p>
          <a:p>
            <a:r>
              <a:rPr lang="en-US" sz="1400" dirty="0" smtClean="0"/>
              <a:t>M. </a:t>
            </a:r>
            <a:r>
              <a:rPr lang="en-US" sz="1400" dirty="0" err="1" smtClean="0"/>
              <a:t>Goto</a:t>
            </a:r>
            <a:r>
              <a:rPr lang="en-US" sz="1400" dirty="0" smtClean="0"/>
              <a:t>, “An Audio-based Real-time Beat Tracking System for Music With or Without Drum-sounds,” </a:t>
            </a:r>
            <a:r>
              <a:rPr lang="en-US" sz="1400" i="1" dirty="0" smtClean="0"/>
              <a:t>Journal of New Music Research</a:t>
            </a:r>
            <a:r>
              <a:rPr lang="en-US" sz="1400" dirty="0" smtClean="0"/>
              <a:t>, vol. 30, no. 2, pp. 159-171, 2001.</a:t>
            </a:r>
          </a:p>
          <a:p>
            <a:r>
              <a:rPr lang="en-US" sz="1400" dirty="0" smtClean="0"/>
              <a:t>D. P. W. Ellis, “Beat Tracking by Dynamic Programming,” </a:t>
            </a:r>
            <a:r>
              <a:rPr lang="en-US" sz="1400" i="1" dirty="0" smtClean="0"/>
              <a:t>Journal of New Music Research</a:t>
            </a:r>
            <a:r>
              <a:rPr lang="en-US" sz="1400" dirty="0" smtClean="0"/>
              <a:t>, vol. 36, no. 1, pp. 51-60, 2007.</a:t>
            </a:r>
          </a:p>
          <a:p>
            <a:r>
              <a:rPr lang="en-US" sz="1400" dirty="0" smtClean="0"/>
              <a:t>M. Müller, D. P. W. Ellis, A. Klapuri, and G. Richard, “Signal Processing for Music Analysis,” </a:t>
            </a:r>
            <a:r>
              <a:rPr lang="en-US" sz="1400" i="1" dirty="0" smtClean="0"/>
              <a:t>IEEE Journal of Selected Topics in Signal Processing</a:t>
            </a:r>
            <a:r>
              <a:rPr lang="en-US" sz="1400" dirty="0" smtClean="0"/>
              <a:t>, vol. 5, no. 6, pp. 1088-1110, October 2011.</a:t>
            </a:r>
          </a:p>
          <a:p>
            <a:r>
              <a:rPr lang="en-US" sz="1400" dirty="0" smtClean="0"/>
              <a:t>Wikipedia, “Rhythm,”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en.wikipedia.org/wiki/Rhythm</a:t>
            </a:r>
            <a:r>
              <a:rPr lang="en-US" sz="1400" dirty="0" smtClean="0"/>
              <a:t>, 2012.</a:t>
            </a:r>
          </a:p>
          <a:p>
            <a:r>
              <a:rPr lang="en-US" sz="1400" dirty="0"/>
              <a:t>Wikipedia, </a:t>
            </a:r>
            <a:r>
              <a:rPr lang="en-US" sz="1400" dirty="0" smtClean="0"/>
              <a:t>“Meter,” </a:t>
            </a: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en.wikipedia.org/wiki/Metre_(music)</a:t>
            </a:r>
            <a:r>
              <a:rPr lang="en-US" sz="1400" dirty="0" smtClean="0"/>
              <a:t>, </a:t>
            </a:r>
            <a:r>
              <a:rPr lang="en-US" sz="1400" dirty="0"/>
              <a:t>2012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Matrix where each point measures the similarity between any two elements of a given 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43250"/>
            <a:ext cx="5715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09800" y="3048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Similarity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Visualize time structure [Foote, 1999]</a:t>
            </a:r>
          </a:p>
          <a:p>
            <a:pPr lvl="1"/>
            <a:r>
              <a:rPr lang="en-US" dirty="0" smtClean="0"/>
              <a:t>Identify repeating/similar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43250"/>
            <a:ext cx="5715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09800" y="3048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Similarity matrix.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19400" y="4537496"/>
            <a:ext cx="76200" cy="76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10400" y="3352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86600" y="3239869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</a:t>
            </a:r>
          </a:p>
          <a:p>
            <a:r>
              <a:rPr lang="en-US" dirty="0" smtClean="0"/>
              <a:t>similar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010400" y="5751731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80670" y="563880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</a:t>
            </a:r>
          </a:p>
          <a:p>
            <a:r>
              <a:rPr lang="en-US" dirty="0" smtClean="0"/>
              <a:t>dissimilar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09240" y="3352800"/>
            <a:ext cx="1992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imilarity between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times at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 s and 10 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71800" y="5486400"/>
            <a:ext cx="381000" cy="2653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4800" y="4486870"/>
            <a:ext cx="1583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Region of high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self-similarity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around 3 s.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5629870"/>
            <a:ext cx="1919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Region around 3 s </a:t>
            </a:r>
          </a:p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 smtClean="0">
                <a:solidFill>
                  <a:srgbClr val="0070C0"/>
                </a:solidFill>
              </a:rPr>
              <a:t>epeating around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8 s, 12 s, and 17 s.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10000" y="5334000"/>
            <a:ext cx="533400" cy="55176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724400" y="5315635"/>
            <a:ext cx="533400" cy="55176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38800" y="5315635"/>
            <a:ext cx="533400" cy="55176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934627" y="3814465"/>
            <a:ext cx="808573" cy="605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63315" y="4953000"/>
            <a:ext cx="1077430" cy="53786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queen_lo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86600" y="4495800"/>
            <a:ext cx="609600" cy="6096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862530" y="4648200"/>
            <a:ext cx="0" cy="146304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421842" y="4572000"/>
            <a:ext cx="36576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95800" y="5791200"/>
            <a:ext cx="76200" cy="76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5600" y="5334000"/>
            <a:ext cx="533400" cy="551765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155166" y="5829300"/>
            <a:ext cx="588034" cy="312306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6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8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The similarity matrix S of X is basically the matrix multiplication between transposed X and X, after (generally) normalization of the columns of X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8800" y="3905879"/>
                <a:ext cx="5534977" cy="112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905879"/>
                <a:ext cx="5534977" cy="1121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55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Compute the magnitude spectrogram from the audio using the STFT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1850"/>
            <a:ext cx="4762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4314825" y="3810000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530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3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Normalize the columns of the spectrogram by dividing them by their Euclidean norm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4314825" y="3810000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 rot="5400000">
            <a:off x="685800" y="3962400"/>
            <a:ext cx="1463040" cy="914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5090160" y="3962400"/>
            <a:ext cx="1463040" cy="914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000" y="5257800"/>
                <a:ext cx="3075907" cy="1103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257800"/>
                <a:ext cx="3075907" cy="11033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5435" y="4752580"/>
                <a:ext cx="596765" cy="579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35" y="4752580"/>
                <a:ext cx="596765" cy="5793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47104" y="4776090"/>
                <a:ext cx="596765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4" y="4776090"/>
                <a:ext cx="596765" cy="5579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28232" y="3746510"/>
                <a:ext cx="506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32" y="3746510"/>
                <a:ext cx="50603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09732" y="3771218"/>
                <a:ext cx="506036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32" y="3771218"/>
                <a:ext cx="506036" cy="53476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953000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" y="3079922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Compute the dot product between any two pairs of columns and save them in the similarity matrix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4314825" y="3810000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24200"/>
            <a:ext cx="4762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 rot="5400000">
            <a:off x="731520" y="3959810"/>
            <a:ext cx="1371600" cy="914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7391400" y="5090160"/>
            <a:ext cx="91440" cy="91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2242" y="5573703"/>
                <a:ext cx="4538358" cy="598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42" y="5573703"/>
                <a:ext cx="4538358" cy="598497"/>
              </a:xfrm>
              <a:prstGeom prst="rect">
                <a:avLst/>
              </a:prstGeom>
              <a:blipFill rotWithShape="1">
                <a:blip r:embed="rId5"/>
                <a:stretch>
                  <a:fillRect t="-5051" b="-19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7438558" y="5257800"/>
            <a:ext cx="0" cy="36576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029200" y="5105400"/>
            <a:ext cx="2286000" cy="762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392680" y="3958376"/>
            <a:ext cx="1371600" cy="914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12065" y="4800600"/>
                <a:ext cx="716735" cy="58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65" y="4800600"/>
                <a:ext cx="716735" cy="5816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88465" y="4822171"/>
                <a:ext cx="716735" cy="58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465" y="4822171"/>
                <a:ext cx="716735" cy="5816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21223" y="5638800"/>
                <a:ext cx="551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23" y="5638800"/>
                <a:ext cx="551177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78023" y="4800600"/>
                <a:ext cx="551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23" y="4800600"/>
                <a:ext cx="551177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28232" y="3736715"/>
                <a:ext cx="506036" cy="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32" y="3736715"/>
                <a:ext cx="506036" cy="534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30667" y="4168110"/>
                <a:ext cx="464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667" y="4168110"/>
                <a:ext cx="46416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 rot="5400000">
            <a:off x="5394960" y="4038600"/>
            <a:ext cx="91440" cy="91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09600" y="3079922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The similarity matrix can also be built from other features (e.g., MFCCs, chromagram, pitch contour)</a:t>
            </a:r>
          </a:p>
          <a:p>
            <a:pPr lvl="1"/>
            <a:r>
              <a:rPr lang="en-US" dirty="0" smtClean="0"/>
              <a:t>The similarity matrix can also be built using other measures (e.g., Euclidean distance)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4762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962400"/>
            <a:ext cx="4762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 rot="16200000">
            <a:off x="4314825" y="5105400"/>
            <a:ext cx="457200" cy="4572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Bar (or measure)</a:t>
            </a:r>
            <a:endParaRPr lang="en-US" u="sng" dirty="0"/>
          </a:p>
          <a:p>
            <a:pPr lvl="1"/>
            <a:r>
              <a:rPr lang="en-US" dirty="0"/>
              <a:t>Segment of time defined by a given number of </a:t>
            </a:r>
            <a:r>
              <a:rPr lang="en-US" dirty="0" smtClean="0"/>
              <a:t>beats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07234" y="3657600"/>
            <a:ext cx="5079366" cy="2133600"/>
            <a:chOff x="2007234" y="3276600"/>
            <a:chExt cx="5079366" cy="2133600"/>
          </a:xfrm>
        </p:grpSpPr>
        <p:sp>
          <p:nvSpPr>
            <p:cNvPr id="11" name="TextBox 10"/>
            <p:cNvSpPr txBox="1"/>
            <p:nvPr/>
          </p:nvSpPr>
          <p:spPr>
            <a:xfrm>
              <a:off x="2234644" y="4763869"/>
              <a:ext cx="44530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 4-beat measure drum pattern.</a:t>
              </a:r>
            </a:p>
            <a:p>
              <a:r>
                <a:rPr lang="en-US" dirty="0" smtClean="0"/>
                <a:t>[</a:t>
              </a:r>
              <a:r>
                <a:rPr lang="en-US" dirty="0">
                  <a:hlinkClick r:id="rId5"/>
                </a:rPr>
                <a:t>http://en.wikipedia.org/wiki/Metre_(music)</a:t>
              </a:r>
              <a:r>
                <a:rPr lang="en-US" dirty="0"/>
                <a:t>]</a:t>
              </a:r>
            </a:p>
          </p:txBody>
        </p:sp>
        <p:pic>
          <p:nvPicPr>
            <p:cNvPr id="25602" name="Picture 2" descr="File:Characteristic rock drum patter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7234" y="3276600"/>
              <a:ext cx="5079366" cy="146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Simple_duple_drum_pattern.mi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239000" y="4191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Meter (or metre)</a:t>
            </a:r>
          </a:p>
          <a:p>
            <a:pPr lvl="1"/>
            <a:r>
              <a:rPr lang="en-US" dirty="0" smtClean="0"/>
              <a:t>Organization </a:t>
            </a:r>
            <a:r>
              <a:rPr lang="en-US" dirty="0"/>
              <a:t>of music into regularly recurring measures of stressed and unstressed beats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3810000"/>
            <a:ext cx="8634921" cy="1905000"/>
            <a:chOff x="228600" y="3505200"/>
            <a:chExt cx="8634921" cy="1905000"/>
          </a:xfrm>
        </p:grpSpPr>
        <p:pic>
          <p:nvPicPr>
            <p:cNvPr id="12" name="Picture 9" descr="File:Hypermeter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066"/>
            <a:stretch/>
          </p:blipFill>
          <p:spPr bwMode="auto">
            <a:xfrm>
              <a:off x="228600" y="3505200"/>
              <a:ext cx="8634921" cy="1104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62000" y="4763869"/>
              <a:ext cx="76752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Hypermeter: 4-beat measure and 4-measure hypermeasure. Hyperbeats in red. </a:t>
              </a:r>
            </a:p>
            <a:p>
              <a:r>
                <a:rPr lang="en-US" dirty="0" smtClean="0"/>
                <a:t>[</a:t>
              </a:r>
              <a:r>
                <a:rPr lang="en-US" dirty="0">
                  <a:hlinkClick r:id="rId5"/>
                </a:rPr>
                <a:t>http://</a:t>
              </a:r>
              <a:r>
                <a:rPr lang="en-US" dirty="0" smtClean="0">
                  <a:hlinkClick r:id="rId5"/>
                </a:rPr>
                <a:t>en.wikipedia.org/wiki/Metre_(</a:t>
              </a:r>
              <a:r>
                <a:rPr lang="en-US" dirty="0">
                  <a:hlinkClick r:id="rId5"/>
                </a:rPr>
                <a:t>music</a:t>
              </a:r>
              <a:r>
                <a:rPr lang="en-US" dirty="0" smtClean="0">
                  <a:hlinkClick r:id="rId5"/>
                </a:rPr>
                <a:t>)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4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:\Users\Zafar\AppData\Local\Microsoft\Windows\INetCache\IE\LFZBV6BL\MP90044236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76625"/>
            <a:ext cx="17970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Onset detection</a:t>
            </a:r>
          </a:p>
          <a:p>
            <a:pPr lvl="1"/>
            <a:r>
              <a:rPr lang="en-US" dirty="0" smtClean="0"/>
              <a:t>Tempo estimation</a:t>
            </a:r>
          </a:p>
          <a:p>
            <a:pPr lvl="1"/>
            <a:r>
              <a:rPr lang="en-US" dirty="0" smtClean="0"/>
              <a:t>Beat tracking</a:t>
            </a:r>
          </a:p>
          <a:p>
            <a:pPr lvl="1"/>
            <a:r>
              <a:rPr lang="en-US" dirty="0" smtClean="0"/>
              <a:t>Higher-level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</a:t>
            </a:r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Identify/classify/retrieve by rhythmic similarity</a:t>
            </a:r>
          </a:p>
          <a:p>
            <a:pPr lvl="1"/>
            <a:r>
              <a:rPr lang="en-US" dirty="0"/>
              <a:t>Music segmentation/summarization</a:t>
            </a:r>
          </a:p>
          <a:p>
            <a:pPr lvl="1"/>
            <a:r>
              <a:rPr lang="en-US" dirty="0" smtClean="0"/>
              <a:t>Audio/video synchronization</a:t>
            </a:r>
          </a:p>
          <a:p>
            <a:pPr lvl="1"/>
            <a:r>
              <a:rPr lang="en-US" dirty="0" smtClean="0"/>
              <a:t>And… source separation!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 descr="C:\Users\Zafar\AppData\Local\Microsoft\Windows\INetCache\IE\3L0WEWUT\MP90044246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962400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1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Intellectual </a:t>
            </a:r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“Music understanding” [Dannenberg, 1987]</a:t>
            </a:r>
          </a:p>
          <a:p>
            <a:pPr lvl="1"/>
            <a:r>
              <a:rPr lang="en-US" dirty="0" smtClean="0"/>
              <a:t>Music perception</a:t>
            </a:r>
          </a:p>
          <a:p>
            <a:pPr lvl="1"/>
            <a:r>
              <a:rPr lang="en-US" dirty="0" smtClean="0"/>
              <a:t>Music cognition</a:t>
            </a:r>
          </a:p>
          <a:p>
            <a:pPr lvl="1"/>
            <a:r>
              <a:rPr lang="en-US" dirty="0" smtClean="0"/>
              <a:t>And… Fun!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Rafii, Winter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Zafar\Desktop\BryanPlaysClarinetAtReggi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37000"/>
            <a:ext cx="2105025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2689</Words>
  <Application>Microsoft Office PowerPoint</Application>
  <PresentationFormat>On-screen Show (4:3)</PresentationFormat>
  <Paragraphs>608</Paragraphs>
  <Slides>49</Slides>
  <Notes>48</Notes>
  <HiddenSlides>0</HiddenSlides>
  <MMClips>5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Rhythm Analysis in Music</vt:lpstr>
      <vt:lpstr>Some Definitions</vt:lpstr>
      <vt:lpstr>Some Definitions</vt:lpstr>
      <vt:lpstr>Some Definitions</vt:lpstr>
      <vt:lpstr>Some Definitions</vt:lpstr>
      <vt:lpstr>Some Definitions</vt:lpstr>
      <vt:lpstr>Some Applications</vt:lpstr>
      <vt:lpstr>Practical Interest</vt:lpstr>
      <vt:lpstr>Intellectual Interest</vt:lpstr>
      <vt:lpstr>Onset Detection (what?)</vt:lpstr>
      <vt:lpstr>Onset Detection (how?)</vt:lpstr>
      <vt:lpstr>Tempo Estimation (what?)</vt:lpstr>
      <vt:lpstr>Tempo Estimation (how?)</vt:lpstr>
      <vt:lpstr>Beat Tracking (what?)</vt:lpstr>
      <vt:lpstr>Beat Tracking (how?)</vt:lpstr>
      <vt:lpstr>Higher-level Structures (what?)</vt:lpstr>
      <vt:lpstr>Higher-level Structures (how?)</vt:lpstr>
      <vt:lpstr>State-of-the-Art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The Autocorrelation Function</vt:lpstr>
      <vt:lpstr>Foote’s Beat Spectrum</vt:lpstr>
      <vt:lpstr>Foote’s Beat Spectrum</vt:lpstr>
      <vt:lpstr>Foote’s Beat Spectrum</vt:lpstr>
      <vt:lpstr>Foote’s Beat Spectrum</vt:lpstr>
      <vt:lpstr>Foote’s Beat Spectrum</vt:lpstr>
      <vt:lpstr>Foote’s Beat Spectrum</vt:lpstr>
      <vt:lpstr>Foote’s Beat Spectrum</vt:lpstr>
      <vt:lpstr>Foote’s Beat Spectrum</vt:lpstr>
      <vt:lpstr>References</vt:lpstr>
      <vt:lpstr>The Similarity Matrix</vt:lpstr>
      <vt:lpstr>The Similarity Matrix</vt:lpstr>
      <vt:lpstr>The Similarity Matrix</vt:lpstr>
      <vt:lpstr>The Similarity Matrix</vt:lpstr>
      <vt:lpstr>The Similarity Matrix</vt:lpstr>
      <vt:lpstr>The Similarity Matrix</vt:lpstr>
      <vt:lpstr>The Similarity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Analysis in Music</dc:title>
  <cp:lastModifiedBy>Zafar</cp:lastModifiedBy>
  <cp:revision>607</cp:revision>
  <dcterms:created xsi:type="dcterms:W3CDTF">2006-08-16T00:00:00Z</dcterms:created>
  <dcterms:modified xsi:type="dcterms:W3CDTF">2014-04-01T22:45:16Z</dcterms:modified>
</cp:coreProperties>
</file>