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331" r:id="rId2"/>
    <p:sldId id="259" r:id="rId3"/>
    <p:sldId id="261" r:id="rId4"/>
    <p:sldId id="265" r:id="rId5"/>
    <p:sldId id="337" r:id="rId6"/>
    <p:sldId id="338" r:id="rId7"/>
    <p:sldId id="274" r:id="rId8"/>
    <p:sldId id="328" r:id="rId9"/>
    <p:sldId id="279" r:id="rId10"/>
    <p:sldId id="280" r:id="rId11"/>
    <p:sldId id="281" r:id="rId12"/>
    <p:sldId id="284" r:id="rId13"/>
    <p:sldId id="336" r:id="rId14"/>
    <p:sldId id="289" r:id="rId15"/>
    <p:sldId id="334" r:id="rId16"/>
    <p:sldId id="300" r:id="rId17"/>
    <p:sldId id="302" r:id="rId18"/>
    <p:sldId id="303" r:id="rId19"/>
    <p:sldId id="305" r:id="rId20"/>
    <p:sldId id="308" r:id="rId21"/>
    <p:sldId id="311" r:id="rId22"/>
    <p:sldId id="324" r:id="rId23"/>
    <p:sldId id="318" r:id="rId24"/>
    <p:sldId id="327" r:id="rId25"/>
    <p:sldId id="32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9" autoAdjust="0"/>
    <p:restoredTop sz="94456" autoAdjust="0"/>
  </p:normalViewPr>
  <p:slideViewPr>
    <p:cSldViewPr>
      <p:cViewPr varScale="1">
        <p:scale>
          <a:sx n="121" d="100"/>
          <a:sy n="121" d="100"/>
        </p:scale>
        <p:origin x="-8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DC715-5215-418B-A516-81F6413CDB96}" type="datetimeFigureOut">
              <a:rPr lang="en-US" smtClean="0"/>
              <a:t>7/9/2014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0C7C4-163A-4AE4-AA0A-F1E5DA96D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8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en.wikipedia.org/wiki/Not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en.wikipedia.org/wiki/Not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7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8.emf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7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8.emf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Audio Fingerprinting System </a:t>
            </a:r>
            <a:br>
              <a:rPr lang="en-US" dirty="0" smtClean="0"/>
            </a:br>
            <a:r>
              <a:rPr lang="en-US" dirty="0" smtClean="0"/>
              <a:t>for Live Version Identification </a:t>
            </a:r>
            <a:br>
              <a:rPr lang="en-US" dirty="0" smtClean="0"/>
            </a:br>
            <a:r>
              <a:rPr lang="en-US" dirty="0" smtClean="0"/>
              <a:t>using Image Processing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(Dr.?) Zafar Rafii</a:t>
            </a:r>
          </a:p>
          <a:p>
            <a:r>
              <a:rPr lang="en-US" dirty="0" smtClean="0"/>
              <a:t>Northwestern University</a:t>
            </a:r>
          </a:p>
          <a:p>
            <a:r>
              <a:rPr lang="en-US" dirty="0" smtClean="0"/>
              <a:t>EECS department</a:t>
            </a:r>
          </a:p>
        </p:txBody>
      </p:sp>
    </p:spTree>
    <p:extLst>
      <p:ext uri="{BB962C8B-B14F-4D97-AF65-F5344CB8AC3E}">
        <p14:creationId xmlns:p14="http://schemas.microsoft.com/office/powerpoint/2010/main" val="17497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Constant Q Transform (CQT)</a:t>
            </a:r>
          </a:p>
          <a:p>
            <a:pPr lvl="1" algn="just"/>
            <a:r>
              <a:rPr lang="en-US" dirty="0" smtClean="0"/>
              <a:t>The CQT has a log-frequency resolution, matching the notes of the chromatic scale (i.e., C, C#,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5362" name="Picture 2" descr="C:\Users\Zafar\Desktop\Frequency_vs_nam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71900"/>
            <a:ext cx="3333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030787" y="6488668"/>
            <a:ext cx="338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en.wikipedia.org/wiki/Note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51560" y="4038600"/>
            <a:ext cx="3291840" cy="18288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/>
          <p:cNvSpPr/>
          <p:nvPr/>
        </p:nvSpPr>
        <p:spPr>
          <a:xfrm>
            <a:off x="5181600" y="4495800"/>
            <a:ext cx="182880" cy="914400"/>
          </a:xfrm>
          <a:prstGeom prst="leftBracket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1"/>
            <a:endCxn id="10" idx="3"/>
          </p:cNvCxnSpPr>
          <p:nvPr/>
        </p:nvCxnSpPr>
        <p:spPr>
          <a:xfrm flipH="1">
            <a:off x="4343400" y="4953000"/>
            <a:ext cx="838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66800" y="3088275"/>
                <a:ext cx="3291840" cy="95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Each note has the frequency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of the previous note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multiplied by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g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88275"/>
                <a:ext cx="3291840" cy="950325"/>
              </a:xfrm>
              <a:prstGeom prst="rect">
                <a:avLst/>
              </a:prstGeom>
              <a:blipFill rotWithShape="1">
                <a:blip r:embed="rId5"/>
                <a:stretch>
                  <a:fillRect t="-3205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Up Arrow 15"/>
          <p:cNvSpPr/>
          <p:nvPr/>
        </p:nvSpPr>
        <p:spPr>
          <a:xfrm>
            <a:off x="7589520" y="3596640"/>
            <a:ext cx="182880" cy="219456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3800" y="4258270"/>
            <a:ext cx="1609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Logarithmic frequency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Constant Q Transform (CQT)</a:t>
            </a:r>
          </a:p>
          <a:p>
            <a:pPr lvl="1" algn="just"/>
            <a:r>
              <a:rPr lang="en-US" dirty="0" smtClean="0"/>
              <a:t>Unlike the FT, the CQT is more compact and better adapted to music (vertical shift = pitch shift)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23958" y="5791200"/>
            <a:ext cx="385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://ccrma.stanford.edu/~</a:t>
            </a:r>
            <a:r>
              <a:rPr lang="en-US" dirty="0" smtClean="0">
                <a:hlinkClick r:id="rId2"/>
              </a:rPr>
              <a:t>gautham/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32398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Three notes played at different pitches in </a:t>
            </a:r>
          </a:p>
          <a:p>
            <a:pPr algn="ctr"/>
            <a:r>
              <a:rPr lang="en-US" dirty="0" smtClean="0"/>
              <a:t>the FT-spectrogram (left) and the CQT-spectrogram (right)</a:t>
            </a:r>
            <a:endParaRPr lang="en-US" dirty="0"/>
          </a:p>
        </p:txBody>
      </p:sp>
      <p:pic>
        <p:nvPicPr>
          <p:cNvPr id="3074" name="Picture 2" descr="J:\Coursework\22 - Winter 2014\TGS 500 - Advanced Doctoral Study\Week 04\Fingerprinting\pictures\droppedImage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86200"/>
            <a:ext cx="56864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Up Arrow 7"/>
          <p:cNvSpPr/>
          <p:nvPr/>
        </p:nvSpPr>
        <p:spPr>
          <a:xfrm>
            <a:off x="1722120" y="4099560"/>
            <a:ext cx="182880" cy="146304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7086600" y="4099560"/>
            <a:ext cx="182880" cy="146304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9600" y="434340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Linear frequency resolution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23760" y="4343400"/>
            <a:ext cx="131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Logarithmic frequency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352800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Adaptive thresholding</a:t>
            </a:r>
          </a:p>
          <a:p>
            <a:pPr lvl="1" algn="just"/>
            <a:r>
              <a:rPr lang="en-US" dirty="0" smtClean="0"/>
              <a:t>We transform the CQT-spectrogram into a binary image using an adaptive thresholding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343400" y="4572000"/>
            <a:ext cx="457200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3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Adaptive thresholding</a:t>
            </a:r>
          </a:p>
          <a:p>
            <a:pPr lvl="1" algn="just"/>
            <a:r>
              <a:rPr lang="en-US" dirty="0" smtClean="0"/>
              <a:t>For each bin in the spectrogram, we assign 1 if the bin is higher than the median of the neighborhood</a:t>
            </a:r>
            <a:endParaRPr lang="en-US" dirty="0"/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Group 39"/>
          <p:cNvGrpSpPr/>
          <p:nvPr/>
        </p:nvGrpSpPr>
        <p:grpSpPr>
          <a:xfrm>
            <a:off x="6248400" y="3733800"/>
            <a:ext cx="1181100" cy="952500"/>
            <a:chOff x="6019800" y="3695700"/>
            <a:chExt cx="1181100" cy="952500"/>
          </a:xfrm>
        </p:grpSpPr>
        <p:pic>
          <p:nvPicPr>
            <p:cNvPr id="4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3695700"/>
              <a:ext cx="1181100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Rectangle 42"/>
            <p:cNvSpPr/>
            <p:nvPr/>
          </p:nvSpPr>
          <p:spPr>
            <a:xfrm>
              <a:off x="6172200" y="3771900"/>
              <a:ext cx="933450" cy="76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6762750" y="4114800"/>
            <a:ext cx="17145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562600" y="4781729"/>
            <a:ext cx="1181100" cy="952500"/>
            <a:chOff x="5334000" y="4724400"/>
            <a:chExt cx="1181100" cy="952500"/>
          </a:xfrm>
        </p:grpSpPr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4724400"/>
              <a:ext cx="1181100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Rectangle 45"/>
            <p:cNvSpPr/>
            <p:nvPr/>
          </p:nvSpPr>
          <p:spPr>
            <a:xfrm>
              <a:off x="5486400" y="4800600"/>
              <a:ext cx="933450" cy="76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6076950" y="5162729"/>
            <a:ext cx="171450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352800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Fingerprinting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637526" y="3695700"/>
            <a:ext cx="1181100" cy="952500"/>
            <a:chOff x="2904226" y="3619500"/>
            <a:chExt cx="1181100" cy="95250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226" y="3619500"/>
              <a:ext cx="1181100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3048000" y="3695700"/>
              <a:ext cx="933450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51726" y="4762500"/>
            <a:ext cx="1181100" cy="952500"/>
            <a:chOff x="2218426" y="4762500"/>
            <a:chExt cx="1181100" cy="9525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426" y="4762500"/>
              <a:ext cx="1181100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2362200" y="4838700"/>
              <a:ext cx="933450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62300" y="4095750"/>
            <a:ext cx="171450" cy="152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57450" y="5162550"/>
            <a:ext cx="171450" cy="152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-152400" y="53340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Neighborhood</a:t>
            </a:r>
            <a:endParaRPr lang="en-US" dirty="0"/>
          </a:p>
          <a:p>
            <a:pPr algn="ctr"/>
            <a:r>
              <a:rPr lang="en-US" dirty="0"/>
              <a:t>at 25 seconds </a:t>
            </a:r>
          </a:p>
          <a:p>
            <a:pPr algn="ctr"/>
            <a:r>
              <a:rPr lang="en-US" dirty="0"/>
              <a:t>and C4 (262 Hz)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152400" y="311527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Neighborhood</a:t>
            </a:r>
            <a:endParaRPr lang="en-US" dirty="0"/>
          </a:p>
          <a:p>
            <a:pPr algn="ctr"/>
            <a:r>
              <a:rPr lang="en-US" dirty="0"/>
              <a:t>at 27 seconds</a:t>
            </a:r>
          </a:p>
          <a:p>
            <a:pPr algn="ctr"/>
            <a:r>
              <a:rPr lang="en-US" dirty="0"/>
              <a:t> and C6 (1.0 kHz)</a:t>
            </a:r>
          </a:p>
        </p:txBody>
      </p:sp>
      <p:cxnSp>
        <p:nvCxnSpPr>
          <p:cNvPr id="33" name="Straight Arrow Connector 32"/>
          <p:cNvCxnSpPr>
            <a:endCxn id="32" idx="3"/>
          </p:cNvCxnSpPr>
          <p:nvPr/>
        </p:nvCxnSpPr>
        <p:spPr>
          <a:xfrm flipH="1" flipV="1">
            <a:off x="1828800" y="3576935"/>
            <a:ext cx="952500" cy="6140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1"/>
            <a:endCxn id="31" idx="3"/>
          </p:cNvCxnSpPr>
          <p:nvPr/>
        </p:nvCxnSpPr>
        <p:spPr>
          <a:xfrm flipH="1">
            <a:off x="1828800" y="5219700"/>
            <a:ext cx="266700" cy="575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4343400" y="4572000"/>
            <a:ext cx="457200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315200" y="5048071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Bin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at 25 seconds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and C4 (262 Hz)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&gt; than median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72068" y="3124200"/>
            <a:ext cx="2100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Bin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at 27 seconds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and C6 (1.0 kHz)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&lt; than median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50"/>
          <p:cNvCxnSpPr>
            <a:stCxn id="47" idx="3"/>
            <a:endCxn id="50" idx="1"/>
          </p:cNvCxnSpPr>
          <p:nvPr/>
        </p:nvCxnSpPr>
        <p:spPr>
          <a:xfrm flipV="1">
            <a:off x="6934200" y="3724365"/>
            <a:ext cx="337868" cy="46663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3"/>
            <a:endCxn id="49" idx="1"/>
          </p:cNvCxnSpPr>
          <p:nvPr/>
        </p:nvCxnSpPr>
        <p:spPr>
          <a:xfrm>
            <a:off x="6248400" y="5238929"/>
            <a:ext cx="1066800" cy="4093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6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60960" y="4343400"/>
            <a:ext cx="1280160" cy="640080"/>
            <a:chOff x="60960" y="3550920"/>
            <a:chExt cx="1280160" cy="640080"/>
          </a:xfrm>
        </p:grpSpPr>
        <p:sp>
          <p:nvSpPr>
            <p:cNvPr id="50" name="Rectangle 49"/>
            <p:cNvSpPr/>
            <p:nvPr/>
          </p:nvSpPr>
          <p:spPr>
            <a:xfrm>
              <a:off x="60960" y="3550920"/>
              <a:ext cx="1280160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   + energy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     - energy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52400" y="3627120"/>
              <a:ext cx="182880" cy="457200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40000">
                  <a:srgbClr val="FFFF00"/>
                </a:gs>
                <a:gs pos="20000">
                  <a:srgbClr val="FF0000"/>
                </a:gs>
                <a:gs pos="60000">
                  <a:srgbClr val="00B0F0"/>
                </a:gs>
                <a:gs pos="80000">
                  <a:srgbClr val="0070C0"/>
                </a:gs>
                <a:gs pos="100000">
                  <a:srgbClr val="002060"/>
                </a:gs>
              </a:gsLst>
              <a:lin ang="54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Adaptive thresholding</a:t>
            </a:r>
          </a:p>
          <a:p>
            <a:pPr lvl="1"/>
            <a:r>
              <a:rPr lang="en-US" dirty="0" smtClean="0"/>
              <a:t>We get a fingerprint that reduces the spectrogram into 2 components, of locally low and high energy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7711440" y="4343400"/>
            <a:ext cx="1280160" cy="640080"/>
            <a:chOff x="7772400" y="4251960"/>
            <a:chExt cx="1280160" cy="640080"/>
          </a:xfrm>
        </p:grpSpPr>
        <p:sp>
          <p:nvSpPr>
            <p:cNvPr id="45" name="Rectangle 44"/>
            <p:cNvSpPr/>
            <p:nvPr/>
          </p:nvSpPr>
          <p:spPr>
            <a:xfrm>
              <a:off x="7772400" y="4251960"/>
              <a:ext cx="1280160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  + energy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    - energy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848600" y="4328160"/>
              <a:ext cx="182880" cy="1828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848600" y="4632960"/>
              <a:ext cx="182880" cy="18288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6248400" y="3733800"/>
            <a:ext cx="1181100" cy="952500"/>
            <a:chOff x="6019800" y="3695700"/>
            <a:chExt cx="1181100" cy="952500"/>
          </a:xfrm>
        </p:grpSpPr>
        <p:pic>
          <p:nvPicPr>
            <p:cNvPr id="6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3695700"/>
              <a:ext cx="1181100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Rectangle 64"/>
            <p:cNvSpPr/>
            <p:nvPr/>
          </p:nvSpPr>
          <p:spPr>
            <a:xfrm>
              <a:off x="6172200" y="3771900"/>
              <a:ext cx="933450" cy="76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62600" y="4781729"/>
            <a:ext cx="1181100" cy="952500"/>
            <a:chOff x="5334000" y="4724400"/>
            <a:chExt cx="1181100" cy="952500"/>
          </a:xfrm>
        </p:grpSpPr>
        <p:pic>
          <p:nvPicPr>
            <p:cNvPr id="6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4724400"/>
              <a:ext cx="1181100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Rectangle 67"/>
            <p:cNvSpPr/>
            <p:nvPr/>
          </p:nvSpPr>
          <p:spPr>
            <a:xfrm>
              <a:off x="5486400" y="4800600"/>
              <a:ext cx="933450" cy="76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352800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2637526" y="3695700"/>
            <a:ext cx="1181100" cy="952500"/>
            <a:chOff x="2904226" y="3619500"/>
            <a:chExt cx="1181100" cy="952500"/>
          </a:xfrm>
        </p:grpSpPr>
        <p:pic>
          <p:nvPicPr>
            <p:cNvPr id="7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226" y="3619500"/>
              <a:ext cx="1181100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Rectangle 71"/>
            <p:cNvSpPr/>
            <p:nvPr/>
          </p:nvSpPr>
          <p:spPr>
            <a:xfrm>
              <a:off x="3048000" y="3695700"/>
              <a:ext cx="933450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951726" y="4762500"/>
            <a:ext cx="1181100" cy="952500"/>
            <a:chOff x="2218426" y="4762500"/>
            <a:chExt cx="1181100" cy="952500"/>
          </a:xfrm>
        </p:grpSpPr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426" y="4762500"/>
              <a:ext cx="1181100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5" name="Rectangle 74"/>
            <p:cNvSpPr/>
            <p:nvPr/>
          </p:nvSpPr>
          <p:spPr>
            <a:xfrm>
              <a:off x="2362200" y="4838700"/>
              <a:ext cx="933450" cy="762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6762750" y="4095929"/>
            <a:ext cx="171450" cy="152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4343400" y="4572000"/>
            <a:ext cx="457200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Fingerprinting stage</a:t>
            </a:r>
          </a:p>
          <a:p>
            <a:pPr lvl="1"/>
            <a:r>
              <a:rPr lang="en-US" dirty="0" smtClean="0"/>
              <a:t>Constant Q Transform</a:t>
            </a:r>
          </a:p>
          <a:p>
            <a:pPr lvl="1"/>
            <a:r>
              <a:rPr lang="en-US" dirty="0" smtClean="0"/>
              <a:t>Adaptive thresholding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Matching </a:t>
            </a:r>
            <a:r>
              <a:rPr lang="en-US" dirty="0"/>
              <a:t>stage</a:t>
            </a:r>
          </a:p>
          <a:p>
            <a:pPr lvl="1"/>
            <a:r>
              <a:rPr lang="en-US" dirty="0" smtClean="0"/>
              <a:t>Hamming similarity</a:t>
            </a:r>
          </a:p>
          <a:p>
            <a:pPr lvl="1"/>
            <a:r>
              <a:rPr lang="en-US" dirty="0" smtClean="0"/>
              <a:t>Hough Transform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 descr="C:\Users\Zafar\Desktop\Pictur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378" y="1981200"/>
            <a:ext cx="4571622" cy="142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J:\Coursework\22 - Winter 2014\TGS 500 - Advanced Doctoral Study\Week 05\Fingerprinting\pictures\match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604" y="4038600"/>
            <a:ext cx="5080596" cy="157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17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29200"/>
            <a:ext cx="9525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Hamming similarity</a:t>
            </a:r>
          </a:p>
          <a:p>
            <a:pPr lvl="1" algn="just"/>
            <a:r>
              <a:rPr lang="en-US" dirty="0"/>
              <a:t>We </a:t>
            </a:r>
            <a:r>
              <a:rPr lang="en-US" dirty="0" smtClean="0"/>
              <a:t>then compute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similarity </a:t>
            </a:r>
            <a:r>
              <a:rPr lang="en-US" dirty="0" smtClean="0"/>
              <a:t>matrix between </a:t>
            </a:r>
            <a:r>
              <a:rPr lang="en-US" dirty="0"/>
              <a:t>the </a:t>
            </a:r>
            <a:r>
              <a:rPr lang="en-US" dirty="0" smtClean="0"/>
              <a:t>fingerprints of a query and each of the references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799151" y="5196508"/>
            <a:ext cx="181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Query fingerprint</a:t>
            </a:r>
            <a:endParaRPr lang="en-US" dirty="0"/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5452" y="4714875"/>
            <a:ext cx="11811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48050"/>
            <a:ext cx="952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686800" y="3505200"/>
            <a:ext cx="457200" cy="237744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ent Arrow 59"/>
          <p:cNvSpPr/>
          <p:nvPr/>
        </p:nvSpPr>
        <p:spPr>
          <a:xfrm>
            <a:off x="762000" y="3962400"/>
            <a:ext cx="914400" cy="914400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Multiply 60"/>
          <p:cNvSpPr/>
          <p:nvPr/>
        </p:nvSpPr>
        <p:spPr>
          <a:xfrm>
            <a:off x="990600" y="4343400"/>
            <a:ext cx="457200" cy="45720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350633" y="3212068"/>
            <a:ext cx="217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 fingerprint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625443" y="4772025"/>
            <a:ext cx="171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Similarity matrix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52400" y="3392269"/>
            <a:ext cx="1479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Matrix</a:t>
            </a:r>
          </a:p>
          <a:p>
            <a:pPr algn="ctr"/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876836" y="38978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876836" y="52694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524000" y="4953000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1325331" y="522787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 flipV="1">
            <a:off x="2209800" y="4343400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00329" y="47360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858000" y="5989320"/>
            <a:ext cx="1280160" cy="640080"/>
            <a:chOff x="3276600" y="5549183"/>
            <a:chExt cx="1194816" cy="640080"/>
          </a:xfrm>
        </p:grpSpPr>
        <p:sp>
          <p:nvSpPr>
            <p:cNvPr id="36" name="Rectangle 35"/>
            <p:cNvSpPr/>
            <p:nvPr/>
          </p:nvSpPr>
          <p:spPr>
            <a:xfrm>
              <a:off x="3276600" y="5549183"/>
              <a:ext cx="1194816" cy="6400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     + match</a:t>
              </a:r>
            </a:p>
            <a:p>
              <a:r>
                <a:rPr lang="en-US" dirty="0" smtClean="0">
                  <a:solidFill>
                    <a:sysClr val="windowText" lastClr="000000"/>
                  </a:solidFill>
                </a:rPr>
                <a:t>     - match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52800" y="5651703"/>
              <a:ext cx="170688" cy="457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65000">
                  <a:srgbClr val="FF0000"/>
                </a:gs>
                <a:gs pos="35000">
                  <a:srgbClr val="FFFF00"/>
                </a:gs>
                <a:gs pos="100000">
                  <a:schemeClr val="tx1"/>
                </a:gs>
              </a:gsLst>
              <a:lin ang="54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65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 flipV="1">
            <a:off x="1524000" y="4953000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1325331" y="522787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5400000" flipV="1">
            <a:off x="2209800" y="4343400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00329" y="47360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29200"/>
            <a:ext cx="9525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Hamming similarity</a:t>
            </a:r>
          </a:p>
          <a:p>
            <a:pPr lvl="1" algn="just"/>
            <a:r>
              <a:rPr lang="en-US" dirty="0" smtClean="0"/>
              <a:t>We use the </a:t>
            </a:r>
            <a:r>
              <a:rPr lang="en-US" dirty="0"/>
              <a:t>Hamming similarity </a:t>
            </a:r>
            <a:r>
              <a:rPr lang="en-US" dirty="0" smtClean="0"/>
              <a:t>between all pairs </a:t>
            </a:r>
            <a:r>
              <a:rPr lang="en-US" dirty="0"/>
              <a:t>of time </a:t>
            </a:r>
            <a:r>
              <a:rPr lang="en-US" dirty="0" smtClean="0"/>
              <a:t>frames (= percentage of bins that match)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799151" y="5196508"/>
            <a:ext cx="181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Query fingerprint</a:t>
            </a:r>
            <a:endParaRPr lang="en-US" dirty="0"/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5452" y="4714875"/>
            <a:ext cx="11811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48050"/>
            <a:ext cx="952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686800" y="3505200"/>
            <a:ext cx="457200" cy="237744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ent Arrow 59"/>
          <p:cNvSpPr/>
          <p:nvPr/>
        </p:nvSpPr>
        <p:spPr>
          <a:xfrm>
            <a:off x="762000" y="3962400"/>
            <a:ext cx="914400" cy="914400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Multiply 60"/>
          <p:cNvSpPr/>
          <p:nvPr/>
        </p:nvSpPr>
        <p:spPr>
          <a:xfrm>
            <a:off x="990600" y="4343400"/>
            <a:ext cx="457200" cy="45720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350633" y="3212068"/>
            <a:ext cx="217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 fingerprint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625443" y="4772025"/>
            <a:ext cx="171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Similarity matrix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52400" y="3392269"/>
            <a:ext cx="1479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Matrix</a:t>
            </a:r>
          </a:p>
          <a:p>
            <a:pPr algn="ctr"/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876836" y="38978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876836" y="52694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362200" y="5638800"/>
            <a:ext cx="91440" cy="91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8922" y="5638800"/>
            <a:ext cx="1188720" cy="91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1813560" y="4084320"/>
            <a:ext cx="1188720" cy="91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19200" y="585847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Similarity between the time frames of the query and the reference 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455892" y="5690724"/>
            <a:ext cx="914400" cy="0"/>
          </a:xfrm>
          <a:prstGeom prst="straightConnector1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100000">
                  <a:srgbClr val="FF0000"/>
                </a:gs>
              </a:gsLst>
              <a:lin ang="10800000" scaled="1"/>
              <a:tileRect/>
            </a:gra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946696" y="5181600"/>
            <a:ext cx="914400" cy="0"/>
          </a:xfrm>
          <a:prstGeom prst="straightConnector1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100000">
                  <a:srgbClr val="FF0000"/>
                </a:gs>
              </a:gsLst>
              <a:lin ang="10800000" scaled="1"/>
              <a:tileRect/>
            </a:gra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6858000" y="5989320"/>
            <a:ext cx="1280160" cy="640080"/>
            <a:chOff x="3276600" y="5549183"/>
            <a:chExt cx="1194816" cy="640080"/>
          </a:xfrm>
        </p:grpSpPr>
        <p:sp>
          <p:nvSpPr>
            <p:cNvPr id="33" name="Rectangle 32"/>
            <p:cNvSpPr/>
            <p:nvPr/>
          </p:nvSpPr>
          <p:spPr>
            <a:xfrm>
              <a:off x="3276600" y="5549183"/>
              <a:ext cx="1194816" cy="6400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     + match</a:t>
              </a:r>
            </a:p>
            <a:p>
              <a:r>
                <a:rPr lang="en-US" dirty="0" smtClean="0">
                  <a:solidFill>
                    <a:sysClr val="windowText" lastClr="000000"/>
                  </a:solidFill>
                </a:rPr>
                <a:t>     - match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52800" y="5651703"/>
              <a:ext cx="170688" cy="457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65000">
                  <a:srgbClr val="FF0000"/>
                </a:gs>
                <a:gs pos="35000">
                  <a:srgbClr val="FFFF00"/>
                </a:gs>
                <a:gs pos="100000">
                  <a:schemeClr val="tx1"/>
                </a:gs>
              </a:gsLst>
              <a:lin ang="54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0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4320" y="4953000"/>
            <a:ext cx="182880" cy="914400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29200"/>
            <a:ext cx="9525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Hamming similarity</a:t>
            </a:r>
          </a:p>
          <a:p>
            <a:pPr lvl="1" algn="just"/>
            <a:r>
              <a:rPr lang="en-US" dirty="0"/>
              <a:t>We compute the similarity matrix for different pitch shifts between the query and </a:t>
            </a:r>
            <a:r>
              <a:rPr lang="en-US" dirty="0" smtClean="0"/>
              <a:t>the references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86800" y="3505200"/>
            <a:ext cx="457200" cy="237744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ent Arrow 59"/>
          <p:cNvSpPr/>
          <p:nvPr/>
        </p:nvSpPr>
        <p:spPr>
          <a:xfrm>
            <a:off x="762000" y="3962400"/>
            <a:ext cx="914400" cy="914400"/>
          </a:xfrm>
          <a:prstGeom prst="ben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Multiply 60"/>
          <p:cNvSpPr/>
          <p:nvPr/>
        </p:nvSpPr>
        <p:spPr>
          <a:xfrm>
            <a:off x="990600" y="4343400"/>
            <a:ext cx="457200" cy="45720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625443" y="4772025"/>
            <a:ext cx="171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Similarity matrix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52400" y="3392269"/>
            <a:ext cx="1479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Matrix</a:t>
            </a:r>
          </a:p>
          <a:p>
            <a:pPr algn="ctr"/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876836" y="38978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876836" y="52694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48050"/>
            <a:ext cx="952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350633" y="3212068"/>
            <a:ext cx="217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 fingerprint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 flipV="1">
            <a:off x="2209800" y="4343400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00329" y="47360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-799151" y="5196508"/>
            <a:ext cx="181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Query fingerprint</a:t>
            </a:r>
            <a:endParaRPr lang="en-US" dirty="0"/>
          </a:p>
        </p:txBody>
      </p:sp>
      <p:pic>
        <p:nvPicPr>
          <p:cNvPr id="31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33"/>
          <a:stretch/>
        </p:blipFill>
        <p:spPr bwMode="auto">
          <a:xfrm rot="16200000">
            <a:off x="295275" y="4867275"/>
            <a:ext cx="11811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V="1">
            <a:off x="1524000" y="4953000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1325331" y="522787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" y="4956691"/>
            <a:ext cx="1173480" cy="9107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riped Right Arrow 33"/>
          <p:cNvSpPr/>
          <p:nvPr/>
        </p:nvSpPr>
        <p:spPr>
          <a:xfrm>
            <a:off x="609600" y="5181600"/>
            <a:ext cx="457200" cy="457200"/>
          </a:xfrm>
          <a:prstGeom prst="strip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-76200" y="5867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Pitch shift down, one semitone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858000" y="5989320"/>
            <a:ext cx="1280160" cy="640080"/>
            <a:chOff x="3276600" y="5549183"/>
            <a:chExt cx="1194816" cy="640080"/>
          </a:xfrm>
        </p:grpSpPr>
        <p:sp>
          <p:nvSpPr>
            <p:cNvPr id="37" name="Rectangle 36"/>
            <p:cNvSpPr/>
            <p:nvPr/>
          </p:nvSpPr>
          <p:spPr>
            <a:xfrm>
              <a:off x="3276600" y="5549183"/>
              <a:ext cx="1194816" cy="6400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ysClr val="windowText" lastClr="000000"/>
                  </a:solidFill>
                </a:rPr>
                <a:t>     + match</a:t>
              </a:r>
            </a:p>
            <a:p>
              <a:r>
                <a:rPr lang="en-US" dirty="0" smtClean="0">
                  <a:solidFill>
                    <a:sysClr val="windowText" lastClr="000000"/>
                  </a:solidFill>
                </a:rPr>
                <a:t>     - match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52800" y="5651703"/>
              <a:ext cx="170688" cy="4572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65000">
                  <a:srgbClr val="FF0000"/>
                </a:gs>
                <a:gs pos="35000">
                  <a:srgbClr val="FFFF00"/>
                </a:gs>
                <a:gs pos="100000">
                  <a:schemeClr val="tx1"/>
                </a:gs>
              </a:gsLst>
              <a:lin ang="5400000" scaled="0"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34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29200"/>
            <a:ext cx="9525000" cy="952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Hough </a:t>
            </a:r>
            <a:r>
              <a:rPr lang="en-US" dirty="0" smtClean="0"/>
              <a:t>Transform (HT)</a:t>
            </a:r>
            <a:endParaRPr lang="en-US" dirty="0"/>
          </a:p>
          <a:p>
            <a:pPr lvl="1" algn="just"/>
            <a:r>
              <a:rPr lang="en-US" dirty="0"/>
              <a:t>We binarize the similarity </a:t>
            </a:r>
            <a:r>
              <a:rPr lang="en-US" dirty="0" smtClean="0"/>
              <a:t>matrix via a threshold to have pairs of time frames that match (1) or not (0)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799151" y="5196508"/>
            <a:ext cx="181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Query fingerprint</a:t>
            </a:r>
            <a:endParaRPr lang="en-US" dirty="0"/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5452" y="4714875"/>
            <a:ext cx="11811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48050"/>
            <a:ext cx="952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686800" y="3505200"/>
            <a:ext cx="457200" cy="237744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350633" y="3212068"/>
            <a:ext cx="217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 fingerprint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01148" y="4772025"/>
            <a:ext cx="196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Binarized similarity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876836" y="38978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876836" y="52694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 flipV="1">
            <a:off x="2209800" y="4343400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00329" y="47360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524000" y="4953000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1325331" y="522787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858000" y="5989320"/>
            <a:ext cx="1280160" cy="640080"/>
            <a:chOff x="7772400" y="4251960"/>
            <a:chExt cx="1280160" cy="640080"/>
          </a:xfrm>
        </p:grpSpPr>
        <p:sp>
          <p:nvSpPr>
            <p:cNvPr id="28" name="Rectangle 27"/>
            <p:cNvSpPr/>
            <p:nvPr/>
          </p:nvSpPr>
          <p:spPr>
            <a:xfrm>
              <a:off x="7772400" y="4251960"/>
              <a:ext cx="1280160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  match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    no 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48600" y="4328160"/>
              <a:ext cx="182880" cy="1828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48600" y="4632960"/>
              <a:ext cx="182880" cy="18288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74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Work done during internship at Gracenote, a company doing audio and video identification, with co-authors </a:t>
            </a:r>
            <a:r>
              <a:rPr lang="en-US" dirty="0"/>
              <a:t>Bob Coover and Jinyu </a:t>
            </a:r>
            <a:r>
              <a:rPr lang="en-US" dirty="0" smtClean="0"/>
              <a:t>Han.</a:t>
            </a:r>
          </a:p>
          <a:p>
            <a:pPr marL="0" indent="0" algn="just">
              <a:buNone/>
            </a:pPr>
            <a:endParaRPr lang="en-US" b="1" dirty="0"/>
          </a:p>
          <a:p>
            <a:pPr algn="just"/>
            <a:r>
              <a:rPr lang="en-US" dirty="0" smtClean="0"/>
              <a:t>Work presented at the 39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IEEE </a:t>
            </a:r>
            <a:r>
              <a:rPr lang="en-US" dirty="0" smtClean="0"/>
              <a:t>International </a:t>
            </a:r>
            <a:r>
              <a:rPr lang="en-US" dirty="0"/>
              <a:t>Conference on Acoustics, Speech and </a:t>
            </a:r>
            <a:r>
              <a:rPr lang="en-US" dirty="0" smtClean="0"/>
              <a:t>Signal </a:t>
            </a:r>
            <a:r>
              <a:rPr lang="en-US" dirty="0"/>
              <a:t>Processing, </a:t>
            </a:r>
            <a:r>
              <a:rPr lang="en-US" dirty="0" smtClean="0"/>
              <a:t>Florence, Italy, May 4-9, 2014.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Zafar Rafii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Hough </a:t>
            </a:r>
            <a:r>
              <a:rPr lang="en-US" dirty="0" smtClean="0"/>
              <a:t>Transform (HT)</a:t>
            </a:r>
            <a:endParaRPr lang="en-US" dirty="0"/>
          </a:p>
          <a:p>
            <a:pPr lvl="1" algn="just"/>
            <a:r>
              <a:rPr lang="en-US" dirty="0"/>
              <a:t>We use the </a:t>
            </a:r>
            <a:r>
              <a:rPr lang="en-US" dirty="0" smtClean="0"/>
              <a:t>HT to </a:t>
            </a:r>
            <a:r>
              <a:rPr lang="en-US" dirty="0"/>
              <a:t>identify the best alignment between the </a:t>
            </a:r>
            <a:r>
              <a:rPr lang="en-US" dirty="0" smtClean="0"/>
              <a:t>query </a:t>
            </a:r>
            <a:r>
              <a:rPr lang="en-US" dirty="0"/>
              <a:t>and </a:t>
            </a:r>
            <a:r>
              <a:rPr lang="en-US" dirty="0" smtClean="0"/>
              <a:t>the reference fingerprints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799151" y="5196508"/>
            <a:ext cx="181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Query fingerprint</a:t>
            </a:r>
            <a:endParaRPr lang="en-US" dirty="0"/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5452" y="4714875"/>
            <a:ext cx="11811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48050"/>
            <a:ext cx="952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27057"/>
            <a:ext cx="9525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686800" y="3505200"/>
            <a:ext cx="457200" cy="237744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350633" y="3212068"/>
            <a:ext cx="217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 fingerprint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01153" y="4772025"/>
            <a:ext cx="19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Binarized similarity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75880" y="4965257"/>
            <a:ext cx="117192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105400" y="3535680"/>
            <a:ext cx="762000" cy="1188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876836" y="38978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876836" y="52694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524000" y="4953000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1325331" y="522787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V="1">
            <a:off x="2209800" y="4343400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0329" y="47360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53553" y="5867400"/>
            <a:ext cx="2052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Best alignment: 64% of time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frames matching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58000" y="5989320"/>
            <a:ext cx="1280160" cy="640080"/>
            <a:chOff x="7772400" y="4251960"/>
            <a:chExt cx="1280160" cy="640080"/>
          </a:xfrm>
        </p:grpSpPr>
        <p:sp>
          <p:nvSpPr>
            <p:cNvPr id="31" name="Rectangle 30"/>
            <p:cNvSpPr/>
            <p:nvPr/>
          </p:nvSpPr>
          <p:spPr>
            <a:xfrm>
              <a:off x="7772400" y="4251960"/>
              <a:ext cx="1280160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  match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    no 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848600" y="4328160"/>
              <a:ext cx="182880" cy="1828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848600" y="4632960"/>
              <a:ext cx="182880" cy="18288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97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27057"/>
            <a:ext cx="9525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Hough Transform (HT)</a:t>
            </a:r>
          </a:p>
          <a:p>
            <a:pPr lvl="1" algn="just"/>
            <a:r>
              <a:rPr lang="en-US" dirty="0"/>
              <a:t>The HT helps to take into account potential tempo deviations, by trying different angles for a 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-799151" y="5196508"/>
            <a:ext cx="181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Query fingerprint</a:t>
            </a:r>
            <a:endParaRPr lang="en-US" dirty="0"/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5452" y="4714875"/>
            <a:ext cx="11811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48050"/>
            <a:ext cx="952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686800" y="3505200"/>
            <a:ext cx="457200" cy="237744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350633" y="3212068"/>
            <a:ext cx="217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Reference fingerprint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01148" y="4772025"/>
            <a:ext cx="196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Binarized similarity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876836" y="38978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876836" y="52694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 flipV="1">
            <a:off x="2209800" y="4343400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00329" y="47360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524000" y="4953000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1325331" y="522787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53553" y="5867400"/>
            <a:ext cx="2052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Angle </a:t>
            </a:r>
            <a:r>
              <a:rPr lang="en-US" dirty="0">
                <a:solidFill>
                  <a:srgbClr val="FF0000"/>
                </a:solidFill>
              </a:rPr>
              <a:t>of 47°: 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query slower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than reference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96153" y="5867400"/>
            <a:ext cx="2052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Angle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45°: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rgbClr val="FF0000"/>
                </a:solidFill>
              </a:rPr>
              <a:t>uery as fast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s reference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9753" y="5867400"/>
            <a:ext cx="2052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Angle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</a:rPr>
              <a:t>41°: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rgbClr val="FF0000"/>
                </a:solidFill>
              </a:rPr>
              <a:t>uery faster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than reference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75880" y="4965257"/>
            <a:ext cx="1171920" cy="914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105400" y="3535680"/>
            <a:ext cx="762000" cy="1188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3194330" y="5105400"/>
            <a:ext cx="920470" cy="76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828802" y="5105400"/>
            <a:ext cx="1219198" cy="7674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00400" y="3535680"/>
            <a:ext cx="914400" cy="1188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28799" y="3535680"/>
            <a:ext cx="1219201" cy="1188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858000" y="5989320"/>
            <a:ext cx="1280160" cy="640080"/>
            <a:chOff x="7772400" y="4251960"/>
            <a:chExt cx="1280160" cy="640080"/>
          </a:xfrm>
        </p:grpSpPr>
        <p:sp>
          <p:nvSpPr>
            <p:cNvPr id="39" name="Rectangle 38"/>
            <p:cNvSpPr/>
            <p:nvPr/>
          </p:nvSpPr>
          <p:spPr>
            <a:xfrm>
              <a:off x="7772400" y="4251960"/>
              <a:ext cx="1280160" cy="6400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  match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    no match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848600" y="4328160"/>
              <a:ext cx="182880" cy="1828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848600" y="4632960"/>
              <a:ext cx="182880" cy="182880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0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10 different artists of varied genres</a:t>
            </a:r>
          </a:p>
          <a:p>
            <a:pPr lvl="1"/>
            <a:r>
              <a:rPr lang="en-US" dirty="0" smtClean="0"/>
              <a:t>389 full tracks from studio albums</a:t>
            </a:r>
          </a:p>
          <a:p>
            <a:pPr lvl="1"/>
            <a:r>
              <a:rPr lang="en-US" dirty="0" smtClean="0"/>
              <a:t>Durations from 01’04’’ to 11’06’’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Queries</a:t>
            </a:r>
            <a:endParaRPr lang="en-US" dirty="0"/>
          </a:p>
          <a:p>
            <a:pPr lvl="1"/>
            <a:r>
              <a:rPr lang="en-US" dirty="0"/>
              <a:t>87 </a:t>
            </a:r>
            <a:r>
              <a:rPr lang="en-US" dirty="0" smtClean="0"/>
              <a:t>full tracks </a:t>
            </a:r>
            <a:r>
              <a:rPr lang="en-US" dirty="0"/>
              <a:t>from live albums (experiment 1)</a:t>
            </a:r>
          </a:p>
          <a:p>
            <a:pPr lvl="1"/>
            <a:r>
              <a:rPr lang="en-US" dirty="0"/>
              <a:t>87 audio tracks from smart devices (experiment 2)</a:t>
            </a:r>
          </a:p>
          <a:p>
            <a:pPr lvl="1"/>
            <a:r>
              <a:rPr lang="en-US" dirty="0"/>
              <a:t>10 queries per </a:t>
            </a:r>
            <a:r>
              <a:rPr lang="en-US" dirty="0" smtClean="0"/>
              <a:t>tracks, 6 </a:t>
            </a:r>
            <a:r>
              <a:rPr lang="en-US" dirty="0"/>
              <a:t>and 9 </a:t>
            </a:r>
            <a:r>
              <a:rPr lang="en-US" dirty="0" smtClean="0"/>
              <a:t>second length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791014"/>
              </p:ext>
            </p:extLst>
          </p:nvPr>
        </p:nvGraphicFramePr>
        <p:xfrm>
          <a:off x="914400" y="1600200"/>
          <a:ext cx="7315200" cy="4572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43200"/>
                <a:gridCol w="1828800"/>
                <a:gridCol w="1371600"/>
                <a:gridCol w="1371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artist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#references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#queries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AC/DC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 rock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Arcade Fire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indie rock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Bonobo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Eagles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Foreigner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Jefferson</a:t>
                      </a:r>
                      <a:r>
                        <a:rPr lang="en-US" i="1" baseline="0" dirty="0" smtClean="0"/>
                        <a:t> Airplane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psychedelic rock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Led Zeppelin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Phoenix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alternative rock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Portishead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Suprême NTM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French hip hop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all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6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albums (9 seconds)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255914"/>
              </p:ext>
            </p:extLst>
          </p:nvPr>
        </p:nvGraphicFramePr>
        <p:xfrm>
          <a:off x="914400" y="1600200"/>
          <a:ext cx="7315200" cy="4572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43200"/>
                <a:gridCol w="914400"/>
                <a:gridCol w="914400"/>
                <a:gridCol w="914400"/>
                <a:gridCol w="914400"/>
                <a:gridCol w="914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Top</a:t>
                      </a:r>
                      <a:r>
                        <a:rPr lang="en-US" baseline="0" dirty="0" smtClean="0"/>
                        <a:t>-k matches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k=1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k=2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k=3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k=4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k=5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AC/DC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Arcade Fire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Bonobo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Eagles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0.99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0.99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Foreigner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Jefferson</a:t>
                      </a:r>
                      <a:r>
                        <a:rPr lang="en-US" i="1" baseline="0" dirty="0" smtClean="0"/>
                        <a:t> Airplane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Led Zeppelin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Phoenix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Portishead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Suprême NTM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all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50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devices (9 seconds)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103588"/>
              </p:ext>
            </p:extLst>
          </p:nvPr>
        </p:nvGraphicFramePr>
        <p:xfrm>
          <a:off x="914400" y="1600200"/>
          <a:ext cx="7315200" cy="4572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43200"/>
                <a:gridCol w="914400"/>
                <a:gridCol w="914400"/>
                <a:gridCol w="914400"/>
                <a:gridCol w="914400"/>
                <a:gridCol w="914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Top-k matches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k=1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k=2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k=3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k=4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k=5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AC/DC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Arcade Fire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0.89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Bonobo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0.89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Eagles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0.70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0.77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0.88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0.91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0.91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Foreigner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Jefferson</a:t>
                      </a:r>
                      <a:r>
                        <a:rPr lang="en-US" i="1" baseline="0" dirty="0" smtClean="0"/>
                        <a:t> Airplane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Led Zeppelin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Phoenix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Portishead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0.86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Suprême NTM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all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0.79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8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You are at a concert</a:t>
            </a:r>
          </a:p>
          <a:p>
            <a:pPr lvl="1" algn="just"/>
            <a:r>
              <a:rPr lang="en-US" dirty="0" smtClean="0"/>
              <a:t>You know the artist who is playing</a:t>
            </a:r>
            <a:endParaRPr lang="en-US" dirty="0"/>
          </a:p>
          <a:p>
            <a:pPr lvl="1" algn="just"/>
            <a:r>
              <a:rPr lang="en-US" dirty="0" smtClean="0"/>
              <a:t>You want to know about the song being played</a:t>
            </a:r>
          </a:p>
          <a:p>
            <a:pPr lvl="1" algn="just"/>
            <a:r>
              <a:rPr lang="en-US" dirty="0" smtClean="0"/>
              <a:t>You have a smart device (e.g., an iPhone)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 descr="C:\Users\Zafar\AppData\Local\Microsoft\Windows\INetCache\IE\6SGR2O2J\MC90004510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18" y="3886200"/>
            <a:ext cx="263178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2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You can use a music identification system</a:t>
            </a:r>
          </a:p>
          <a:p>
            <a:pPr lvl="1" algn="just"/>
            <a:r>
              <a:rPr lang="en-US" dirty="0" smtClean="0"/>
              <a:t>You record an excerpt using your smart device</a:t>
            </a:r>
            <a:endParaRPr lang="en-US" dirty="0"/>
          </a:p>
          <a:p>
            <a:pPr lvl="1" algn="just"/>
            <a:r>
              <a:rPr lang="en-US" dirty="0" smtClean="0"/>
              <a:t>It is processed and compared against a database</a:t>
            </a:r>
          </a:p>
          <a:p>
            <a:pPr lvl="1" algn="just"/>
            <a:r>
              <a:rPr lang="en-US" dirty="0" smtClean="0"/>
              <a:t>You get information about the song (e.g., title)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098" name="Picture 2" descr="C:\Users\Zafar\AppData\Local\Microsoft\Windows\INetCache\IE\NAMVUHYA\MP90040279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381" y="3886200"/>
            <a:ext cx="290241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06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Audio fingerprinting systems</a:t>
            </a:r>
          </a:p>
          <a:p>
            <a:pPr lvl="1" algn="just"/>
            <a:r>
              <a:rPr lang="en-US" dirty="0" smtClean="0"/>
              <a:t>Transform the audio into a compact fingerprint</a:t>
            </a:r>
          </a:p>
          <a:p>
            <a:pPr lvl="1" algn="just"/>
            <a:r>
              <a:rPr lang="en-US" dirty="0" smtClean="0"/>
              <a:t>Compare the query against a database for a match</a:t>
            </a:r>
          </a:p>
          <a:p>
            <a:pPr lvl="1" algn="just"/>
            <a:r>
              <a:rPr lang="en-US" dirty="0" smtClean="0"/>
              <a:t>Typically index fingerprints to speed up matching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4" name="Picture 6" descr="C:\Users\Zafar\AppData\Local\Microsoft\Windows\INetCache\IE\RP1RT06M\MC900056224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86200"/>
            <a:ext cx="228712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1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work with cover versions (e.g., live)</a:t>
            </a:r>
          </a:p>
          <a:p>
            <a:pPr lvl="1"/>
            <a:r>
              <a:rPr lang="en-US" dirty="0" smtClean="0"/>
              <a:t>Variations in tempo (e.g., faster renditions)</a:t>
            </a:r>
          </a:p>
          <a:p>
            <a:pPr lvl="1"/>
            <a:r>
              <a:rPr lang="en-US" dirty="0" smtClean="0"/>
              <a:t>Variations in key (e.g., higher pitch)</a:t>
            </a:r>
          </a:p>
          <a:p>
            <a:pPr lvl="1"/>
            <a:r>
              <a:rPr lang="en-US" dirty="0" smtClean="0"/>
              <a:t>Variations in instrumentations,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9" name="Picture 5" descr="C:\Users\Zafar\AppData\Local\Microsoft\Windows\INetCache\IE\NAMVUHYA\MC90037027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86200"/>
            <a:ext cx="228371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89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novel system that can handle</a:t>
            </a:r>
          </a:p>
          <a:p>
            <a:pPr lvl="1"/>
            <a:r>
              <a:rPr lang="en-US" dirty="0" smtClean="0"/>
              <a:t>Short excerpt quickly (i.e., less than 10 seconds)</a:t>
            </a:r>
          </a:p>
          <a:p>
            <a:pPr lvl="1"/>
            <a:r>
              <a:rPr lang="en-US" dirty="0" smtClean="0"/>
              <a:t>Audio degradations (e.g., noise, encoding, etc.)</a:t>
            </a:r>
          </a:p>
          <a:p>
            <a:pPr lvl="1"/>
            <a:r>
              <a:rPr lang="en-US" dirty="0" smtClean="0"/>
              <a:t>Audio variations (e.g., different tempo, key,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 descr="C:\Users\Zafar\AppData\Local\Microsoft\Windows\INetCache\IE\NAMVUHYA\MC90041514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548" y="3752359"/>
            <a:ext cx="1473452" cy="241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Fingerprinting stage</a:t>
            </a:r>
          </a:p>
          <a:p>
            <a:pPr lvl="1"/>
            <a:r>
              <a:rPr lang="en-US" dirty="0" smtClean="0"/>
              <a:t>Constant Q Transform</a:t>
            </a:r>
          </a:p>
          <a:p>
            <a:pPr lvl="1"/>
            <a:r>
              <a:rPr lang="en-US" dirty="0" smtClean="0"/>
              <a:t>Adaptive thresholding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Matching </a:t>
            </a:r>
            <a:r>
              <a:rPr lang="en-US" dirty="0"/>
              <a:t>stage</a:t>
            </a:r>
          </a:p>
          <a:p>
            <a:pPr lvl="1"/>
            <a:r>
              <a:rPr lang="en-US" dirty="0" smtClean="0"/>
              <a:t>Hamming similarity</a:t>
            </a:r>
          </a:p>
          <a:p>
            <a:pPr lvl="1"/>
            <a:r>
              <a:rPr lang="en-US" dirty="0" smtClean="0"/>
              <a:t>Hough Transform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 descr="C:\Users\Zafar\Desktop\Picture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378" y="1981200"/>
            <a:ext cx="4571622" cy="142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J:\Coursework\22 - Winter 2014\TGS 500 - Advanced Doctoral Study\Week 05\Fingerprinting\pictures\match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604" y="4038600"/>
            <a:ext cx="5080596" cy="157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8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Constant Q Transform (CQT)</a:t>
            </a:r>
          </a:p>
          <a:p>
            <a:pPr lvl="1" algn="just"/>
            <a:r>
              <a:rPr lang="en-US" dirty="0" smtClean="0"/>
              <a:t>We first transform the audio signal into a time-frequency representation using the CQT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14/06/2014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Zafar Rafii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4114800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ight Arrow 11"/>
          <p:cNvSpPr/>
          <p:nvPr/>
        </p:nvSpPr>
        <p:spPr>
          <a:xfrm>
            <a:off x="4343400" y="4572000"/>
            <a:ext cx="457200" cy="4572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05000" y="4343400"/>
            <a:ext cx="365760" cy="82296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75960" y="3596640"/>
            <a:ext cx="91440" cy="219456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95400" y="5401270"/>
            <a:ext cx="1609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Time window centered at 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24 seconds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9200" y="6010870"/>
            <a:ext cx="163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frame centered at </a:t>
            </a:r>
          </a:p>
          <a:p>
            <a:pPr algn="ctr"/>
            <a:r>
              <a:rPr lang="en-US" dirty="0" smtClean="0"/>
              <a:t>24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0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1187</Words>
  <Application>Microsoft Office PowerPoint</Application>
  <PresentationFormat>On-screen Show (4:3)</PresentationFormat>
  <Paragraphs>469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An Audio Fingerprinting System  for Live Version Identification  using Image Processing Techniques</vt:lpstr>
      <vt:lpstr>Acknowledgments</vt:lpstr>
      <vt:lpstr>Context</vt:lpstr>
      <vt:lpstr>Idea</vt:lpstr>
      <vt:lpstr>Principle</vt:lpstr>
      <vt:lpstr>Limitations</vt:lpstr>
      <vt:lpstr>Solution</vt:lpstr>
      <vt:lpstr>Approach</vt:lpstr>
      <vt:lpstr>Fingerprinting</vt:lpstr>
      <vt:lpstr>Fingerprinting</vt:lpstr>
      <vt:lpstr>Fingerprinting</vt:lpstr>
      <vt:lpstr>Fingerprinting</vt:lpstr>
      <vt:lpstr>Fingerprinting</vt:lpstr>
      <vt:lpstr>Fingerprinting</vt:lpstr>
      <vt:lpstr>Approach</vt:lpstr>
      <vt:lpstr>Matching</vt:lpstr>
      <vt:lpstr>Matching</vt:lpstr>
      <vt:lpstr>Matching</vt:lpstr>
      <vt:lpstr>Matching</vt:lpstr>
      <vt:lpstr>Method</vt:lpstr>
      <vt:lpstr>Matching</vt:lpstr>
      <vt:lpstr>Evaluation</vt:lpstr>
      <vt:lpstr>Data set</vt:lpstr>
      <vt:lpstr>Live albums (9 seconds)</vt:lpstr>
      <vt:lpstr>Smart devices (9 seconds)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Audio Fingerprinting System  for Live Version Identification  using Image Processing Techniques</dc:title>
  <cp:lastModifiedBy>Zafar</cp:lastModifiedBy>
  <cp:revision>527</cp:revision>
  <dcterms:created xsi:type="dcterms:W3CDTF">2006-08-16T00:00:00Z</dcterms:created>
  <dcterms:modified xsi:type="dcterms:W3CDTF">2014-07-09T21:36:30Z</dcterms:modified>
</cp:coreProperties>
</file>