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256" r:id="rId2"/>
    <p:sldId id="302" r:id="rId3"/>
    <p:sldId id="303" r:id="rId4"/>
    <p:sldId id="304" r:id="rId5"/>
    <p:sldId id="307" r:id="rId6"/>
    <p:sldId id="308" r:id="rId7"/>
    <p:sldId id="309" r:id="rId8"/>
    <p:sldId id="310" r:id="rId9"/>
    <p:sldId id="312" r:id="rId10"/>
    <p:sldId id="313" r:id="rId11"/>
    <p:sldId id="314" r:id="rId12"/>
    <p:sldId id="315" r:id="rId13"/>
    <p:sldId id="316" r:id="rId14"/>
    <p:sldId id="317" r:id="rId15"/>
    <p:sldId id="318" r:id="rId16"/>
    <p:sldId id="319" r:id="rId17"/>
    <p:sldId id="320" r:id="rId18"/>
    <p:sldId id="306" r:id="rId19"/>
    <p:sldId id="296" r:id="rId20"/>
    <p:sldId id="29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CB784C-B49D-433C-B0DF-237C917237FB}" type="datetimeFigureOut">
              <a:rPr lang="en-US" smtClean="0"/>
              <a:t>4/12/2018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B314B2-31A5-4C0A-9232-A3FC35FC78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374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B314B2-31A5-4C0A-9232-A3FC35FC78A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1085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B314B2-31A5-4C0A-9232-A3FC35FC78A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7677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B314B2-31A5-4C0A-9232-A3FC35FC78A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221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4/13/2018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Zafar Rafii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28C0C-D93D-4746-BA55-B30A99DCA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935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4/13/2018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Zafar Rafii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28C0C-D93D-4746-BA55-B30A99DCA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401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4/13/2018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Zafar Rafii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28C0C-D93D-4746-BA55-B30A99DCA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900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4/13/2018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Zafar Rafii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28C0C-D93D-4746-BA55-B30A99DCA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258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4/13/2018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Zafar Rafii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28C0C-D93D-4746-BA55-B30A99DCA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688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4/13/2018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Zafar Rafii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28C0C-D93D-4746-BA55-B30A99DCA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429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4/13/2018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Zafar Rafii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28C0C-D93D-4746-BA55-B30A99DCA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93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4/13/2018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Zafar Rafii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28C0C-D93D-4746-BA55-B30A99DCA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912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4/13/2018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Zafar Rafii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28C0C-D93D-4746-BA55-B30A99DCA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48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4/13/2018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Zafar Rafii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28C0C-D93D-4746-BA55-B30A99DCA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76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4/13/2018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Zafar Rafii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28C0C-D93D-4746-BA55-B30A99DCA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05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4/13/2018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Zafar Rafii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728C0C-D93D-4746-BA55-B30A99DCA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309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zafarrafii.com/" TargetMode="External"/><Relationship Id="rId7" Type="http://schemas.openxmlformats.org/officeDocument/2006/relationships/hyperlink" Target="https://www.meetup.com/bishbash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isec.inria.fr/" TargetMode="External"/><Relationship Id="rId5" Type="http://schemas.openxmlformats.org/officeDocument/2006/relationships/hyperlink" Target="http://www.gracenote.com/" TargetMode="External"/><Relationship Id="rId4" Type="http://schemas.openxmlformats.org/officeDocument/2006/relationships/hyperlink" Target="https://github.com/zafarrafii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Identifying Video Sources by Identifying Audio Compression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Zafar Rafii</a:t>
            </a:r>
          </a:p>
          <a:p>
            <a:r>
              <a:rPr lang="en-US" dirty="0" smtClean="0"/>
              <a:t>04/13/18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8049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Lossy Compression Artifacts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77719" y="6010059"/>
            <a:ext cx="5509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https</a:t>
            </a:r>
            <a:r>
              <a:rPr lang="en-US" dirty="0"/>
              <a:t>://deezer.io/deezer-at-icassp-2017-347cd296bd45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010569"/>
            <a:ext cx="7620000" cy="3981450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4/13/2018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Zafar Rafii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28C0C-D93D-4746-BA55-B30A99DCA5D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94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The compression artifacts will be the most apparent when the analysis happens on the same audio samples as </a:t>
            </a:r>
            <a:r>
              <a:rPr lang="en-US" dirty="0" smtClean="0"/>
              <a:t>in the </a:t>
            </a:r>
            <a:r>
              <a:rPr lang="en-US" dirty="0" smtClean="0"/>
              <a:t>encoding.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The compression artifacts will be more apparent if the analysis uses the same compression parameters as </a:t>
            </a:r>
            <a:r>
              <a:rPr lang="en-US" dirty="0" smtClean="0"/>
              <a:t>in the </a:t>
            </a:r>
            <a:r>
              <a:rPr lang="en-US" dirty="0" smtClean="0"/>
              <a:t>encoding.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compression </a:t>
            </a:r>
            <a:r>
              <a:rPr lang="en-US" dirty="0" smtClean="0"/>
              <a:t>artifacts can </a:t>
            </a:r>
            <a:r>
              <a:rPr lang="en-US" dirty="0" smtClean="0"/>
              <a:t>then be measured by looking at the </a:t>
            </a:r>
            <a:r>
              <a:rPr lang="en-US" dirty="0" smtClean="0"/>
              <a:t>energy in the </a:t>
            </a:r>
            <a:r>
              <a:rPr lang="en-US" dirty="0" smtClean="0"/>
              <a:t>spectrogram </a:t>
            </a:r>
            <a:r>
              <a:rPr lang="en-US" dirty="0" smtClean="0"/>
              <a:t>for </a:t>
            </a:r>
            <a:r>
              <a:rPr lang="en-US" dirty="0" smtClean="0"/>
              <a:t>a given framing and parameters.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4/13/2018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Zafar Rafii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28C0C-D93D-4746-BA55-B30A99DCA5D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41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Measure the differences between the power spectrograms at consecutive offsets and return the largest value and related index.</a:t>
            </a:r>
          </a:p>
          <a:p>
            <a:pPr marL="514350" indent="-514350" algn="just">
              <a:buFont typeface="+mj-lt"/>
              <a:buAutoNum type="arabicPeriod"/>
            </a:pPr>
            <a:endParaRPr lang="en-US" dirty="0" smtClean="0"/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Run this process for different sets of parameters corresponding to known coding formats and return the set with the largest score.</a:t>
            </a:r>
          </a:p>
          <a:p>
            <a:pPr marL="514350" indent="-514350" algn="just">
              <a:buFont typeface="+mj-lt"/>
              <a:buAutoNum type="arabicPeriod"/>
            </a:pPr>
            <a:endParaRPr lang="en-US" dirty="0" smtClean="0"/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Run all </a:t>
            </a:r>
            <a:r>
              <a:rPr lang="en-US" dirty="0" smtClean="0"/>
              <a:t>of this </a:t>
            </a:r>
            <a:r>
              <a:rPr lang="en-US" dirty="0" smtClean="0"/>
              <a:t>process on successive time blocks in the audio signal and combine the scores (with their indices) to refine the results.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4/13/2018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Zafar Rafii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28C0C-D93D-4746-BA55-B30A99DCA5D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348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Approach 1/3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533" y="1385158"/>
            <a:ext cx="9753600" cy="5486400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4/13/2018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Zafar Rafii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28C0C-D93D-4746-BA55-B30A99DCA5D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2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</a:t>
            </a:r>
            <a:r>
              <a:rPr lang="en-US" dirty="0" smtClean="0"/>
              <a:t>Approach 2/3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519" y="1384460"/>
            <a:ext cx="9753600" cy="5486400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4/13/2018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Zafar Rafii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28C0C-D93D-4746-BA55-B30A99DCA5D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03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</a:t>
            </a:r>
            <a:r>
              <a:rPr lang="en-US" dirty="0" smtClean="0"/>
              <a:t>Approach 3/3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519" y="1384462"/>
            <a:ext cx="9753600" cy="5486400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4/13/2018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Zafar Rafii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28C0C-D93D-4746-BA55-B30A99DCA5D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878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265" y="1368421"/>
            <a:ext cx="9464407" cy="54864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Framing Analysis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02371" y="2141620"/>
            <a:ext cx="1259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Clear peaks</a:t>
            </a:r>
            <a:endParaRPr lang="en-US" dirty="0"/>
          </a:p>
        </p:txBody>
      </p:sp>
      <p:cxnSp>
        <p:nvCxnSpPr>
          <p:cNvPr id="6" name="Straight Arrow Connector 5"/>
          <p:cNvCxnSpPr>
            <a:stCxn id="5" idx="3"/>
          </p:cNvCxnSpPr>
          <p:nvPr/>
        </p:nvCxnSpPr>
        <p:spPr>
          <a:xfrm flipV="1">
            <a:off x="2162139" y="2298032"/>
            <a:ext cx="617156" cy="282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4/13/2018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Zafar Rafii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28C0C-D93D-4746-BA55-B30A99DCA5D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90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Spectrogram Analysis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531" y="1374294"/>
            <a:ext cx="9464407" cy="5486400"/>
          </a:xfrm>
        </p:spPr>
      </p:pic>
      <p:sp>
        <p:nvSpPr>
          <p:cNvPr id="3" name="TextBox 2"/>
          <p:cNvSpPr txBox="1"/>
          <p:nvPr/>
        </p:nvSpPr>
        <p:spPr>
          <a:xfrm>
            <a:off x="974563" y="2141620"/>
            <a:ext cx="1011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Cleat cut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98361" y="4892842"/>
            <a:ext cx="1238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ysClr val="windowText" lastClr="000000"/>
                </a:solidFill>
              </a:rPr>
              <a:t>More zeros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7" name="Straight Arrow Connector 6"/>
          <p:cNvCxnSpPr>
            <a:stCxn id="3" idx="3"/>
          </p:cNvCxnSpPr>
          <p:nvPr/>
        </p:nvCxnSpPr>
        <p:spPr>
          <a:xfrm>
            <a:off x="1985865" y="2326286"/>
            <a:ext cx="552798" cy="1040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3"/>
          </p:cNvCxnSpPr>
          <p:nvPr/>
        </p:nvCxnSpPr>
        <p:spPr>
          <a:xfrm flipV="1">
            <a:off x="2137098" y="4620126"/>
            <a:ext cx="618134" cy="4573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4/13/2018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Zafar Rafii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28C0C-D93D-4746-BA55-B30A99DCA5D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19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Not always discriminative: different sources could use the same compression parameters or an unknown audio encoding.</a:t>
            </a:r>
          </a:p>
          <a:p>
            <a:pPr lvl="1" algn="just"/>
            <a:r>
              <a:rPr lang="en-US" dirty="0" smtClean="0"/>
              <a:t>Other cues can also be analyzed (e.g., high-frequency cut), and, in any case, any extra clue is a welcoming additional layer of knowledge for the system.</a:t>
            </a:r>
          </a:p>
          <a:p>
            <a:pPr algn="just"/>
            <a:r>
              <a:rPr lang="en-US" dirty="0" smtClean="0"/>
              <a:t>Not very robust: external noise, sample desynchronization, and high-bit rates will make the measurements more challenging.</a:t>
            </a:r>
          </a:p>
          <a:p>
            <a:pPr lvl="1" algn="just"/>
            <a:r>
              <a:rPr lang="en-US" dirty="0" smtClean="0"/>
              <a:t>The deviations can be taken care of, to some extent, through some post-processing (as described earlier) and using longer or multiple audio segments.</a:t>
            </a:r>
          </a:p>
          <a:p>
            <a:pPr algn="just"/>
            <a:r>
              <a:rPr lang="en-US" dirty="0" smtClean="0"/>
              <a:t>Computationally expensive: time-frequency analysis is performed for every sample and for every set of parameters to be tested.</a:t>
            </a:r>
          </a:p>
          <a:p>
            <a:pPr lvl="1" algn="just"/>
            <a:r>
              <a:rPr lang="en-US" dirty="0" smtClean="0"/>
              <a:t>There are ways to speed up the computation (e.g., using previously analyzed segments) and the time-frequency analysis can be optimized as well.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4/13/2018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Zafar Rafii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28C0C-D93D-4746-BA55-B30A99DCA5D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511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dirty="0"/>
              <a:t>t</a:t>
            </a:r>
            <a:r>
              <a:rPr lang="en-US" dirty="0" smtClean="0"/>
              <a:t>en Kate – Maintaining Audio Quality in Cascaded Psychoacoustics Coding – 1996.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err="1"/>
              <a:t>Herre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 err="1" smtClean="0"/>
              <a:t>Shlug</a:t>
            </a:r>
            <a:r>
              <a:rPr lang="en-US" dirty="0" smtClean="0"/>
              <a:t> – </a:t>
            </a:r>
            <a:r>
              <a:rPr lang="en-US" dirty="0"/>
              <a:t>Analysis of Decompressed Audio - "The Inverse Decoder“ – </a:t>
            </a:r>
            <a:r>
              <a:rPr lang="en-US" dirty="0" smtClean="0"/>
              <a:t>2000.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err="1"/>
              <a:t>Moehrs</a:t>
            </a:r>
            <a:r>
              <a:rPr lang="en-US" dirty="0"/>
              <a:t> et </a:t>
            </a:r>
            <a:r>
              <a:rPr lang="en-US" dirty="0" smtClean="0"/>
              <a:t>al. </a:t>
            </a:r>
            <a:r>
              <a:rPr lang="en-US" dirty="0"/>
              <a:t>– </a:t>
            </a:r>
            <a:r>
              <a:rPr lang="en-US" dirty="0" err="1"/>
              <a:t>Analysing</a:t>
            </a:r>
            <a:r>
              <a:rPr lang="en-US" dirty="0"/>
              <a:t> Decompressed Audio with the "Inverse Decoder" - Towards an Operative Algorithm – </a:t>
            </a:r>
            <a:r>
              <a:rPr lang="en-US" dirty="0" smtClean="0"/>
              <a:t>2002.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err="1" smtClean="0"/>
              <a:t>Bosi</a:t>
            </a:r>
            <a:r>
              <a:rPr lang="en-US" dirty="0" smtClean="0"/>
              <a:t> and Goldberg – </a:t>
            </a:r>
            <a:r>
              <a:rPr lang="en-US" dirty="0"/>
              <a:t>Introduction to Digital Audio Coding and Standards – </a:t>
            </a:r>
            <a:r>
              <a:rPr lang="en-US" dirty="0" smtClean="0"/>
              <a:t>2003.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Yang et al. – Detecting Digital Audio Forgeries by Checking Frame Offsets – </a:t>
            </a:r>
            <a:r>
              <a:rPr lang="en-US" dirty="0" smtClean="0"/>
              <a:t>2008.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Yang et al. – Defeating Fake-Quality MP3 </a:t>
            </a:r>
            <a:r>
              <a:rPr lang="en-US" dirty="0" smtClean="0"/>
              <a:t>– 2009.</a:t>
            </a:r>
            <a:endParaRPr lang="en-US" dirty="0"/>
          </a:p>
          <a:p>
            <a:pPr marL="514350" indent="-514350" algn="just">
              <a:buFont typeface="+mj-lt"/>
              <a:buAutoNum type="arabicPeriod"/>
            </a:pPr>
            <a:r>
              <a:rPr lang="en-US" dirty="0" err="1" smtClean="0"/>
              <a:t>Gärtner</a:t>
            </a:r>
            <a:r>
              <a:rPr lang="en-US" dirty="0" smtClean="0"/>
              <a:t> </a:t>
            </a:r>
            <a:r>
              <a:rPr lang="en-US" dirty="0"/>
              <a:t>et al. – Efficient Cross-Codec Framing Grid Analysis for Audio Tampering Detection – </a:t>
            </a:r>
            <a:r>
              <a:rPr lang="en-US" dirty="0" smtClean="0"/>
              <a:t>2016.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err="1"/>
              <a:t>Seitchter</a:t>
            </a:r>
            <a:r>
              <a:rPr lang="en-US" dirty="0"/>
              <a:t> et al. – AAC Encoding Detection and Bitrate Estimation using a Convolutional Neural Network – </a:t>
            </a:r>
            <a:r>
              <a:rPr lang="en-US" dirty="0" smtClean="0"/>
              <a:t>2016.</a:t>
            </a:r>
            <a:endParaRPr lang="en-US" dirty="0"/>
          </a:p>
          <a:p>
            <a:pPr marL="514350" indent="-514350" algn="just">
              <a:buFont typeface="+mj-lt"/>
              <a:buAutoNum type="arabicPeriod"/>
            </a:pPr>
            <a:r>
              <a:rPr lang="en-US" dirty="0" err="1"/>
              <a:t>Hennequin</a:t>
            </a:r>
            <a:r>
              <a:rPr lang="en-US" dirty="0"/>
              <a:t> et al. – Codec Independent Lossy Audio Compression Detection – 2017</a:t>
            </a:r>
            <a:r>
              <a:rPr lang="en-US" dirty="0" smtClean="0"/>
              <a:t>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Kim and Rafii – Lossy Audio Compression Identification – 2018 (submitted).</a:t>
            </a:r>
          </a:p>
          <a:p>
            <a:pPr marL="514350" indent="-514350" algn="just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4/13/2018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Zafar Rafii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28C0C-D93D-4746-BA55-B30A99DCA5D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506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Gracenote: </a:t>
            </a:r>
            <a:r>
              <a:rPr lang="en-US" dirty="0" smtClean="0"/>
              <a:t>Entertainment Data and Tech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Shape 24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608007"/>
            <a:ext cx="12197755" cy="338303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hape 231"/>
          <p:cNvSpPr/>
          <p:nvPr/>
        </p:nvSpPr>
        <p:spPr>
          <a:xfrm>
            <a:off x="340783" y="5006873"/>
            <a:ext cx="1916751" cy="1272141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lIns="0" tIns="0" rIns="0" bIns="0" anchor="t" anchorCtr="0">
            <a:noAutofit/>
          </a:bodyPr>
          <a:lstStyle/>
          <a:p>
            <a:pPr algn="ctr">
              <a:buSzPct val="25000"/>
            </a:pPr>
            <a:r>
              <a:rPr lang="en-US" sz="1600" b="1" dirty="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Music</a:t>
            </a:r>
          </a:p>
          <a:p>
            <a:pPr algn="ctr">
              <a:buSzPct val="25000"/>
            </a:pPr>
            <a:r>
              <a:rPr lang="en-US" sz="1333" dirty="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Industry standard music data and media recognition powering the world’s leading digital music platforms.</a:t>
            </a:r>
          </a:p>
        </p:txBody>
      </p:sp>
      <p:sp>
        <p:nvSpPr>
          <p:cNvPr id="7" name="Shape 232"/>
          <p:cNvSpPr/>
          <p:nvPr/>
        </p:nvSpPr>
        <p:spPr>
          <a:xfrm>
            <a:off x="7485140" y="5002671"/>
            <a:ext cx="2190160" cy="1272141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lIns="0" tIns="0" rIns="0" bIns="0" anchor="t" anchorCtr="0">
            <a:noAutofit/>
          </a:bodyPr>
          <a:lstStyle/>
          <a:p>
            <a:pPr algn="ctr">
              <a:buSzPct val="25000"/>
            </a:pPr>
            <a:r>
              <a:rPr lang="en-US" sz="1600" b="1" dirty="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Sports</a:t>
            </a:r>
          </a:p>
          <a:p>
            <a:pPr algn="ctr">
              <a:buSzPct val="25000"/>
            </a:pPr>
            <a:r>
              <a:rPr lang="en-US" sz="1333" dirty="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Sports scores and statistics covering the world’s top leagues, events, teams and players - powering leading online media.</a:t>
            </a:r>
          </a:p>
        </p:txBody>
      </p:sp>
      <p:sp>
        <p:nvSpPr>
          <p:cNvPr id="8" name="Shape 233"/>
          <p:cNvSpPr/>
          <p:nvPr/>
        </p:nvSpPr>
        <p:spPr>
          <a:xfrm>
            <a:off x="2487098" y="5000521"/>
            <a:ext cx="2261649" cy="1477327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lIns="0" tIns="0" rIns="0" bIns="0" anchor="t" anchorCtr="0">
            <a:noAutofit/>
          </a:bodyPr>
          <a:lstStyle/>
          <a:p>
            <a:pPr algn="ctr">
              <a:buSzPct val="25000"/>
            </a:pPr>
            <a:r>
              <a:rPr lang="en-US" sz="1600" b="1" dirty="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Auto</a:t>
            </a:r>
          </a:p>
          <a:p>
            <a:pPr algn="ctr">
              <a:buSzPct val="25000"/>
            </a:pPr>
            <a:r>
              <a:rPr lang="en-US" sz="1333" dirty="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Music data and media recognition solutions fueling infotainment systems in +100M cars from every major OEM and supplier.</a:t>
            </a:r>
          </a:p>
        </p:txBody>
      </p:sp>
      <p:sp>
        <p:nvSpPr>
          <p:cNvPr id="9" name="Shape 234"/>
          <p:cNvSpPr/>
          <p:nvPr/>
        </p:nvSpPr>
        <p:spPr>
          <a:xfrm>
            <a:off x="9937751" y="5000521"/>
            <a:ext cx="2065867" cy="1272141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lIns="0" tIns="0" rIns="0" bIns="0" anchor="t" anchorCtr="0">
            <a:noAutofit/>
          </a:bodyPr>
          <a:lstStyle/>
          <a:p>
            <a:pPr algn="ctr">
              <a:buSzPct val="25000"/>
            </a:pPr>
            <a:r>
              <a:rPr lang="en-US" sz="1600" b="1" dirty="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Personalization</a:t>
            </a:r>
          </a:p>
          <a:p>
            <a:pPr algn="ctr">
              <a:buSzPct val="25000"/>
            </a:pPr>
            <a:r>
              <a:rPr lang="en-US" sz="1333" dirty="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Industry standard ACR technology featured in more than 25M connected TVs from top brands.</a:t>
            </a:r>
          </a:p>
        </p:txBody>
      </p:sp>
      <p:cxnSp>
        <p:nvCxnSpPr>
          <p:cNvPr id="10" name="Shape 235"/>
          <p:cNvCxnSpPr/>
          <p:nvPr/>
        </p:nvCxnSpPr>
        <p:spPr>
          <a:xfrm>
            <a:off x="2389577" y="5222316"/>
            <a:ext cx="6548" cy="1224580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  <a:effectLst>
            <a:outerShdw dist="12700" dir="10800000" rotWithShape="0">
              <a:schemeClr val="lt1"/>
            </a:outerShdw>
          </a:effectLst>
        </p:spPr>
      </p:cxnSp>
      <p:cxnSp>
        <p:nvCxnSpPr>
          <p:cNvPr id="11" name="Shape 236"/>
          <p:cNvCxnSpPr/>
          <p:nvPr/>
        </p:nvCxnSpPr>
        <p:spPr>
          <a:xfrm>
            <a:off x="7311022" y="5216252"/>
            <a:ext cx="6548" cy="1224580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  <a:effectLst>
            <a:outerShdw dist="12700" dir="10800000" rotWithShape="0">
              <a:schemeClr val="lt1"/>
            </a:outerShdw>
          </a:effectLst>
        </p:spPr>
      </p:cxnSp>
      <p:cxnSp>
        <p:nvCxnSpPr>
          <p:cNvPr id="12" name="Shape 237"/>
          <p:cNvCxnSpPr/>
          <p:nvPr/>
        </p:nvCxnSpPr>
        <p:spPr>
          <a:xfrm>
            <a:off x="9799161" y="5231173"/>
            <a:ext cx="6548" cy="1224580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  <a:effectLst>
            <a:outerShdw dist="12700" dir="10800000" rotWithShape="0">
              <a:schemeClr val="lt1"/>
            </a:outerShdw>
          </a:effectLst>
        </p:spPr>
      </p:cxnSp>
      <p:sp>
        <p:nvSpPr>
          <p:cNvPr id="13" name="Shape 239"/>
          <p:cNvSpPr/>
          <p:nvPr/>
        </p:nvSpPr>
        <p:spPr>
          <a:xfrm>
            <a:off x="5086885" y="5015402"/>
            <a:ext cx="2046528" cy="1477327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lIns="0" tIns="0" rIns="0" bIns="0" anchor="t" anchorCtr="0">
            <a:noAutofit/>
          </a:bodyPr>
          <a:lstStyle/>
          <a:p>
            <a:pPr algn="ctr">
              <a:buSzPct val="25000"/>
            </a:pPr>
            <a:r>
              <a:rPr lang="en-US" sz="1600" b="1" dirty="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Video</a:t>
            </a:r>
          </a:p>
          <a:p>
            <a:pPr algn="ctr">
              <a:buSzPct val="25000"/>
            </a:pPr>
            <a:r>
              <a:rPr lang="en-US" sz="1333" dirty="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TV listings and descriptive movie and TV data driving user interfaces of the world’s top </a:t>
            </a:r>
            <a:r>
              <a:rPr lang="en-US" sz="1333" dirty="0" err="1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pay-TV</a:t>
            </a:r>
            <a:r>
              <a:rPr lang="en-US" sz="1333" dirty="0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providers and OTT services.</a:t>
            </a:r>
          </a:p>
        </p:txBody>
      </p:sp>
      <p:cxnSp>
        <p:nvCxnSpPr>
          <p:cNvPr id="14" name="Shape 240"/>
          <p:cNvCxnSpPr/>
          <p:nvPr/>
        </p:nvCxnSpPr>
        <p:spPr>
          <a:xfrm>
            <a:off x="4863986" y="5206382"/>
            <a:ext cx="6548" cy="1224580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  <a:effectLst>
            <a:outerShdw dist="12700" dir="10800000" rotWithShape="0">
              <a:schemeClr val="lt1"/>
            </a:outerShdw>
          </a:effectLst>
        </p:spPr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4/13/2018</a:t>
            </a:r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Zafar Rafii</a:t>
            </a:r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28C0C-D93D-4746-BA55-B30A99DCA5D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24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http://zafarrafii.com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github.com/zafarrafii</a:t>
            </a:r>
            <a:endParaRPr lang="en-US" dirty="0" smtClean="0"/>
          </a:p>
          <a:p>
            <a:r>
              <a:rPr lang="en-US" dirty="0">
                <a:hlinkClick r:id="rId5"/>
              </a:rPr>
              <a:t>http://www.gracenote.com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r>
              <a:rPr lang="en-US" dirty="0">
                <a:hlinkClick r:id="rId6"/>
              </a:rPr>
              <a:t>https://sisec.inria.fr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r>
              <a:rPr lang="en-US" dirty="0">
                <a:hlinkClick r:id="rId7"/>
              </a:rPr>
              <a:t>https://www.meetup.com/bishbash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4/13/2018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Zafar Rafii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28C0C-D93D-4746-BA55-B30A99DCA5D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74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Gracenote: </a:t>
            </a:r>
            <a:r>
              <a:rPr lang="en-US" dirty="0" smtClean="0"/>
              <a:t>A Nielsen Company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" name="Shape 19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615107"/>
            <a:ext cx="12192000" cy="29908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Shape 20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1065" y="2600801"/>
            <a:ext cx="2938319" cy="1040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Shape 206"/>
          <p:cNvPicPr preferRelativeResize="0"/>
          <p:nvPr/>
        </p:nvPicPr>
        <p:blipFill rotWithShape="1">
          <a:blip r:embed="rId4">
            <a:alphaModFix/>
          </a:blip>
          <a:srcRect l="6837" t="23317" r="6836" b="23317"/>
          <a:stretch/>
        </p:blipFill>
        <p:spPr>
          <a:xfrm>
            <a:off x="1046930" y="2420574"/>
            <a:ext cx="4050892" cy="125212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" name="Shape 200"/>
          <p:cNvCxnSpPr/>
          <p:nvPr/>
        </p:nvCxnSpPr>
        <p:spPr>
          <a:xfrm>
            <a:off x="6108465" y="4732915"/>
            <a:ext cx="6548" cy="1224580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  <a:effectLst>
            <a:outerShdw dist="12700" dir="10800000" rotWithShape="0">
              <a:schemeClr val="lt1"/>
            </a:outerShdw>
          </a:effectLst>
        </p:spPr>
      </p:cxnSp>
      <p:sp>
        <p:nvSpPr>
          <p:cNvPr id="17" name="Shape 202"/>
          <p:cNvSpPr/>
          <p:nvPr/>
        </p:nvSpPr>
        <p:spPr>
          <a:xfrm>
            <a:off x="6693650" y="4636260"/>
            <a:ext cx="4745316" cy="1313179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lIns="0" tIns="0" rIns="0" bIns="0" anchor="t" anchorCtr="0">
            <a:noAutofit/>
          </a:bodyPr>
          <a:lstStyle/>
          <a:p>
            <a:pPr algn="ctr">
              <a:buSzPct val="25000"/>
            </a:pPr>
            <a:r>
              <a:rPr lang="en-US" sz="2133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Media Consumption</a:t>
            </a:r>
          </a:p>
          <a:p>
            <a:pPr algn="ctr">
              <a:buSzPct val="25000"/>
            </a:pPr>
            <a:r>
              <a:rPr lang="en-US" sz="16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Nielsen’s gold standard audience measurement solutions determine what millions of people are watching and listening to across these same devices, platforms and services.</a:t>
            </a:r>
          </a:p>
        </p:txBody>
      </p:sp>
      <p:sp>
        <p:nvSpPr>
          <p:cNvPr id="18" name="Shape 203"/>
          <p:cNvSpPr/>
          <p:nvPr/>
        </p:nvSpPr>
        <p:spPr>
          <a:xfrm>
            <a:off x="566003" y="4636260"/>
            <a:ext cx="4852663" cy="1313179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lIns="0" tIns="0" rIns="0" bIns="0" anchor="t" anchorCtr="0">
            <a:noAutofit/>
          </a:bodyPr>
          <a:lstStyle/>
          <a:p>
            <a:pPr algn="ctr">
              <a:buSzPct val="25000"/>
            </a:pPr>
            <a:r>
              <a:rPr lang="en-US" sz="2133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Media Discovery </a:t>
            </a:r>
          </a:p>
          <a:p>
            <a:pPr algn="ctr">
              <a:buSzPct val="25000"/>
            </a:pPr>
            <a:r>
              <a:rPr lang="en-US" sz="1600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Gracenote data powers product interfaces and discovery algorithms for top TV, movie and music platforms – helping millions of consumers find what to watch and listen to daily.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4/13/2018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Zafar Rafii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28C0C-D93D-4746-BA55-B30A99DCA5D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82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Nielsen: Audience </a:t>
            </a:r>
            <a:r>
              <a:rPr lang="en-US" dirty="0" smtClean="0"/>
              <a:t>Measurement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61" y="1938048"/>
            <a:ext cx="3395988" cy="22860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537" y="4119998"/>
            <a:ext cx="2982396" cy="2286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8093" y="1918338"/>
            <a:ext cx="4067463" cy="2286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8902" y="4101214"/>
            <a:ext cx="3048000" cy="22860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4/13/2018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Zafar Rafii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28C0C-D93D-4746-BA55-B30A99DCA5D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719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u="sng" dirty="0" smtClean="0"/>
              <a:t>Problem</a:t>
            </a:r>
            <a:r>
              <a:rPr lang="en-US" dirty="0" smtClean="0"/>
              <a:t>: In some </a:t>
            </a:r>
            <a:r>
              <a:rPr lang="en-US" dirty="0" smtClean="0"/>
              <a:t>cases, </a:t>
            </a:r>
            <a:r>
              <a:rPr lang="en-US" dirty="0" smtClean="0"/>
              <a:t>the only data that can be obtained is the audio-video content, which does not help for identifying the source.</a:t>
            </a:r>
          </a:p>
          <a:p>
            <a:pPr algn="just"/>
            <a:endParaRPr lang="en-US" dirty="0"/>
          </a:p>
          <a:p>
            <a:pPr algn="just"/>
            <a:r>
              <a:rPr lang="en-US" u="sng" dirty="0" smtClean="0"/>
              <a:t>Assumption</a:t>
            </a:r>
            <a:r>
              <a:rPr lang="en-US" dirty="0" smtClean="0"/>
              <a:t>: Different video sources use different lossy formats for their audio content, introducing distinct compression artifacts in it.</a:t>
            </a:r>
          </a:p>
          <a:p>
            <a:pPr algn="just"/>
            <a:endParaRPr lang="en-US" dirty="0"/>
          </a:p>
          <a:p>
            <a:pPr algn="just"/>
            <a:r>
              <a:rPr lang="en-US" u="sng" dirty="0" smtClean="0"/>
              <a:t>Solution</a:t>
            </a:r>
            <a:r>
              <a:rPr lang="en-US" dirty="0" smtClean="0"/>
              <a:t>: By analyzing the compression artifacts in the audio content, we can then infer the video source: audio compression identification!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4/13/2018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Zafar Rafii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28C0C-D93D-4746-BA55-B30A99DCA5D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80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Lossy </a:t>
            </a:r>
            <a:r>
              <a:rPr lang="en-US" dirty="0" smtClean="0"/>
              <a:t>Compression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The objective of data compression is to reduce the size of data for more efficient storage or transmission, while preserving the quality.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While lossless compression encodes data in a reversible manner, lossy compression removes perceptually less significant information.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Lossy audio coding </a:t>
            </a:r>
            <a:r>
              <a:rPr lang="en-US" dirty="0" smtClean="0"/>
              <a:t>formats such as MP3</a:t>
            </a:r>
            <a:r>
              <a:rPr lang="en-US" dirty="0" smtClean="0"/>
              <a:t>, AAC, AC-3, </a:t>
            </a:r>
            <a:r>
              <a:rPr lang="en-US" dirty="0" err="1" smtClean="0"/>
              <a:t>Vorbis</a:t>
            </a:r>
            <a:r>
              <a:rPr lang="en-US" dirty="0" smtClean="0"/>
              <a:t>, and </a:t>
            </a:r>
            <a:r>
              <a:rPr lang="en-US" dirty="0" smtClean="0"/>
              <a:t>WMA </a:t>
            </a:r>
            <a:r>
              <a:rPr lang="en-US" dirty="0" smtClean="0"/>
              <a:t>are </a:t>
            </a:r>
            <a:r>
              <a:rPr lang="en-US" dirty="0" smtClean="0"/>
              <a:t>widely used </a:t>
            </a:r>
            <a:r>
              <a:rPr lang="en-US" dirty="0" smtClean="0"/>
              <a:t>in audio/video files and radio/TV broadcasting.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4/13/2018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Zafar Rafii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28C0C-D93D-4746-BA55-B30A99DCA5D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997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Lossy </a:t>
            </a:r>
            <a:r>
              <a:rPr lang="en-US" dirty="0" smtClean="0"/>
              <a:t>Compression </a:t>
            </a:r>
            <a:r>
              <a:rPr lang="en-US" dirty="0" smtClean="0"/>
              <a:t>Structure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23480" y="5354057"/>
            <a:ext cx="5509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https</a:t>
            </a:r>
            <a:r>
              <a:rPr lang="en-US" dirty="0"/>
              <a:t>://deezer.io/deezer-at-icassp-2017-347cd296bd45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0" y="2624931"/>
            <a:ext cx="9525000" cy="2752725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4/13/2018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Zafar Rafii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28C0C-D93D-4746-BA55-B30A99DCA5D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465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Filterbank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Time-frequency transform:</a:t>
            </a:r>
          </a:p>
          <a:p>
            <a:pPr lvl="1" algn="just"/>
            <a:r>
              <a:rPr lang="en-US" dirty="0" smtClean="0"/>
              <a:t>Polyphase Quadrature Filter (PQF)</a:t>
            </a:r>
          </a:p>
          <a:p>
            <a:pPr lvl="1" algn="just"/>
            <a:r>
              <a:rPr lang="en-US" dirty="0" smtClean="0"/>
              <a:t>Modified Discrete Cosine Transform (MDCT)</a:t>
            </a:r>
          </a:p>
          <a:p>
            <a:pPr lvl="1" algn="just"/>
            <a:r>
              <a:rPr lang="en-US" dirty="0" smtClean="0"/>
              <a:t>Hybrid structure (e.g., PQF+MDCT for MP3)</a:t>
            </a:r>
          </a:p>
          <a:p>
            <a:pPr algn="just"/>
            <a:r>
              <a:rPr lang="en-US" dirty="0" smtClean="0"/>
              <a:t>Window function:</a:t>
            </a:r>
          </a:p>
          <a:p>
            <a:pPr lvl="1" algn="just"/>
            <a:r>
              <a:rPr lang="en-US" dirty="0" smtClean="0"/>
              <a:t>Sine window (e.g., MP3 and AAC)</a:t>
            </a:r>
          </a:p>
          <a:p>
            <a:pPr lvl="1" algn="just"/>
            <a:r>
              <a:rPr lang="en-US" dirty="0" smtClean="0"/>
              <a:t>Slope window (e.g., </a:t>
            </a:r>
            <a:r>
              <a:rPr lang="en-US" dirty="0" err="1" smtClean="0"/>
              <a:t>Vorbis</a:t>
            </a:r>
            <a:r>
              <a:rPr lang="en-US" dirty="0" smtClean="0"/>
              <a:t>)</a:t>
            </a:r>
          </a:p>
          <a:p>
            <a:pPr lvl="1" algn="just"/>
            <a:r>
              <a:rPr lang="en-US" dirty="0" smtClean="0"/>
              <a:t>Kaiser-Bessel-derived (KBD) window (e.g., AAC and AC-3)</a:t>
            </a:r>
            <a:endParaRPr lang="en-US" dirty="0"/>
          </a:p>
          <a:p>
            <a:pPr algn="just"/>
            <a:r>
              <a:rPr lang="en-US" dirty="0" smtClean="0"/>
              <a:t>Window length:</a:t>
            </a:r>
          </a:p>
          <a:p>
            <a:pPr lvl="1" algn="just"/>
            <a:r>
              <a:rPr lang="en-US" dirty="0" smtClean="0"/>
              <a:t>Normal (long) window length (typically, with half-overlapping)</a:t>
            </a:r>
          </a:p>
          <a:p>
            <a:pPr lvl="1" algn="just"/>
            <a:r>
              <a:rPr lang="en-US" dirty="0" smtClean="0"/>
              <a:t>Short window length for transients (e.g., </a:t>
            </a:r>
            <a:r>
              <a:rPr lang="en-US" dirty="0" smtClean="0"/>
              <a:t>long </a:t>
            </a:r>
            <a:r>
              <a:rPr lang="en-US" dirty="0" smtClean="0"/>
              <a:t>2048 vs </a:t>
            </a:r>
            <a:r>
              <a:rPr lang="en-US" dirty="0" smtClean="0"/>
              <a:t>short 384 samples </a:t>
            </a:r>
            <a:r>
              <a:rPr lang="en-US" dirty="0" smtClean="0"/>
              <a:t>for AAC)</a:t>
            </a:r>
          </a:p>
          <a:p>
            <a:pPr lvl="1" algn="just"/>
            <a:r>
              <a:rPr lang="en-US" dirty="0" smtClean="0"/>
              <a:t>Hybrid stop and start windows between long and short windows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4/13/2018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Zafar Rafii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28C0C-D93D-4746-BA55-B30A99DCA5D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64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Lossy Compression </a:t>
            </a:r>
            <a:r>
              <a:rPr lang="en-US" dirty="0" smtClean="0"/>
              <a:t>Identification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The goal is to identify the compression parameters, the bit rate, the coding format, etc., which were used by the lossy compression.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Applications include detection </a:t>
            </a:r>
            <a:r>
              <a:rPr lang="en-US" dirty="0" smtClean="0"/>
              <a:t>of </a:t>
            </a:r>
            <a:r>
              <a:rPr lang="en-US" dirty="0" smtClean="0"/>
              <a:t>audio alterations, authentication of the audio quality, reverse-engineering of the encoding process, etc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The typical approaches in the literature </a:t>
            </a:r>
            <a:r>
              <a:rPr lang="en-US" dirty="0"/>
              <a:t>use signal processing (i.e., time-frequency </a:t>
            </a:r>
            <a:r>
              <a:rPr lang="en-US" dirty="0" smtClean="0"/>
              <a:t>analysis) and/or machine </a:t>
            </a:r>
            <a:r>
              <a:rPr lang="en-US" dirty="0" smtClean="0"/>
              <a:t>learning (e.g., </a:t>
            </a:r>
            <a:r>
              <a:rPr lang="en-US" dirty="0" smtClean="0"/>
              <a:t>SVMs).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4/13/2018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Zafar Rafii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28C0C-D93D-4746-BA55-B30A99DCA5D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306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2170</TotalTime>
  <Words>1037</Words>
  <Application>Microsoft Office PowerPoint</Application>
  <PresentationFormat>Widescreen</PresentationFormat>
  <Paragraphs>159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Century Gothic</vt:lpstr>
      <vt:lpstr>Office Theme</vt:lpstr>
      <vt:lpstr>Identifying Video Sources by Identifying Audio Compression</vt:lpstr>
      <vt:lpstr>Gracenote: Entertainment Data and Tech</vt:lpstr>
      <vt:lpstr>Gracenote: A Nielsen Company</vt:lpstr>
      <vt:lpstr>Nielsen: Audience Measurement</vt:lpstr>
      <vt:lpstr>Project</vt:lpstr>
      <vt:lpstr>Lossy Compression</vt:lpstr>
      <vt:lpstr>Lossy Compression Structure</vt:lpstr>
      <vt:lpstr>Filterbank Parameters</vt:lpstr>
      <vt:lpstr>Lossy Compression Identification</vt:lpstr>
      <vt:lpstr>Lossy Compression Artifacts</vt:lpstr>
      <vt:lpstr>Observations</vt:lpstr>
      <vt:lpstr>Proposed Approach</vt:lpstr>
      <vt:lpstr>Proposed Approach 1/3</vt:lpstr>
      <vt:lpstr>Proposed Approach 2/3</vt:lpstr>
      <vt:lpstr>Proposed Approach 3/3</vt:lpstr>
      <vt:lpstr>Framing Analysis</vt:lpstr>
      <vt:lpstr>Spectrogram Analysis</vt:lpstr>
      <vt:lpstr>Limitations</vt:lpstr>
      <vt:lpstr>Some References</vt:lpstr>
      <vt:lpstr>Some Links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CodecID</dc:title>
  <dc:creator>Zafar Rafii</dc:creator>
  <cp:lastModifiedBy>Zafar Rafii</cp:lastModifiedBy>
  <cp:revision>760</cp:revision>
  <dcterms:created xsi:type="dcterms:W3CDTF">2017-06-26T23:14:24Z</dcterms:created>
  <dcterms:modified xsi:type="dcterms:W3CDTF">2018-04-12T10:39:40Z</dcterms:modified>
</cp:coreProperties>
</file>