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28"/>
  </p:notesMasterIdLst>
  <p:sldIdLst>
    <p:sldId id="256" r:id="rId5"/>
    <p:sldId id="259" r:id="rId6"/>
    <p:sldId id="260" r:id="rId7"/>
    <p:sldId id="261" r:id="rId8"/>
    <p:sldId id="263" r:id="rId9"/>
    <p:sldId id="264" r:id="rId10"/>
    <p:sldId id="265" r:id="rId11"/>
    <p:sldId id="266" r:id="rId12"/>
    <p:sldId id="267" r:id="rId13"/>
    <p:sldId id="268" r:id="rId14"/>
    <p:sldId id="269" r:id="rId15"/>
    <p:sldId id="290" r:id="rId16"/>
    <p:sldId id="270" r:id="rId17"/>
    <p:sldId id="271" r:id="rId18"/>
    <p:sldId id="273" r:id="rId19"/>
    <p:sldId id="284" r:id="rId20"/>
    <p:sldId id="275" r:id="rId21"/>
    <p:sldId id="276" r:id="rId22"/>
    <p:sldId id="285" r:id="rId23"/>
    <p:sldId id="288" r:id="rId24"/>
    <p:sldId id="286" r:id="rId25"/>
    <p:sldId id="287" r:id="rId26"/>
    <p:sldId id="289" r:id="rId27"/>
  </p:sldIdLst>
  <p:sldSz cx="7772400" cy="10058400"/>
  <p:notesSz cx="6858000" cy="9144000"/>
  <p:embeddedFontLst>
    <p:embeddedFont>
      <p:font typeface="Helvetica Neue" panose="020B0604020202020204" charset="0"/>
      <p:regular r:id="rId29"/>
      <p:bold r:id="rId30"/>
      <p:italic r:id="rId31"/>
      <p:boldItalic r:id="rId32"/>
    </p:embeddedFont>
    <p:embeddedFont>
      <p:font typeface="Open Sans" panose="020B0606030504020204" pitchFamily="34" charset="0"/>
      <p:regular r:id="rId33"/>
      <p:bold r:id="rId34"/>
      <p:italic r:id="rId35"/>
      <p:boldItalic r:id="rId36"/>
    </p:embeddedFont>
    <p:embeddedFont>
      <p:font typeface="Open Sans Light" panose="020B030603050402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4" d="100"/>
          <a:sy n="74" d="100"/>
        </p:scale>
        <p:origin x="2982" y="78"/>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1.fntdata"/><Relationship Id="rId21" Type="http://schemas.openxmlformats.org/officeDocument/2006/relationships/slide" Target="slides/slide17.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5.fntdata"/><Relationship Id="rId38" Type="http://schemas.openxmlformats.org/officeDocument/2006/relationships/font" Target="fonts/font10.fntdata"/></Relationships>
</file>

<file path=ppt/charts/_rels/chart1.xml.rels><?xml version="1.0" encoding="UTF-8" standalone="yes"?>
<Relationships xmlns="http://schemas.openxmlformats.org/package/2006/relationships"><Relationship Id="rId3" Type="http://schemas.openxmlformats.org/officeDocument/2006/relationships/oleObject" Target="file:///C:\AT\Trainings\Data_Architect_Udacity\Data_Governance\submission\SneakerPark_data_governanc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AT\Trainings\Data_Architect_Udacity\Data_Governance\submission\SneakerPark_data_governance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AT\Trainings\Data_Architect_Udacity\Data_Governance\submission\SneakerPark_data_governance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'Data Monitoring'!$B$1</c:f>
              <c:strCache>
                <c:ptCount val="1"/>
                <c:pt idx="0">
                  <c:v>Percentage of missing values</c:v>
                </c:pt>
              </c:strCache>
            </c:strRef>
          </c:tx>
          <c:spPr>
            <a:solidFill>
              <a:schemeClr val="accent1"/>
            </a:solidFill>
            <a:ln>
              <a:noFill/>
            </a:ln>
            <a:effectLst/>
          </c:spPr>
          <c:invertIfNegative val="0"/>
          <c:cat>
            <c:strRef>
              <c:f>'Data Monitoring'!$A$2:$A$16</c:f>
              <c:strCache>
                <c:ptCount val="15"/>
                <c:pt idx="0">
                  <c:v>ShoeType</c:v>
                </c:pt>
                <c:pt idx="1">
                  <c:v>Brand</c:v>
                </c:pt>
                <c:pt idx="2">
                  <c:v>Color</c:v>
                </c:pt>
                <c:pt idx="3">
                  <c:v>Gender</c:v>
                </c:pt>
                <c:pt idx="4">
                  <c:v>Size</c:v>
                </c:pt>
                <c:pt idx="5">
                  <c:v>ListingEndDate</c:v>
                </c:pt>
                <c:pt idx="6">
                  <c:v>ShippingAddress</c:v>
                </c:pt>
                <c:pt idx="7">
                  <c:v>Status</c:v>
                </c:pt>
                <c:pt idx="8">
                  <c:v>ListingSoldPrice</c:v>
                </c:pt>
                <c:pt idx="9">
                  <c:v>TrackingNumber</c:v>
                </c:pt>
                <c:pt idx="10">
                  <c:v>ItemStatus</c:v>
                </c:pt>
                <c:pt idx="11">
                  <c:v>ArrivalDate</c:v>
                </c:pt>
                <c:pt idx="12">
                  <c:v>Email</c:v>
                </c:pt>
                <c:pt idx="13">
                  <c:v>Phone</c:v>
                </c:pt>
                <c:pt idx="14">
                  <c:v>OrderID</c:v>
                </c:pt>
              </c:strCache>
            </c:strRef>
          </c:cat>
          <c:val>
            <c:numRef>
              <c:f>'Data Monitoring'!$B$2:$B$16</c:f>
              <c:numCache>
                <c:formatCode>0.00%</c:formatCode>
                <c:ptCount val="15"/>
                <c:pt idx="0">
                  <c:v>0.16</c:v>
                </c:pt>
                <c:pt idx="1">
                  <c:v>2.3E-2</c:v>
                </c:pt>
                <c:pt idx="2">
                  <c:v>2.8000000000000001E-2</c:v>
                </c:pt>
                <c:pt idx="3">
                  <c:v>0</c:v>
                </c:pt>
                <c:pt idx="4">
                  <c:v>0</c:v>
                </c:pt>
                <c:pt idx="5">
                  <c:v>0.71599999999999997</c:v>
                </c:pt>
                <c:pt idx="6">
                  <c:v>7.0999999999999994E-2</c:v>
                </c:pt>
                <c:pt idx="7">
                  <c:v>0</c:v>
                </c:pt>
                <c:pt idx="8">
                  <c:v>1.0999999999999999E-2</c:v>
                </c:pt>
                <c:pt idx="9">
                  <c:v>0</c:v>
                </c:pt>
                <c:pt idx="10">
                  <c:v>0.13500000000000001</c:v>
                </c:pt>
                <c:pt idx="11">
                  <c:v>0</c:v>
                </c:pt>
                <c:pt idx="12">
                  <c:v>0.13800000000000001</c:v>
                </c:pt>
                <c:pt idx="13">
                  <c:v>0.31</c:v>
                </c:pt>
                <c:pt idx="14">
                  <c:v>0.13800000000000001</c:v>
                </c:pt>
              </c:numCache>
            </c:numRef>
          </c:val>
          <c:extLst>
            <c:ext xmlns:c16="http://schemas.microsoft.com/office/drawing/2014/chart" uri="{C3380CC4-5D6E-409C-BE32-E72D297353CC}">
              <c16:uniqueId val="{00000000-6158-4FDC-A7EB-5F68F832E2CC}"/>
            </c:ext>
          </c:extLst>
        </c:ser>
        <c:dLbls>
          <c:showLegendKey val="0"/>
          <c:showVal val="0"/>
          <c:showCatName val="0"/>
          <c:showSerName val="0"/>
          <c:showPercent val="0"/>
          <c:showBubbleSize val="0"/>
        </c:dLbls>
        <c:gapWidth val="219"/>
        <c:overlap val="-27"/>
        <c:axId val="134772639"/>
        <c:axId val="134773471"/>
      </c:barChart>
      <c:catAx>
        <c:axId val="1347726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34773471"/>
        <c:crosses val="autoZero"/>
        <c:auto val="1"/>
        <c:lblAlgn val="ctr"/>
        <c:lblOffset val="100"/>
        <c:noMultiLvlLbl val="0"/>
      </c:catAx>
      <c:valAx>
        <c:axId val="134773471"/>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3477263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Tabelle1!$B$23</c:f>
              <c:strCache>
                <c:ptCount val="1"/>
                <c:pt idx="0">
                  <c:v>Percentage of invalid values</c:v>
                </c:pt>
              </c:strCache>
            </c:strRef>
          </c:tx>
          <c:spPr>
            <a:solidFill>
              <a:schemeClr val="accent1"/>
            </a:solidFill>
            <a:ln>
              <a:noFill/>
            </a:ln>
            <a:effectLst/>
          </c:spPr>
          <c:invertIfNegative val="0"/>
          <c:cat>
            <c:strRef>
              <c:f>Tabelle1!$A$24:$A$26</c:f>
              <c:strCache>
                <c:ptCount val="3"/>
                <c:pt idx="0">
                  <c:v>ProductID</c:v>
                </c:pt>
                <c:pt idx="1">
                  <c:v>SellerID </c:v>
                </c:pt>
                <c:pt idx="2">
                  <c:v>UserID</c:v>
                </c:pt>
              </c:strCache>
            </c:strRef>
          </c:cat>
          <c:val>
            <c:numRef>
              <c:f>Tabelle1!$B$24:$B$26</c:f>
              <c:numCache>
                <c:formatCode>0.00%</c:formatCode>
                <c:ptCount val="3"/>
                <c:pt idx="0">
                  <c:v>0</c:v>
                </c:pt>
                <c:pt idx="1">
                  <c:v>0</c:v>
                </c:pt>
                <c:pt idx="2">
                  <c:v>0</c:v>
                </c:pt>
              </c:numCache>
            </c:numRef>
          </c:val>
          <c:extLst>
            <c:ext xmlns:c16="http://schemas.microsoft.com/office/drawing/2014/chart" uri="{C3380CC4-5D6E-409C-BE32-E72D297353CC}">
              <c16:uniqueId val="{00000000-C8CC-43E6-AA63-1E8E7EF78BC9}"/>
            </c:ext>
          </c:extLst>
        </c:ser>
        <c:dLbls>
          <c:showLegendKey val="0"/>
          <c:showVal val="0"/>
          <c:showCatName val="0"/>
          <c:showSerName val="0"/>
          <c:showPercent val="0"/>
          <c:showBubbleSize val="0"/>
        </c:dLbls>
        <c:gapWidth val="219"/>
        <c:overlap val="-27"/>
        <c:axId val="1970953103"/>
        <c:axId val="1970951439"/>
      </c:barChart>
      <c:catAx>
        <c:axId val="19709531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970951439"/>
        <c:crosses val="autoZero"/>
        <c:auto val="1"/>
        <c:lblAlgn val="ctr"/>
        <c:lblOffset val="100"/>
        <c:noMultiLvlLbl val="0"/>
      </c:catAx>
      <c:valAx>
        <c:axId val="1970951439"/>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9709531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'Data Monitoring'!$B$30</c:f>
              <c:strCache>
                <c:ptCount val="1"/>
                <c:pt idx="0">
                  <c:v>Percentage of conflicting values</c:v>
                </c:pt>
              </c:strCache>
            </c:strRef>
          </c:tx>
          <c:spPr>
            <a:solidFill>
              <a:schemeClr val="accent1"/>
            </a:solidFill>
            <a:ln>
              <a:noFill/>
            </a:ln>
            <a:effectLst/>
          </c:spPr>
          <c:invertIfNegative val="0"/>
          <c:cat>
            <c:strRef>
              <c:f>'Data Monitoring'!$A$31:$A$33</c:f>
              <c:strCache>
                <c:ptCount val="3"/>
                <c:pt idx="0">
                  <c:v>SellerID </c:v>
                </c:pt>
                <c:pt idx="1">
                  <c:v>Condition</c:v>
                </c:pt>
                <c:pt idx="2">
                  <c:v>Size</c:v>
                </c:pt>
              </c:strCache>
            </c:strRef>
          </c:cat>
          <c:val>
            <c:numRef>
              <c:f>'Data Monitoring'!$B$31:$B$33</c:f>
              <c:numCache>
                <c:formatCode>0.00%</c:formatCode>
                <c:ptCount val="3"/>
                <c:pt idx="0">
                  <c:v>0.995</c:v>
                </c:pt>
                <c:pt idx="1">
                  <c:v>0.26</c:v>
                </c:pt>
                <c:pt idx="2">
                  <c:v>0</c:v>
                </c:pt>
              </c:numCache>
            </c:numRef>
          </c:val>
          <c:extLst>
            <c:ext xmlns:c16="http://schemas.microsoft.com/office/drawing/2014/chart" uri="{C3380CC4-5D6E-409C-BE32-E72D297353CC}">
              <c16:uniqueId val="{00000000-6E2C-4CCF-ADD3-011465F536B1}"/>
            </c:ext>
          </c:extLst>
        </c:ser>
        <c:dLbls>
          <c:showLegendKey val="0"/>
          <c:showVal val="0"/>
          <c:showCatName val="0"/>
          <c:showSerName val="0"/>
          <c:showPercent val="0"/>
          <c:showBubbleSize val="0"/>
        </c:dLbls>
        <c:gapWidth val="219"/>
        <c:overlap val="-27"/>
        <c:axId val="1954571983"/>
        <c:axId val="1954569903"/>
      </c:barChart>
      <c:catAx>
        <c:axId val="19545719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954569903"/>
        <c:crosses val="autoZero"/>
        <c:auto val="1"/>
        <c:lblAlgn val="ctr"/>
        <c:lblOffset val="100"/>
        <c:noMultiLvlLbl val="0"/>
      </c:catAx>
      <c:valAx>
        <c:axId val="1954569903"/>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9545719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dd260ecd2_0_5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g9dd260ecd2_0_5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9c24cf9085_0_3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9c24cf908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9c24cf9085_0_3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9c24cf908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4959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9dd260ecd2_0_7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9dd260ecd2_0_7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9dd260ecd2_0_9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9dd260ecd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a45bde9993_0_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ga45bde9993_0_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a45bde9993_0_1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a45bde999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9dd260ecd2_0_8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g9dd260ecd2_0_8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9c24cf9085_0_4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c24cf908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9c24cf9085_0_4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c24cf908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5256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9cfc2a9a8d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9cfc2a9a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9c24cf9085_0_4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c24cf908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32410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9c24cf9085_0_4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c24cf908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0894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9c24cf9085_0_4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c24cf908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84560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9c24cf9085_0_4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c24cf908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1129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9c24cf9085_0_3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9c24cf908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1e537952f_0_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1e537952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a1e537952f_0_1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a1e537952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‹Nr.›</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25.xml"/><Relationship Id="rId4" Type="http://schemas.openxmlformats.org/officeDocument/2006/relationships/chart" Target="../charts/char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5.xml"/><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296025" y="8600600"/>
            <a:ext cx="1052250" cy="1052250"/>
          </a:xfrm>
          <a:prstGeom prst="rect">
            <a:avLst/>
          </a:prstGeom>
          <a:noFill/>
          <a:ln>
            <a:noFill/>
          </a:ln>
        </p:spPr>
      </p:pic>
      <p:sp>
        <p:nvSpPr>
          <p:cNvPr id="178" name="Google Shape;178;p51"/>
          <p:cNvSpPr txBox="1">
            <a:spLocks noGrp="1"/>
          </p:cNvSpPr>
          <p:nvPr>
            <p:ph type="title" idx="4294967295"/>
          </p:nvPr>
        </p:nvSpPr>
        <p:spPr>
          <a:xfrm>
            <a:off x="264895" y="96629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Data Governance @ SneakerPark</a:t>
            </a:r>
            <a:endParaRPr sz="4000">
              <a:solidFill>
                <a:srgbClr val="FFFFFF"/>
              </a:solidFill>
            </a:endParaRPr>
          </a:p>
          <a:p>
            <a:pPr marL="0" lvl="0" indent="0" algn="l" rtl="0">
              <a:spcBef>
                <a:spcPts val="0"/>
              </a:spcBef>
              <a:spcAft>
                <a:spcPts val="0"/>
              </a:spcAft>
              <a:buNone/>
            </a:pPr>
            <a:endParaRPr/>
          </a:p>
        </p:txBody>
      </p:sp>
      <p:pic>
        <p:nvPicPr>
          <p:cNvPr id="179" name="Google Shape;179;p51"/>
          <p:cNvPicPr preferRelativeResize="0"/>
          <p:nvPr/>
        </p:nvPicPr>
        <p:blipFill rotWithShape="1">
          <a:blip r:embed="rId4">
            <a:alphaModFix/>
          </a:blip>
          <a:srcRect t="-1820" b="1820"/>
          <a:stretch/>
        </p:blipFill>
        <p:spPr>
          <a:xfrm>
            <a:off x="1617725" y="3728150"/>
            <a:ext cx="4506849" cy="2591575"/>
          </a:xfrm>
          <a:prstGeom prst="rect">
            <a:avLst/>
          </a:prstGeom>
          <a:noFill/>
          <a:ln>
            <a:noFill/>
          </a:ln>
        </p:spPr>
      </p:pic>
      <p:sp>
        <p:nvSpPr>
          <p:cNvPr id="180" name="Google Shape;180;p51"/>
          <p:cNvSpPr txBox="1"/>
          <p:nvPr/>
        </p:nvSpPr>
        <p:spPr>
          <a:xfrm>
            <a:off x="264900" y="9001125"/>
            <a:ext cx="4324200" cy="7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solidFill>
                  <a:srgbClr val="EEEEEE"/>
                </a:solidFill>
                <a:latin typeface="Open Sans"/>
                <a:ea typeface="Open Sans"/>
                <a:cs typeface="Open Sans"/>
                <a:sym typeface="Open Sans"/>
              </a:rPr>
              <a:t>Prepared by:</a:t>
            </a:r>
            <a:endParaRPr i="1">
              <a:solidFill>
                <a:srgbClr val="EEEEEE"/>
              </a:solidFill>
              <a:latin typeface="Open Sans"/>
              <a:ea typeface="Open Sans"/>
              <a:cs typeface="Open Sans"/>
              <a:sym typeface="Open Sans"/>
            </a:endParaRPr>
          </a:p>
          <a:p>
            <a:pPr marL="0" lvl="0" indent="0" algn="l" rtl="0">
              <a:spcBef>
                <a:spcPts val="0"/>
              </a:spcBef>
              <a:spcAft>
                <a:spcPts val="0"/>
              </a:spcAft>
              <a:buNone/>
            </a:pPr>
            <a:endParaRPr i="1">
              <a:solidFill>
                <a:srgbClr val="EEEEEE"/>
              </a:solidFill>
              <a:latin typeface="Open Sans"/>
              <a:ea typeface="Open Sans"/>
              <a:cs typeface="Open Sans"/>
              <a:sym typeface="Open Sans"/>
            </a:endParaRPr>
          </a:p>
          <a:p>
            <a:pPr marL="0" lvl="0" indent="0" algn="l" rtl="0">
              <a:spcBef>
                <a:spcPts val="0"/>
              </a:spcBef>
              <a:spcAft>
                <a:spcPts val="0"/>
              </a:spcAft>
              <a:buNone/>
            </a:pPr>
            <a:r>
              <a:rPr lang="en" i="1">
                <a:solidFill>
                  <a:srgbClr val="EEEEEE"/>
                </a:solidFill>
                <a:latin typeface="Open Sans"/>
                <a:ea typeface="Open Sans"/>
                <a:cs typeface="Open Sans"/>
                <a:sym typeface="Open Sans"/>
              </a:rPr>
              <a:t>Submitted on:</a:t>
            </a:r>
            <a:endParaRPr i="1">
              <a:solidFill>
                <a:srgbClr val="EEEEEE"/>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56"/>
        <p:cNvGrpSpPr/>
        <p:nvPr/>
      </p:nvGrpSpPr>
      <p:grpSpPr>
        <a:xfrm>
          <a:off x="0" y="0"/>
          <a:ext cx="0" cy="0"/>
          <a:chOff x="0" y="0"/>
          <a:chExt cx="0" cy="0"/>
        </a:xfrm>
      </p:grpSpPr>
      <p:sp>
        <p:nvSpPr>
          <p:cNvPr id="257" name="Google Shape;257;p63"/>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2: Monitoring</a:t>
            </a:r>
            <a:endParaRPr sz="3000">
              <a:solidFill>
                <a:srgbClr val="FFFFFF"/>
              </a:solidFill>
              <a:latin typeface="Open Sans"/>
              <a:ea typeface="Open Sans"/>
              <a:cs typeface="Open Sans"/>
              <a:sym typeface="Open Sans"/>
            </a:endParaRPr>
          </a:p>
        </p:txBody>
      </p:sp>
      <p:sp>
        <p:nvSpPr>
          <p:cNvPr id="258" name="Google Shape;258;p63"/>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64"/>
          <p:cNvSpPr txBox="1">
            <a:spLocks noGrp="1"/>
          </p:cNvSpPr>
          <p:nvPr>
            <p:ph type="body" idx="1"/>
          </p:nvPr>
        </p:nvSpPr>
        <p:spPr>
          <a:xfrm>
            <a:off x="369675" y="695675"/>
            <a:ext cx="6914100" cy="13713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1600" dirty="0">
                <a:solidFill>
                  <a:srgbClr val="525C65"/>
                </a:solidFill>
                <a:highlight>
                  <a:srgbClr val="FFFFFF"/>
                </a:highlight>
                <a:latin typeface="Open Sans"/>
                <a:ea typeface="Open Sans"/>
                <a:cs typeface="Open Sans"/>
                <a:sym typeface="Open Sans"/>
              </a:rPr>
              <a:t>Here is a mock-up of a data quality </a:t>
            </a:r>
            <a:r>
              <a:rPr lang="en" sz="1600" b="1" dirty="0">
                <a:solidFill>
                  <a:srgbClr val="525C65"/>
                </a:solidFill>
                <a:highlight>
                  <a:srgbClr val="FFFFFF"/>
                </a:highlight>
                <a:latin typeface="Open Sans"/>
                <a:ea typeface="Open Sans"/>
                <a:cs typeface="Open Sans"/>
                <a:sym typeface="Open Sans"/>
              </a:rPr>
              <a:t>monitoring dashboard</a:t>
            </a:r>
            <a:r>
              <a:rPr lang="en" sz="1600" dirty="0">
                <a:solidFill>
                  <a:srgbClr val="525C65"/>
                </a:solidFill>
                <a:highlight>
                  <a:srgbClr val="FFFFFF"/>
                </a:highlight>
                <a:latin typeface="Open Sans"/>
                <a:ea typeface="Open Sans"/>
                <a:cs typeface="Open Sans"/>
                <a:sym typeface="Open Sans"/>
              </a:rPr>
              <a:t> that will be used to monitor the data to ensure compliance with your data quality rules.</a:t>
            </a:r>
            <a:endParaRPr sz="16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1100"/>
              </a:spcAft>
              <a:buNone/>
            </a:pPr>
            <a:endParaRPr sz="1600" dirty="0">
              <a:solidFill>
                <a:srgbClr val="525C65"/>
              </a:solidFill>
              <a:highlight>
                <a:srgbClr val="FFFFFF"/>
              </a:highlight>
              <a:latin typeface="Open Sans"/>
              <a:ea typeface="Open Sans"/>
              <a:cs typeface="Open Sans"/>
              <a:sym typeface="Open Sans"/>
            </a:endParaRPr>
          </a:p>
        </p:txBody>
      </p:sp>
      <p:graphicFrame>
        <p:nvGraphicFramePr>
          <p:cNvPr id="2" name="Diagramm 1">
            <a:extLst>
              <a:ext uri="{FF2B5EF4-FFF2-40B4-BE49-F238E27FC236}">
                <a16:creationId xmlns:a16="http://schemas.microsoft.com/office/drawing/2014/main" id="{2644ABCB-EA4A-2323-0655-4ACFDAEB0E7D}"/>
              </a:ext>
            </a:extLst>
          </p:cNvPr>
          <p:cNvGraphicFramePr>
            <a:graphicFrameLocks/>
          </p:cNvGraphicFramePr>
          <p:nvPr>
            <p:extLst>
              <p:ext uri="{D42A27DB-BD31-4B8C-83A1-F6EECF244321}">
                <p14:modId xmlns:p14="http://schemas.microsoft.com/office/powerpoint/2010/main" val="1614925343"/>
              </p:ext>
            </p:extLst>
          </p:nvPr>
        </p:nvGraphicFramePr>
        <p:xfrm>
          <a:off x="414337" y="2218118"/>
          <a:ext cx="6943725" cy="40767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graphicFrame>
        <p:nvGraphicFramePr>
          <p:cNvPr id="3" name="Diagramm 2">
            <a:extLst>
              <a:ext uri="{FF2B5EF4-FFF2-40B4-BE49-F238E27FC236}">
                <a16:creationId xmlns:a16="http://schemas.microsoft.com/office/drawing/2014/main" id="{F92E18F2-55D4-D957-3576-32A20D70D6BA}"/>
              </a:ext>
            </a:extLst>
          </p:cNvPr>
          <p:cNvGraphicFramePr>
            <a:graphicFrameLocks/>
          </p:cNvGraphicFramePr>
          <p:nvPr>
            <p:extLst>
              <p:ext uri="{D42A27DB-BD31-4B8C-83A1-F6EECF244321}">
                <p14:modId xmlns:p14="http://schemas.microsoft.com/office/powerpoint/2010/main" val="1794270207"/>
              </p:ext>
            </p:extLst>
          </p:nvPr>
        </p:nvGraphicFramePr>
        <p:xfrm>
          <a:off x="1175195" y="1011077"/>
          <a:ext cx="5740759" cy="281394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Diagramm 5">
            <a:extLst>
              <a:ext uri="{FF2B5EF4-FFF2-40B4-BE49-F238E27FC236}">
                <a16:creationId xmlns:a16="http://schemas.microsoft.com/office/drawing/2014/main" id="{41B4A1E2-4A76-5D52-0725-703C5C09DBEA}"/>
              </a:ext>
            </a:extLst>
          </p:cNvPr>
          <p:cNvGraphicFramePr>
            <a:graphicFrameLocks/>
          </p:cNvGraphicFramePr>
          <p:nvPr>
            <p:extLst>
              <p:ext uri="{D42A27DB-BD31-4B8C-83A1-F6EECF244321}">
                <p14:modId xmlns:p14="http://schemas.microsoft.com/office/powerpoint/2010/main" val="582523606"/>
              </p:ext>
            </p:extLst>
          </p:nvPr>
        </p:nvGraphicFramePr>
        <p:xfrm>
          <a:off x="1175195" y="5254580"/>
          <a:ext cx="5483180" cy="307805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94469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5</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1: MDM Architecture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body" idx="1"/>
          </p:nvPr>
        </p:nvSpPr>
        <p:spPr>
          <a:xfrm>
            <a:off x="432450" y="5029200"/>
            <a:ext cx="6907500" cy="4006387"/>
          </a:xfrm>
          <a:prstGeom prst="rect">
            <a:avLst/>
          </a:prstGeom>
        </p:spPr>
        <p:txBody>
          <a:bodyPr spcFirstLastPara="1" wrap="square" lIns="91425" tIns="91425" rIns="91425" bIns="91425" anchor="t" anchorCtr="0">
            <a:noAutofit/>
          </a:bodyPr>
          <a:lstStyle/>
          <a:p>
            <a:pPr marL="0" marR="241300" lvl="0" indent="0" algn="just" rtl="0">
              <a:lnSpc>
                <a:spcPct val="150000"/>
              </a:lnSpc>
              <a:spcBef>
                <a:spcPts val="3800"/>
              </a:spcBef>
              <a:spcAft>
                <a:spcPts val="0"/>
              </a:spcAft>
              <a:buNone/>
            </a:pPr>
            <a:r>
              <a:rPr lang="en-US" sz="1600" dirty="0">
                <a:solidFill>
                  <a:srgbClr val="525C65"/>
                </a:solidFill>
                <a:highlight>
                  <a:srgbClr val="FFFFFF"/>
                </a:highlight>
                <a:latin typeface="Open Sans"/>
                <a:ea typeface="Open Sans"/>
                <a:cs typeface="Open Sans"/>
                <a:sym typeface="Open Sans"/>
              </a:rPr>
              <a:t>I've decided to use the </a:t>
            </a:r>
            <a:r>
              <a:rPr lang="en-US" sz="1600" b="1" dirty="0">
                <a:solidFill>
                  <a:srgbClr val="525C65"/>
                </a:solidFill>
                <a:highlight>
                  <a:srgbClr val="FFFFFF"/>
                </a:highlight>
                <a:latin typeface="Open Sans"/>
                <a:ea typeface="Open Sans"/>
                <a:cs typeface="Open Sans"/>
                <a:sym typeface="Open Sans"/>
              </a:rPr>
              <a:t>Consolidated</a:t>
            </a:r>
            <a:r>
              <a:rPr lang="en-US" sz="1600" dirty="0">
                <a:solidFill>
                  <a:srgbClr val="525C65"/>
                </a:solidFill>
                <a:highlight>
                  <a:srgbClr val="FFFFFF"/>
                </a:highlight>
                <a:latin typeface="Open Sans"/>
                <a:ea typeface="Open Sans"/>
                <a:cs typeface="Open Sans"/>
                <a:sym typeface="Open Sans"/>
              </a:rPr>
              <a:t> architectural style. Since there are so many various systems on </a:t>
            </a:r>
            <a:r>
              <a:rPr lang="en-US" sz="1600" dirty="0" err="1">
                <a:solidFill>
                  <a:srgbClr val="525C65"/>
                </a:solidFill>
                <a:highlight>
                  <a:srgbClr val="FFFFFF"/>
                </a:highlight>
                <a:latin typeface="Open Sans"/>
                <a:ea typeface="Open Sans"/>
                <a:cs typeface="Open Sans"/>
                <a:sym typeface="Open Sans"/>
              </a:rPr>
              <a:t>SneakePark</a:t>
            </a:r>
            <a:r>
              <a:rPr lang="en-US" sz="1600" dirty="0">
                <a:solidFill>
                  <a:srgbClr val="525C65"/>
                </a:solidFill>
                <a:highlight>
                  <a:srgbClr val="FFFFFF"/>
                </a:highlight>
                <a:latin typeface="Open Sans"/>
                <a:ea typeface="Open Sans"/>
                <a:cs typeface="Open Sans"/>
                <a:sym typeface="Open Sans"/>
              </a:rPr>
              <a:t>, it is challenging to track the same item and seller across them all. I assume there are analytical demands because the scenario description mentions that the organization intends to develop an Enterprise Data Warehouse solution to replace the current legacy data warehouse, MS Access databases, and excel reports. Because of this, I think the best course of action is to combine the data from all of these systems into a single MDM Hub, which can then send unified, cleansed, and validated golden records to data warehouses and reports. This architecture is also less intrusive and causes little system disruption.</a:t>
            </a: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dirty="0">
              <a:solidFill>
                <a:srgbClr val="525C65"/>
              </a:solidFill>
              <a:highlight>
                <a:srgbClr val="FFFFFF"/>
              </a:highlight>
              <a:latin typeface="Open Sans"/>
              <a:ea typeface="Open Sans"/>
              <a:cs typeface="Open Sans"/>
              <a:sym typeface="Open Sans"/>
            </a:endParaRPr>
          </a:p>
        </p:txBody>
      </p:sp>
      <p:pic>
        <p:nvPicPr>
          <p:cNvPr id="3" name="Grafik 2">
            <a:extLst>
              <a:ext uri="{FF2B5EF4-FFF2-40B4-BE49-F238E27FC236}">
                <a16:creationId xmlns:a16="http://schemas.microsoft.com/office/drawing/2014/main" id="{BC0F8C13-4824-87FB-C684-D64EA2FFDFFA}"/>
              </a:ext>
            </a:extLst>
          </p:cNvPr>
          <p:cNvPicPr>
            <a:picLocks noChangeAspect="1"/>
          </p:cNvPicPr>
          <p:nvPr/>
        </p:nvPicPr>
        <p:blipFill>
          <a:blip r:embed="rId3"/>
          <a:stretch>
            <a:fillRect/>
          </a:stretch>
        </p:blipFill>
        <p:spPr>
          <a:xfrm>
            <a:off x="0" y="101263"/>
            <a:ext cx="7772400" cy="52434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85"/>
        <p:cNvGrpSpPr/>
        <p:nvPr/>
      </p:nvGrpSpPr>
      <p:grpSpPr>
        <a:xfrm>
          <a:off x="0" y="0"/>
          <a:ext cx="0" cy="0"/>
          <a:chOff x="0" y="0"/>
          <a:chExt cx="0" cy="0"/>
        </a:xfrm>
      </p:grpSpPr>
      <p:sp>
        <p:nvSpPr>
          <p:cNvPr id="286" name="Google Shape;286;p68"/>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6</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2: Master Record</a:t>
            </a:r>
            <a:endParaRPr sz="3000">
              <a:solidFill>
                <a:srgbClr val="FFFFFF"/>
              </a:solidFill>
              <a:latin typeface="Open Sans"/>
              <a:ea typeface="Open Sans"/>
              <a:cs typeface="Open Sans"/>
              <a:sym typeface="Open Sans"/>
            </a:endParaRPr>
          </a:p>
        </p:txBody>
      </p:sp>
      <p:sp>
        <p:nvSpPr>
          <p:cNvPr id="287" name="Google Shape;287;p68"/>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69"/>
          <p:cNvSpPr txBox="1">
            <a:spLocks noGrp="1"/>
          </p:cNvSpPr>
          <p:nvPr>
            <p:ph type="body" idx="1"/>
            <p:custDataLst>
              <p:tags r:id="rId1"/>
            </p:custDataLst>
          </p:nvPr>
        </p:nvSpPr>
        <p:spPr>
          <a:xfrm>
            <a:off x="432450" y="717975"/>
            <a:ext cx="6741082" cy="5760098"/>
          </a:xfrm>
          <a:prstGeom prst="rect">
            <a:avLst/>
          </a:prstGeom>
        </p:spPr>
        <p:txBody>
          <a:bodyPr spcFirstLastPara="1" wrap="square" lIns="91425" tIns="91425" rIns="91425" bIns="91425" anchor="t" anchorCtr="0">
            <a:noAutofit/>
          </a:bodyPr>
          <a:lstStyle>
            <a:lvl1pPr marR="0" lvl="0" algn="l" rtl="0">
              <a:buClr>
                <a:srgbClr val="000000"/>
              </a:buClr>
              <a:buFont typeface="Arial"/>
            </a:lvl1pPr>
            <a:lvl2pPr marR="0" lvl="1" algn="l" rtl="0">
              <a:buClr>
                <a:srgbClr val="000000"/>
              </a:buClr>
              <a:buFont typeface="Arial"/>
            </a:lvl2pPr>
            <a:lvl3pPr marR="0" lvl="2" algn="l" rtl="0">
              <a:buClr>
                <a:srgbClr val="000000"/>
              </a:buClr>
              <a:buFont typeface="Arial"/>
            </a:lvl3pPr>
            <a:lvl4pPr marR="0" lvl="3" algn="l" rtl="0">
              <a:buClr>
                <a:srgbClr val="000000"/>
              </a:buClr>
              <a:buFont typeface="Arial"/>
            </a:lvl4pPr>
            <a:lvl5pPr marR="0" lvl="4" algn="l" rtl="0">
              <a:buClr>
                <a:srgbClr val="000000"/>
              </a:buClr>
              <a:buFont typeface="Arial"/>
            </a:lvl5pPr>
            <a:lvl6pPr marR="0" lvl="5" algn="l" rtl="0">
              <a:buClr>
                <a:srgbClr val="000000"/>
              </a:buClr>
              <a:buFont typeface="Arial"/>
            </a:lvl6pPr>
            <a:lvl7pPr marR="0" lvl="6" algn="l" rtl="0">
              <a:buClr>
                <a:srgbClr val="000000"/>
              </a:buClr>
              <a:buFont typeface="Arial"/>
            </a:lvl7pPr>
            <a:lvl8pPr marR="0" lvl="7" algn="l" rtl="0">
              <a:buClr>
                <a:srgbClr val="000000"/>
              </a:buClr>
              <a:buFont typeface="Arial"/>
            </a:lvl8pPr>
            <a:lvl9pPr marR="0" lvl="8" algn="l" rtl="0">
              <a:buClr>
                <a:srgbClr val="000000"/>
              </a:buClr>
              <a:buFont typeface="Arial"/>
            </a:lvl9pPr>
          </a:lstStyle>
          <a:p>
            <a:pPr marL="0" indent="0" algn="just">
              <a:spcBef>
                <a:spcPts val="1600"/>
              </a:spcBef>
              <a:buNone/>
            </a:pPr>
            <a:r>
              <a:rPr lang="de-DE" sz="1600" dirty="0">
                <a:solidFill>
                  <a:srgbClr val="525C65"/>
                </a:solidFill>
                <a:highlight>
                  <a:srgbClr val="FFFFFF"/>
                </a:highlight>
                <a:latin typeface="Open Sans"/>
                <a:ea typeface="Open Sans"/>
                <a:cs typeface="Open Sans"/>
                <a:sym typeface="Open Sans"/>
              </a:rPr>
              <a:t>Here, I </a:t>
            </a:r>
            <a:r>
              <a:rPr lang="de-DE" sz="1600" dirty="0" err="1">
                <a:solidFill>
                  <a:srgbClr val="525C65"/>
                </a:solidFill>
                <a:highlight>
                  <a:srgbClr val="FFFFFF"/>
                </a:highlight>
                <a:latin typeface="Open Sans"/>
                <a:ea typeface="Open Sans"/>
                <a:cs typeface="Open Sans"/>
                <a:sym typeface="Open Sans"/>
              </a:rPr>
              <a:t>define</a:t>
            </a:r>
            <a:r>
              <a:rPr lang="de-DE" sz="1600" dirty="0">
                <a:solidFill>
                  <a:srgbClr val="525C65"/>
                </a:solidFill>
                <a:highlight>
                  <a:srgbClr val="FFFFFF"/>
                </a:highlight>
                <a:latin typeface="Open Sans"/>
                <a:ea typeface="Open Sans"/>
                <a:cs typeface="Open Sans"/>
                <a:sym typeface="Open Sans"/>
              </a:rPr>
              <a:t> </a:t>
            </a:r>
            <a:r>
              <a:rPr lang="en-US" sz="1600" dirty="0">
                <a:solidFill>
                  <a:srgbClr val="525C65"/>
                </a:solidFill>
                <a:highlight>
                  <a:srgbClr val="FFFFFF"/>
                </a:highlight>
                <a:latin typeface="Open Sans"/>
                <a:ea typeface="Open Sans"/>
                <a:cs typeface="Open Sans"/>
                <a:sym typeface="Open Sans"/>
              </a:rPr>
              <a:t>a set of </a:t>
            </a:r>
            <a:r>
              <a:rPr lang="en-US" sz="1600" b="1" dirty="0">
                <a:solidFill>
                  <a:srgbClr val="525C65"/>
                </a:solidFill>
                <a:highlight>
                  <a:srgbClr val="FFFFFF"/>
                </a:highlight>
                <a:latin typeface="Open Sans"/>
                <a:ea typeface="Open Sans"/>
                <a:cs typeface="Open Sans"/>
                <a:sym typeface="Open Sans"/>
              </a:rPr>
              <a:t>matching rules</a:t>
            </a:r>
            <a:r>
              <a:rPr lang="en-US" sz="1600" dirty="0">
                <a:solidFill>
                  <a:srgbClr val="525C65"/>
                </a:solidFill>
                <a:highlight>
                  <a:srgbClr val="FFFFFF"/>
                </a:highlight>
                <a:latin typeface="Open Sans"/>
                <a:ea typeface="Open Sans"/>
                <a:cs typeface="Open Sans"/>
                <a:sym typeface="Open Sans"/>
              </a:rPr>
              <a:t> that will be used by the </a:t>
            </a:r>
            <a:r>
              <a:rPr lang="en-US" sz="1600" dirty="0" err="1">
                <a:solidFill>
                  <a:srgbClr val="525C65"/>
                </a:solidFill>
                <a:highlight>
                  <a:srgbClr val="FFFFFF"/>
                </a:highlight>
                <a:latin typeface="Open Sans"/>
                <a:ea typeface="Open Sans"/>
                <a:cs typeface="Open Sans"/>
                <a:sym typeface="Open Sans"/>
              </a:rPr>
              <a:t>SneakerPark's</a:t>
            </a:r>
            <a:r>
              <a:rPr lang="en-US" sz="1600" dirty="0">
                <a:solidFill>
                  <a:srgbClr val="525C65"/>
                </a:solidFill>
                <a:highlight>
                  <a:srgbClr val="FFFFFF"/>
                </a:highlight>
                <a:latin typeface="Open Sans"/>
                <a:ea typeface="Open Sans"/>
                <a:cs typeface="Open Sans"/>
                <a:sym typeface="Open Sans"/>
              </a:rPr>
              <a:t> MDM Hub to match item and customer entities between the company's different systems.</a:t>
            </a:r>
          </a:p>
          <a:p>
            <a:pPr algn="just">
              <a:spcBef>
                <a:spcPts val="1600"/>
              </a:spcBef>
              <a:buNone/>
            </a:pPr>
            <a:r>
              <a:rPr lang="en-US" sz="1600" dirty="0">
                <a:solidFill>
                  <a:srgbClr val="525C65"/>
                </a:solidFill>
                <a:highlight>
                  <a:srgbClr val="FFFFFF"/>
                </a:highlight>
                <a:latin typeface="Open Sans"/>
                <a:ea typeface="Open Sans"/>
                <a:cs typeface="Open Sans"/>
                <a:sym typeface="Open Sans"/>
              </a:rPr>
              <a:t>Match item entities on:</a:t>
            </a:r>
          </a:p>
          <a:p>
            <a:pPr algn="just">
              <a:spcBef>
                <a:spcPts val="1600"/>
              </a:spcBef>
              <a:buFont typeface="Arial" panose="020B0604020202020204" pitchFamily="34" charset="0"/>
              <a:buChar char="•"/>
            </a:pPr>
            <a:r>
              <a:rPr lang="en-US" sz="1600" b="1" i="1" dirty="0" err="1">
                <a:solidFill>
                  <a:srgbClr val="525C65"/>
                </a:solidFill>
                <a:highlight>
                  <a:srgbClr val="FFFFFF"/>
                </a:highlight>
                <a:latin typeface="Open Sans"/>
                <a:ea typeface="Open Sans"/>
                <a:cs typeface="Open Sans"/>
                <a:sym typeface="Open Sans"/>
              </a:rPr>
              <a:t>ItemID</a:t>
            </a:r>
            <a:r>
              <a:rPr lang="en-US" sz="1600" dirty="0">
                <a:solidFill>
                  <a:srgbClr val="525C65"/>
                </a:solidFill>
                <a:highlight>
                  <a:srgbClr val="FFFFFF"/>
                </a:highlight>
                <a:latin typeface="Open Sans"/>
                <a:ea typeface="Open Sans"/>
                <a:cs typeface="Open Sans"/>
                <a:sym typeface="Open Sans"/>
              </a:rPr>
              <a:t> from Inventory Management System.</a:t>
            </a:r>
          </a:p>
          <a:p>
            <a:pPr algn="just">
              <a:spcBef>
                <a:spcPts val="1600"/>
              </a:spcBef>
              <a:buFont typeface="Arial" panose="020B0604020202020204" pitchFamily="34" charset="0"/>
              <a:buChar char="•"/>
            </a:pPr>
            <a:r>
              <a:rPr lang="en-US" sz="1600" b="1" i="1" dirty="0" err="1">
                <a:solidFill>
                  <a:srgbClr val="525C65"/>
                </a:solidFill>
                <a:highlight>
                  <a:srgbClr val="FFFFFF"/>
                </a:highlight>
                <a:latin typeface="Open Sans"/>
                <a:ea typeface="Open Sans"/>
                <a:cs typeface="Open Sans"/>
                <a:sym typeface="Open Sans"/>
              </a:rPr>
              <a:t>ProductID</a:t>
            </a:r>
            <a:r>
              <a:rPr lang="en-US" sz="1600" dirty="0">
                <a:solidFill>
                  <a:srgbClr val="525C65"/>
                </a:solidFill>
                <a:highlight>
                  <a:srgbClr val="FFFFFF"/>
                </a:highlight>
                <a:latin typeface="Open Sans"/>
                <a:ea typeface="Open Sans"/>
                <a:cs typeface="Open Sans"/>
                <a:sym typeface="Open Sans"/>
              </a:rPr>
              <a:t> from Listing Service.</a:t>
            </a:r>
          </a:p>
          <a:p>
            <a:pPr algn="just">
              <a:spcBef>
                <a:spcPts val="1600"/>
              </a:spcBef>
              <a:buFontTx/>
              <a:buChar char="-"/>
            </a:pPr>
            <a:endParaRPr lang="en-US" sz="1600" dirty="0">
              <a:solidFill>
                <a:srgbClr val="525C65"/>
              </a:solidFill>
              <a:highlight>
                <a:srgbClr val="FFFFFF"/>
              </a:highlight>
              <a:latin typeface="Open Sans"/>
              <a:ea typeface="Open Sans"/>
              <a:cs typeface="Open Sans"/>
              <a:sym typeface="Open Sans"/>
            </a:endParaRPr>
          </a:p>
          <a:p>
            <a:pPr marL="38100" indent="0" algn="just">
              <a:spcBef>
                <a:spcPts val="1600"/>
              </a:spcBef>
              <a:buNone/>
            </a:pPr>
            <a:r>
              <a:rPr lang="en-US" sz="1600" dirty="0">
                <a:solidFill>
                  <a:srgbClr val="525C65"/>
                </a:solidFill>
                <a:highlight>
                  <a:srgbClr val="FFFFFF"/>
                </a:highlight>
                <a:latin typeface="Open Sans"/>
                <a:ea typeface="Open Sans"/>
                <a:cs typeface="Open Sans"/>
                <a:sym typeface="Open Sans"/>
              </a:rPr>
              <a:t>Match customer entities on:</a:t>
            </a:r>
          </a:p>
          <a:p>
            <a:pPr algn="just">
              <a:spcBef>
                <a:spcPts val="1600"/>
              </a:spcBef>
              <a:buFont typeface="Arial" panose="020B0604020202020204" pitchFamily="34" charset="0"/>
              <a:buChar char="•"/>
            </a:pPr>
            <a:r>
              <a:rPr lang="en-US" sz="1600" b="1" i="1" dirty="0" err="1">
                <a:solidFill>
                  <a:srgbClr val="525C65"/>
                </a:solidFill>
                <a:highlight>
                  <a:srgbClr val="FFFFFF"/>
                </a:highlight>
                <a:latin typeface="Open Sans"/>
                <a:ea typeface="Open Sans"/>
                <a:cs typeface="Open Sans"/>
                <a:sym typeface="Open Sans"/>
              </a:rPr>
              <a:t>UserID</a:t>
            </a:r>
            <a:r>
              <a:rPr lang="en-US" sz="1600" dirty="0">
                <a:solidFill>
                  <a:srgbClr val="525C65"/>
                </a:solidFill>
                <a:highlight>
                  <a:srgbClr val="FFFFFF"/>
                </a:highlight>
                <a:latin typeface="Open Sans"/>
                <a:ea typeface="Open Sans"/>
                <a:cs typeface="Open Sans"/>
                <a:sym typeface="Open Sans"/>
              </a:rPr>
              <a:t> from User Service and Customer Service Application.</a:t>
            </a:r>
          </a:p>
          <a:p>
            <a:pPr algn="just">
              <a:spcBef>
                <a:spcPts val="1600"/>
              </a:spcBef>
              <a:buFont typeface="Arial" panose="020B0604020202020204" pitchFamily="34" charset="0"/>
              <a:buChar char="•"/>
            </a:pPr>
            <a:r>
              <a:rPr lang="en-US" sz="1600" b="1" i="1" dirty="0" err="1">
                <a:solidFill>
                  <a:srgbClr val="525C65"/>
                </a:solidFill>
                <a:highlight>
                  <a:srgbClr val="FFFFFF"/>
                </a:highlight>
                <a:latin typeface="Open Sans"/>
                <a:ea typeface="Open Sans"/>
                <a:cs typeface="Open Sans"/>
                <a:sym typeface="Open Sans"/>
              </a:rPr>
              <a:t>BuyerID</a:t>
            </a:r>
            <a:r>
              <a:rPr lang="en-US" sz="1600" dirty="0">
                <a:solidFill>
                  <a:srgbClr val="525C65"/>
                </a:solidFill>
                <a:highlight>
                  <a:srgbClr val="FFFFFF"/>
                </a:highlight>
                <a:latin typeface="Open Sans"/>
                <a:ea typeface="Open Sans"/>
                <a:cs typeface="Open Sans"/>
                <a:sym typeface="Open Sans"/>
              </a:rPr>
              <a:t> from Order Processing Service.</a:t>
            </a:r>
          </a:p>
          <a:p>
            <a:pPr algn="just">
              <a:spcBef>
                <a:spcPts val="1600"/>
              </a:spcBef>
              <a:buFont typeface="Arial" panose="020B0604020202020204" pitchFamily="34" charset="0"/>
              <a:buChar char="•"/>
            </a:pPr>
            <a:r>
              <a:rPr lang="en-US" sz="1600" b="1" i="1" dirty="0" err="1">
                <a:solidFill>
                  <a:srgbClr val="525C65"/>
                </a:solidFill>
                <a:highlight>
                  <a:srgbClr val="FFFFFF"/>
                </a:highlight>
                <a:latin typeface="Open Sans"/>
                <a:ea typeface="Open Sans"/>
                <a:cs typeface="Open Sans"/>
                <a:sym typeface="Open Sans"/>
              </a:rPr>
              <a:t>SellerID</a:t>
            </a:r>
            <a:r>
              <a:rPr lang="en-US" sz="1600" dirty="0">
                <a:solidFill>
                  <a:srgbClr val="525C65"/>
                </a:solidFill>
                <a:highlight>
                  <a:srgbClr val="FFFFFF"/>
                </a:highlight>
                <a:latin typeface="Open Sans"/>
                <a:ea typeface="Open Sans"/>
                <a:cs typeface="Open Sans"/>
                <a:sym typeface="Open Sans"/>
              </a:rPr>
              <a:t> from Inventory Management System.</a:t>
            </a:r>
          </a:p>
          <a:p>
            <a:pPr algn="just">
              <a:spcBef>
                <a:spcPts val="1600"/>
              </a:spcBef>
              <a:buNone/>
            </a:pPr>
            <a:endParaRPr lang="en-US" sz="1600" dirty="0">
              <a:solidFill>
                <a:srgbClr val="525C65"/>
              </a:solidFill>
              <a:highlight>
                <a:srgbClr val="FFFFFF"/>
              </a:highlight>
              <a:latin typeface="Open Sans"/>
              <a:ea typeface="Open Sans"/>
              <a:cs typeface="Open Sans"/>
              <a:sym typeface="Open Sans"/>
            </a:endParaRPr>
          </a:p>
          <a:p>
            <a:pPr marL="0" indent="0" algn="just">
              <a:spcBef>
                <a:spcPts val="1600"/>
              </a:spcBef>
              <a:buNone/>
            </a:pPr>
            <a:endParaRPr lang="en-US" sz="1600" b="1" dirty="0">
              <a:solidFill>
                <a:srgbClr val="525C65"/>
              </a:solidFill>
              <a:highlight>
                <a:srgbClr val="FFFFFF"/>
              </a:highlight>
              <a:latin typeface="Open Sans"/>
              <a:ea typeface="Open Sans"/>
              <a:cs typeface="Open Sans"/>
              <a:sym typeface="Open Sans"/>
            </a:endParaRPr>
          </a:p>
          <a:p>
            <a:pPr algn="just">
              <a:spcBef>
                <a:spcPts val="1600"/>
              </a:spcBef>
            </a:pPr>
            <a:endParaRPr lang="en-US"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96"/>
        <p:cNvGrpSpPr/>
        <p:nvPr/>
      </p:nvGrpSpPr>
      <p:grpSpPr>
        <a:xfrm>
          <a:off x="0" y="0"/>
          <a:ext cx="0" cy="0"/>
          <a:chOff x="0" y="0"/>
          <a:chExt cx="0" cy="0"/>
        </a:xfrm>
      </p:grpSpPr>
      <p:sp>
        <p:nvSpPr>
          <p:cNvPr id="297" name="Google Shape;297;p7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98" name="Google Shape;298;p70"/>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7</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Governance:</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Roles and Responsibilities</a:t>
            </a:r>
            <a:endParaRPr sz="3000">
              <a:solidFill>
                <a:srgbClr val="FFFFFF"/>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71"/>
          <p:cNvSpPr txBox="1"/>
          <p:nvPr/>
        </p:nvSpPr>
        <p:spPr>
          <a:xfrm>
            <a:off x="457200" y="447675"/>
            <a:ext cx="6842100" cy="11526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1100"/>
              </a:spcBef>
              <a:spcAft>
                <a:spcPts val="0"/>
              </a:spcAft>
              <a:buNone/>
            </a:pPr>
            <a:r>
              <a:rPr lang="en-US" sz="1600" b="1" dirty="0">
                <a:solidFill>
                  <a:srgbClr val="525C65"/>
                </a:solidFill>
                <a:highlight>
                  <a:srgbClr val="FFFFFF"/>
                </a:highlight>
                <a:latin typeface="Open Sans"/>
                <a:ea typeface="Open Sans"/>
                <a:cs typeface="Open Sans"/>
                <a:sym typeface="Open Sans"/>
              </a:rPr>
              <a:t>1. Data governance lead </a:t>
            </a:r>
            <a:r>
              <a:rPr lang="en-US" sz="1600" i="1" dirty="0">
                <a:solidFill>
                  <a:srgbClr val="525C65"/>
                </a:solidFill>
                <a:highlight>
                  <a:srgbClr val="FFFFFF"/>
                </a:highlight>
                <a:latin typeface="Open Sans"/>
                <a:ea typeface="Open Sans"/>
                <a:cs typeface="Open Sans"/>
                <a:sym typeface="Open Sans"/>
              </a:rPr>
              <a:t>–</a:t>
            </a:r>
            <a:r>
              <a:rPr lang="en-US" sz="1600" b="1" dirty="0">
                <a:solidFill>
                  <a:srgbClr val="525C65"/>
                </a:solidFill>
                <a:highlight>
                  <a:srgbClr val="FFFFFF"/>
                </a:highlight>
                <a:latin typeface="Open Sans"/>
                <a:ea typeface="Open Sans"/>
                <a:cs typeface="Open Sans"/>
                <a:sym typeface="Open Sans"/>
              </a:rPr>
              <a:t> </a:t>
            </a:r>
            <a:r>
              <a:rPr lang="en-US" sz="1600" i="1" dirty="0">
                <a:solidFill>
                  <a:srgbClr val="525C65"/>
                </a:solidFill>
                <a:highlight>
                  <a:srgbClr val="FFFFFF"/>
                </a:highlight>
                <a:latin typeface="Open Sans"/>
                <a:ea typeface="Open Sans"/>
                <a:cs typeface="Open Sans"/>
                <a:sym typeface="Open Sans"/>
              </a:rPr>
              <a:t>EXECUTIVE LEVEL</a:t>
            </a:r>
          </a:p>
          <a:p>
            <a:pPr marL="285750" lvl="0" indent="-285750" algn="just" rtl="0">
              <a:lnSpc>
                <a:spcPct val="170000"/>
              </a:lnSpc>
              <a:spcBef>
                <a:spcPts val="1100"/>
              </a:spcBef>
              <a:spcAft>
                <a:spcPts val="0"/>
              </a:spcAft>
              <a:buFont typeface="Arial" panose="020B0604020202020204" pitchFamily="34" charset="0"/>
              <a:buChar char="•"/>
            </a:pPr>
            <a:r>
              <a:rPr lang="en-US" sz="1600" dirty="0">
                <a:solidFill>
                  <a:srgbClr val="525C65"/>
                </a:solidFill>
                <a:highlight>
                  <a:srgbClr val="FFFFFF"/>
                </a:highlight>
                <a:latin typeface="Open Sans"/>
                <a:ea typeface="Open Sans"/>
                <a:cs typeface="Open Sans"/>
                <a:sym typeface="Open Sans"/>
              </a:rPr>
              <a:t>The data governance lead is responsible for all aspects of defining and operating the data governance policies and supporting the multiple data domains. </a:t>
            </a:r>
          </a:p>
          <a:p>
            <a:pPr marL="285750" lvl="0" indent="-285750" algn="just" rtl="0">
              <a:lnSpc>
                <a:spcPct val="170000"/>
              </a:lnSpc>
              <a:spcBef>
                <a:spcPts val="1100"/>
              </a:spcBef>
              <a:spcAft>
                <a:spcPts val="0"/>
              </a:spcAft>
              <a:buFont typeface="Arial" panose="020B0604020202020204" pitchFamily="34" charset="0"/>
              <a:buChar char="•"/>
            </a:pPr>
            <a:r>
              <a:rPr lang="en-US" sz="1600" dirty="0">
                <a:solidFill>
                  <a:srgbClr val="525C65"/>
                </a:solidFill>
                <a:highlight>
                  <a:srgbClr val="FFFFFF"/>
                </a:highlight>
                <a:latin typeface="Open Sans"/>
                <a:ea typeface="Open Sans"/>
                <a:cs typeface="Open Sans"/>
                <a:sym typeface="Open Sans"/>
              </a:rPr>
              <a:t>They are ultimately responsible for implementing the data governance program vision, promoting the role of governance and enforcing policy, while following data governance best practices.</a:t>
            </a:r>
          </a:p>
          <a:p>
            <a:pPr marL="285750" lvl="0" indent="-285750" algn="just" rtl="0">
              <a:lnSpc>
                <a:spcPct val="170000"/>
              </a:lnSpc>
              <a:spcBef>
                <a:spcPts val="1100"/>
              </a:spcBef>
              <a:spcAft>
                <a:spcPts val="0"/>
              </a:spcAft>
              <a:buFont typeface="Arial" panose="020B0604020202020204" pitchFamily="34" charset="0"/>
              <a:buChar char="•"/>
            </a:pPr>
            <a:r>
              <a:rPr lang="en-US" sz="1600" dirty="0">
                <a:solidFill>
                  <a:srgbClr val="525C65"/>
                </a:solidFill>
                <a:highlight>
                  <a:srgbClr val="FFFFFF"/>
                </a:highlight>
                <a:latin typeface="Open Sans"/>
                <a:ea typeface="Open Sans"/>
                <a:cs typeface="Open Sans"/>
                <a:sym typeface="Open Sans"/>
              </a:rPr>
              <a:t>The main responsibility is to provide leadership, support, sponsorship, and understanding of data governance to other departments.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71"/>
          <p:cNvSpPr txBox="1"/>
          <p:nvPr/>
        </p:nvSpPr>
        <p:spPr>
          <a:xfrm>
            <a:off x="465150" y="447675"/>
            <a:ext cx="6842100" cy="1152600"/>
          </a:xfrm>
          <a:prstGeom prst="rect">
            <a:avLst/>
          </a:prstGeom>
          <a:noFill/>
          <a:ln>
            <a:noFill/>
          </a:ln>
        </p:spPr>
        <p:txBody>
          <a:bodyPr spcFirstLastPara="1" wrap="square" lIns="91425" tIns="91425" rIns="91425" bIns="91425" anchor="t" anchorCtr="0">
            <a:noAutofit/>
          </a:bodyPr>
          <a:lstStyle/>
          <a:p>
            <a:pPr lvl="0" algn="just" rtl="0">
              <a:lnSpc>
                <a:spcPct val="170000"/>
              </a:lnSpc>
              <a:spcBef>
                <a:spcPts val="1100"/>
              </a:spcBef>
              <a:spcAft>
                <a:spcPts val="0"/>
              </a:spcAft>
            </a:pPr>
            <a:r>
              <a:rPr lang="en-US" sz="1600" b="1" dirty="0">
                <a:solidFill>
                  <a:srgbClr val="525C65"/>
                </a:solidFill>
                <a:highlight>
                  <a:srgbClr val="FFFFFF"/>
                </a:highlight>
                <a:latin typeface="Open Sans"/>
                <a:ea typeface="Open Sans"/>
                <a:cs typeface="Open Sans"/>
                <a:sym typeface="Open Sans"/>
              </a:rPr>
              <a:t>2. . Data governance council </a:t>
            </a:r>
            <a:r>
              <a:rPr lang="en-US" sz="1600" i="1" dirty="0">
                <a:solidFill>
                  <a:srgbClr val="525C65"/>
                </a:solidFill>
                <a:highlight>
                  <a:srgbClr val="FFFFFF"/>
                </a:highlight>
                <a:latin typeface="Open Sans"/>
                <a:ea typeface="Open Sans"/>
                <a:cs typeface="Open Sans"/>
                <a:sym typeface="Open Sans"/>
              </a:rPr>
              <a:t>–</a:t>
            </a:r>
            <a:r>
              <a:rPr lang="en-US" sz="1600" b="1" dirty="0">
                <a:solidFill>
                  <a:srgbClr val="525C65"/>
                </a:solidFill>
                <a:highlight>
                  <a:srgbClr val="FFFFFF"/>
                </a:highlight>
                <a:latin typeface="Open Sans"/>
                <a:ea typeface="Open Sans"/>
                <a:cs typeface="Open Sans"/>
                <a:sym typeface="Open Sans"/>
              </a:rPr>
              <a:t> </a:t>
            </a:r>
            <a:r>
              <a:rPr lang="en-US" sz="1600" i="1" dirty="0">
                <a:solidFill>
                  <a:srgbClr val="525C65"/>
                </a:solidFill>
                <a:highlight>
                  <a:srgbClr val="FFFFFF"/>
                </a:highlight>
                <a:latin typeface="Open Sans"/>
                <a:ea typeface="Open Sans"/>
                <a:cs typeface="Open Sans"/>
                <a:sym typeface="Open Sans"/>
              </a:rPr>
              <a:t>STRATEGIC LEVEL</a:t>
            </a:r>
          </a:p>
          <a:p>
            <a:pPr marL="285750" lvl="0" indent="-285750" algn="just" rtl="0">
              <a:lnSpc>
                <a:spcPct val="170000"/>
              </a:lnSpc>
              <a:spcBef>
                <a:spcPts val="1100"/>
              </a:spcBef>
              <a:spcAft>
                <a:spcPts val="0"/>
              </a:spcAft>
              <a:buFont typeface="Arial" panose="020B0604020202020204" pitchFamily="34" charset="0"/>
              <a:buChar char="•"/>
            </a:pPr>
            <a:r>
              <a:rPr lang="en-US" sz="1600" dirty="0">
                <a:solidFill>
                  <a:srgbClr val="525C65"/>
                </a:solidFill>
                <a:highlight>
                  <a:srgbClr val="FFFFFF"/>
                </a:highlight>
                <a:latin typeface="Open Sans"/>
                <a:ea typeface="Open Sans"/>
                <a:cs typeface="Open Sans"/>
                <a:sym typeface="Open Sans"/>
              </a:rPr>
              <a:t>This is the sole role on this list that doesn't belong to an individual. It belongs to a group of individual. </a:t>
            </a:r>
          </a:p>
          <a:p>
            <a:pPr marL="285750" lvl="0" indent="-285750" algn="just" rtl="0">
              <a:lnSpc>
                <a:spcPct val="170000"/>
              </a:lnSpc>
              <a:spcBef>
                <a:spcPts val="1100"/>
              </a:spcBef>
              <a:spcAft>
                <a:spcPts val="0"/>
              </a:spcAft>
              <a:buFont typeface="Arial" panose="020B0604020202020204" pitchFamily="34" charset="0"/>
              <a:buChar char="•"/>
            </a:pPr>
            <a:r>
              <a:rPr lang="en-US" sz="1600" dirty="0">
                <a:solidFill>
                  <a:srgbClr val="525C65"/>
                </a:solidFill>
                <a:highlight>
                  <a:srgbClr val="FFFFFF"/>
                </a:highlight>
                <a:latin typeface="Open Sans"/>
                <a:ea typeface="Open Sans"/>
                <a:cs typeface="Open Sans"/>
                <a:sym typeface="Open Sans"/>
              </a:rPr>
              <a:t>It is a governing body which is responsible for the strategic guidance of the data governance program, prioritization for the data governance projects and initiatives, approval of organization-wide data policies and standards, as well as enabling ongoing support, understanding and awareness of the data governance program.</a:t>
            </a:r>
          </a:p>
          <a:p>
            <a:pPr marL="285750" lvl="0" indent="-285750" algn="just" rtl="0">
              <a:lnSpc>
                <a:spcPct val="170000"/>
              </a:lnSpc>
              <a:spcBef>
                <a:spcPts val="1100"/>
              </a:spcBef>
              <a:spcAft>
                <a:spcPts val="0"/>
              </a:spcAft>
              <a:buFont typeface="Arial" panose="020B0604020202020204" pitchFamily="34" charset="0"/>
              <a:buChar char="•"/>
            </a:pPr>
            <a:r>
              <a:rPr lang="en-US" sz="1600" dirty="0">
                <a:solidFill>
                  <a:srgbClr val="525C65"/>
                </a:solidFill>
                <a:highlight>
                  <a:srgbClr val="FFFFFF"/>
                </a:highlight>
                <a:latin typeface="Open Sans"/>
                <a:ea typeface="Open Sans"/>
                <a:cs typeface="Open Sans"/>
                <a:sym typeface="Open Sans"/>
              </a:rPr>
              <a:t>This body sets the strategic direction for WHAT the data governance program needs to accomplish and WHEN it needs to accomplish it. In contrast, the data governance leads decides HOW these items should be accomplished.</a:t>
            </a:r>
          </a:p>
          <a:p>
            <a:pPr marL="285750" lvl="0" indent="-285750" algn="just" rtl="0">
              <a:lnSpc>
                <a:spcPct val="170000"/>
              </a:lnSpc>
              <a:spcBef>
                <a:spcPts val="1100"/>
              </a:spcBef>
              <a:spcAft>
                <a:spcPts val="0"/>
              </a:spcAft>
              <a:buFont typeface="Arial" panose="020B0604020202020204" pitchFamily="34" charset="0"/>
              <a:buChar char="•"/>
            </a:pPr>
            <a:endParaRPr lang="de-DE" sz="1600" dirty="0">
              <a:solidFill>
                <a:srgbClr val="525C65"/>
              </a:solidFill>
              <a:highlight>
                <a:srgbClr val="FFFFFF"/>
              </a:highlight>
              <a:latin typeface="Open Sans"/>
              <a:ea typeface="Open Sans"/>
              <a:cs typeface="Open Sans"/>
              <a:sym typeface="Open Sans"/>
            </a:endParaRPr>
          </a:p>
        </p:txBody>
      </p:sp>
    </p:spTree>
    <p:extLst>
      <p:ext uri="{BB962C8B-B14F-4D97-AF65-F5344CB8AC3E}">
        <p14:creationId xmlns:p14="http://schemas.microsoft.com/office/powerpoint/2010/main" val="394390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54"/>
          <p:cNvSpPr txBox="1">
            <a:spLocks noGrp="1"/>
          </p:cNvSpPr>
          <p:nvPr>
            <p:ph type="title"/>
          </p:nvPr>
        </p:nvSpPr>
        <p:spPr>
          <a:xfrm>
            <a:off x="264895" y="1844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Background</a:t>
            </a:r>
            <a:endParaRPr/>
          </a:p>
        </p:txBody>
      </p:sp>
      <p:sp>
        <p:nvSpPr>
          <p:cNvPr id="204" name="Google Shape;204;p54"/>
          <p:cNvSpPr txBox="1">
            <a:spLocks noGrp="1"/>
          </p:cNvSpPr>
          <p:nvPr>
            <p:ph type="body" idx="1"/>
          </p:nvPr>
        </p:nvSpPr>
        <p:spPr>
          <a:xfrm>
            <a:off x="264900" y="1420950"/>
            <a:ext cx="6932700" cy="8332800"/>
          </a:xfrm>
          <a:prstGeom prst="rect">
            <a:avLst/>
          </a:prstGeom>
        </p:spPr>
        <p:txBody>
          <a:bodyPr spcFirstLastPara="1" wrap="square" lIns="91425" tIns="91425" rIns="91425" bIns="91425" anchor="t" anchorCtr="0">
            <a:noAutofit/>
          </a:bodyPr>
          <a:lstStyle/>
          <a:p>
            <a:pPr marL="457200" lvl="0" indent="-336550" algn="just" rtl="0">
              <a:lnSpc>
                <a:spcPct val="150000"/>
              </a:lnSpc>
              <a:spcBef>
                <a:spcPts val="0"/>
              </a:spcBef>
              <a:spcAft>
                <a:spcPts val="0"/>
              </a:spcAft>
              <a:buClr>
                <a:srgbClr val="525C65"/>
              </a:buClr>
              <a:buSzPts val="1700"/>
              <a:buFont typeface="Open Sans"/>
              <a:buChar char="●"/>
            </a:pPr>
            <a:r>
              <a:rPr lang="en" sz="1700" b="1">
                <a:solidFill>
                  <a:srgbClr val="525C65"/>
                </a:solidFill>
                <a:highlight>
                  <a:srgbClr val="FFFFFF"/>
                </a:highlight>
                <a:latin typeface="Open Sans"/>
                <a:ea typeface="Open Sans"/>
                <a:cs typeface="Open Sans"/>
                <a:sym typeface="Open Sans"/>
              </a:rPr>
              <a:t>SneakerPark</a:t>
            </a:r>
            <a:r>
              <a:rPr lang="en" sz="1700">
                <a:solidFill>
                  <a:srgbClr val="525C65"/>
                </a:solidFill>
                <a:highlight>
                  <a:srgbClr val="FFFFFF"/>
                </a:highlight>
                <a:latin typeface="Open Sans"/>
                <a:ea typeface="Open Sans"/>
                <a:cs typeface="Open Sans"/>
                <a:sym typeface="Open Sans"/>
              </a:rPr>
              <a:t> is an online shoe reseller that allows people to buy and sell used and new shoes. Buyers can bid for shoes or buy them outright, and sellers can set a price or sell to the highest bidder.</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Each buyer and seller must have an active account in order to sell, bid, or purchase sneakers using SneakerPark’s website.</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SneakerPark authenticates the shoes before shipping them to the buyer, so before listing an item, the seller must ship it to SneakerPark’s warehouse. Upon receipt, SneakerPark assigns an item number to each pair of sneakers and notifies the seller that they are now free to list their item. If the item is not listed within 45 days, SneakerPark returns it to the seller and sends an invoice to the seller for the shipping cost.</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If the item is found to be inauthentic or in an unacceptable condition, it is also returned back to the seller in a similar fashion.</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When the item sells, the buyer’s account is credited with the purchase price minus the SneakerPark service fee and shipping fees to deliver the item to the buyer.</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Currently, SneakerPark only supports sales within the United States.</a:t>
            </a:r>
            <a:endParaRPr sz="1700">
              <a:solidFill>
                <a:srgbClr val="525C65"/>
              </a:solidFill>
              <a:highlight>
                <a:srgbClr val="FFFFFF"/>
              </a:highlight>
              <a:latin typeface="Open Sans"/>
              <a:ea typeface="Open Sans"/>
              <a:cs typeface="Open Sans"/>
              <a:sym typeface="Open Sans"/>
            </a:endParaRPr>
          </a:p>
          <a:p>
            <a:pPr marL="0" marR="241300" lvl="0" indent="0" algn="just" rtl="0">
              <a:lnSpc>
                <a:spcPct val="150000"/>
              </a:lnSpc>
              <a:spcBef>
                <a:spcPts val="1100"/>
              </a:spcBef>
              <a:spcAft>
                <a:spcPts val="400"/>
              </a:spcAft>
              <a:buClr>
                <a:schemeClr val="dk1"/>
              </a:buClr>
              <a:buSzPts val="1100"/>
              <a:buFont typeface="Arial"/>
              <a:buNone/>
            </a:pPr>
            <a:endParaRPr sz="1700" b="1">
              <a:solidFill>
                <a:srgbClr val="2E3D49"/>
              </a:solidFill>
              <a:highlight>
                <a:srgbClr val="FFFFFF"/>
              </a:highlight>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71"/>
          <p:cNvSpPr txBox="1"/>
          <p:nvPr/>
        </p:nvSpPr>
        <p:spPr>
          <a:xfrm>
            <a:off x="465150" y="447675"/>
            <a:ext cx="6842100" cy="11526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1100"/>
              </a:spcBef>
              <a:spcAft>
                <a:spcPts val="0"/>
              </a:spcAft>
              <a:buNone/>
            </a:pPr>
            <a:r>
              <a:rPr lang="en-US" sz="1600" b="1" dirty="0">
                <a:solidFill>
                  <a:srgbClr val="525C65"/>
                </a:solidFill>
                <a:highlight>
                  <a:srgbClr val="FFFFFF"/>
                </a:highlight>
                <a:latin typeface="Open Sans"/>
                <a:ea typeface="Open Sans"/>
                <a:cs typeface="Open Sans"/>
                <a:sym typeface="Open Sans"/>
              </a:rPr>
              <a:t>3. Data owner(s) </a:t>
            </a:r>
            <a:r>
              <a:rPr lang="en-US" sz="1600" i="1" dirty="0">
                <a:solidFill>
                  <a:srgbClr val="525C65"/>
                </a:solidFill>
                <a:highlight>
                  <a:srgbClr val="FFFFFF"/>
                </a:highlight>
                <a:latin typeface="Open Sans"/>
                <a:ea typeface="Open Sans"/>
                <a:cs typeface="Open Sans"/>
                <a:sym typeface="Open Sans"/>
              </a:rPr>
              <a:t>– TACTICAL LEVEL</a:t>
            </a:r>
          </a:p>
          <a:p>
            <a:pPr marL="285750" lvl="0" indent="-285750" algn="just" rtl="0">
              <a:lnSpc>
                <a:spcPct val="170000"/>
              </a:lnSpc>
              <a:spcBef>
                <a:spcPts val="1100"/>
              </a:spcBef>
              <a:spcAft>
                <a:spcPts val="0"/>
              </a:spcAft>
              <a:buFont typeface="Arial" panose="020B0604020202020204" pitchFamily="34" charset="0"/>
              <a:buChar char="•"/>
            </a:pPr>
            <a:r>
              <a:rPr lang="en-US" sz="1600" dirty="0">
                <a:solidFill>
                  <a:srgbClr val="525C65"/>
                </a:solidFill>
                <a:highlight>
                  <a:srgbClr val="FFFFFF"/>
                </a:highlight>
                <a:latin typeface="Open Sans"/>
                <a:ea typeface="Open Sans"/>
                <a:cs typeface="Open Sans"/>
                <a:sym typeface="Open Sans"/>
              </a:rPr>
              <a:t>A data owner is a person within your organization that has the authority to make decisions about business term definitions, data quality, accessibility and retention requirements as they tie to the business needs. </a:t>
            </a:r>
          </a:p>
          <a:p>
            <a:pPr marL="285750" lvl="0" indent="-285750" algn="just" rtl="0">
              <a:lnSpc>
                <a:spcPct val="170000"/>
              </a:lnSpc>
              <a:spcBef>
                <a:spcPts val="1100"/>
              </a:spcBef>
              <a:spcAft>
                <a:spcPts val="0"/>
              </a:spcAft>
              <a:buFont typeface="Arial" panose="020B0604020202020204" pitchFamily="34" charset="0"/>
              <a:buChar char="•"/>
            </a:pPr>
            <a:r>
              <a:rPr lang="en-US" sz="1600" dirty="0">
                <a:solidFill>
                  <a:srgbClr val="525C65"/>
                </a:solidFill>
                <a:highlight>
                  <a:srgbClr val="FFFFFF"/>
                </a:highlight>
                <a:latin typeface="Open Sans"/>
                <a:ea typeface="Open Sans"/>
                <a:cs typeface="Open Sans"/>
                <a:sym typeface="Open Sans"/>
              </a:rPr>
              <a:t>Data owner will also need to know, or at least be aware of, the regulations, policies, laws governing data privacy and understand the business needs and business rules, procedures, constraints, as these tie to their own area of data ownership. </a:t>
            </a:r>
          </a:p>
          <a:p>
            <a:pPr marL="285750" lvl="0" indent="-285750" algn="just" rtl="0">
              <a:lnSpc>
                <a:spcPct val="170000"/>
              </a:lnSpc>
              <a:spcBef>
                <a:spcPts val="1100"/>
              </a:spcBef>
              <a:spcAft>
                <a:spcPts val="0"/>
              </a:spcAft>
              <a:buFont typeface="Arial" panose="020B0604020202020204" pitchFamily="34" charset="0"/>
              <a:buChar char="•"/>
            </a:pPr>
            <a:r>
              <a:rPr lang="en-US" sz="1600" dirty="0">
                <a:solidFill>
                  <a:srgbClr val="525C65"/>
                </a:solidFill>
                <a:highlight>
                  <a:srgbClr val="FFFFFF"/>
                </a:highlight>
                <a:latin typeface="Open Sans"/>
                <a:ea typeface="Open Sans"/>
                <a:cs typeface="Open Sans"/>
                <a:sym typeface="Open Sans"/>
              </a:rPr>
              <a:t>It is likely to have several data owners within your data governance program, with each responsible for the data within their own area of the business.</a:t>
            </a:r>
          </a:p>
          <a:p>
            <a:pPr marL="285750" lvl="0" indent="-285750" algn="just" rtl="0">
              <a:lnSpc>
                <a:spcPct val="170000"/>
              </a:lnSpc>
              <a:spcBef>
                <a:spcPts val="1100"/>
              </a:spcBef>
              <a:spcAft>
                <a:spcPts val="0"/>
              </a:spcAft>
              <a:buFont typeface="Arial" panose="020B0604020202020204" pitchFamily="34" charset="0"/>
              <a:buChar char="•"/>
            </a:pPr>
            <a:r>
              <a:rPr lang="en-US" sz="1600" dirty="0">
                <a:solidFill>
                  <a:srgbClr val="525C65"/>
                </a:solidFill>
                <a:highlight>
                  <a:srgbClr val="FFFFFF"/>
                </a:highlight>
                <a:latin typeface="Open Sans"/>
                <a:ea typeface="Open Sans"/>
                <a:cs typeface="Open Sans"/>
                <a:sym typeface="Open Sans"/>
              </a:rPr>
              <a:t>Data owners are usually senior managers from different business functional areas. In turn, these business areas are the main stakeholders of specific data domains. </a:t>
            </a:r>
          </a:p>
          <a:p>
            <a:pPr marL="285750" lvl="0" indent="-285750" algn="just" rtl="0">
              <a:lnSpc>
                <a:spcPct val="170000"/>
              </a:lnSpc>
              <a:spcBef>
                <a:spcPts val="1100"/>
              </a:spcBef>
              <a:spcAft>
                <a:spcPts val="0"/>
              </a:spcAft>
              <a:buFont typeface="Arial" panose="020B0604020202020204" pitchFamily="34" charset="0"/>
              <a:buChar char="•"/>
            </a:pPr>
            <a:r>
              <a:rPr lang="en-US" sz="1600" dirty="0">
                <a:solidFill>
                  <a:srgbClr val="525C65"/>
                </a:solidFill>
                <a:highlight>
                  <a:srgbClr val="FFFFFF"/>
                </a:highlight>
                <a:latin typeface="Open Sans"/>
                <a:ea typeface="Open Sans"/>
                <a:cs typeface="Open Sans"/>
                <a:sym typeface="Open Sans"/>
              </a:rPr>
              <a:t>Focusing on the </a:t>
            </a:r>
            <a:r>
              <a:rPr lang="en-US" sz="1600" b="1" dirty="0">
                <a:solidFill>
                  <a:srgbClr val="525C65"/>
                </a:solidFill>
                <a:highlight>
                  <a:srgbClr val="FFFFFF"/>
                </a:highlight>
                <a:latin typeface="Open Sans"/>
                <a:ea typeface="Open Sans"/>
                <a:cs typeface="Open Sans"/>
                <a:sym typeface="Open Sans"/>
              </a:rPr>
              <a:t>quality of data </a:t>
            </a:r>
            <a:r>
              <a:rPr lang="en-US" sz="1600" dirty="0">
                <a:solidFill>
                  <a:srgbClr val="525C65"/>
                </a:solidFill>
                <a:highlight>
                  <a:srgbClr val="FFFFFF"/>
                </a:highlight>
                <a:latin typeface="Open Sans"/>
                <a:ea typeface="Open Sans"/>
                <a:cs typeface="Open Sans"/>
                <a:sym typeface="Open Sans"/>
              </a:rPr>
              <a:t>in a domain (subject area in most cases) for the “enterprise.”</a:t>
            </a:r>
            <a:endParaRPr sz="1600" dirty="0">
              <a:solidFill>
                <a:srgbClr val="525C65"/>
              </a:solidFill>
              <a:highlight>
                <a:srgbClr val="FFFFFF"/>
              </a:highlight>
              <a:latin typeface="Open Sans"/>
              <a:ea typeface="Open Sans"/>
              <a:cs typeface="Open Sans"/>
              <a:sym typeface="Open Sans"/>
            </a:endParaRPr>
          </a:p>
        </p:txBody>
      </p:sp>
    </p:spTree>
    <p:extLst>
      <p:ext uri="{BB962C8B-B14F-4D97-AF65-F5344CB8AC3E}">
        <p14:creationId xmlns:p14="http://schemas.microsoft.com/office/powerpoint/2010/main" val="1230616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71"/>
          <p:cNvSpPr txBox="1"/>
          <p:nvPr/>
        </p:nvSpPr>
        <p:spPr>
          <a:xfrm>
            <a:off x="457200" y="447675"/>
            <a:ext cx="6842100" cy="11526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1100"/>
              </a:spcBef>
              <a:spcAft>
                <a:spcPts val="0"/>
              </a:spcAft>
              <a:buNone/>
            </a:pPr>
            <a:r>
              <a:rPr lang="en-US" sz="1600" b="1" dirty="0">
                <a:solidFill>
                  <a:srgbClr val="525C65"/>
                </a:solidFill>
                <a:highlight>
                  <a:srgbClr val="FFFFFF"/>
                </a:highlight>
                <a:latin typeface="Open Sans"/>
                <a:ea typeface="Open Sans"/>
                <a:cs typeface="Open Sans"/>
                <a:sym typeface="Open Sans"/>
              </a:rPr>
              <a:t>4. Data Steward(s) </a:t>
            </a:r>
            <a:r>
              <a:rPr lang="en-US" sz="1600" i="1" dirty="0">
                <a:solidFill>
                  <a:srgbClr val="525C65"/>
                </a:solidFill>
                <a:highlight>
                  <a:srgbClr val="FFFFFF"/>
                </a:highlight>
                <a:latin typeface="Open Sans"/>
                <a:ea typeface="Open Sans"/>
                <a:cs typeface="Open Sans"/>
                <a:sym typeface="Open Sans"/>
              </a:rPr>
              <a:t>– OPERATIONAL LEVEL</a:t>
            </a:r>
          </a:p>
          <a:p>
            <a:pPr marL="285750" lvl="0" indent="-285750" algn="just" rtl="0">
              <a:lnSpc>
                <a:spcPct val="170000"/>
              </a:lnSpc>
              <a:spcBef>
                <a:spcPts val="1100"/>
              </a:spcBef>
              <a:spcAft>
                <a:spcPts val="0"/>
              </a:spcAft>
              <a:buFont typeface="Arial" panose="020B0604020202020204" pitchFamily="34" charset="0"/>
              <a:buChar char="•"/>
            </a:pPr>
            <a:r>
              <a:rPr lang="en-US" sz="1600" dirty="0">
                <a:solidFill>
                  <a:srgbClr val="525C65"/>
                </a:solidFill>
                <a:highlight>
                  <a:srgbClr val="FFFFFF"/>
                </a:highlight>
                <a:latin typeface="Open Sans"/>
                <a:ea typeface="Open Sans"/>
                <a:cs typeface="Open Sans"/>
                <a:sym typeface="Open Sans"/>
              </a:rPr>
              <a:t>A data steward sits under a data owner and is generally appointed by the data owner to work with them or act as their representative in data stewardship domain group meetings. In the data governance hierarchy, they are part of at least one data stewardship domain group.</a:t>
            </a:r>
          </a:p>
          <a:p>
            <a:pPr marL="285750" lvl="0" indent="-285750" algn="just" rtl="0">
              <a:lnSpc>
                <a:spcPct val="170000"/>
              </a:lnSpc>
              <a:spcBef>
                <a:spcPts val="1100"/>
              </a:spcBef>
              <a:spcAft>
                <a:spcPts val="0"/>
              </a:spcAft>
              <a:buFont typeface="Arial" panose="020B0604020202020204" pitchFamily="34" charset="0"/>
              <a:buChar char="•"/>
            </a:pPr>
            <a:r>
              <a:rPr lang="en-US" sz="1600" dirty="0">
                <a:solidFill>
                  <a:srgbClr val="525C65"/>
                </a:solidFill>
                <a:highlight>
                  <a:srgbClr val="FFFFFF"/>
                </a:highlight>
                <a:latin typeface="Open Sans"/>
                <a:ea typeface="Open Sans"/>
                <a:cs typeface="Open Sans"/>
                <a:sym typeface="Open Sans"/>
              </a:rPr>
              <a:t>The data owner remains accountable, but they will delegate the day-to-day responsibility to a data steward. Data stewards often tend to be the subject matter experts but are still reasonably senior because they must be trusted by their data owner.</a:t>
            </a:r>
          </a:p>
          <a:p>
            <a:pPr marL="285750" lvl="0" indent="-285750" algn="just" rtl="0">
              <a:lnSpc>
                <a:spcPct val="170000"/>
              </a:lnSpc>
              <a:spcBef>
                <a:spcPts val="1100"/>
              </a:spcBef>
              <a:spcAft>
                <a:spcPts val="0"/>
              </a:spcAft>
              <a:buFont typeface="Arial" panose="020B0604020202020204" pitchFamily="34" charset="0"/>
              <a:buChar char="•"/>
            </a:pPr>
            <a:r>
              <a:rPr lang="en-US" sz="1600" dirty="0">
                <a:solidFill>
                  <a:srgbClr val="525C65"/>
                </a:solidFill>
                <a:highlight>
                  <a:srgbClr val="FFFFFF"/>
                </a:highlight>
                <a:latin typeface="Open Sans"/>
                <a:ea typeface="Open Sans"/>
                <a:cs typeface="Open Sans"/>
                <a:sym typeface="Open Sans"/>
              </a:rPr>
              <a:t>If you took, for example, a finance department, it is likely that the finance director or his deputy would be the data owner for all the finance data, then the head of each sub team within finance would be appointed as a data steward. </a:t>
            </a:r>
          </a:p>
          <a:p>
            <a:pPr marL="285750" lvl="0" indent="-285750" algn="just" rtl="0">
              <a:lnSpc>
                <a:spcPct val="170000"/>
              </a:lnSpc>
              <a:spcBef>
                <a:spcPts val="1100"/>
              </a:spcBef>
              <a:spcAft>
                <a:spcPts val="0"/>
              </a:spcAft>
              <a:buFont typeface="Arial" panose="020B0604020202020204" pitchFamily="34" charset="0"/>
              <a:buChar char="•"/>
            </a:pPr>
            <a:r>
              <a:rPr lang="en-US" sz="1600" dirty="0">
                <a:solidFill>
                  <a:srgbClr val="525C65"/>
                </a:solidFill>
                <a:highlight>
                  <a:srgbClr val="FFFFFF"/>
                </a:highlight>
                <a:latin typeface="Open Sans"/>
                <a:ea typeface="Open Sans"/>
                <a:cs typeface="Open Sans"/>
                <a:sym typeface="Open Sans"/>
              </a:rPr>
              <a:t>Data stewards maintain </a:t>
            </a:r>
            <a:r>
              <a:rPr lang="en-US" sz="1600" b="1" dirty="0">
                <a:solidFill>
                  <a:srgbClr val="525C65"/>
                </a:solidFill>
                <a:highlight>
                  <a:srgbClr val="FFFFFF"/>
                </a:highlight>
                <a:latin typeface="Open Sans"/>
                <a:ea typeface="Open Sans"/>
                <a:cs typeface="Open Sans"/>
                <a:sym typeface="Open Sans"/>
              </a:rPr>
              <a:t>data quality </a:t>
            </a:r>
            <a:r>
              <a:rPr lang="en-US" sz="1600" dirty="0">
                <a:solidFill>
                  <a:srgbClr val="525C65"/>
                </a:solidFill>
                <a:highlight>
                  <a:srgbClr val="FFFFFF"/>
                </a:highlight>
                <a:latin typeface="Open Sans"/>
                <a:ea typeface="Open Sans"/>
                <a:cs typeface="Open Sans"/>
                <a:sym typeface="Open Sans"/>
              </a:rPr>
              <a:t>using user feedback and concerns, define data quality metrics, evaluate and identifying problems, coordinate and implement remedies.</a:t>
            </a:r>
          </a:p>
        </p:txBody>
      </p:sp>
    </p:spTree>
    <p:extLst>
      <p:ext uri="{BB962C8B-B14F-4D97-AF65-F5344CB8AC3E}">
        <p14:creationId xmlns:p14="http://schemas.microsoft.com/office/powerpoint/2010/main" val="1839040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71"/>
          <p:cNvSpPr txBox="1"/>
          <p:nvPr/>
        </p:nvSpPr>
        <p:spPr>
          <a:xfrm>
            <a:off x="457200" y="447675"/>
            <a:ext cx="6842100" cy="11526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1100"/>
              </a:spcBef>
              <a:spcAft>
                <a:spcPts val="0"/>
              </a:spcAft>
              <a:buNone/>
            </a:pPr>
            <a:r>
              <a:rPr lang="en-US" sz="1600" b="1" dirty="0">
                <a:solidFill>
                  <a:srgbClr val="525C65"/>
                </a:solidFill>
                <a:highlight>
                  <a:srgbClr val="FFFFFF"/>
                </a:highlight>
                <a:latin typeface="Open Sans"/>
                <a:ea typeface="Open Sans"/>
                <a:cs typeface="Open Sans"/>
                <a:sym typeface="Open Sans"/>
              </a:rPr>
              <a:t>5. Data Custodian(s) </a:t>
            </a:r>
            <a:r>
              <a:rPr lang="en-US" sz="1600" i="1" dirty="0">
                <a:solidFill>
                  <a:srgbClr val="525C65"/>
                </a:solidFill>
                <a:highlight>
                  <a:srgbClr val="FFFFFF"/>
                </a:highlight>
                <a:latin typeface="Open Sans"/>
                <a:ea typeface="Open Sans"/>
                <a:cs typeface="Open Sans"/>
                <a:sym typeface="Open Sans"/>
              </a:rPr>
              <a:t>– SUPPORT LEVEL</a:t>
            </a:r>
          </a:p>
          <a:p>
            <a:pPr marL="285750" lvl="0" indent="-285750" algn="just" rtl="0">
              <a:lnSpc>
                <a:spcPct val="170000"/>
              </a:lnSpc>
              <a:spcBef>
                <a:spcPts val="1100"/>
              </a:spcBef>
              <a:spcAft>
                <a:spcPts val="0"/>
              </a:spcAft>
              <a:buFont typeface="Arial" panose="020B0604020202020204" pitchFamily="34" charset="0"/>
              <a:buChar char="•"/>
            </a:pPr>
            <a:r>
              <a:rPr lang="en-US" sz="1600" dirty="0">
                <a:solidFill>
                  <a:srgbClr val="525C65"/>
                </a:solidFill>
                <a:highlight>
                  <a:srgbClr val="FFFFFF"/>
                </a:highlight>
                <a:latin typeface="Open Sans"/>
                <a:ea typeface="Open Sans"/>
                <a:cs typeface="Open Sans"/>
                <a:sym typeface="Open Sans"/>
              </a:rPr>
              <a:t>Data custodians are typically part of IT departments. This makes it fundamentally different from other roles - like data owners and data stewards - since those are all about the business.</a:t>
            </a:r>
          </a:p>
          <a:p>
            <a:pPr marL="285750" lvl="0" indent="-285750" algn="just" rtl="0">
              <a:lnSpc>
                <a:spcPct val="170000"/>
              </a:lnSpc>
              <a:spcBef>
                <a:spcPts val="1100"/>
              </a:spcBef>
              <a:spcAft>
                <a:spcPts val="0"/>
              </a:spcAft>
              <a:buFont typeface="Arial" panose="020B0604020202020204" pitchFamily="34" charset="0"/>
              <a:buChar char="•"/>
            </a:pPr>
            <a:r>
              <a:rPr lang="en-US" sz="1600" dirty="0">
                <a:solidFill>
                  <a:srgbClr val="525C65"/>
                </a:solidFill>
                <a:highlight>
                  <a:srgbClr val="FFFFFF"/>
                </a:highlight>
                <a:latin typeface="Open Sans"/>
                <a:ea typeface="Open Sans"/>
                <a:cs typeface="Open Sans"/>
                <a:sym typeface="Open Sans"/>
              </a:rPr>
              <a:t>Data custodians are usually divided further in their areas of expertise, such as: data modelling, data architecture, data engineering and database administration.</a:t>
            </a:r>
          </a:p>
          <a:p>
            <a:pPr marL="285750" indent="-285750" algn="just">
              <a:lnSpc>
                <a:spcPct val="170000"/>
              </a:lnSpc>
              <a:spcBef>
                <a:spcPts val="1100"/>
              </a:spcBef>
              <a:buFont typeface="Arial" panose="020B0604020202020204" pitchFamily="34" charset="0"/>
              <a:buChar char="•"/>
            </a:pPr>
            <a:r>
              <a:rPr lang="en-US" sz="1600" dirty="0">
                <a:solidFill>
                  <a:srgbClr val="525C65"/>
                </a:solidFill>
                <a:highlight>
                  <a:srgbClr val="FFFFFF"/>
                </a:highlight>
                <a:latin typeface="Open Sans"/>
                <a:ea typeface="Open Sans"/>
                <a:cs typeface="Open Sans"/>
                <a:sym typeface="Open Sans"/>
              </a:rPr>
              <a:t>Maintaining, archiving, recovering, backing up data, preventing data loss/corruption etc.</a:t>
            </a:r>
          </a:p>
          <a:p>
            <a:pPr marL="285750" lvl="0" indent="-285750" algn="just" rtl="0">
              <a:lnSpc>
                <a:spcPct val="170000"/>
              </a:lnSpc>
              <a:spcBef>
                <a:spcPts val="1100"/>
              </a:spcBef>
              <a:spcAft>
                <a:spcPts val="0"/>
              </a:spcAft>
              <a:buFont typeface="Arial" panose="020B0604020202020204" pitchFamily="34" charset="0"/>
              <a:buChar char="•"/>
            </a:pPr>
            <a:r>
              <a:rPr lang="en-US" sz="1600" dirty="0">
                <a:solidFill>
                  <a:srgbClr val="525C65"/>
                </a:solidFill>
                <a:highlight>
                  <a:srgbClr val="FFFFFF"/>
                </a:highlight>
                <a:latin typeface="Open Sans"/>
                <a:ea typeface="Open Sans"/>
                <a:cs typeface="Open Sans"/>
                <a:sym typeface="Open Sans"/>
              </a:rPr>
              <a:t>Maintaining data and systems, moving data between systems, aggregating, and transforming data in accordance with the business requirements.</a:t>
            </a:r>
          </a:p>
          <a:p>
            <a:pPr marL="285750" lvl="0" indent="-285750" algn="just" rtl="0">
              <a:lnSpc>
                <a:spcPct val="170000"/>
              </a:lnSpc>
              <a:spcBef>
                <a:spcPts val="1100"/>
              </a:spcBef>
              <a:spcAft>
                <a:spcPts val="0"/>
              </a:spcAft>
              <a:buFont typeface="Arial" panose="020B0604020202020204" pitchFamily="34" charset="0"/>
              <a:buChar char="•"/>
            </a:pPr>
            <a:r>
              <a:rPr lang="en-US" sz="1600" dirty="0">
                <a:solidFill>
                  <a:srgbClr val="525C65"/>
                </a:solidFill>
                <a:highlight>
                  <a:srgbClr val="FFFFFF"/>
                </a:highlight>
                <a:latin typeface="Open Sans"/>
                <a:ea typeface="Open Sans"/>
                <a:cs typeface="Open Sans"/>
                <a:sym typeface="Open Sans"/>
              </a:rPr>
              <a:t>Ensuring that </a:t>
            </a:r>
            <a:r>
              <a:rPr lang="en-US" sz="1600" b="1" dirty="0">
                <a:solidFill>
                  <a:srgbClr val="525C65"/>
                </a:solidFill>
                <a:highlight>
                  <a:srgbClr val="FFFFFF"/>
                </a:highlight>
                <a:latin typeface="Open Sans"/>
                <a:ea typeface="Open Sans"/>
                <a:cs typeface="Open Sans"/>
                <a:sym typeface="Open Sans"/>
              </a:rPr>
              <a:t>metadata</a:t>
            </a:r>
            <a:r>
              <a:rPr lang="en-US" sz="1600" dirty="0">
                <a:solidFill>
                  <a:srgbClr val="525C65"/>
                </a:solidFill>
                <a:highlight>
                  <a:srgbClr val="FFFFFF"/>
                </a:highlight>
                <a:latin typeface="Open Sans"/>
                <a:ea typeface="Open Sans"/>
                <a:cs typeface="Open Sans"/>
                <a:sym typeface="Open Sans"/>
              </a:rPr>
              <a:t> critical to data governance is included in the </a:t>
            </a:r>
            <a:r>
              <a:rPr lang="en-US" sz="1600" b="1" dirty="0">
                <a:solidFill>
                  <a:srgbClr val="525C65"/>
                </a:solidFill>
                <a:highlight>
                  <a:srgbClr val="FFFFFF"/>
                </a:highlight>
                <a:latin typeface="Open Sans"/>
                <a:ea typeface="Open Sans"/>
                <a:cs typeface="Open Sans"/>
                <a:sym typeface="Open Sans"/>
              </a:rPr>
              <a:t>metadata resource </a:t>
            </a:r>
            <a:r>
              <a:rPr lang="en-US" sz="1600" dirty="0">
                <a:solidFill>
                  <a:srgbClr val="525C65"/>
                </a:solidFill>
                <a:highlight>
                  <a:srgbClr val="FFFFFF"/>
                </a:highlight>
                <a:latin typeface="Open Sans"/>
                <a:ea typeface="Open Sans"/>
                <a:cs typeface="Open Sans"/>
                <a:sym typeface="Open Sans"/>
              </a:rPr>
              <a:t>and is accessible.</a:t>
            </a:r>
          </a:p>
          <a:p>
            <a:pPr marL="285750" lvl="0" indent="-285750" algn="just" rtl="0">
              <a:lnSpc>
                <a:spcPct val="170000"/>
              </a:lnSpc>
              <a:spcBef>
                <a:spcPts val="1100"/>
              </a:spcBef>
              <a:spcAft>
                <a:spcPts val="0"/>
              </a:spcAft>
              <a:buFont typeface="Arial" panose="020B0604020202020204" pitchFamily="34" charset="0"/>
              <a:buChar char="•"/>
            </a:pPr>
            <a:r>
              <a:rPr lang="en-US" sz="1600" dirty="0">
                <a:solidFill>
                  <a:srgbClr val="525C65"/>
                </a:solidFill>
                <a:highlight>
                  <a:srgbClr val="FFFFFF"/>
                </a:highlight>
                <a:latin typeface="Open Sans"/>
                <a:ea typeface="Open Sans"/>
                <a:cs typeface="Open Sans"/>
                <a:sym typeface="Open Sans"/>
              </a:rPr>
              <a:t>Processes exist for </a:t>
            </a:r>
            <a:r>
              <a:rPr lang="en-US" sz="1600" b="1" dirty="0">
                <a:solidFill>
                  <a:srgbClr val="525C65"/>
                </a:solidFill>
                <a:highlight>
                  <a:srgbClr val="FFFFFF"/>
                </a:highlight>
                <a:latin typeface="Open Sans"/>
                <a:ea typeface="Open Sans"/>
                <a:cs typeface="Open Sans"/>
                <a:sym typeface="Open Sans"/>
              </a:rPr>
              <a:t>data quality </a:t>
            </a:r>
            <a:r>
              <a:rPr lang="en-US" sz="1600" dirty="0">
                <a:solidFill>
                  <a:srgbClr val="525C65"/>
                </a:solidFill>
                <a:highlight>
                  <a:srgbClr val="FFFFFF"/>
                </a:highlight>
                <a:latin typeface="Open Sans"/>
                <a:ea typeface="Open Sans"/>
                <a:cs typeface="Open Sans"/>
                <a:sym typeface="Open Sans"/>
              </a:rPr>
              <a:t>issue resolution in partnership with data stewards.</a:t>
            </a:r>
          </a:p>
          <a:p>
            <a:pPr marL="285750" lvl="0" indent="-285750" algn="just" rtl="0">
              <a:lnSpc>
                <a:spcPct val="170000"/>
              </a:lnSpc>
              <a:spcBef>
                <a:spcPts val="1100"/>
              </a:spcBef>
              <a:spcAft>
                <a:spcPts val="0"/>
              </a:spcAft>
              <a:buFont typeface="Arial" panose="020B0604020202020204" pitchFamily="34" charset="0"/>
              <a:buChar char="•"/>
            </a:pPr>
            <a:r>
              <a:rPr lang="en-US" sz="1600" dirty="0">
                <a:solidFill>
                  <a:srgbClr val="525C65"/>
                </a:solidFill>
                <a:highlight>
                  <a:srgbClr val="FFFFFF"/>
                </a:highlight>
                <a:latin typeface="Open Sans"/>
                <a:ea typeface="Open Sans"/>
                <a:cs typeface="Open Sans"/>
                <a:sym typeface="Open Sans"/>
              </a:rPr>
              <a:t>Data added to data sets are consistent with the </a:t>
            </a:r>
            <a:r>
              <a:rPr lang="en-US" sz="1600" b="1" dirty="0">
                <a:solidFill>
                  <a:srgbClr val="525C65"/>
                </a:solidFill>
                <a:highlight>
                  <a:srgbClr val="FFFFFF"/>
                </a:highlight>
                <a:latin typeface="Open Sans"/>
                <a:ea typeface="Open Sans"/>
                <a:cs typeface="Open Sans"/>
                <a:sym typeface="Open Sans"/>
              </a:rPr>
              <a:t>data model</a:t>
            </a:r>
            <a:r>
              <a:rPr lang="en-US" sz="1600" dirty="0">
                <a:solidFill>
                  <a:srgbClr val="525C65"/>
                </a:solidFill>
                <a:highlight>
                  <a:srgbClr val="FFFFFF"/>
                </a:highlight>
                <a:latin typeface="Open Sans"/>
                <a:ea typeface="Open Sans"/>
                <a:cs typeface="Open Sans"/>
                <a:sym typeface="Open Sans"/>
              </a:rPr>
              <a:t>.</a:t>
            </a:r>
          </a:p>
          <a:p>
            <a:pPr marL="285750" lvl="0" indent="-285750" algn="just" rtl="0">
              <a:lnSpc>
                <a:spcPct val="170000"/>
              </a:lnSpc>
              <a:spcBef>
                <a:spcPts val="1100"/>
              </a:spcBef>
              <a:spcAft>
                <a:spcPts val="0"/>
              </a:spcAft>
              <a:buFont typeface="Arial" panose="020B0604020202020204" pitchFamily="34" charset="0"/>
              <a:buChar char="•"/>
            </a:pPr>
            <a:r>
              <a:rPr lang="en-US" sz="1600" dirty="0">
                <a:solidFill>
                  <a:srgbClr val="525C65"/>
                </a:solidFill>
                <a:highlight>
                  <a:srgbClr val="FFFFFF"/>
                </a:highlight>
                <a:latin typeface="Open Sans"/>
                <a:ea typeface="Open Sans"/>
                <a:cs typeface="Open Sans"/>
                <a:sym typeface="Open Sans"/>
              </a:rPr>
              <a:t>Versions of </a:t>
            </a:r>
            <a:r>
              <a:rPr lang="en-US" sz="1600" b="1" dirty="0">
                <a:solidFill>
                  <a:srgbClr val="525C65"/>
                </a:solidFill>
                <a:highlight>
                  <a:srgbClr val="FFFFFF"/>
                </a:highlight>
                <a:latin typeface="Open Sans"/>
                <a:ea typeface="Open Sans"/>
                <a:cs typeface="Open Sans"/>
                <a:sym typeface="Open Sans"/>
              </a:rPr>
              <a:t>master data </a:t>
            </a:r>
            <a:r>
              <a:rPr lang="en-US" sz="1600" dirty="0">
                <a:solidFill>
                  <a:srgbClr val="525C65"/>
                </a:solidFill>
                <a:highlight>
                  <a:srgbClr val="FFFFFF"/>
                </a:highlight>
                <a:latin typeface="Open Sans"/>
                <a:ea typeface="Open Sans"/>
                <a:cs typeface="Open Sans"/>
                <a:sym typeface="Open Sans"/>
              </a:rPr>
              <a:t>are maintained along with the history of changes.</a:t>
            </a:r>
            <a:endParaRPr sz="1600" dirty="0">
              <a:solidFill>
                <a:srgbClr val="525C65"/>
              </a:solidFill>
              <a:highlight>
                <a:srgbClr val="FFFFFF"/>
              </a:highlight>
              <a:latin typeface="Open Sans"/>
              <a:ea typeface="Open Sans"/>
              <a:cs typeface="Open Sans"/>
              <a:sym typeface="Open Sans"/>
            </a:endParaRPr>
          </a:p>
        </p:txBody>
      </p:sp>
    </p:spTree>
    <p:extLst>
      <p:ext uri="{BB962C8B-B14F-4D97-AF65-F5344CB8AC3E}">
        <p14:creationId xmlns:p14="http://schemas.microsoft.com/office/powerpoint/2010/main" val="3812634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71"/>
          <p:cNvSpPr txBox="1"/>
          <p:nvPr/>
        </p:nvSpPr>
        <p:spPr>
          <a:xfrm>
            <a:off x="457200" y="447675"/>
            <a:ext cx="6842100" cy="5695548"/>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1100"/>
              </a:spcBef>
              <a:spcAft>
                <a:spcPts val="0"/>
              </a:spcAft>
              <a:buNone/>
            </a:pPr>
            <a:r>
              <a:rPr lang="en-US" sz="1600" b="1" dirty="0">
                <a:solidFill>
                  <a:srgbClr val="525C65"/>
                </a:solidFill>
                <a:highlight>
                  <a:srgbClr val="FFFFFF"/>
                </a:highlight>
                <a:latin typeface="Open Sans"/>
                <a:ea typeface="Open Sans"/>
                <a:cs typeface="Open Sans"/>
                <a:sym typeface="Open Sans"/>
              </a:rPr>
              <a:t>Jake</a:t>
            </a:r>
            <a:r>
              <a:rPr lang="en-US" sz="1600" dirty="0">
                <a:solidFill>
                  <a:srgbClr val="525C65"/>
                </a:solidFill>
                <a:highlight>
                  <a:srgbClr val="FFFFFF"/>
                </a:highlight>
                <a:latin typeface="Open Sans"/>
                <a:ea typeface="Open Sans"/>
                <a:cs typeface="Open Sans"/>
                <a:sym typeface="Open Sans"/>
              </a:rPr>
              <a:t> has the skills required to fulfill the responsibilities of the data custodian. And </a:t>
            </a:r>
            <a:r>
              <a:rPr lang="en-US" sz="1600" b="1" dirty="0">
                <a:solidFill>
                  <a:srgbClr val="525C65"/>
                </a:solidFill>
                <a:highlight>
                  <a:srgbClr val="FFFFFF"/>
                </a:highlight>
                <a:latin typeface="Open Sans"/>
                <a:ea typeface="Open Sans"/>
                <a:cs typeface="Open Sans"/>
                <a:sym typeface="Open Sans"/>
              </a:rPr>
              <a:t>Jessica</a:t>
            </a:r>
            <a:r>
              <a:rPr lang="en-US" sz="1600" dirty="0">
                <a:solidFill>
                  <a:srgbClr val="525C65"/>
                </a:solidFill>
                <a:highlight>
                  <a:srgbClr val="FFFFFF"/>
                </a:highlight>
                <a:latin typeface="Open Sans"/>
                <a:ea typeface="Open Sans"/>
                <a:cs typeface="Open Sans"/>
                <a:sym typeface="Open Sans"/>
              </a:rPr>
              <a:t> has the experience to become the data steward. The company will need to hire new employees for the  additional roles apart from these two.</a:t>
            </a:r>
            <a:endParaRPr sz="1600" dirty="0">
              <a:solidFill>
                <a:srgbClr val="525C65"/>
              </a:solidFill>
              <a:highlight>
                <a:srgbClr val="FFFFFF"/>
              </a:highlight>
              <a:latin typeface="Open Sans"/>
              <a:ea typeface="Open Sans"/>
              <a:cs typeface="Open Sans"/>
              <a:sym typeface="Open Sans"/>
            </a:endParaRPr>
          </a:p>
        </p:txBody>
      </p:sp>
    </p:spTree>
    <p:extLst>
      <p:ext uri="{BB962C8B-B14F-4D97-AF65-F5344CB8AC3E}">
        <p14:creationId xmlns:p14="http://schemas.microsoft.com/office/powerpoint/2010/main" val="222201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55"/>
          <p:cNvSpPr txBox="1">
            <a:spLocks noGrp="1"/>
          </p:cNvSpPr>
          <p:nvPr>
            <p:ph type="title"/>
          </p:nvPr>
        </p:nvSpPr>
        <p:spPr>
          <a:xfrm>
            <a:off x="264895" y="4035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Background (cont’d)</a:t>
            </a:r>
            <a:endParaRPr/>
          </a:p>
        </p:txBody>
      </p:sp>
      <p:sp>
        <p:nvSpPr>
          <p:cNvPr id="210" name="Google Shape;210;p55"/>
          <p:cNvSpPr txBox="1"/>
          <p:nvPr/>
        </p:nvSpPr>
        <p:spPr>
          <a:xfrm>
            <a:off x="228600" y="1562100"/>
            <a:ext cx="6876900" cy="2426400"/>
          </a:xfrm>
          <a:prstGeom prst="rect">
            <a:avLst/>
          </a:prstGeom>
          <a:noFill/>
          <a:ln>
            <a:noFill/>
          </a:ln>
        </p:spPr>
        <p:txBody>
          <a:bodyPr spcFirstLastPara="1" wrap="square" lIns="91425" tIns="91425" rIns="91425" bIns="91425" anchor="t" anchorCtr="0">
            <a:noAutofit/>
          </a:bodyPr>
          <a:lstStyle/>
          <a:p>
            <a:pPr marL="457200" lvl="0" indent="-342900" algn="just" rtl="0">
              <a:lnSpc>
                <a:spcPct val="170000"/>
              </a:lnSpc>
              <a:spcBef>
                <a:spcPts val="0"/>
              </a:spcBef>
              <a:spcAft>
                <a:spcPts val="0"/>
              </a:spcAft>
              <a:buClr>
                <a:srgbClr val="525C65"/>
              </a:buClr>
              <a:buSzPts val="1800"/>
              <a:buFont typeface="Open Sans"/>
              <a:buChar char="●"/>
            </a:pPr>
            <a:r>
              <a:rPr lang="en" sz="1800">
                <a:solidFill>
                  <a:srgbClr val="525C65"/>
                </a:solidFill>
                <a:highlight>
                  <a:srgbClr val="FFFFFF"/>
                </a:highlight>
                <a:latin typeface="Open Sans"/>
                <a:ea typeface="Open Sans"/>
                <a:cs typeface="Open Sans"/>
                <a:sym typeface="Open Sans"/>
              </a:rPr>
              <a:t>Below you can see a diagram that will hopefully help you visualize some of SneakerPark's business processes. Keep in mind that it does not capture ALL processes and every nuance, but simply serves as another artifact to use in your project.</a:t>
            </a:r>
            <a:endParaRPr sz="1800">
              <a:solidFill>
                <a:srgbClr val="525C65"/>
              </a:solidFill>
              <a:highlight>
                <a:srgbClr val="FFFFFF"/>
              </a:highlight>
              <a:latin typeface="Open Sans"/>
              <a:ea typeface="Open Sans"/>
              <a:cs typeface="Open Sans"/>
              <a:sym typeface="Open Sans"/>
            </a:endParaRPr>
          </a:p>
        </p:txBody>
      </p:sp>
      <p:pic>
        <p:nvPicPr>
          <p:cNvPr id="211" name="Google Shape;211;p55"/>
          <p:cNvPicPr preferRelativeResize="0"/>
          <p:nvPr/>
        </p:nvPicPr>
        <p:blipFill>
          <a:blip r:embed="rId3">
            <a:alphaModFix/>
          </a:blip>
          <a:stretch>
            <a:fillRect/>
          </a:stretch>
        </p:blipFill>
        <p:spPr>
          <a:xfrm>
            <a:off x="152400" y="4140900"/>
            <a:ext cx="7467599" cy="47086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15"/>
        <p:cNvGrpSpPr/>
        <p:nvPr/>
      </p:nvGrpSpPr>
      <p:grpSpPr>
        <a:xfrm>
          <a:off x="0" y="0"/>
          <a:ext cx="0" cy="0"/>
          <a:chOff x="0" y="0"/>
          <a:chExt cx="0" cy="0"/>
        </a:xfrm>
      </p:grpSpPr>
      <p:sp>
        <p:nvSpPr>
          <p:cNvPr id="216" name="Google Shape;216;p56"/>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7" name="Google Shape;217;p56"/>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8" name="Google Shape;218;p56"/>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1: Enterprise Data Model</a:t>
            </a:r>
            <a:endParaRPr sz="3000">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58"/>
          <p:cNvSpPr txBox="1"/>
          <p:nvPr/>
        </p:nvSpPr>
        <p:spPr>
          <a:xfrm>
            <a:off x="466650" y="467050"/>
            <a:ext cx="6839100" cy="1297356"/>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1100"/>
              </a:spcBef>
              <a:spcAft>
                <a:spcPts val="1100"/>
              </a:spcAft>
              <a:buNone/>
            </a:pPr>
            <a:r>
              <a:rPr lang="en-US" dirty="0">
                <a:solidFill>
                  <a:srgbClr val="525C65"/>
                </a:solidFill>
                <a:highlight>
                  <a:schemeClr val="lt1"/>
                </a:highlight>
                <a:latin typeface="Open Sans"/>
                <a:ea typeface="Open Sans"/>
                <a:cs typeface="Open Sans"/>
                <a:sym typeface="Open Sans"/>
              </a:rPr>
              <a:t>This Enterprise data model that will provide </a:t>
            </a:r>
            <a:r>
              <a:rPr lang="en-US" dirty="0" err="1">
                <a:solidFill>
                  <a:srgbClr val="525C65"/>
                </a:solidFill>
                <a:highlight>
                  <a:schemeClr val="lt1"/>
                </a:highlight>
                <a:latin typeface="Open Sans"/>
                <a:ea typeface="Open Sans"/>
                <a:cs typeface="Open Sans"/>
                <a:sym typeface="Open Sans"/>
              </a:rPr>
              <a:t>SneakerPark</a:t>
            </a:r>
            <a:r>
              <a:rPr lang="en-US" dirty="0">
                <a:solidFill>
                  <a:srgbClr val="525C65"/>
                </a:solidFill>
                <a:highlight>
                  <a:schemeClr val="lt1"/>
                </a:highlight>
                <a:latin typeface="Open Sans"/>
                <a:ea typeface="Open Sans"/>
                <a:cs typeface="Open Sans"/>
                <a:sym typeface="Open Sans"/>
              </a:rPr>
              <a:t> with a holistic view of its data systems and help you grasp the organization's important entities and relationships</a:t>
            </a:r>
            <a:endParaRPr dirty="0">
              <a:solidFill>
                <a:srgbClr val="525C65"/>
              </a:solidFill>
              <a:highlight>
                <a:schemeClr val="lt1"/>
              </a:highlight>
              <a:latin typeface="Open Sans"/>
              <a:ea typeface="Open Sans"/>
              <a:cs typeface="Open Sans"/>
              <a:sym typeface="Open Sans"/>
            </a:endParaRPr>
          </a:p>
        </p:txBody>
      </p:sp>
      <p:pic>
        <p:nvPicPr>
          <p:cNvPr id="4" name="Grafik 3" descr="Ein Bild, das Tisch enthält.&#10;&#10;Automatisch generierte Beschreibung">
            <a:extLst>
              <a:ext uri="{FF2B5EF4-FFF2-40B4-BE49-F238E27FC236}">
                <a16:creationId xmlns:a16="http://schemas.microsoft.com/office/drawing/2014/main" id="{CBB71570-86A1-BF5B-CE2E-2AC4715691A5}"/>
              </a:ext>
            </a:extLst>
          </p:cNvPr>
          <p:cNvPicPr>
            <a:picLocks noChangeAspect="1"/>
          </p:cNvPicPr>
          <p:nvPr/>
        </p:nvPicPr>
        <p:blipFill>
          <a:blip r:embed="rId3"/>
          <a:stretch>
            <a:fillRect/>
          </a:stretch>
        </p:blipFill>
        <p:spPr>
          <a:xfrm>
            <a:off x="0" y="2032573"/>
            <a:ext cx="7772400" cy="599325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4"/>
        <p:cNvGrpSpPr/>
        <p:nvPr/>
      </p:nvGrpSpPr>
      <p:grpSpPr>
        <a:xfrm>
          <a:off x="0" y="0"/>
          <a:ext cx="0" cy="0"/>
          <a:chOff x="0" y="0"/>
          <a:chExt cx="0" cy="0"/>
        </a:xfrm>
      </p:grpSpPr>
      <p:sp>
        <p:nvSpPr>
          <p:cNvPr id="235" name="Google Shape;235;p59"/>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36" name="Google Shape;236;p59"/>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2: Metadata</a:t>
            </a:r>
            <a:endParaRPr sz="3000">
              <a:solidFill>
                <a:srgbClr val="FFFFFF"/>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60"/>
          <p:cNvSpPr txBox="1">
            <a:spLocks noGrp="1"/>
          </p:cNvSpPr>
          <p:nvPr>
            <p:ph type="body" idx="1"/>
          </p:nvPr>
        </p:nvSpPr>
        <p:spPr>
          <a:xfrm>
            <a:off x="264900" y="110600"/>
            <a:ext cx="7366800" cy="6560656"/>
          </a:xfrm>
          <a:prstGeom prst="rect">
            <a:avLst/>
          </a:prstGeom>
        </p:spPr>
        <p:txBody>
          <a:bodyPr spcFirstLastPara="1" wrap="square" lIns="91425" tIns="91425" rIns="91425" bIns="91425" anchor="t" anchorCtr="0">
            <a:noAutofit/>
          </a:bodyPr>
          <a:lstStyle/>
          <a:p>
            <a:pPr marL="241300" marR="241300" lvl="0" indent="0" algn="just" rtl="0">
              <a:lnSpc>
                <a:spcPct val="170000"/>
              </a:lnSpc>
              <a:spcBef>
                <a:spcPts val="3800"/>
              </a:spcBef>
              <a:spcAft>
                <a:spcPts val="0"/>
              </a:spcAft>
              <a:buNone/>
            </a:pPr>
            <a:r>
              <a:rPr lang="de-DE" sz="1600" dirty="0">
                <a:solidFill>
                  <a:srgbClr val="525C65"/>
                </a:solidFill>
                <a:highlight>
                  <a:srgbClr val="FFFFFF"/>
                </a:highlight>
                <a:latin typeface="Open Sans"/>
                <a:ea typeface="Open Sans"/>
                <a:cs typeface="Open Sans"/>
                <a:sym typeface="Open Sans"/>
              </a:rPr>
              <a:t>Here you </a:t>
            </a:r>
            <a:r>
              <a:rPr lang="de-DE" sz="1600" dirty="0" err="1">
                <a:solidFill>
                  <a:srgbClr val="525C65"/>
                </a:solidFill>
                <a:highlight>
                  <a:srgbClr val="FFFFFF"/>
                </a:highlight>
                <a:latin typeface="Open Sans"/>
                <a:ea typeface="Open Sans"/>
                <a:cs typeface="Open Sans"/>
                <a:sym typeface="Open Sans"/>
              </a:rPr>
              <a:t>can</a:t>
            </a:r>
            <a:r>
              <a:rPr lang="de-DE" sz="1600" dirty="0">
                <a:solidFill>
                  <a:srgbClr val="525C65"/>
                </a:solidFill>
                <a:highlight>
                  <a:srgbClr val="FFFFFF"/>
                </a:highlight>
                <a:latin typeface="Open Sans"/>
                <a:ea typeface="Open Sans"/>
                <a:cs typeface="Open Sans"/>
                <a:sym typeface="Open Sans"/>
              </a:rPr>
              <a:t> find </a:t>
            </a:r>
            <a:r>
              <a:rPr lang="de-DE" sz="1600" dirty="0" err="1">
                <a:solidFill>
                  <a:srgbClr val="525C65"/>
                </a:solidFill>
                <a:highlight>
                  <a:srgbClr val="FFFFFF"/>
                </a:highlight>
                <a:latin typeface="Open Sans"/>
                <a:ea typeface="Open Sans"/>
                <a:cs typeface="Open Sans"/>
                <a:sym typeface="Open Sans"/>
              </a:rPr>
              <a:t>the</a:t>
            </a:r>
            <a:r>
              <a:rPr lang="de-DE" sz="1600" dirty="0">
                <a:solidFill>
                  <a:srgbClr val="525C65"/>
                </a:solidFill>
                <a:highlight>
                  <a:srgbClr val="FFFFFF"/>
                </a:highlight>
                <a:latin typeface="Open Sans"/>
                <a:ea typeface="Open Sans"/>
                <a:cs typeface="Open Sans"/>
                <a:sym typeface="Open Sans"/>
              </a:rPr>
              <a:t> screen </a:t>
            </a:r>
            <a:r>
              <a:rPr lang="de-DE" sz="1600" dirty="0" err="1">
                <a:solidFill>
                  <a:srgbClr val="525C65"/>
                </a:solidFill>
                <a:highlight>
                  <a:srgbClr val="FFFFFF"/>
                </a:highlight>
                <a:latin typeface="Open Sans"/>
                <a:ea typeface="Open Sans"/>
                <a:cs typeface="Open Sans"/>
                <a:sym typeface="Open Sans"/>
              </a:rPr>
              <a:t>shot</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of</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the</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submitted</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excel</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sheets</a:t>
            </a:r>
            <a:r>
              <a:rPr lang="de-DE" sz="1600" dirty="0">
                <a:solidFill>
                  <a:srgbClr val="525C65"/>
                </a:solidFill>
                <a:highlight>
                  <a:srgbClr val="FFFFFF"/>
                </a:highlight>
                <a:latin typeface="Open Sans"/>
                <a:ea typeface="Open Sans"/>
                <a:cs typeface="Open Sans"/>
                <a:sym typeface="Open Sans"/>
              </a:rPr>
              <a:t> “</a:t>
            </a:r>
            <a:r>
              <a:rPr lang="de-DE" sz="1600" b="1" i="1" dirty="0">
                <a:solidFill>
                  <a:srgbClr val="525C65"/>
                </a:solidFill>
                <a:highlight>
                  <a:srgbClr val="FFFFFF"/>
                </a:highlight>
                <a:latin typeface="Open Sans"/>
                <a:ea typeface="Open Sans"/>
                <a:cs typeface="Open Sans"/>
                <a:sym typeface="Open Sans"/>
              </a:rPr>
              <a:t>SneakerPark_enterprise_data_catalog.xlsx</a:t>
            </a:r>
            <a:r>
              <a:rPr lang="de-DE" sz="1600" dirty="0">
                <a:solidFill>
                  <a:srgbClr val="525C65"/>
                </a:solidFill>
                <a:highlight>
                  <a:srgbClr val="FFFFFF"/>
                </a:highlight>
                <a:latin typeface="Open Sans"/>
                <a:ea typeface="Open Sans"/>
                <a:cs typeface="Open Sans"/>
                <a:sym typeface="Open Sans"/>
              </a:rPr>
              <a:t>“. .</a:t>
            </a:r>
          </a:p>
          <a:p>
            <a:pPr marL="241300" marR="241300" lvl="0" indent="0" algn="just" rtl="0">
              <a:lnSpc>
                <a:spcPct val="170000"/>
              </a:lnSpc>
              <a:spcBef>
                <a:spcPts val="3800"/>
              </a:spcBef>
              <a:spcAft>
                <a:spcPts val="0"/>
              </a:spcAft>
              <a:buNone/>
            </a:pPr>
            <a:r>
              <a:rPr lang="de-DE" sz="1600" b="1" dirty="0">
                <a:solidFill>
                  <a:srgbClr val="525C65"/>
                </a:solidFill>
                <a:highlight>
                  <a:srgbClr val="FFFFFF"/>
                </a:highlight>
                <a:latin typeface="Open Sans"/>
                <a:ea typeface="Open Sans"/>
                <a:cs typeface="Open Sans"/>
                <a:sym typeface="Open Sans"/>
              </a:rPr>
              <a:t>Data Dictionary:</a:t>
            </a:r>
          </a:p>
          <a:p>
            <a:pPr marL="241300" marR="241300" lvl="0" indent="0" algn="just" rtl="0">
              <a:lnSpc>
                <a:spcPct val="170000"/>
              </a:lnSpc>
              <a:spcBef>
                <a:spcPts val="3800"/>
              </a:spcBef>
              <a:spcAft>
                <a:spcPts val="0"/>
              </a:spcAft>
              <a:buNone/>
            </a:pPr>
            <a:endParaRPr lang="de-DE" sz="1600" b="1"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lang="de-DE" sz="1600" b="1"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lang="de-DE" sz="1600" b="1"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lang="de-DE" sz="1600" b="1"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r>
              <a:rPr lang="de-DE" sz="1600" b="1" dirty="0">
                <a:solidFill>
                  <a:srgbClr val="525C65"/>
                </a:solidFill>
                <a:highlight>
                  <a:srgbClr val="FFFFFF"/>
                </a:highlight>
                <a:latin typeface="Open Sans"/>
                <a:ea typeface="Open Sans"/>
                <a:cs typeface="Open Sans"/>
                <a:sym typeface="Open Sans"/>
              </a:rPr>
              <a:t>Business </a:t>
            </a:r>
            <a:r>
              <a:rPr lang="de-DE" sz="1600" b="1" dirty="0" err="1">
                <a:solidFill>
                  <a:srgbClr val="525C65"/>
                </a:solidFill>
                <a:highlight>
                  <a:srgbClr val="FFFFFF"/>
                </a:highlight>
                <a:latin typeface="Open Sans"/>
                <a:ea typeface="Open Sans"/>
                <a:cs typeface="Open Sans"/>
                <a:sym typeface="Open Sans"/>
              </a:rPr>
              <a:t>Metadata</a:t>
            </a:r>
            <a:r>
              <a:rPr lang="de-DE" sz="1600" b="1" dirty="0">
                <a:solidFill>
                  <a:srgbClr val="525C65"/>
                </a:solidFill>
                <a:highlight>
                  <a:srgbClr val="FFFFFF"/>
                </a:highlight>
                <a:latin typeface="Open Sans"/>
                <a:ea typeface="Open Sans"/>
                <a:cs typeface="Open Sans"/>
                <a:sym typeface="Open Sans"/>
              </a:rPr>
              <a:t>:</a:t>
            </a:r>
          </a:p>
          <a:p>
            <a:pPr marL="241300" marR="241300" lvl="0" indent="0" algn="just" rtl="0">
              <a:lnSpc>
                <a:spcPct val="170000"/>
              </a:lnSpc>
              <a:spcBef>
                <a:spcPts val="3800"/>
              </a:spcBef>
              <a:spcAft>
                <a:spcPts val="0"/>
              </a:spcAft>
              <a:buNone/>
            </a:pPr>
            <a:endParaRPr sz="1600" dirty="0">
              <a:solidFill>
                <a:srgbClr val="525C65"/>
              </a:solidFill>
            </a:endParaRPr>
          </a:p>
        </p:txBody>
      </p:sp>
      <p:pic>
        <p:nvPicPr>
          <p:cNvPr id="6" name="Grafik 5">
            <a:extLst>
              <a:ext uri="{FF2B5EF4-FFF2-40B4-BE49-F238E27FC236}">
                <a16:creationId xmlns:a16="http://schemas.microsoft.com/office/drawing/2014/main" id="{F10B20B2-52F6-7BA0-212C-7105D19B9055}"/>
              </a:ext>
            </a:extLst>
          </p:cNvPr>
          <p:cNvPicPr>
            <a:picLocks noChangeAspect="1"/>
          </p:cNvPicPr>
          <p:nvPr/>
        </p:nvPicPr>
        <p:blipFill>
          <a:blip r:embed="rId3"/>
          <a:stretch>
            <a:fillRect/>
          </a:stretch>
        </p:blipFill>
        <p:spPr>
          <a:xfrm>
            <a:off x="0" y="2492703"/>
            <a:ext cx="7772400" cy="3321467"/>
          </a:xfrm>
          <a:prstGeom prst="rect">
            <a:avLst/>
          </a:prstGeom>
        </p:spPr>
      </p:pic>
      <p:pic>
        <p:nvPicPr>
          <p:cNvPr id="3" name="Grafik 2">
            <a:extLst>
              <a:ext uri="{FF2B5EF4-FFF2-40B4-BE49-F238E27FC236}">
                <a16:creationId xmlns:a16="http://schemas.microsoft.com/office/drawing/2014/main" id="{43F98490-95DF-644E-B3D8-94136F560B9C}"/>
              </a:ext>
            </a:extLst>
          </p:cNvPr>
          <p:cNvPicPr>
            <a:picLocks noChangeAspect="1"/>
          </p:cNvPicPr>
          <p:nvPr/>
        </p:nvPicPr>
        <p:blipFill>
          <a:blip r:embed="rId4"/>
          <a:stretch>
            <a:fillRect/>
          </a:stretch>
        </p:blipFill>
        <p:spPr>
          <a:xfrm>
            <a:off x="0" y="7106075"/>
            <a:ext cx="7772400" cy="179628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45"/>
        <p:cNvGrpSpPr/>
        <p:nvPr/>
      </p:nvGrpSpPr>
      <p:grpSpPr>
        <a:xfrm>
          <a:off x="0" y="0"/>
          <a:ext cx="0" cy="0"/>
          <a:chOff x="0" y="0"/>
          <a:chExt cx="0" cy="0"/>
        </a:xfrm>
      </p:grpSpPr>
      <p:sp>
        <p:nvSpPr>
          <p:cNvPr id="246" name="Google Shape;246;p61"/>
          <p:cNvSpPr/>
          <p:nvPr/>
        </p:nvSpPr>
        <p:spPr>
          <a:xfrm>
            <a:off x="1051200" y="4003550"/>
            <a:ext cx="5670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1: Profiling and Cleansing</a:t>
            </a:r>
            <a:endParaRPr sz="3000">
              <a:solidFill>
                <a:srgbClr val="FFFFFF"/>
              </a:solidFill>
              <a:latin typeface="Open Sans"/>
              <a:ea typeface="Open Sans"/>
              <a:cs typeface="Open Sans"/>
              <a:sym typeface="Open Sans"/>
            </a:endParaRPr>
          </a:p>
        </p:txBody>
      </p:sp>
      <p:sp>
        <p:nvSpPr>
          <p:cNvPr id="247" name="Google Shape;247;p61"/>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62"/>
          <p:cNvSpPr txBox="1"/>
          <p:nvPr/>
        </p:nvSpPr>
        <p:spPr>
          <a:xfrm>
            <a:off x="504500" y="425675"/>
            <a:ext cx="6810600" cy="30000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de-DE" sz="1600" dirty="0">
                <a:solidFill>
                  <a:srgbClr val="525C65"/>
                </a:solidFill>
                <a:highlight>
                  <a:srgbClr val="FFFFFF"/>
                </a:highlight>
                <a:latin typeface="Open Sans"/>
                <a:ea typeface="Open Sans"/>
                <a:cs typeface="Open Sans"/>
                <a:sym typeface="Open Sans"/>
              </a:rPr>
              <a:t>The </a:t>
            </a:r>
            <a:r>
              <a:rPr lang="de-DE" sz="1600" dirty="0" err="1">
                <a:solidFill>
                  <a:srgbClr val="525C65"/>
                </a:solidFill>
                <a:highlight>
                  <a:srgbClr val="FFFFFF"/>
                </a:highlight>
                <a:latin typeface="Open Sans"/>
                <a:ea typeface="Open Sans"/>
                <a:cs typeface="Open Sans"/>
                <a:sym typeface="Open Sans"/>
              </a:rPr>
              <a:t>data</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quality</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issues</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are</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mentioned</a:t>
            </a:r>
            <a:r>
              <a:rPr lang="de-DE" sz="1600" dirty="0">
                <a:solidFill>
                  <a:srgbClr val="525C65"/>
                </a:solidFill>
                <a:highlight>
                  <a:srgbClr val="FFFFFF"/>
                </a:highlight>
                <a:latin typeface="Open Sans"/>
                <a:ea typeface="Open Sans"/>
                <a:cs typeface="Open Sans"/>
                <a:sym typeface="Open Sans"/>
              </a:rPr>
              <a:t> in </a:t>
            </a:r>
            <a:r>
              <a:rPr lang="de-DE" sz="1600" dirty="0" err="1">
                <a:solidFill>
                  <a:srgbClr val="525C65"/>
                </a:solidFill>
                <a:highlight>
                  <a:srgbClr val="FFFFFF"/>
                </a:highlight>
                <a:latin typeface="Open Sans"/>
                <a:ea typeface="Open Sans"/>
                <a:cs typeface="Open Sans"/>
                <a:sym typeface="Open Sans"/>
              </a:rPr>
              <a:t>the</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submitted</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excel</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sheet</a:t>
            </a:r>
            <a:r>
              <a:rPr lang="de-DE" sz="1600" dirty="0">
                <a:solidFill>
                  <a:srgbClr val="525C65"/>
                </a:solidFill>
                <a:highlight>
                  <a:srgbClr val="FFFFFF"/>
                </a:highlight>
                <a:latin typeface="Open Sans"/>
                <a:ea typeface="Open Sans"/>
                <a:cs typeface="Open Sans"/>
                <a:sym typeface="Open Sans"/>
              </a:rPr>
              <a:t> “</a:t>
            </a:r>
            <a:r>
              <a:rPr lang="de-DE" sz="1600" b="1" i="1" dirty="0">
                <a:solidFill>
                  <a:srgbClr val="525C65"/>
                </a:solidFill>
                <a:highlight>
                  <a:srgbClr val="FFFFFF"/>
                </a:highlight>
                <a:latin typeface="Open Sans"/>
                <a:ea typeface="Open Sans"/>
                <a:cs typeface="Open Sans"/>
                <a:sym typeface="Open Sans"/>
              </a:rPr>
              <a:t>SneakerPark_enterprise_data_catalog.xlsx</a:t>
            </a:r>
            <a:r>
              <a:rPr lang="de-DE" sz="1600" dirty="0">
                <a:solidFill>
                  <a:srgbClr val="525C65"/>
                </a:solidFill>
                <a:highlight>
                  <a:srgbClr val="FFFFFF"/>
                </a:highlight>
                <a:latin typeface="Open Sans"/>
                <a:ea typeface="Open Sans"/>
                <a:cs typeface="Open Sans"/>
                <a:sym typeface="Open Sans"/>
              </a:rPr>
              <a:t>“. Here </a:t>
            </a:r>
            <a:r>
              <a:rPr lang="de-DE" sz="1600" dirty="0" err="1">
                <a:solidFill>
                  <a:srgbClr val="525C65"/>
                </a:solidFill>
                <a:highlight>
                  <a:srgbClr val="FFFFFF"/>
                </a:highlight>
                <a:latin typeface="Open Sans"/>
                <a:ea typeface="Open Sans"/>
                <a:cs typeface="Open Sans"/>
                <a:sym typeface="Open Sans"/>
              </a:rPr>
              <a:t>is</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the</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screenshot</a:t>
            </a:r>
            <a:r>
              <a:rPr lang="de-DE" sz="1600" dirty="0">
                <a:solidFill>
                  <a:srgbClr val="525C65"/>
                </a:solidFill>
                <a:highlight>
                  <a:srgbClr val="FFFFFF"/>
                </a:highlight>
                <a:latin typeface="Open Sans"/>
                <a:ea typeface="Open Sans"/>
                <a:cs typeface="Open Sans"/>
                <a:sym typeface="Open Sans"/>
              </a:rPr>
              <a:t>:</a:t>
            </a:r>
            <a:endParaRPr sz="1600" dirty="0">
              <a:solidFill>
                <a:srgbClr val="525C65"/>
              </a:solidFill>
              <a:highlight>
                <a:srgbClr val="FFFFFF"/>
              </a:highlight>
              <a:latin typeface="Open Sans"/>
              <a:ea typeface="Open Sans"/>
              <a:cs typeface="Open Sans"/>
              <a:sym typeface="Open Sans"/>
            </a:endParaRPr>
          </a:p>
        </p:txBody>
      </p:sp>
      <p:pic>
        <p:nvPicPr>
          <p:cNvPr id="3" name="Grafik 2">
            <a:extLst>
              <a:ext uri="{FF2B5EF4-FFF2-40B4-BE49-F238E27FC236}">
                <a16:creationId xmlns:a16="http://schemas.microsoft.com/office/drawing/2014/main" id="{A43A36F7-7C3C-BC40-BFD3-2E598AA9054F}"/>
              </a:ext>
            </a:extLst>
          </p:cNvPr>
          <p:cNvPicPr>
            <a:picLocks noChangeAspect="1"/>
          </p:cNvPicPr>
          <p:nvPr/>
        </p:nvPicPr>
        <p:blipFill>
          <a:blip r:embed="rId3"/>
          <a:stretch>
            <a:fillRect/>
          </a:stretch>
        </p:blipFill>
        <p:spPr>
          <a:xfrm>
            <a:off x="200684" y="2096572"/>
            <a:ext cx="7418232" cy="323792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1407</Words>
  <Application>Microsoft Office PowerPoint</Application>
  <PresentationFormat>Benutzerdefiniert</PresentationFormat>
  <Paragraphs>103</Paragraphs>
  <Slides>23</Slides>
  <Notes>23</Notes>
  <HiddenSlides>0</HiddenSlides>
  <MMClips>0</MMClips>
  <ScaleCrop>false</ScaleCrop>
  <HeadingPairs>
    <vt:vector size="6" baseType="variant">
      <vt:variant>
        <vt:lpstr>Verwendete Schriftarten</vt:lpstr>
      </vt:variant>
      <vt:variant>
        <vt:i4>4</vt:i4>
      </vt:variant>
      <vt:variant>
        <vt:lpstr>Design</vt:lpstr>
      </vt:variant>
      <vt:variant>
        <vt:i4>4</vt:i4>
      </vt:variant>
      <vt:variant>
        <vt:lpstr>Folientitel</vt:lpstr>
      </vt:variant>
      <vt:variant>
        <vt:i4>23</vt:i4>
      </vt:variant>
    </vt:vector>
  </HeadingPairs>
  <TitlesOfParts>
    <vt:vector size="31" baseType="lpstr">
      <vt:lpstr>Arial</vt:lpstr>
      <vt:lpstr>Open Sans Light</vt:lpstr>
      <vt:lpstr>Open Sans</vt:lpstr>
      <vt:lpstr>Helvetica Neue</vt:lpstr>
      <vt:lpstr>Simple Light</vt:lpstr>
      <vt:lpstr>Simple Light</vt:lpstr>
      <vt:lpstr>Simple Light</vt:lpstr>
      <vt:lpstr>White</vt:lpstr>
      <vt:lpstr>Data Governance @ SneakerPark </vt:lpstr>
      <vt:lpstr>Background</vt:lpstr>
      <vt:lpstr>Background (cont’d)</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Governance @ SneakerPark </dc:title>
  <cp:lastModifiedBy>Sohaib Zafar</cp:lastModifiedBy>
  <cp:revision>8</cp:revision>
  <dcterms:modified xsi:type="dcterms:W3CDTF">2022-09-30T08:07:09Z</dcterms:modified>
</cp:coreProperties>
</file>