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6"/>
  </p:notesMasterIdLst>
  <p:sldIdLst>
    <p:sldId id="256" r:id="rId2"/>
    <p:sldId id="257" r:id="rId3"/>
    <p:sldId id="259" r:id="rId4"/>
    <p:sldId id="260" r:id="rId5"/>
    <p:sldId id="266" r:id="rId6"/>
    <p:sldId id="280" r:id="rId7"/>
    <p:sldId id="267" r:id="rId8"/>
    <p:sldId id="268" r:id="rId9"/>
    <p:sldId id="262" r:id="rId10"/>
    <p:sldId id="269" r:id="rId11"/>
    <p:sldId id="270" r:id="rId12"/>
    <p:sldId id="271" r:id="rId13"/>
    <p:sldId id="272" r:id="rId14"/>
    <p:sldId id="273" r:id="rId15"/>
    <p:sldId id="263" r:id="rId16"/>
    <p:sldId id="264" r:id="rId17"/>
    <p:sldId id="274" r:id="rId18"/>
    <p:sldId id="275" r:id="rId19"/>
    <p:sldId id="276" r:id="rId20"/>
    <p:sldId id="277" r:id="rId21"/>
    <p:sldId id="278" r:id="rId22"/>
    <p:sldId id="279" r:id="rId23"/>
    <p:sldId id="265" r:id="rId24"/>
    <p:sldId id="26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47070-EED7-457D-9195-E1982E3CFE26}" type="datetimeFigureOut">
              <a:rPr lang="en-US" smtClean="0"/>
              <a:t>10-Jan-18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E23ED5-0CE5-42AC-B9F4-579B150ED6F1}" type="slidenum">
              <a:rPr lang="en-US" smtClean="0"/>
              <a:t>‹#›</a:t>
            </a:fld>
            <a:endParaRPr lang="en-US"/>
          </a:p>
        </p:txBody>
      </p:sp>
    </p:spTree>
    <p:extLst>
      <p:ext uri="{BB962C8B-B14F-4D97-AF65-F5344CB8AC3E}">
        <p14:creationId xmlns:p14="http://schemas.microsoft.com/office/powerpoint/2010/main" val="210919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E23ED5-0CE5-42AC-B9F4-579B150ED6F1}" type="slidenum">
              <a:rPr lang="en-US" smtClean="0"/>
              <a:t>8</a:t>
            </a:fld>
            <a:endParaRPr lang="en-US"/>
          </a:p>
        </p:txBody>
      </p:sp>
    </p:spTree>
    <p:extLst>
      <p:ext uri="{BB962C8B-B14F-4D97-AF65-F5344CB8AC3E}">
        <p14:creationId xmlns:p14="http://schemas.microsoft.com/office/powerpoint/2010/main" val="387372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9E26ED-D29A-4EDB-894D-D1BC89DCD751}" type="datetimeFigureOut">
              <a:rPr lang="en-US" smtClean="0"/>
              <a:t>09-Jan-18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9FCD621-9D80-4C26-BFD6-9DC2635DFB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E26ED-D29A-4EDB-894D-D1BC89DCD751}" type="datetimeFigureOut">
              <a:rPr lang="en-US" smtClean="0"/>
              <a:t>09-Jan-18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CD621-9D80-4C26-BFD6-9DC2635DFB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E26ED-D29A-4EDB-894D-D1BC89DCD751}" type="datetimeFigureOut">
              <a:rPr lang="en-US" smtClean="0"/>
              <a:t>09-Jan-18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CD621-9D80-4C26-BFD6-9DC2635DFB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E26ED-D29A-4EDB-894D-D1BC89DCD751}" type="datetimeFigureOut">
              <a:rPr lang="en-US" smtClean="0"/>
              <a:t>09-Jan-18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CD621-9D80-4C26-BFD6-9DC2635DFB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69E26ED-D29A-4EDB-894D-D1BC89DCD751}" type="datetimeFigureOut">
              <a:rPr lang="en-US" smtClean="0"/>
              <a:t>09-Jan-18</a:t>
            </a:fld>
            <a:endParaRPr lang="en-US"/>
          </a:p>
        </p:txBody>
      </p:sp>
      <p:sp>
        <p:nvSpPr>
          <p:cNvPr id="8" name="Slide Number Placeholder 7"/>
          <p:cNvSpPr>
            <a:spLocks noGrp="1"/>
          </p:cNvSpPr>
          <p:nvPr>
            <p:ph type="sldNum" sz="quarter" idx="11"/>
          </p:nvPr>
        </p:nvSpPr>
        <p:spPr/>
        <p:txBody>
          <a:bodyPr/>
          <a:lstStyle/>
          <a:p>
            <a:fld id="{89FCD621-9D80-4C26-BFD6-9DC2635DFB9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9E26ED-D29A-4EDB-894D-D1BC89DCD751}" type="datetimeFigureOut">
              <a:rPr lang="en-US" smtClean="0"/>
              <a:t>09-Jan-18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CD621-9D80-4C26-BFD6-9DC2635DFB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9E26ED-D29A-4EDB-894D-D1BC89DCD751}" type="datetimeFigureOut">
              <a:rPr lang="en-US" smtClean="0"/>
              <a:t>09-Jan-18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CD621-9D80-4C26-BFD6-9DC2635DFB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9E26ED-D29A-4EDB-894D-D1BC89DCD751}" type="datetimeFigureOut">
              <a:rPr lang="en-US" smtClean="0"/>
              <a:t>09-Jan-18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CD621-9D80-4C26-BFD6-9DC2635DFB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E26ED-D29A-4EDB-894D-D1BC89DCD751}" type="datetimeFigureOut">
              <a:rPr lang="en-US" smtClean="0"/>
              <a:t>09-Jan-18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CD621-9D80-4C26-BFD6-9DC2635DFB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E26ED-D29A-4EDB-894D-D1BC89DCD751}" type="datetimeFigureOut">
              <a:rPr lang="en-US" smtClean="0"/>
              <a:t>09-Jan-18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CD621-9D80-4C26-BFD6-9DC2635DFB9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E26ED-D29A-4EDB-894D-D1BC89DCD751}" type="datetimeFigureOut">
              <a:rPr lang="en-US" smtClean="0"/>
              <a:t>09-Jan-18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9FCD621-9D80-4C26-BFD6-9DC2635DFB9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69E26ED-D29A-4EDB-894D-D1BC89DCD751}" type="datetimeFigureOut">
              <a:rPr lang="en-US" smtClean="0"/>
              <a:t>09-Jan-18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9FCD621-9D80-4C26-BFD6-9DC2635DFB9C}"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1"/>
            <a:ext cx="7772400" cy="4571999"/>
          </a:xfrm>
        </p:spPr>
        <p:txBody>
          <a:bodyPr/>
          <a:lstStyle/>
          <a:p>
            <a:pPr algn="ctr"/>
            <a:r>
              <a:rPr lang="en-US" sz="3200" dirty="0"/>
              <a:t>SOFTWARE </a:t>
            </a:r>
            <a:r>
              <a:rPr lang="en-US" sz="3200" dirty="0" smtClean="0"/>
              <a:t>ENGINEERING PROJECT</a:t>
            </a:r>
            <a:br>
              <a:rPr lang="en-US" sz="3200" dirty="0" smtClean="0"/>
            </a:br>
            <a:r>
              <a:rPr lang="en-US" sz="3200" dirty="0" smtClean="0"/>
              <a:t>SCANNO-3D</a:t>
            </a:r>
            <a:endParaRPr lang="en-US" sz="3200" dirty="0"/>
          </a:p>
        </p:txBody>
      </p:sp>
      <p:sp>
        <p:nvSpPr>
          <p:cNvPr id="3" name="Subtitle 2"/>
          <p:cNvSpPr>
            <a:spLocks noGrp="1"/>
          </p:cNvSpPr>
          <p:nvPr>
            <p:ph type="subTitle" idx="1"/>
          </p:nvPr>
        </p:nvSpPr>
        <p:spPr>
          <a:xfrm>
            <a:off x="457200" y="4495800"/>
            <a:ext cx="6858000" cy="914400"/>
          </a:xfrm>
        </p:spPr>
        <p:txBody>
          <a:bodyPr>
            <a:normAutofit fontScale="70000" lnSpcReduction="20000"/>
          </a:bodyPr>
          <a:lstStyle/>
          <a:p>
            <a:r>
              <a:rPr lang="en-US" dirty="0"/>
              <a:t>Rahul </a:t>
            </a:r>
            <a:r>
              <a:rPr lang="en-US" dirty="0" err="1"/>
              <a:t>Pandey</a:t>
            </a:r>
            <a:r>
              <a:rPr lang="en-US" dirty="0"/>
              <a:t> - MAIA</a:t>
            </a:r>
          </a:p>
          <a:p>
            <a:r>
              <a:rPr lang="en-US" dirty="0" err="1"/>
              <a:t>Majeed</a:t>
            </a:r>
            <a:r>
              <a:rPr lang="en-US" dirty="0"/>
              <a:t> </a:t>
            </a:r>
            <a:r>
              <a:rPr lang="en-US" dirty="0" err="1"/>
              <a:t>Hussain</a:t>
            </a:r>
            <a:r>
              <a:rPr lang="en-US" dirty="0"/>
              <a:t> - MSCV</a:t>
            </a:r>
          </a:p>
          <a:p>
            <a:r>
              <a:rPr lang="en-US" dirty="0" err="1"/>
              <a:t>Zafar</a:t>
            </a:r>
            <a:r>
              <a:rPr lang="en-US" dirty="0"/>
              <a:t> </a:t>
            </a:r>
            <a:r>
              <a:rPr lang="en-US" dirty="0" err="1"/>
              <a:t>Toshpulatov</a:t>
            </a:r>
            <a:r>
              <a:rPr lang="en-US" dirty="0"/>
              <a:t> - MAIA</a:t>
            </a:r>
          </a:p>
        </p:txBody>
      </p:sp>
    </p:spTree>
    <p:extLst>
      <p:ext uri="{BB962C8B-B14F-4D97-AF65-F5344CB8AC3E}">
        <p14:creationId xmlns:p14="http://schemas.microsoft.com/office/powerpoint/2010/main" val="192281609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Proposed Modern Technique </a:t>
            </a:r>
            <a:r>
              <a:rPr lang="en-US" sz="2400" dirty="0" smtClean="0"/>
              <a:t/>
            </a:r>
            <a:br>
              <a:rPr lang="en-US" sz="2400" dirty="0" smtClean="0"/>
            </a:br>
            <a:r>
              <a:rPr lang="en-US" sz="2400" dirty="0" smtClean="0"/>
              <a:t>for </a:t>
            </a:r>
            <a:r>
              <a:rPr lang="en-US" sz="2400" dirty="0"/>
              <a:t>Point Cloud Alignment</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Clusters of normal tend to represent a surface, and the pattern of clusters represent part of the object.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2895600"/>
            <a:ext cx="5843587" cy="266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433963" y="5638800"/>
            <a:ext cx="2223686" cy="369332"/>
          </a:xfrm>
          <a:prstGeom prst="rect">
            <a:avLst/>
          </a:prstGeom>
        </p:spPr>
        <p:txBody>
          <a:bodyPr wrap="none">
            <a:spAutoFit/>
          </a:bodyPr>
          <a:lstStyle/>
          <a:p>
            <a:r>
              <a:rPr lang="en-US" i="1" dirty="0"/>
              <a:t>Clustering at Origin </a:t>
            </a:r>
            <a:endParaRPr lang="en-US" dirty="0"/>
          </a:p>
        </p:txBody>
      </p:sp>
    </p:spTree>
    <p:extLst>
      <p:ext uri="{BB962C8B-B14F-4D97-AF65-F5344CB8AC3E}">
        <p14:creationId xmlns:p14="http://schemas.microsoft.com/office/powerpoint/2010/main" val="396805661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Proposed Modern Technique </a:t>
            </a:r>
            <a:r>
              <a:rPr lang="en-US" sz="2400" dirty="0" smtClean="0"/>
              <a:t/>
            </a:r>
            <a:br>
              <a:rPr lang="en-US" sz="2400" dirty="0" smtClean="0"/>
            </a:br>
            <a:r>
              <a:rPr lang="en-US" sz="2400" dirty="0" smtClean="0"/>
              <a:t>for </a:t>
            </a:r>
            <a:r>
              <a:rPr lang="en-US" sz="2400" dirty="0"/>
              <a:t>Point Cloud Alignment</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Comparing the two patterns will reveal the angles that are coherent between point cloud A and point cloud B.</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956" y="2895600"/>
            <a:ext cx="5981700" cy="276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805586" y="5802868"/>
            <a:ext cx="3480440" cy="369332"/>
          </a:xfrm>
          <a:prstGeom prst="rect">
            <a:avLst/>
          </a:prstGeom>
        </p:spPr>
        <p:txBody>
          <a:bodyPr wrap="none">
            <a:spAutoFit/>
          </a:bodyPr>
          <a:lstStyle/>
          <a:p>
            <a:r>
              <a:rPr lang="en-US" i="1" dirty="0"/>
              <a:t>Comparison of Normal Spheres </a:t>
            </a:r>
            <a:endParaRPr lang="en-US" dirty="0"/>
          </a:p>
        </p:txBody>
      </p:sp>
    </p:spTree>
    <p:extLst>
      <p:ext uri="{BB962C8B-B14F-4D97-AF65-F5344CB8AC3E}">
        <p14:creationId xmlns:p14="http://schemas.microsoft.com/office/powerpoint/2010/main" val="340242126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Proposed Modern Technique </a:t>
            </a:r>
            <a:r>
              <a:rPr lang="en-US" sz="2400" dirty="0" smtClean="0"/>
              <a:t/>
            </a:r>
            <a:br>
              <a:rPr lang="en-US" sz="2400" dirty="0" smtClean="0"/>
            </a:br>
            <a:r>
              <a:rPr lang="en-US" sz="2400" dirty="0" smtClean="0"/>
              <a:t>for </a:t>
            </a:r>
            <a:r>
              <a:rPr lang="en-US" sz="2400" dirty="0"/>
              <a:t>Point Cloud Alignment</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This comparison allows the angle of rotational difference between the two-point clouds to be calculated.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0"/>
            <a:ext cx="4363860" cy="208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06120" y="5334000"/>
            <a:ext cx="3608680" cy="369332"/>
          </a:xfrm>
          <a:prstGeom prst="rect">
            <a:avLst/>
          </a:prstGeom>
        </p:spPr>
        <p:txBody>
          <a:bodyPr wrap="none">
            <a:spAutoFit/>
          </a:bodyPr>
          <a:lstStyle/>
          <a:p>
            <a:r>
              <a:rPr lang="en-US" i="1" dirty="0"/>
              <a:t>Rotational Difference Calculation </a:t>
            </a:r>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868" y="3048000"/>
            <a:ext cx="4131788" cy="208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755885" y="5334000"/>
            <a:ext cx="3967753" cy="369332"/>
          </a:xfrm>
          <a:prstGeom prst="rect">
            <a:avLst/>
          </a:prstGeom>
        </p:spPr>
        <p:txBody>
          <a:bodyPr wrap="none">
            <a:spAutoFit/>
          </a:bodyPr>
          <a:lstStyle/>
          <a:p>
            <a:r>
              <a:rPr lang="en-US" i="1" dirty="0"/>
              <a:t>Overlapping of two Normal Spheres</a:t>
            </a:r>
            <a:r>
              <a:rPr lang="en-US" dirty="0"/>
              <a:t>. </a:t>
            </a:r>
          </a:p>
        </p:txBody>
      </p:sp>
    </p:spTree>
    <p:extLst>
      <p:ext uri="{BB962C8B-B14F-4D97-AF65-F5344CB8AC3E}">
        <p14:creationId xmlns:p14="http://schemas.microsoft.com/office/powerpoint/2010/main" val="23223433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Proposed Modern Technique </a:t>
            </a:r>
            <a:r>
              <a:rPr lang="en-US" sz="2400" dirty="0" smtClean="0"/>
              <a:t/>
            </a:r>
            <a:br>
              <a:rPr lang="en-US" sz="2400" dirty="0" smtClean="0"/>
            </a:br>
            <a:r>
              <a:rPr lang="en-US" sz="2400" dirty="0" smtClean="0"/>
              <a:t>for </a:t>
            </a:r>
            <a:r>
              <a:rPr lang="en-US" sz="2400" dirty="0"/>
              <a:t>Point Cloud Alignment</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The calculated angle of difference is then applied to one of the point clouds, matching its rotational orientation with the other. The final step is simply to translate one-point cloud over to the other until it overlaps.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6075332" cy="275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09229" y="6019800"/>
            <a:ext cx="4352474" cy="369332"/>
          </a:xfrm>
          <a:prstGeom prst="rect">
            <a:avLst/>
          </a:prstGeom>
        </p:spPr>
        <p:txBody>
          <a:bodyPr wrap="none">
            <a:spAutoFit/>
          </a:bodyPr>
          <a:lstStyle/>
          <a:p>
            <a:r>
              <a:rPr lang="en-US" i="1" dirty="0"/>
              <a:t>Difference angle applied to point clouds. </a:t>
            </a:r>
            <a:endParaRPr lang="en-US" dirty="0"/>
          </a:p>
        </p:txBody>
      </p:sp>
    </p:spTree>
    <p:extLst>
      <p:ext uri="{BB962C8B-B14F-4D97-AF65-F5344CB8AC3E}">
        <p14:creationId xmlns:p14="http://schemas.microsoft.com/office/powerpoint/2010/main" val="250819639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Proposed Modern Technique </a:t>
            </a:r>
            <a:r>
              <a:rPr lang="en-US" sz="2400" dirty="0" smtClean="0"/>
              <a:t/>
            </a:r>
            <a:br>
              <a:rPr lang="en-US" sz="2400" dirty="0" smtClean="0"/>
            </a:br>
            <a:r>
              <a:rPr lang="en-US" sz="2400" dirty="0" smtClean="0"/>
              <a:t>for </a:t>
            </a:r>
            <a:r>
              <a:rPr lang="en-US" sz="2400" dirty="0"/>
              <a:t>Point Cloud Alignment</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The result is a course alignment of point clouds with large unknown separation angles. The ICP algorithm can be then used to refine the </a:t>
            </a:r>
            <a:r>
              <a:rPr lang="en-US" dirty="0" smtClean="0">
                <a:solidFill>
                  <a:schemeClr val="tx1">
                    <a:lumMod val="75000"/>
                    <a:lumOff val="25000"/>
                  </a:schemeClr>
                </a:solidFill>
              </a:rPr>
              <a:t>alignment.</a:t>
            </a:r>
            <a:endParaRPr lang="en-US" dirty="0">
              <a:solidFill>
                <a:schemeClr val="tx1">
                  <a:lumMod val="75000"/>
                  <a:lumOff val="25000"/>
                </a:schemeClr>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3124200"/>
            <a:ext cx="6781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02273" y="5421868"/>
            <a:ext cx="3125599" cy="369332"/>
          </a:xfrm>
          <a:prstGeom prst="rect">
            <a:avLst/>
          </a:prstGeom>
        </p:spPr>
        <p:txBody>
          <a:bodyPr wrap="none">
            <a:spAutoFit/>
          </a:bodyPr>
          <a:lstStyle/>
          <a:p>
            <a:r>
              <a:rPr lang="en-US" i="1" dirty="0"/>
              <a:t>ICP algorithm for refinement </a:t>
            </a:r>
            <a:endParaRPr lang="en-US" dirty="0"/>
          </a:p>
        </p:txBody>
      </p:sp>
    </p:spTree>
    <p:extLst>
      <p:ext uri="{BB962C8B-B14F-4D97-AF65-F5344CB8AC3E}">
        <p14:creationId xmlns:p14="http://schemas.microsoft.com/office/powerpoint/2010/main" val="44210400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Changing outlier</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There are several different methods in the filter module to remove outliers from a Point Cloud. In the previous case statistical outlier removal method was used which works fine for outlier removal. For the improvement purpose we look at how to use a Conditional Removal filter which removes all indices in the given input cloud that do not satisfy one or more given conditions. Then we tried how to use a </a:t>
            </a:r>
            <a:r>
              <a:rPr lang="en-US" dirty="0" smtClean="0">
                <a:solidFill>
                  <a:schemeClr val="tx1">
                    <a:lumMod val="75000"/>
                    <a:lumOff val="25000"/>
                  </a:schemeClr>
                </a:solidFill>
              </a:rPr>
              <a:t>Radius Outlier Removal </a:t>
            </a:r>
            <a:r>
              <a:rPr lang="en-US" dirty="0">
                <a:solidFill>
                  <a:schemeClr val="tx1">
                    <a:lumMod val="75000"/>
                    <a:lumOff val="25000"/>
                  </a:schemeClr>
                </a:solidFill>
              </a:rPr>
              <a:t>filter which removes all indices in its input cloud that don’t have at least some number of neighbors within a certain range.</a:t>
            </a:r>
          </a:p>
          <a:p>
            <a:pPr algn="just"/>
            <a:r>
              <a:rPr lang="en-US" dirty="0">
                <a:solidFill>
                  <a:schemeClr val="tx1">
                    <a:lumMod val="75000"/>
                    <a:lumOff val="25000"/>
                  </a:schemeClr>
                </a:solidFill>
              </a:rPr>
              <a:t>The final output shows no improvement in terms of efficiency and precision for outlier removal and it seems that Conditional Removal filter and </a:t>
            </a:r>
            <a:r>
              <a:rPr lang="en-US" dirty="0" smtClean="0">
                <a:solidFill>
                  <a:schemeClr val="tx1">
                    <a:lumMod val="75000"/>
                    <a:lumOff val="25000"/>
                  </a:schemeClr>
                </a:solidFill>
              </a:rPr>
              <a:t>Radius Outlier Removal </a:t>
            </a:r>
            <a:r>
              <a:rPr lang="en-US" dirty="0">
                <a:solidFill>
                  <a:schemeClr val="tx1">
                    <a:lumMod val="75000"/>
                    <a:lumOff val="25000"/>
                  </a:schemeClr>
                </a:solidFill>
              </a:rPr>
              <a:t>filter are not the best methods to use for outlier removal.</a:t>
            </a:r>
          </a:p>
        </p:txBody>
      </p:sp>
    </p:spTree>
    <p:extLst>
      <p:ext uri="{BB962C8B-B14F-4D97-AF65-F5344CB8AC3E}">
        <p14:creationId xmlns:p14="http://schemas.microsoft.com/office/powerpoint/2010/main" val="224839823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Performance Analysis of Rigid 3D </a:t>
            </a:r>
            <a:r>
              <a:rPr lang="en-US" sz="2400" dirty="0" smtClean="0"/>
              <a:t>Point cloud </a:t>
            </a:r>
            <a:r>
              <a:rPr lang="en-US" sz="2400" dirty="0"/>
              <a:t>Registration </a:t>
            </a:r>
            <a:r>
              <a:rPr lang="en-US" sz="2400" dirty="0" smtClean="0"/>
              <a:t>Algorithms</a:t>
            </a:r>
            <a:endParaRPr lang="en-US" sz="2400" dirty="0"/>
          </a:p>
        </p:txBody>
      </p:sp>
      <p:sp>
        <p:nvSpPr>
          <p:cNvPr id="3" name="Content Placeholder 2"/>
          <p:cNvSpPr>
            <a:spLocks noGrp="1"/>
          </p:cNvSpPr>
          <p:nvPr>
            <p:ph idx="1"/>
          </p:nvPr>
        </p:nvSpPr>
        <p:spPr>
          <a:xfrm>
            <a:off x="457200" y="1752600"/>
            <a:ext cx="8153400" cy="4373563"/>
          </a:xfrm>
        </p:spPr>
        <p:txBody>
          <a:bodyPr>
            <a:normAutofit/>
          </a:bodyPr>
          <a:lstStyle/>
          <a:p>
            <a:pPr algn="just"/>
            <a:r>
              <a:rPr lang="en-US" dirty="0" smtClean="0">
                <a:solidFill>
                  <a:schemeClr val="tx1">
                    <a:lumMod val="75000"/>
                    <a:lumOff val="25000"/>
                  </a:schemeClr>
                </a:solidFill>
              </a:rPr>
              <a:t>The </a:t>
            </a:r>
            <a:r>
              <a:rPr lang="en-US" dirty="0">
                <a:solidFill>
                  <a:schemeClr val="tx1">
                    <a:lumMod val="75000"/>
                    <a:lumOff val="25000"/>
                  </a:schemeClr>
                </a:solidFill>
              </a:rPr>
              <a:t>registration algorithms can be classified coarsely into rigid and non-rigid approaches. Rigid approaches assume a rigid environment such that the transformation can be modeled using only 6 Degrees of Freedom (DOF). Non-rigid methods on the other hand, can cope with articulated objects or soft bodies that change shape over time. </a:t>
            </a:r>
            <a:endParaRPr lang="en-US" dirty="0" smtClean="0">
              <a:solidFill>
                <a:schemeClr val="tx1">
                  <a:lumMod val="75000"/>
                  <a:lumOff val="25000"/>
                </a:schemeClr>
              </a:solidFill>
            </a:endParaRPr>
          </a:p>
          <a:p>
            <a:pPr algn="just"/>
            <a:r>
              <a:rPr lang="en-US" dirty="0">
                <a:solidFill>
                  <a:schemeClr val="tx1">
                    <a:lumMod val="75000"/>
                    <a:lumOff val="25000"/>
                  </a:schemeClr>
                </a:solidFill>
              </a:rPr>
              <a:t>Most of these employs either a simple Singular Value Decomposition (SVD) or Principal Component Analysis (PCA) based registration, or use a more advance iterative scheme based on the Iterative Closest Point (ICP) algorithm. </a:t>
            </a:r>
          </a:p>
        </p:txBody>
      </p:sp>
    </p:spTree>
    <p:extLst>
      <p:ext uri="{BB962C8B-B14F-4D97-AF65-F5344CB8AC3E}">
        <p14:creationId xmlns:p14="http://schemas.microsoft.com/office/powerpoint/2010/main" val="116083971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Registration algorithms</a:t>
            </a:r>
          </a:p>
        </p:txBody>
      </p:sp>
      <p:sp>
        <p:nvSpPr>
          <p:cNvPr id="3" name="Content Placeholder 2"/>
          <p:cNvSpPr>
            <a:spLocks noGrp="1"/>
          </p:cNvSpPr>
          <p:nvPr>
            <p:ph idx="1"/>
          </p:nvPr>
        </p:nvSpPr>
        <p:spPr>
          <a:xfrm>
            <a:off x="457200" y="1752600"/>
            <a:ext cx="8153400" cy="4648200"/>
          </a:xfrm>
        </p:spPr>
        <p:txBody>
          <a:bodyPr>
            <a:normAutofit/>
          </a:bodyPr>
          <a:lstStyle/>
          <a:p>
            <a:pPr algn="just"/>
            <a:r>
              <a:rPr lang="en-US" dirty="0" smtClean="0">
                <a:solidFill>
                  <a:schemeClr val="tx1">
                    <a:lumMod val="75000"/>
                    <a:lumOff val="25000"/>
                  </a:schemeClr>
                </a:solidFill>
              </a:rPr>
              <a:t>We </a:t>
            </a:r>
            <a:r>
              <a:rPr lang="en-US" dirty="0">
                <a:solidFill>
                  <a:schemeClr val="tx1">
                    <a:lumMod val="75000"/>
                    <a:lumOff val="25000"/>
                  </a:schemeClr>
                </a:solidFill>
              </a:rPr>
              <a:t>discuss </a:t>
            </a:r>
            <a:r>
              <a:rPr lang="en-US" dirty="0" smtClean="0">
                <a:solidFill>
                  <a:schemeClr val="tx1">
                    <a:lumMod val="75000"/>
                    <a:lumOff val="25000"/>
                  </a:schemeClr>
                </a:solidFill>
              </a:rPr>
              <a:t>4 </a:t>
            </a:r>
            <a:r>
              <a:rPr lang="en-US" dirty="0">
                <a:solidFill>
                  <a:schemeClr val="tx1">
                    <a:lumMod val="75000"/>
                    <a:lumOff val="25000"/>
                  </a:schemeClr>
                </a:solidFill>
              </a:rPr>
              <a:t>widely used rigid registration </a:t>
            </a:r>
            <a:r>
              <a:rPr lang="en-US" dirty="0" smtClean="0">
                <a:solidFill>
                  <a:schemeClr val="tx1">
                    <a:lumMod val="75000"/>
                    <a:lumOff val="25000"/>
                  </a:schemeClr>
                </a:solidFill>
              </a:rPr>
              <a:t>algorithms:</a:t>
            </a:r>
          </a:p>
          <a:p>
            <a:pPr marL="914400" lvl="1" indent="-457200" algn="just">
              <a:buFont typeface="+mj-lt"/>
              <a:buAutoNum type="alphaUcPeriod"/>
            </a:pPr>
            <a:r>
              <a:rPr lang="en-US" dirty="0">
                <a:solidFill>
                  <a:schemeClr val="tx1">
                    <a:lumMod val="75000"/>
                    <a:lumOff val="25000"/>
                  </a:schemeClr>
                </a:solidFill>
              </a:rPr>
              <a:t>Principal Component </a:t>
            </a:r>
            <a:r>
              <a:rPr lang="en-US" dirty="0" smtClean="0">
                <a:solidFill>
                  <a:schemeClr val="tx1">
                    <a:lumMod val="75000"/>
                    <a:lumOff val="25000"/>
                  </a:schemeClr>
                </a:solidFill>
              </a:rPr>
              <a:t>Analysis</a:t>
            </a:r>
          </a:p>
          <a:p>
            <a:pPr marL="914400" lvl="1" indent="-457200" algn="just">
              <a:buFont typeface="+mj-lt"/>
              <a:buAutoNum type="alphaUcPeriod"/>
            </a:pPr>
            <a:r>
              <a:rPr lang="en-US" dirty="0">
                <a:solidFill>
                  <a:schemeClr val="tx1">
                    <a:lumMod val="75000"/>
                    <a:lumOff val="25000"/>
                  </a:schemeClr>
                </a:solidFill>
              </a:rPr>
              <a:t>Singular Value </a:t>
            </a:r>
            <a:r>
              <a:rPr lang="en-US" dirty="0" smtClean="0">
                <a:solidFill>
                  <a:schemeClr val="tx1">
                    <a:lumMod val="75000"/>
                    <a:lumOff val="25000"/>
                  </a:schemeClr>
                </a:solidFill>
              </a:rPr>
              <a:t>Decomposition</a:t>
            </a:r>
          </a:p>
          <a:p>
            <a:pPr marL="914400" lvl="1" indent="-457200" algn="just">
              <a:buFont typeface="+mj-lt"/>
              <a:buAutoNum type="alphaUcPeriod"/>
            </a:pPr>
            <a:r>
              <a:rPr lang="en-US" dirty="0">
                <a:solidFill>
                  <a:schemeClr val="tx1">
                    <a:lumMod val="75000"/>
                    <a:lumOff val="25000"/>
                  </a:schemeClr>
                </a:solidFill>
              </a:rPr>
              <a:t>Iterative Closest </a:t>
            </a:r>
            <a:r>
              <a:rPr lang="en-US" dirty="0" smtClean="0">
                <a:solidFill>
                  <a:schemeClr val="tx1">
                    <a:lumMod val="75000"/>
                    <a:lumOff val="25000"/>
                  </a:schemeClr>
                </a:solidFill>
              </a:rPr>
              <a:t>Point</a:t>
            </a:r>
          </a:p>
          <a:p>
            <a:pPr marL="914400" lvl="1" indent="-457200" algn="just">
              <a:buFont typeface="+mj-lt"/>
              <a:buAutoNum type="alphaUcPeriod"/>
            </a:pPr>
            <a:r>
              <a:rPr lang="en-US" dirty="0">
                <a:solidFill>
                  <a:schemeClr val="tx1">
                    <a:lumMod val="75000"/>
                    <a:lumOff val="25000"/>
                  </a:schemeClr>
                </a:solidFill>
              </a:rPr>
              <a:t>Generalized </a:t>
            </a:r>
            <a:r>
              <a:rPr lang="en-US" dirty="0" smtClean="0">
                <a:solidFill>
                  <a:schemeClr val="tx1">
                    <a:lumMod val="75000"/>
                    <a:lumOff val="25000"/>
                  </a:schemeClr>
                </a:solidFill>
              </a:rPr>
              <a:t>ICP</a:t>
            </a:r>
          </a:p>
        </p:txBody>
      </p:sp>
    </p:spTree>
    <p:extLst>
      <p:ext uri="{BB962C8B-B14F-4D97-AF65-F5344CB8AC3E}">
        <p14:creationId xmlns:p14="http://schemas.microsoft.com/office/powerpoint/2010/main" val="298475625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smtClean="0"/>
              <a:t>A. </a:t>
            </a:r>
            <a:r>
              <a:rPr lang="en-US" sz="2400" dirty="0" smtClean="0">
                <a:solidFill>
                  <a:schemeClr val="tx1"/>
                </a:solidFill>
              </a:rPr>
              <a:t>Principal </a:t>
            </a:r>
            <a:r>
              <a:rPr lang="en-US" sz="2400" dirty="0">
                <a:solidFill>
                  <a:schemeClr val="tx1"/>
                </a:solidFill>
              </a:rPr>
              <a:t>Component Analysis</a:t>
            </a:r>
          </a:p>
        </p:txBody>
      </p:sp>
      <p:sp>
        <p:nvSpPr>
          <p:cNvPr id="3" name="Content Placeholder 2"/>
          <p:cNvSpPr>
            <a:spLocks noGrp="1"/>
          </p:cNvSpPr>
          <p:nvPr>
            <p:ph idx="1"/>
          </p:nvPr>
        </p:nvSpPr>
        <p:spPr>
          <a:xfrm>
            <a:off x="457200" y="1752600"/>
            <a:ext cx="8153400" cy="4648200"/>
          </a:xfrm>
        </p:spPr>
        <p:txBody>
          <a:bodyPr>
            <a:normAutofit/>
          </a:bodyPr>
          <a:lstStyle/>
          <a:p>
            <a:pPr algn="just"/>
            <a:r>
              <a:rPr lang="en-US" dirty="0">
                <a:solidFill>
                  <a:schemeClr val="tx1">
                    <a:lumMod val="75000"/>
                    <a:lumOff val="25000"/>
                  </a:schemeClr>
                </a:solidFill>
              </a:rPr>
              <a:t>PCA is often used in classification and compression techniques to project data on a new orthonormal basis in the direction of the largest variance. The direction of the largest variance corresponds to the largest eigenvector of the covariance matrix of the data, whereas the magnitude of this variance is defined by the corresponding eigenvalue. </a:t>
            </a: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302552656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B</a:t>
            </a:r>
            <a:r>
              <a:rPr lang="en-US" sz="2400" dirty="0" smtClean="0"/>
              <a:t>. </a:t>
            </a:r>
            <a:r>
              <a:rPr lang="en-US" sz="2400" dirty="0">
                <a:solidFill>
                  <a:schemeClr val="tx1"/>
                </a:solidFill>
              </a:rPr>
              <a:t>Singular Value Decomposition</a:t>
            </a:r>
          </a:p>
        </p:txBody>
      </p:sp>
      <p:sp>
        <p:nvSpPr>
          <p:cNvPr id="3" name="Content Placeholder 2"/>
          <p:cNvSpPr>
            <a:spLocks noGrp="1"/>
          </p:cNvSpPr>
          <p:nvPr>
            <p:ph idx="1"/>
          </p:nvPr>
        </p:nvSpPr>
        <p:spPr>
          <a:xfrm>
            <a:off x="457200" y="1752600"/>
            <a:ext cx="8153400" cy="4648200"/>
          </a:xfrm>
        </p:spPr>
        <p:txBody>
          <a:bodyPr>
            <a:normAutofit/>
          </a:bodyPr>
          <a:lstStyle/>
          <a:p>
            <a:pPr algn="just"/>
            <a:r>
              <a:rPr lang="en-US" dirty="0">
                <a:solidFill>
                  <a:schemeClr val="tx1">
                    <a:lumMod val="75000"/>
                    <a:lumOff val="25000"/>
                  </a:schemeClr>
                </a:solidFill>
              </a:rPr>
              <a:t>PCA based registration simply aligns the directions of the largest variance of each </a:t>
            </a:r>
            <a:r>
              <a:rPr lang="en-US" dirty="0" smtClean="0">
                <a:solidFill>
                  <a:schemeClr val="tx1">
                    <a:lumMod val="75000"/>
                    <a:lumOff val="25000"/>
                  </a:schemeClr>
                </a:solidFill>
              </a:rPr>
              <a:t>point cloud </a:t>
            </a:r>
            <a:r>
              <a:rPr lang="en-US" dirty="0">
                <a:solidFill>
                  <a:schemeClr val="tx1">
                    <a:lumMod val="75000"/>
                    <a:lumOff val="25000"/>
                  </a:schemeClr>
                </a:solidFill>
              </a:rPr>
              <a:t>and therefore does not minimize the Euclidean distance between corresponding points of the datasets. Consequently, this approach is very sensitive to outliers and only works well if each </a:t>
            </a:r>
            <a:r>
              <a:rPr lang="en-US" dirty="0" smtClean="0">
                <a:solidFill>
                  <a:schemeClr val="tx1">
                    <a:lumMod val="75000"/>
                    <a:lumOff val="25000"/>
                  </a:schemeClr>
                </a:solidFill>
              </a:rPr>
              <a:t>point cloud </a:t>
            </a:r>
            <a:r>
              <a:rPr lang="en-US" dirty="0">
                <a:solidFill>
                  <a:schemeClr val="tx1">
                    <a:lumMod val="75000"/>
                    <a:lumOff val="25000"/>
                  </a:schemeClr>
                </a:solidFill>
              </a:rPr>
              <a:t>is approximately normally distributed. </a:t>
            </a: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185208237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Overview</a:t>
            </a:r>
          </a:p>
        </p:txBody>
      </p:sp>
      <p:sp>
        <p:nvSpPr>
          <p:cNvPr id="3" name="Content Placeholder 2"/>
          <p:cNvSpPr>
            <a:spLocks noGrp="1"/>
          </p:cNvSpPr>
          <p:nvPr>
            <p:ph idx="1"/>
          </p:nvPr>
        </p:nvSpPr>
        <p:spPr>
          <a:xfrm>
            <a:off x="457200" y="1752600"/>
            <a:ext cx="8153400" cy="4373563"/>
          </a:xfrm>
        </p:spPr>
        <p:txBody>
          <a:bodyPr>
            <a:normAutofit/>
          </a:bodyPr>
          <a:lstStyle/>
          <a:p>
            <a:pPr marL="342900" indent="-342900">
              <a:buFont typeface="Wingdings" pitchFamily="2" charset="2"/>
              <a:buChar char="Ø"/>
            </a:pPr>
            <a:r>
              <a:rPr lang="en-US" dirty="0" smtClean="0">
                <a:solidFill>
                  <a:schemeClr val="tx1">
                    <a:lumMod val="75000"/>
                    <a:lumOff val="25000"/>
                  </a:schemeClr>
                </a:solidFill>
              </a:rPr>
              <a:t>Introduction</a:t>
            </a:r>
            <a:endParaRPr lang="en-US" dirty="0">
              <a:solidFill>
                <a:schemeClr val="tx1">
                  <a:lumMod val="75000"/>
                  <a:lumOff val="25000"/>
                </a:schemeClr>
              </a:solidFill>
            </a:endParaRPr>
          </a:p>
          <a:p>
            <a:pPr marL="342900" indent="-342900">
              <a:buFont typeface="Wingdings" pitchFamily="2" charset="2"/>
              <a:buChar char="Ø"/>
            </a:pPr>
            <a:r>
              <a:rPr lang="en-US" dirty="0">
                <a:solidFill>
                  <a:schemeClr val="tx1">
                    <a:lumMod val="75000"/>
                    <a:lumOff val="25000"/>
                  </a:schemeClr>
                </a:solidFill>
              </a:rPr>
              <a:t>Traditional point cloud </a:t>
            </a:r>
            <a:r>
              <a:rPr lang="en-US" dirty="0" smtClean="0">
                <a:solidFill>
                  <a:schemeClr val="tx1">
                    <a:lumMod val="75000"/>
                    <a:lumOff val="25000"/>
                  </a:schemeClr>
                </a:solidFill>
              </a:rPr>
              <a:t>Alignment</a:t>
            </a:r>
          </a:p>
          <a:p>
            <a:pPr marL="342900" indent="-342900">
              <a:buFont typeface="Wingdings" pitchFamily="2" charset="2"/>
              <a:buChar char="Ø"/>
            </a:pPr>
            <a:r>
              <a:rPr lang="en-US" dirty="0">
                <a:solidFill>
                  <a:schemeClr val="tx1">
                    <a:lumMod val="75000"/>
                    <a:lumOff val="25000"/>
                  </a:schemeClr>
                </a:solidFill>
              </a:rPr>
              <a:t>Proposed Modern Technique for Point Cloud </a:t>
            </a:r>
            <a:r>
              <a:rPr lang="en-US" dirty="0" smtClean="0">
                <a:solidFill>
                  <a:schemeClr val="tx1">
                    <a:lumMod val="75000"/>
                    <a:lumOff val="25000"/>
                  </a:schemeClr>
                </a:solidFill>
              </a:rPr>
              <a:t>Alignment</a:t>
            </a:r>
          </a:p>
          <a:p>
            <a:pPr marL="342900" indent="-342900">
              <a:buFont typeface="Wingdings" pitchFamily="2" charset="2"/>
              <a:buChar char="Ø"/>
            </a:pPr>
            <a:r>
              <a:rPr lang="en-US" dirty="0">
                <a:solidFill>
                  <a:schemeClr val="tx1">
                    <a:lumMod val="75000"/>
                    <a:lumOff val="25000"/>
                  </a:schemeClr>
                </a:solidFill>
              </a:rPr>
              <a:t>Changing </a:t>
            </a:r>
            <a:r>
              <a:rPr lang="en-US" dirty="0" smtClean="0">
                <a:solidFill>
                  <a:schemeClr val="tx1">
                    <a:lumMod val="75000"/>
                    <a:lumOff val="25000"/>
                  </a:schemeClr>
                </a:solidFill>
              </a:rPr>
              <a:t>outlier</a:t>
            </a:r>
          </a:p>
          <a:p>
            <a:pPr marL="342900" indent="-342900">
              <a:buFont typeface="Wingdings" pitchFamily="2" charset="2"/>
              <a:buChar char="Ø"/>
            </a:pPr>
            <a:r>
              <a:rPr lang="en-US" dirty="0">
                <a:solidFill>
                  <a:schemeClr val="tx1">
                    <a:lumMod val="75000"/>
                    <a:lumOff val="25000"/>
                  </a:schemeClr>
                </a:solidFill>
              </a:rPr>
              <a:t>Performance Analysis of Rigid 3D </a:t>
            </a:r>
            <a:r>
              <a:rPr lang="en-US" dirty="0" smtClean="0">
                <a:solidFill>
                  <a:schemeClr val="tx1">
                    <a:lumMod val="75000"/>
                    <a:lumOff val="25000"/>
                  </a:schemeClr>
                </a:solidFill>
              </a:rPr>
              <a:t>Point Cloud </a:t>
            </a:r>
            <a:r>
              <a:rPr lang="en-US" dirty="0">
                <a:solidFill>
                  <a:schemeClr val="tx1">
                    <a:lumMod val="75000"/>
                    <a:lumOff val="25000"/>
                  </a:schemeClr>
                </a:solidFill>
              </a:rPr>
              <a:t>Registration </a:t>
            </a:r>
            <a:r>
              <a:rPr lang="en-US" dirty="0" smtClean="0">
                <a:solidFill>
                  <a:schemeClr val="tx1">
                    <a:lumMod val="75000"/>
                    <a:lumOff val="25000"/>
                  </a:schemeClr>
                </a:solidFill>
              </a:rPr>
              <a:t>Algorithms</a:t>
            </a:r>
          </a:p>
          <a:p>
            <a:pPr marL="342900" indent="-342900">
              <a:buFont typeface="Wingdings" pitchFamily="2" charset="2"/>
              <a:buChar char="Ø"/>
            </a:pPr>
            <a:r>
              <a:rPr lang="en-US" dirty="0">
                <a:solidFill>
                  <a:schemeClr val="tx1">
                    <a:lumMod val="75000"/>
                    <a:lumOff val="25000"/>
                  </a:schemeClr>
                </a:solidFill>
              </a:rPr>
              <a:t>Registration algorithms</a:t>
            </a:r>
            <a:endParaRPr lang="en-US" dirty="0" smtClean="0">
              <a:solidFill>
                <a:schemeClr val="tx1">
                  <a:lumMod val="75000"/>
                  <a:lumOff val="25000"/>
                </a:schemeClr>
              </a:solidFill>
            </a:endParaRPr>
          </a:p>
          <a:p>
            <a:pPr marL="342900" indent="-342900">
              <a:buFont typeface="Wingdings" pitchFamily="2" charset="2"/>
              <a:buChar char="Ø"/>
            </a:pPr>
            <a:r>
              <a:rPr lang="en-US" dirty="0">
                <a:solidFill>
                  <a:schemeClr val="tx1">
                    <a:lumMod val="75000"/>
                    <a:lumOff val="25000"/>
                  </a:schemeClr>
                </a:solidFill>
              </a:rPr>
              <a:t>Results and </a:t>
            </a:r>
            <a:r>
              <a:rPr lang="en-US" dirty="0" smtClean="0">
                <a:solidFill>
                  <a:schemeClr val="tx1">
                    <a:lumMod val="75000"/>
                    <a:lumOff val="25000"/>
                  </a:schemeClr>
                </a:solidFill>
              </a:rPr>
              <a:t>discussion</a:t>
            </a:r>
          </a:p>
          <a:p>
            <a:pPr marL="342900" indent="-342900">
              <a:buFont typeface="Wingdings" pitchFamily="2" charset="2"/>
              <a:buChar char="Ø"/>
            </a:pPr>
            <a:r>
              <a:rPr lang="en-US" dirty="0">
                <a:solidFill>
                  <a:schemeClr val="tx1">
                    <a:lumMod val="75000"/>
                    <a:lumOff val="25000"/>
                  </a:schemeClr>
                </a:solidFill>
              </a:rPr>
              <a:t>Conclusions and Future work</a:t>
            </a:r>
          </a:p>
        </p:txBody>
      </p:sp>
    </p:spTree>
    <p:extLst>
      <p:ext uri="{BB962C8B-B14F-4D97-AF65-F5344CB8AC3E}">
        <p14:creationId xmlns:p14="http://schemas.microsoft.com/office/powerpoint/2010/main" val="40836968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1371600"/>
          </a:xfrm>
        </p:spPr>
        <p:txBody>
          <a:bodyPr>
            <a:normAutofit/>
          </a:bodyPr>
          <a:lstStyle/>
          <a:p>
            <a:pPr algn="ctr"/>
            <a:r>
              <a:rPr lang="en-US" sz="2400" dirty="0" smtClean="0"/>
              <a:t>C. </a:t>
            </a:r>
            <a:r>
              <a:rPr lang="en-US" sz="2400" dirty="0">
                <a:solidFill>
                  <a:schemeClr val="tx1"/>
                </a:solidFill>
              </a:rPr>
              <a:t>Iterative Closest Point</a:t>
            </a:r>
          </a:p>
        </p:txBody>
      </p:sp>
      <p:sp>
        <p:nvSpPr>
          <p:cNvPr id="3" name="Content Placeholder 2"/>
          <p:cNvSpPr>
            <a:spLocks noGrp="1"/>
          </p:cNvSpPr>
          <p:nvPr>
            <p:ph idx="1"/>
          </p:nvPr>
        </p:nvSpPr>
        <p:spPr>
          <a:xfrm>
            <a:off x="457200" y="762000"/>
            <a:ext cx="8153400" cy="5867400"/>
          </a:xfrm>
        </p:spPr>
        <p:txBody>
          <a:bodyPr>
            <a:normAutofit lnSpcReduction="10000"/>
          </a:bodyPr>
          <a:lstStyle/>
          <a:p>
            <a:pPr algn="just"/>
            <a:r>
              <a:rPr lang="en-US" dirty="0">
                <a:solidFill>
                  <a:schemeClr val="tx1">
                    <a:lumMod val="75000"/>
                    <a:lumOff val="25000"/>
                  </a:schemeClr>
                </a:solidFill>
              </a:rPr>
              <a:t>Point correspondences between these </a:t>
            </a:r>
            <a:r>
              <a:rPr lang="en-US" dirty="0" smtClean="0">
                <a:solidFill>
                  <a:schemeClr val="tx1">
                    <a:lumMod val="75000"/>
                    <a:lumOff val="25000"/>
                  </a:schemeClr>
                </a:solidFill>
              </a:rPr>
              <a:t>point clouds </a:t>
            </a:r>
            <a:r>
              <a:rPr lang="en-US" dirty="0">
                <a:solidFill>
                  <a:schemeClr val="tx1">
                    <a:lumMod val="75000"/>
                    <a:lumOff val="25000"/>
                  </a:schemeClr>
                </a:solidFill>
              </a:rPr>
              <a:t>are defined based on a nearest neighbor approach or a more elaborate scheme using geometrical features or color information. </a:t>
            </a:r>
          </a:p>
          <a:p>
            <a:pPr algn="just"/>
            <a:r>
              <a:rPr lang="en-US" dirty="0">
                <a:solidFill>
                  <a:schemeClr val="tx1">
                    <a:lumMod val="75000"/>
                    <a:lumOff val="25000"/>
                  </a:schemeClr>
                </a:solidFill>
              </a:rPr>
              <a:t>SVD, is used to obtain an initial estimate of the affine transformation matrix that aligns both </a:t>
            </a:r>
            <a:r>
              <a:rPr lang="en-US" dirty="0" smtClean="0">
                <a:solidFill>
                  <a:schemeClr val="tx1">
                    <a:lumMod val="75000"/>
                    <a:lumOff val="25000"/>
                  </a:schemeClr>
                </a:solidFill>
              </a:rPr>
              <a:t>point clouds</a:t>
            </a:r>
            <a:r>
              <a:rPr lang="en-US" dirty="0">
                <a:solidFill>
                  <a:schemeClr val="tx1">
                    <a:lumMod val="75000"/>
                    <a:lumOff val="25000"/>
                  </a:schemeClr>
                </a:solidFill>
              </a:rPr>
              <a:t>. After registration, this whole process is repeated by removing outliers and redefining the point correspondences. Two widely used ICP variants are the ICP point-to-point and the ICP point-to-surface algorithms. These approaches only differ in their definition of point correspondences.</a:t>
            </a:r>
          </a:p>
          <a:p>
            <a:pPr marL="342900" indent="-342900" algn="just">
              <a:buFont typeface="Arial" pitchFamily="34" charset="0"/>
              <a:buChar char="•"/>
            </a:pPr>
            <a:r>
              <a:rPr lang="en-US" dirty="0" smtClean="0">
                <a:solidFill>
                  <a:schemeClr val="tx1">
                    <a:lumMod val="75000"/>
                    <a:lumOff val="25000"/>
                  </a:schemeClr>
                </a:solidFill>
              </a:rPr>
              <a:t>ICP </a:t>
            </a:r>
            <a:r>
              <a:rPr lang="en-US" dirty="0">
                <a:solidFill>
                  <a:schemeClr val="tx1">
                    <a:lumMod val="75000"/>
                    <a:lumOff val="25000"/>
                  </a:schemeClr>
                </a:solidFill>
              </a:rPr>
              <a:t>point-to-point: The ICP point-to-point algorithm simply obtains point correspondences by searching for the nearest neighbor target point qi of a point </a:t>
            </a:r>
            <a:r>
              <a:rPr lang="en-US" dirty="0" err="1">
                <a:solidFill>
                  <a:schemeClr val="tx1">
                    <a:lumMod val="75000"/>
                    <a:lumOff val="25000"/>
                  </a:schemeClr>
                </a:solidFill>
              </a:rPr>
              <a:t>pj</a:t>
            </a:r>
            <a:r>
              <a:rPr lang="en-US" dirty="0">
                <a:solidFill>
                  <a:schemeClr val="tx1">
                    <a:lumMod val="75000"/>
                    <a:lumOff val="25000"/>
                  </a:schemeClr>
                </a:solidFill>
              </a:rPr>
              <a:t> in the source </a:t>
            </a:r>
            <a:r>
              <a:rPr lang="en-US" dirty="0" smtClean="0">
                <a:solidFill>
                  <a:schemeClr val="tx1">
                    <a:lumMod val="75000"/>
                    <a:lumOff val="25000"/>
                  </a:schemeClr>
                </a:solidFill>
              </a:rPr>
              <a:t>point cloud</a:t>
            </a:r>
            <a:r>
              <a:rPr lang="en-US" dirty="0">
                <a:solidFill>
                  <a:schemeClr val="tx1">
                    <a:lumMod val="75000"/>
                    <a:lumOff val="25000"/>
                  </a:schemeClr>
                </a:solidFill>
              </a:rPr>
              <a:t>.</a:t>
            </a:r>
          </a:p>
          <a:p>
            <a:pPr marL="342900" indent="-342900" algn="just">
              <a:buFont typeface="Arial" pitchFamily="34" charset="0"/>
              <a:buChar char="•"/>
            </a:pPr>
            <a:r>
              <a:rPr lang="en-US" dirty="0" smtClean="0">
                <a:solidFill>
                  <a:schemeClr val="tx1">
                    <a:lumMod val="75000"/>
                    <a:lumOff val="25000"/>
                  </a:schemeClr>
                </a:solidFill>
              </a:rPr>
              <a:t>ICP </a:t>
            </a:r>
            <a:r>
              <a:rPr lang="en-US" dirty="0">
                <a:solidFill>
                  <a:schemeClr val="tx1">
                    <a:lumMod val="75000"/>
                    <a:lumOff val="25000"/>
                  </a:schemeClr>
                </a:solidFill>
              </a:rPr>
              <a:t>point-to-surface:  The ICP point-to-surface algorithm assumes that the point clouds are locally linear, such that the local neighborhood of a point is co-planar. This local surface can then be defined by its normal vector n, which is obtained as the smallest eigenvector of the covariance matrix of the points that surround correspondence candidate qi.</a:t>
            </a:r>
          </a:p>
        </p:txBody>
      </p:sp>
    </p:spTree>
    <p:extLst>
      <p:ext uri="{BB962C8B-B14F-4D97-AF65-F5344CB8AC3E}">
        <p14:creationId xmlns:p14="http://schemas.microsoft.com/office/powerpoint/2010/main" val="92551347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smtClean="0"/>
              <a:t>D. </a:t>
            </a:r>
            <a:r>
              <a:rPr lang="en-US" sz="2400" dirty="0">
                <a:solidFill>
                  <a:schemeClr val="tx1"/>
                </a:solidFill>
              </a:rPr>
              <a:t>Generalized ICP</a:t>
            </a:r>
          </a:p>
        </p:txBody>
      </p:sp>
      <p:sp>
        <p:nvSpPr>
          <p:cNvPr id="3" name="Content Placeholder 2"/>
          <p:cNvSpPr>
            <a:spLocks noGrp="1"/>
          </p:cNvSpPr>
          <p:nvPr>
            <p:ph idx="1"/>
          </p:nvPr>
        </p:nvSpPr>
        <p:spPr>
          <a:xfrm>
            <a:off x="457200" y="1752600"/>
            <a:ext cx="8153400" cy="4648200"/>
          </a:xfrm>
        </p:spPr>
        <p:txBody>
          <a:bodyPr>
            <a:normAutofit/>
          </a:bodyPr>
          <a:lstStyle/>
          <a:p>
            <a:pPr algn="just"/>
            <a:r>
              <a:rPr lang="en-US" dirty="0">
                <a:solidFill>
                  <a:schemeClr val="tx1">
                    <a:lumMod val="75000"/>
                    <a:lumOff val="25000"/>
                  </a:schemeClr>
                </a:solidFill>
              </a:rPr>
              <a:t>Generalized ICP algorithm is proposed which performs plane-to-plane matching. They introduced a probabilistic interpretation of the minimization process such that structural information from both the source </a:t>
            </a:r>
            <a:r>
              <a:rPr lang="en-US" dirty="0" smtClean="0">
                <a:solidFill>
                  <a:schemeClr val="tx1">
                    <a:lumMod val="75000"/>
                    <a:lumOff val="25000"/>
                  </a:schemeClr>
                </a:solidFill>
              </a:rPr>
              <a:t>point cloud </a:t>
            </a:r>
            <a:r>
              <a:rPr lang="en-US" dirty="0">
                <a:solidFill>
                  <a:schemeClr val="tx1">
                    <a:lumMod val="75000"/>
                    <a:lumOff val="25000"/>
                  </a:schemeClr>
                </a:solidFill>
              </a:rPr>
              <a:t>and the target </a:t>
            </a:r>
            <a:r>
              <a:rPr lang="en-US" dirty="0" smtClean="0">
                <a:solidFill>
                  <a:schemeClr val="tx1">
                    <a:lumMod val="75000"/>
                    <a:lumOff val="25000"/>
                  </a:schemeClr>
                </a:solidFill>
              </a:rPr>
              <a:t>point cloud </a:t>
            </a:r>
            <a:r>
              <a:rPr lang="en-US" dirty="0">
                <a:solidFill>
                  <a:schemeClr val="tx1">
                    <a:lumMod val="75000"/>
                    <a:lumOff val="25000"/>
                  </a:schemeClr>
                </a:solidFill>
              </a:rPr>
              <a:t>can be incorporated easily in the optimization algorithm. Moreover, they showed that the traditional point-to-point and point-to-surface ICP algorithms are merely special cases of the Generalized ICP framework.</a:t>
            </a: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117181585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Results and discussion</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We illustrate the performance difference between a naive PCA based approach, a correspondence based SVD approach, and the ICP point-to-point registration approach.</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10" y="2676524"/>
            <a:ext cx="5173990" cy="3876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631190" y="4182070"/>
            <a:ext cx="3512810" cy="923330"/>
          </a:xfrm>
          <a:prstGeom prst="rect">
            <a:avLst/>
          </a:prstGeom>
        </p:spPr>
        <p:txBody>
          <a:bodyPr wrap="square">
            <a:spAutoFit/>
          </a:bodyPr>
          <a:lstStyle/>
          <a:p>
            <a:r>
              <a:rPr lang="en-US" i="1" dirty="0"/>
              <a:t>Comparison between </a:t>
            </a:r>
          </a:p>
          <a:p>
            <a:r>
              <a:rPr lang="en-US" i="1" dirty="0"/>
              <a:t>PCA, SVD and general</a:t>
            </a:r>
          </a:p>
          <a:p>
            <a:r>
              <a:rPr lang="en-US" i="1" dirty="0"/>
              <a:t>point to point ICP</a:t>
            </a:r>
          </a:p>
        </p:txBody>
      </p:sp>
    </p:spTree>
    <p:extLst>
      <p:ext uri="{BB962C8B-B14F-4D97-AF65-F5344CB8AC3E}">
        <p14:creationId xmlns:p14="http://schemas.microsoft.com/office/powerpoint/2010/main" val="60464793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1371600"/>
          </a:xfrm>
        </p:spPr>
        <p:txBody>
          <a:bodyPr>
            <a:normAutofit/>
          </a:bodyPr>
          <a:lstStyle/>
          <a:p>
            <a:pPr algn="ctr"/>
            <a:r>
              <a:rPr lang="en-US" sz="2400" dirty="0"/>
              <a:t>Conclusions and Future work</a:t>
            </a:r>
          </a:p>
        </p:txBody>
      </p:sp>
      <p:sp>
        <p:nvSpPr>
          <p:cNvPr id="3" name="Content Placeholder 2"/>
          <p:cNvSpPr>
            <a:spLocks noGrp="1"/>
          </p:cNvSpPr>
          <p:nvPr>
            <p:ph idx="1"/>
          </p:nvPr>
        </p:nvSpPr>
        <p:spPr>
          <a:xfrm>
            <a:off x="152400" y="1066800"/>
            <a:ext cx="4724400" cy="5486400"/>
          </a:xfrm>
        </p:spPr>
        <p:txBody>
          <a:bodyPr>
            <a:normAutofit/>
          </a:bodyPr>
          <a:lstStyle/>
          <a:p>
            <a:pPr algn="just"/>
            <a:r>
              <a:rPr lang="en-US" dirty="0" smtClean="0">
                <a:solidFill>
                  <a:schemeClr val="tx1">
                    <a:lumMod val="75000"/>
                    <a:lumOff val="25000"/>
                  </a:schemeClr>
                </a:solidFill>
              </a:rPr>
              <a:t>Results </a:t>
            </a:r>
            <a:r>
              <a:rPr lang="en-US" dirty="0">
                <a:solidFill>
                  <a:schemeClr val="tx1">
                    <a:lumMod val="75000"/>
                    <a:lumOff val="25000"/>
                  </a:schemeClr>
                </a:solidFill>
              </a:rPr>
              <a:t>of our registration algorithm to be good enough considering the technical difficulty, initial skills and knowledge, available time and mentoring and </a:t>
            </a:r>
            <a:r>
              <a:rPr lang="en-US" dirty="0" smtClean="0">
                <a:solidFill>
                  <a:schemeClr val="tx1">
                    <a:lumMod val="75000"/>
                    <a:lumOff val="25000"/>
                  </a:schemeClr>
                </a:solidFill>
              </a:rPr>
              <a:t>organization </a:t>
            </a:r>
            <a:r>
              <a:rPr lang="en-US" dirty="0">
                <a:solidFill>
                  <a:schemeClr val="tx1">
                    <a:lumMod val="75000"/>
                    <a:lumOff val="25000"/>
                  </a:schemeClr>
                </a:solidFill>
              </a:rPr>
              <a:t>overhead in the project. We have provided an algorithm that can successfully register 3D objects with as few as 10 frames while providing a rough registration preview in real-time. It is also robust to rough parameter estimation and errors in the pre alignment of some frames. </a:t>
            </a:r>
          </a:p>
          <a:p>
            <a:pPr algn="just"/>
            <a:r>
              <a:rPr lang="en-US" dirty="0" smtClean="0">
                <a:solidFill>
                  <a:schemeClr val="tx1">
                    <a:lumMod val="75000"/>
                    <a:lumOff val="25000"/>
                  </a:schemeClr>
                </a:solidFill>
              </a:rPr>
              <a:t>Future </a:t>
            </a:r>
            <a:r>
              <a:rPr lang="en-US" dirty="0">
                <a:solidFill>
                  <a:schemeClr val="tx1">
                    <a:lumMod val="75000"/>
                    <a:lumOff val="25000"/>
                  </a:schemeClr>
                </a:solidFill>
              </a:rPr>
              <a:t>work should focus mainly on reducing the noise and misalignment derived from sensor noise and non-rigid object registration.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808018"/>
            <a:ext cx="2286000" cy="379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331" y="1808017"/>
            <a:ext cx="1634069" cy="379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87385" y="5715000"/>
            <a:ext cx="3147015" cy="369332"/>
          </a:xfrm>
          <a:prstGeom prst="rect">
            <a:avLst/>
          </a:prstGeom>
        </p:spPr>
        <p:txBody>
          <a:bodyPr wrap="none">
            <a:spAutoFit/>
          </a:bodyPr>
          <a:lstStyle/>
          <a:p>
            <a:r>
              <a:rPr lang="en-US" i="1" dirty="0"/>
              <a:t>Meshing result 1 and </a:t>
            </a:r>
            <a:r>
              <a:rPr lang="en-US" i="1" dirty="0" smtClean="0"/>
              <a:t>result </a:t>
            </a:r>
            <a:r>
              <a:rPr lang="en-US" i="1" dirty="0"/>
              <a:t>2</a:t>
            </a:r>
          </a:p>
        </p:txBody>
      </p:sp>
    </p:spTree>
    <p:extLst>
      <p:ext uri="{BB962C8B-B14F-4D97-AF65-F5344CB8AC3E}">
        <p14:creationId xmlns:p14="http://schemas.microsoft.com/office/powerpoint/2010/main" val="299371853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077200" cy="1371600"/>
          </a:xfrm>
        </p:spPr>
        <p:txBody>
          <a:bodyPr>
            <a:normAutofit/>
          </a:bodyPr>
          <a:lstStyle/>
          <a:p>
            <a:pPr algn="ctr"/>
            <a:r>
              <a:rPr lang="en-US" sz="2400" dirty="0"/>
              <a:t>Thank you for your attention!</a:t>
            </a:r>
          </a:p>
        </p:txBody>
      </p:sp>
    </p:spTree>
    <p:extLst>
      <p:ext uri="{BB962C8B-B14F-4D97-AF65-F5344CB8AC3E}">
        <p14:creationId xmlns:p14="http://schemas.microsoft.com/office/powerpoint/2010/main" val="10816633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smtClean="0"/>
              <a:t>Introduction</a:t>
            </a:r>
            <a:endParaRPr lang="en-US" sz="2400" dirty="0"/>
          </a:p>
        </p:txBody>
      </p:sp>
      <p:sp>
        <p:nvSpPr>
          <p:cNvPr id="3" name="Content Placeholder 2"/>
          <p:cNvSpPr>
            <a:spLocks noGrp="1"/>
          </p:cNvSpPr>
          <p:nvPr>
            <p:ph idx="1"/>
          </p:nvPr>
        </p:nvSpPr>
        <p:spPr>
          <a:xfrm>
            <a:off x="457200" y="1752600"/>
            <a:ext cx="8153400" cy="4373563"/>
          </a:xfrm>
        </p:spPr>
        <p:txBody>
          <a:bodyPr/>
          <a:lstStyle/>
          <a:p>
            <a:pPr algn="just"/>
            <a:r>
              <a:rPr lang="en-US" dirty="0" smtClean="0">
                <a:solidFill>
                  <a:schemeClr val="tx1">
                    <a:lumMod val="75000"/>
                    <a:lumOff val="25000"/>
                  </a:schemeClr>
                </a:solidFill>
              </a:rPr>
              <a:t>In </a:t>
            </a:r>
            <a:r>
              <a:rPr lang="en-US" dirty="0">
                <a:solidFill>
                  <a:schemeClr val="tx1">
                    <a:lumMod val="75000"/>
                    <a:lumOff val="25000"/>
                  </a:schemeClr>
                </a:solidFill>
              </a:rPr>
              <a:t>this </a:t>
            </a:r>
            <a:r>
              <a:rPr lang="en-US" dirty="0" smtClean="0">
                <a:solidFill>
                  <a:schemeClr val="tx1">
                    <a:lumMod val="75000"/>
                    <a:lumOff val="25000"/>
                  </a:schemeClr>
                </a:solidFill>
              </a:rPr>
              <a:t>project we </a:t>
            </a:r>
            <a:r>
              <a:rPr lang="en-US" dirty="0">
                <a:solidFill>
                  <a:schemeClr val="tx1">
                    <a:lumMod val="75000"/>
                    <a:lumOff val="25000"/>
                  </a:schemeClr>
                </a:solidFill>
              </a:rPr>
              <a:t>have tried to propose a new approach which if used with registration phase gives more efficiency and effectiveness to </a:t>
            </a:r>
            <a:r>
              <a:rPr lang="en-US" dirty="0" smtClean="0">
                <a:solidFill>
                  <a:schemeClr val="tx1">
                    <a:lumMod val="75000"/>
                    <a:lumOff val="25000"/>
                  </a:schemeClr>
                </a:solidFill>
              </a:rPr>
              <a:t>the </a:t>
            </a:r>
            <a:r>
              <a:rPr lang="en-US" dirty="0">
                <a:solidFill>
                  <a:schemeClr val="tx1">
                    <a:lumMod val="75000"/>
                    <a:lumOff val="25000"/>
                  </a:schemeClr>
                </a:solidFill>
              </a:rPr>
              <a:t>results</a:t>
            </a:r>
            <a:r>
              <a:rPr lang="en-US" dirty="0" smtClean="0">
                <a:solidFill>
                  <a:schemeClr val="tx1">
                    <a:lumMod val="75000"/>
                    <a:lumOff val="25000"/>
                  </a:schemeClr>
                </a:solidFill>
              </a:rPr>
              <a:t>.</a:t>
            </a:r>
          </a:p>
          <a:p>
            <a:pPr algn="just"/>
            <a:r>
              <a:rPr lang="en-US" dirty="0" smtClean="0">
                <a:solidFill>
                  <a:schemeClr val="tx1">
                    <a:lumMod val="75000"/>
                    <a:lumOff val="25000"/>
                  </a:schemeClr>
                </a:solidFill>
              </a:rPr>
              <a:t>3D </a:t>
            </a:r>
            <a:r>
              <a:rPr lang="en-US" dirty="0">
                <a:solidFill>
                  <a:schemeClr val="tx1">
                    <a:lumMod val="75000"/>
                    <a:lumOff val="25000"/>
                  </a:schemeClr>
                </a:solidFill>
              </a:rPr>
              <a:t>point cloud registration is a fundamental and critical issue in 3D reconstruction and object recognition. Most of the existing methods are based on local shape descriptor. Here, we propose a Regional Curvature Map (RCM) method. Based on the RCM, an efficient and accurate 3D point cloud registration method is presented.</a:t>
            </a:r>
          </a:p>
        </p:txBody>
      </p:sp>
    </p:spTree>
    <p:extLst>
      <p:ext uri="{BB962C8B-B14F-4D97-AF65-F5344CB8AC3E}">
        <p14:creationId xmlns:p14="http://schemas.microsoft.com/office/powerpoint/2010/main" val="70446206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Traditional point cloud Alignment</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Suppose an object requires a 360-degree 3D digitization. An initial point cloud is acquired from a first view point. A second point cloud is acquired from a different viewing angle. If the relative camera position is unknown the two-point clouds cannot be easily aligned with current technology</a:t>
            </a:r>
            <a:r>
              <a:rPr lang="en-US" dirty="0" smtClean="0">
                <a:solidFill>
                  <a:schemeClr val="tx1">
                    <a:lumMod val="75000"/>
                    <a:lumOff val="25000"/>
                  </a:schemeClr>
                </a:solidFill>
              </a:rPr>
              <a:t>.</a:t>
            </a:r>
          </a:p>
          <a:p>
            <a:pPr algn="just"/>
            <a:endParaRPr lang="en-US" dirty="0">
              <a:solidFill>
                <a:schemeClr val="tx1">
                  <a:lumMod val="75000"/>
                  <a:lumOff val="2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86200"/>
            <a:ext cx="386093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86200"/>
            <a:ext cx="4041714"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5638800"/>
            <a:ext cx="2286000" cy="646331"/>
          </a:xfrm>
          <a:prstGeom prst="rect">
            <a:avLst/>
          </a:prstGeom>
        </p:spPr>
        <p:txBody>
          <a:bodyPr wrap="square">
            <a:spAutoFit/>
          </a:bodyPr>
          <a:lstStyle/>
          <a:p>
            <a:endParaRPr lang="en-US" dirty="0"/>
          </a:p>
          <a:p>
            <a:r>
              <a:rPr lang="en-US" dirty="0"/>
              <a:t> </a:t>
            </a:r>
            <a:r>
              <a:rPr lang="en-US" i="1" dirty="0"/>
              <a:t>Initial Point Cloud A </a:t>
            </a:r>
            <a:endParaRPr lang="en-US" dirty="0"/>
          </a:p>
        </p:txBody>
      </p:sp>
      <p:sp>
        <p:nvSpPr>
          <p:cNvPr id="7" name="Rectangle 6"/>
          <p:cNvSpPr/>
          <p:nvPr/>
        </p:nvSpPr>
        <p:spPr>
          <a:xfrm>
            <a:off x="5449857" y="5602069"/>
            <a:ext cx="2286000" cy="646331"/>
          </a:xfrm>
          <a:prstGeom prst="rect">
            <a:avLst/>
          </a:prstGeom>
        </p:spPr>
        <p:txBody>
          <a:bodyPr wrap="square">
            <a:spAutoFit/>
          </a:bodyPr>
          <a:lstStyle/>
          <a:p>
            <a:endParaRPr lang="en-US" dirty="0"/>
          </a:p>
          <a:p>
            <a:r>
              <a:rPr lang="en-US" dirty="0"/>
              <a:t> </a:t>
            </a:r>
            <a:r>
              <a:rPr lang="en-US" i="1" dirty="0"/>
              <a:t>Initial Point Cloud </a:t>
            </a:r>
            <a:r>
              <a:rPr lang="en-US" i="1" dirty="0" smtClean="0"/>
              <a:t>B </a:t>
            </a:r>
            <a:endParaRPr lang="en-US" dirty="0"/>
          </a:p>
        </p:txBody>
      </p:sp>
    </p:spTree>
    <p:extLst>
      <p:ext uri="{BB962C8B-B14F-4D97-AF65-F5344CB8AC3E}">
        <p14:creationId xmlns:p14="http://schemas.microsoft.com/office/powerpoint/2010/main" val="211153848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77200" cy="1371600"/>
          </a:xfrm>
        </p:spPr>
        <p:txBody>
          <a:bodyPr>
            <a:normAutofit/>
          </a:bodyPr>
          <a:lstStyle/>
          <a:p>
            <a:pPr algn="ctr"/>
            <a:r>
              <a:rPr lang="en-US" sz="2400" dirty="0"/>
              <a:t>Traditional point cloud Alignment</a:t>
            </a:r>
          </a:p>
        </p:txBody>
      </p:sp>
      <p:sp>
        <p:nvSpPr>
          <p:cNvPr id="3" name="Content Placeholder 2"/>
          <p:cNvSpPr>
            <a:spLocks noGrp="1"/>
          </p:cNvSpPr>
          <p:nvPr>
            <p:ph idx="1"/>
          </p:nvPr>
        </p:nvSpPr>
        <p:spPr>
          <a:xfrm>
            <a:off x="457200" y="1066800"/>
            <a:ext cx="8153400" cy="4373563"/>
          </a:xfrm>
        </p:spPr>
        <p:txBody>
          <a:bodyPr/>
          <a:lstStyle/>
          <a:p>
            <a:pPr algn="just"/>
            <a:r>
              <a:rPr lang="en-US" dirty="0">
                <a:solidFill>
                  <a:schemeClr val="tx1">
                    <a:lumMod val="75000"/>
                    <a:lumOff val="25000"/>
                  </a:schemeClr>
                </a:solidFill>
              </a:rPr>
              <a:t>As any registration problem, range registration consists of the steps of matching and estimation of the rigid transformation. Depending on the displacement and orientation between point clouds, we differentiate between crude and fine. The challenge in crude registration lies in performing it automatically and consistently even when there is very small overlap. The golden standard for fine registration is the Iterative Closest Point algorithm and its variants. ICP techniques either assume a rough alignment of the two-point sets or run the algorithm multiple times by sampling the space of initial conditions. Robust variations like RANSAC reject outliers and improve the estimation of the rigid transformation.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166" y="4800600"/>
            <a:ext cx="416103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62200" y="5410200"/>
            <a:ext cx="1437125" cy="646331"/>
          </a:xfrm>
          <a:prstGeom prst="rect">
            <a:avLst/>
          </a:prstGeom>
        </p:spPr>
        <p:txBody>
          <a:bodyPr wrap="none">
            <a:spAutoFit/>
          </a:bodyPr>
          <a:lstStyle/>
          <a:p>
            <a:pPr algn="r"/>
            <a:r>
              <a:rPr lang="en-US" i="1" dirty="0"/>
              <a:t>Two frames </a:t>
            </a:r>
            <a:endParaRPr lang="en-US" i="1" dirty="0" smtClean="0"/>
          </a:p>
          <a:p>
            <a:pPr algn="r"/>
            <a:r>
              <a:rPr lang="en-US" i="1" dirty="0" smtClean="0"/>
              <a:t>of </a:t>
            </a:r>
            <a:r>
              <a:rPr lang="en-US" i="1" dirty="0"/>
              <a:t>object </a:t>
            </a:r>
            <a:endParaRPr lang="en-US" dirty="0"/>
          </a:p>
        </p:txBody>
      </p:sp>
    </p:spTree>
    <p:extLst>
      <p:ext uri="{BB962C8B-B14F-4D97-AF65-F5344CB8AC3E}">
        <p14:creationId xmlns:p14="http://schemas.microsoft.com/office/powerpoint/2010/main" val="96679689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Traditional point cloud Alignment</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Traditionally a human user must identify a series of points in each point cloud that represent the same part of the real-world object.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138" y="2768732"/>
            <a:ext cx="5901462" cy="264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84376" y="5486400"/>
            <a:ext cx="5102224" cy="369332"/>
          </a:xfrm>
          <a:prstGeom prst="rect">
            <a:avLst/>
          </a:prstGeom>
        </p:spPr>
        <p:txBody>
          <a:bodyPr wrap="square">
            <a:spAutoFit/>
          </a:bodyPr>
          <a:lstStyle/>
          <a:p>
            <a:pPr algn="ctr"/>
            <a:r>
              <a:rPr lang="en-US" i="1" dirty="0"/>
              <a:t>Identification of Series </a:t>
            </a:r>
            <a:r>
              <a:rPr lang="en-US" i="1" dirty="0" smtClean="0"/>
              <a:t>of </a:t>
            </a:r>
            <a:r>
              <a:rPr lang="en-US" i="1" dirty="0"/>
              <a:t>point on Cloud A. </a:t>
            </a:r>
            <a:endParaRPr lang="en-US" dirty="0"/>
          </a:p>
        </p:txBody>
      </p:sp>
    </p:spTree>
    <p:extLst>
      <p:ext uri="{BB962C8B-B14F-4D97-AF65-F5344CB8AC3E}">
        <p14:creationId xmlns:p14="http://schemas.microsoft.com/office/powerpoint/2010/main" val="421002061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Traditional point cloud Alignment</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Once the overlapped areas have been identified it is a simple computation to align the point clouds to produce a complete model of the object.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836" y="3048000"/>
            <a:ext cx="5920764"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030718" y="5715000"/>
            <a:ext cx="4952999" cy="369332"/>
          </a:xfrm>
          <a:prstGeom prst="rect">
            <a:avLst/>
          </a:prstGeom>
        </p:spPr>
        <p:txBody>
          <a:bodyPr wrap="square">
            <a:spAutoFit/>
          </a:bodyPr>
          <a:lstStyle/>
          <a:p>
            <a:pPr algn="ctr"/>
            <a:r>
              <a:rPr lang="en-US" i="1" dirty="0"/>
              <a:t>Identification of Series </a:t>
            </a:r>
            <a:r>
              <a:rPr lang="en-US" i="1" dirty="0" smtClean="0"/>
              <a:t>of </a:t>
            </a:r>
            <a:r>
              <a:rPr lang="en-US" i="1" dirty="0"/>
              <a:t>point on Cloud B. </a:t>
            </a:r>
            <a:endParaRPr lang="en-US" dirty="0"/>
          </a:p>
        </p:txBody>
      </p:sp>
    </p:spTree>
    <p:extLst>
      <p:ext uri="{BB962C8B-B14F-4D97-AF65-F5344CB8AC3E}">
        <p14:creationId xmlns:p14="http://schemas.microsoft.com/office/powerpoint/2010/main" val="378242636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1371600"/>
          </a:xfrm>
        </p:spPr>
        <p:txBody>
          <a:bodyPr>
            <a:normAutofit/>
          </a:bodyPr>
          <a:lstStyle/>
          <a:p>
            <a:pPr algn="ctr"/>
            <a:r>
              <a:rPr lang="en-US" sz="2400" dirty="0"/>
              <a:t>Traditional point cloud Alignment</a:t>
            </a:r>
          </a:p>
        </p:txBody>
      </p:sp>
      <p:sp>
        <p:nvSpPr>
          <p:cNvPr id="3" name="Content Placeholder 2"/>
          <p:cNvSpPr>
            <a:spLocks noGrp="1"/>
          </p:cNvSpPr>
          <p:nvPr>
            <p:ph idx="1"/>
          </p:nvPr>
        </p:nvSpPr>
        <p:spPr>
          <a:xfrm>
            <a:off x="457200" y="1524000"/>
            <a:ext cx="8153400" cy="4373563"/>
          </a:xfrm>
        </p:spPr>
        <p:txBody>
          <a:bodyPr/>
          <a:lstStyle/>
          <a:p>
            <a:pPr algn="just"/>
            <a:r>
              <a:rPr lang="en-US" dirty="0">
                <a:solidFill>
                  <a:schemeClr val="tx1">
                    <a:lumMod val="75000"/>
                    <a:lumOff val="25000"/>
                  </a:schemeClr>
                </a:solidFill>
              </a:rPr>
              <a:t>This process has the potential to be time consuming and incorrect. It also becomes impractical processing multiple point clouds such as in video. </a:t>
            </a:r>
            <a:r>
              <a:rPr lang="en-US" dirty="0" smtClean="0">
                <a:solidFill>
                  <a:schemeClr val="tx1">
                    <a:lumMod val="75000"/>
                    <a:lumOff val="25000"/>
                  </a:schemeClr>
                </a:solidFill>
              </a:rPr>
              <a:t>At </a:t>
            </a:r>
            <a:r>
              <a:rPr lang="en-US" dirty="0">
                <a:solidFill>
                  <a:schemeClr val="tx1">
                    <a:lumMod val="75000"/>
                    <a:lumOff val="25000"/>
                  </a:schemeClr>
                </a:solidFill>
              </a:rPr>
              <a:t>this stage the optimization needs to be done and so the alignment can be refined with the common ICP algorithm.</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403" y="3378476"/>
            <a:ext cx="5838197" cy="27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55647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pPr algn="ctr"/>
            <a:r>
              <a:rPr lang="en-US" sz="2400" dirty="0"/>
              <a:t>Proposed Modern Technique </a:t>
            </a:r>
            <a:r>
              <a:rPr lang="en-US" sz="2400" dirty="0" smtClean="0"/>
              <a:t/>
            </a:r>
            <a:br>
              <a:rPr lang="en-US" sz="2400" dirty="0" smtClean="0"/>
            </a:br>
            <a:r>
              <a:rPr lang="en-US" sz="2400" dirty="0" smtClean="0"/>
              <a:t>for </a:t>
            </a:r>
            <a:r>
              <a:rPr lang="en-US" sz="2400" dirty="0"/>
              <a:t>Point Cloud Alignment</a:t>
            </a:r>
          </a:p>
        </p:txBody>
      </p:sp>
      <p:sp>
        <p:nvSpPr>
          <p:cNvPr id="3" name="Content Placeholder 2"/>
          <p:cNvSpPr>
            <a:spLocks noGrp="1"/>
          </p:cNvSpPr>
          <p:nvPr>
            <p:ph idx="1"/>
          </p:nvPr>
        </p:nvSpPr>
        <p:spPr>
          <a:xfrm>
            <a:off x="457200" y="1752600"/>
            <a:ext cx="8153400" cy="4373563"/>
          </a:xfrm>
        </p:spPr>
        <p:txBody>
          <a:bodyPr/>
          <a:lstStyle/>
          <a:p>
            <a:pPr algn="just"/>
            <a:r>
              <a:rPr lang="en-US" dirty="0">
                <a:solidFill>
                  <a:schemeClr val="tx1">
                    <a:lumMod val="75000"/>
                    <a:lumOff val="25000"/>
                  </a:schemeClr>
                </a:solidFill>
              </a:rPr>
              <a:t>In a different technique the 3D point cloud registration can be done using identifying normal. First the surface normal are calculated for each point, in all point clouds, the normal are collected on a common origin forming clusters on a sphere.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6101413" cy="2723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0" y="6096000"/>
            <a:ext cx="3185487" cy="369332"/>
          </a:xfrm>
          <a:prstGeom prst="rect">
            <a:avLst/>
          </a:prstGeom>
        </p:spPr>
        <p:txBody>
          <a:bodyPr wrap="none">
            <a:spAutoFit/>
          </a:bodyPr>
          <a:lstStyle/>
          <a:p>
            <a:r>
              <a:rPr lang="en-US" i="1" dirty="0"/>
              <a:t>Surface Normal for all Points </a:t>
            </a:r>
            <a:endParaRPr lang="en-US" dirty="0"/>
          </a:p>
        </p:txBody>
      </p:sp>
    </p:spTree>
    <p:extLst>
      <p:ext uri="{BB962C8B-B14F-4D97-AF65-F5344CB8AC3E}">
        <p14:creationId xmlns:p14="http://schemas.microsoft.com/office/powerpoint/2010/main" val="153876269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2233</TotalTime>
  <Words>1455</Words>
  <Application>Microsoft Office PowerPoint</Application>
  <PresentationFormat>On-screen Show (4:3)</PresentationFormat>
  <Paragraphs>87</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Essential</vt:lpstr>
      <vt:lpstr>SOFTWARE ENGINEERING PROJECT SCANNO-3D</vt:lpstr>
      <vt:lpstr>Overview</vt:lpstr>
      <vt:lpstr>Introduction</vt:lpstr>
      <vt:lpstr>Traditional point cloud Alignment</vt:lpstr>
      <vt:lpstr>Traditional point cloud Alignment</vt:lpstr>
      <vt:lpstr>Traditional point cloud Alignment</vt:lpstr>
      <vt:lpstr>Traditional point cloud Alignment</vt:lpstr>
      <vt:lpstr>Traditional point cloud Alignment</vt:lpstr>
      <vt:lpstr>Proposed Modern Technique  for Point Cloud Alignment</vt:lpstr>
      <vt:lpstr>Proposed Modern Technique  for Point Cloud Alignment</vt:lpstr>
      <vt:lpstr>Proposed Modern Technique  for Point Cloud Alignment</vt:lpstr>
      <vt:lpstr>Proposed Modern Technique  for Point Cloud Alignment</vt:lpstr>
      <vt:lpstr>Proposed Modern Technique  for Point Cloud Alignment</vt:lpstr>
      <vt:lpstr>Proposed Modern Technique  for Point Cloud Alignment</vt:lpstr>
      <vt:lpstr>Changing outlier</vt:lpstr>
      <vt:lpstr>Performance Analysis of Rigid 3D Point cloud Registration Algorithms</vt:lpstr>
      <vt:lpstr>Registration algorithms</vt:lpstr>
      <vt:lpstr>A. Principal Component Analysis</vt:lpstr>
      <vt:lpstr>B. Singular Value Decomposition</vt:lpstr>
      <vt:lpstr>C. Iterative Closest Point</vt:lpstr>
      <vt:lpstr>D. Generalized ICP</vt:lpstr>
      <vt:lpstr>Results and discussion</vt:lpstr>
      <vt:lpstr>Conclusions and Future work</vt:lpstr>
      <vt:lpstr>Thank you for your attention!</vt:lpstr>
    </vt:vector>
  </TitlesOfParts>
  <Company>Krokoz™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 SCANNO-3D</dc:title>
  <dc:creator>Windows User</dc:creator>
  <cp:lastModifiedBy>Windows User</cp:lastModifiedBy>
  <cp:revision>23</cp:revision>
  <dcterms:created xsi:type="dcterms:W3CDTF">2018-01-09T05:47:34Z</dcterms:created>
  <dcterms:modified xsi:type="dcterms:W3CDTF">2018-01-10T19:06:37Z</dcterms:modified>
</cp:coreProperties>
</file>