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18"/>
  </p:notesMasterIdLst>
  <p:sldIdLst>
    <p:sldId id="256" r:id="rId2"/>
    <p:sldId id="260" r:id="rId3"/>
    <p:sldId id="273" r:id="rId4"/>
    <p:sldId id="264" r:id="rId5"/>
    <p:sldId id="270" r:id="rId6"/>
    <p:sldId id="265" r:id="rId7"/>
    <p:sldId id="274" r:id="rId8"/>
    <p:sldId id="279" r:id="rId9"/>
    <p:sldId id="266" r:id="rId10"/>
    <p:sldId id="271" r:id="rId11"/>
    <p:sldId id="267" r:id="rId12"/>
    <p:sldId id="275" r:id="rId13"/>
    <p:sldId id="276" r:id="rId14"/>
    <p:sldId id="277" r:id="rId15"/>
    <p:sldId id="278" r:id="rId16"/>
    <p:sldId id="269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18" autoAdjust="0"/>
    <p:restoredTop sz="94660"/>
  </p:normalViewPr>
  <p:slideViewPr>
    <p:cSldViewPr>
      <p:cViewPr varScale="1">
        <p:scale>
          <a:sx n="69" d="100"/>
          <a:sy n="69" d="100"/>
        </p:scale>
        <p:origin x="-1476" y="-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7B5478-7899-4A5D-91D1-578E5833289A}" type="doc">
      <dgm:prSet loTypeId="urn:microsoft.com/office/officeart/2005/8/layout/orgChart1" loCatId="hierarchy" qsTypeId="urn:microsoft.com/office/officeart/2005/8/quickstyle/simple2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17CB9622-C665-452A-97E8-1E229FAAB42F}">
      <dgm:prSet phldrT="[Text]" custT="1"/>
      <dgm:spPr/>
      <dgm:t>
        <a:bodyPr/>
        <a:lstStyle/>
        <a:p>
          <a:r>
            <a:rPr lang="en-US" sz="2000" dirty="0"/>
            <a:t>Design an inverse kinematic controller to move end effector from position A to position B</a:t>
          </a:r>
        </a:p>
      </dgm:t>
    </dgm:pt>
    <dgm:pt modelId="{3557F2A4-1FE1-42BC-A39B-AD0DDBFC8CEC}" type="parTrans" cxnId="{0CEC68CD-F728-472C-9C8E-5E52A16E0B5C}">
      <dgm:prSet/>
      <dgm:spPr/>
      <dgm:t>
        <a:bodyPr/>
        <a:lstStyle/>
        <a:p>
          <a:endParaRPr lang="en-US"/>
        </a:p>
      </dgm:t>
    </dgm:pt>
    <dgm:pt modelId="{AD36C420-9A72-4520-9F70-7DFC524F5141}" type="sibTrans" cxnId="{0CEC68CD-F728-472C-9C8E-5E52A16E0B5C}">
      <dgm:prSet/>
      <dgm:spPr/>
      <dgm:t>
        <a:bodyPr/>
        <a:lstStyle/>
        <a:p>
          <a:endParaRPr lang="en-US"/>
        </a:p>
      </dgm:t>
    </dgm:pt>
    <dgm:pt modelId="{BDB4C8CA-8FF4-482D-8151-D56593FE9445}">
      <dgm:prSet phldrT="[Text]" custT="1"/>
      <dgm:spPr/>
      <dgm:t>
        <a:bodyPr/>
        <a:lstStyle/>
        <a:p>
          <a:r>
            <a:rPr lang="en-US" sz="1800" b="1" kern="1200" dirty="0">
              <a:solidFill>
                <a:schemeClr val="accent6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1.Position Only</a:t>
          </a:r>
        </a:p>
      </dgm:t>
    </dgm:pt>
    <dgm:pt modelId="{110E50B9-C362-42F6-9BBA-FF4680E47FBE}" type="parTrans" cxnId="{3BC86570-2BF7-44ED-9A79-7E68189D648D}">
      <dgm:prSet/>
      <dgm:spPr/>
      <dgm:t>
        <a:bodyPr/>
        <a:lstStyle/>
        <a:p>
          <a:endParaRPr lang="en-US"/>
        </a:p>
      </dgm:t>
    </dgm:pt>
    <dgm:pt modelId="{09085A51-BD18-41C1-961D-7F23BC84772C}" type="sibTrans" cxnId="{3BC86570-2BF7-44ED-9A79-7E68189D648D}">
      <dgm:prSet/>
      <dgm:spPr/>
      <dgm:t>
        <a:bodyPr/>
        <a:lstStyle/>
        <a:p>
          <a:endParaRPr lang="en-US"/>
        </a:p>
      </dgm:t>
    </dgm:pt>
    <dgm:pt modelId="{547F39F8-674A-4EBB-90C8-181518562E7A}">
      <dgm:prSet phldrT="[Text]" custT="1"/>
      <dgm:spPr/>
      <dgm:t>
        <a:bodyPr/>
        <a:lstStyle/>
        <a:p>
          <a:r>
            <a:rPr lang="en-US" sz="1800" b="1" kern="1200" dirty="0">
              <a:solidFill>
                <a:schemeClr val="accent6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2.Position and Orientation</a:t>
          </a:r>
        </a:p>
      </dgm:t>
    </dgm:pt>
    <dgm:pt modelId="{127B9D18-3FC7-4F86-8712-EA9A3FF1A2D7}" type="parTrans" cxnId="{A83AF9CC-7608-48E1-BE1E-2EE91241937D}">
      <dgm:prSet/>
      <dgm:spPr/>
      <dgm:t>
        <a:bodyPr/>
        <a:lstStyle/>
        <a:p>
          <a:endParaRPr lang="en-US"/>
        </a:p>
      </dgm:t>
    </dgm:pt>
    <dgm:pt modelId="{D87F001A-E430-4C12-8CA7-07A98E2D09D8}" type="sibTrans" cxnId="{A83AF9CC-7608-48E1-BE1E-2EE91241937D}">
      <dgm:prSet/>
      <dgm:spPr/>
      <dgm:t>
        <a:bodyPr/>
        <a:lstStyle/>
        <a:p>
          <a:endParaRPr lang="en-US"/>
        </a:p>
      </dgm:t>
    </dgm:pt>
    <dgm:pt modelId="{94FC2A31-B5EB-4708-B730-F1BC762C06E6}">
      <dgm:prSet phldrT="[Text]" custT="1"/>
      <dgm:spPr/>
      <dgm:t>
        <a:bodyPr/>
        <a:lstStyle/>
        <a:p>
          <a:pPr>
            <a:buNone/>
          </a:pPr>
          <a:r>
            <a:rPr lang="en-US" sz="1800" b="1" kern="1200" dirty="0">
              <a:solidFill>
                <a:schemeClr val="accent6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3.Obstacle </a:t>
          </a:r>
          <a:r>
            <a:rPr lang="en-US" sz="1800" b="1" kern="1200" dirty="0" smtClean="0">
              <a:solidFill>
                <a:schemeClr val="accent6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Avoiding</a:t>
          </a:r>
        </a:p>
        <a:p>
          <a:pPr>
            <a:buNone/>
          </a:pPr>
          <a:r>
            <a:rPr lang="en-US" sz="1800" b="1" kern="1200" dirty="0" smtClean="0">
              <a:solidFill>
                <a:schemeClr val="accent6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Position </a:t>
          </a:r>
          <a:r>
            <a:rPr lang="en-US" sz="1800" b="1" kern="1200" dirty="0">
              <a:solidFill>
                <a:schemeClr val="accent6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and orientation Control</a:t>
          </a:r>
        </a:p>
      </dgm:t>
    </dgm:pt>
    <dgm:pt modelId="{4689A3E3-0480-4269-A9D8-06130E420C70}" type="parTrans" cxnId="{6E8EB932-46AE-4420-99F4-F0B49547F9E2}">
      <dgm:prSet/>
      <dgm:spPr/>
      <dgm:t>
        <a:bodyPr/>
        <a:lstStyle/>
        <a:p>
          <a:endParaRPr lang="en-US"/>
        </a:p>
      </dgm:t>
    </dgm:pt>
    <dgm:pt modelId="{CC5323BA-5187-42D2-B770-A0A43778558D}" type="sibTrans" cxnId="{6E8EB932-46AE-4420-99F4-F0B49547F9E2}">
      <dgm:prSet/>
      <dgm:spPr/>
      <dgm:t>
        <a:bodyPr/>
        <a:lstStyle/>
        <a:p>
          <a:endParaRPr lang="en-US"/>
        </a:p>
      </dgm:t>
    </dgm:pt>
    <dgm:pt modelId="{2C200F94-FCBB-4815-B5A7-0342A3514865}" type="pres">
      <dgm:prSet presAssocID="{3C7B5478-7899-4A5D-91D1-578E5833289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CC45507-BF22-4978-94D3-CC04539C48A1}" type="pres">
      <dgm:prSet presAssocID="{17CB9622-C665-452A-97E8-1E229FAAB42F}" presName="hierRoot1" presStyleCnt="0">
        <dgm:presLayoutVars>
          <dgm:hierBranch val="init"/>
        </dgm:presLayoutVars>
      </dgm:prSet>
      <dgm:spPr/>
    </dgm:pt>
    <dgm:pt modelId="{A35148A5-B832-41B8-AB1A-E044DDB26BD5}" type="pres">
      <dgm:prSet presAssocID="{17CB9622-C665-452A-97E8-1E229FAAB42F}" presName="rootComposite1" presStyleCnt="0"/>
      <dgm:spPr/>
    </dgm:pt>
    <dgm:pt modelId="{6A1B736C-0D87-43EC-A6BD-ECEF00CA882A}" type="pres">
      <dgm:prSet presAssocID="{17CB9622-C665-452A-97E8-1E229FAAB42F}" presName="rootText1" presStyleLbl="node0" presStyleIdx="0" presStyleCnt="1" custScaleX="26435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42C9157-14A4-4DB9-AAF7-03AD4104F8D7}" type="pres">
      <dgm:prSet presAssocID="{17CB9622-C665-452A-97E8-1E229FAAB42F}" presName="rootConnector1" presStyleLbl="node1" presStyleIdx="0" presStyleCnt="0"/>
      <dgm:spPr/>
      <dgm:t>
        <a:bodyPr/>
        <a:lstStyle/>
        <a:p>
          <a:endParaRPr lang="en-US"/>
        </a:p>
      </dgm:t>
    </dgm:pt>
    <dgm:pt modelId="{D5816D43-B971-4542-9157-0D6D06E42486}" type="pres">
      <dgm:prSet presAssocID="{17CB9622-C665-452A-97E8-1E229FAAB42F}" presName="hierChild2" presStyleCnt="0"/>
      <dgm:spPr/>
    </dgm:pt>
    <dgm:pt modelId="{F07ED004-90D2-4E60-991E-03B2385EC0D6}" type="pres">
      <dgm:prSet presAssocID="{110E50B9-C362-42F6-9BBA-FF4680E47FBE}" presName="Name37" presStyleLbl="parChTrans1D2" presStyleIdx="0" presStyleCnt="3"/>
      <dgm:spPr/>
      <dgm:t>
        <a:bodyPr/>
        <a:lstStyle/>
        <a:p>
          <a:endParaRPr lang="en-US"/>
        </a:p>
      </dgm:t>
    </dgm:pt>
    <dgm:pt modelId="{E3EB12A9-B5DC-4A60-B507-3A4C62B6C4B0}" type="pres">
      <dgm:prSet presAssocID="{BDB4C8CA-8FF4-482D-8151-D56593FE9445}" presName="hierRoot2" presStyleCnt="0">
        <dgm:presLayoutVars>
          <dgm:hierBranch val="init"/>
        </dgm:presLayoutVars>
      </dgm:prSet>
      <dgm:spPr/>
    </dgm:pt>
    <dgm:pt modelId="{6FCA4864-621C-4F18-8FE9-9C5B45EC0780}" type="pres">
      <dgm:prSet presAssocID="{BDB4C8CA-8FF4-482D-8151-D56593FE9445}" presName="rootComposite" presStyleCnt="0"/>
      <dgm:spPr/>
    </dgm:pt>
    <dgm:pt modelId="{0419C1A7-5BFB-4BA4-906C-10A5F29A384D}" type="pres">
      <dgm:prSet presAssocID="{BDB4C8CA-8FF4-482D-8151-D56593FE9445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2AFC6ED-7DC7-4834-8F7B-87775F5F95BD}" type="pres">
      <dgm:prSet presAssocID="{BDB4C8CA-8FF4-482D-8151-D56593FE9445}" presName="rootConnector" presStyleLbl="node2" presStyleIdx="0" presStyleCnt="3"/>
      <dgm:spPr/>
      <dgm:t>
        <a:bodyPr/>
        <a:lstStyle/>
        <a:p>
          <a:endParaRPr lang="en-US"/>
        </a:p>
      </dgm:t>
    </dgm:pt>
    <dgm:pt modelId="{EB75DF7C-52DE-4572-A3EB-79AD7A9AEA90}" type="pres">
      <dgm:prSet presAssocID="{BDB4C8CA-8FF4-482D-8151-D56593FE9445}" presName="hierChild4" presStyleCnt="0"/>
      <dgm:spPr/>
    </dgm:pt>
    <dgm:pt modelId="{005898A3-041D-41F0-98C9-0BA76E6FBE79}" type="pres">
      <dgm:prSet presAssocID="{BDB4C8CA-8FF4-482D-8151-D56593FE9445}" presName="hierChild5" presStyleCnt="0"/>
      <dgm:spPr/>
    </dgm:pt>
    <dgm:pt modelId="{6F65754C-FDBD-41FB-A6B8-F3BE7EDFA7CD}" type="pres">
      <dgm:prSet presAssocID="{127B9D18-3FC7-4F86-8712-EA9A3FF1A2D7}" presName="Name37" presStyleLbl="parChTrans1D2" presStyleIdx="1" presStyleCnt="3"/>
      <dgm:spPr/>
      <dgm:t>
        <a:bodyPr/>
        <a:lstStyle/>
        <a:p>
          <a:endParaRPr lang="en-US"/>
        </a:p>
      </dgm:t>
    </dgm:pt>
    <dgm:pt modelId="{0023931F-9655-46D3-AA5E-F7F38CF40922}" type="pres">
      <dgm:prSet presAssocID="{547F39F8-674A-4EBB-90C8-181518562E7A}" presName="hierRoot2" presStyleCnt="0">
        <dgm:presLayoutVars>
          <dgm:hierBranch val="init"/>
        </dgm:presLayoutVars>
      </dgm:prSet>
      <dgm:spPr/>
    </dgm:pt>
    <dgm:pt modelId="{861CA986-F2C4-4D28-891F-2217AE2BDA67}" type="pres">
      <dgm:prSet presAssocID="{547F39F8-674A-4EBB-90C8-181518562E7A}" presName="rootComposite" presStyleCnt="0"/>
      <dgm:spPr/>
    </dgm:pt>
    <dgm:pt modelId="{B1BC0D9D-23BA-4EDD-9275-16859185A66D}" type="pres">
      <dgm:prSet presAssocID="{547F39F8-674A-4EBB-90C8-181518562E7A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B5B5553-FC35-44DC-BA9A-D0AE39B765A7}" type="pres">
      <dgm:prSet presAssocID="{547F39F8-674A-4EBB-90C8-181518562E7A}" presName="rootConnector" presStyleLbl="node2" presStyleIdx="1" presStyleCnt="3"/>
      <dgm:spPr/>
      <dgm:t>
        <a:bodyPr/>
        <a:lstStyle/>
        <a:p>
          <a:endParaRPr lang="en-US"/>
        </a:p>
      </dgm:t>
    </dgm:pt>
    <dgm:pt modelId="{C677FBE6-ABBA-479C-BA53-2C790E7B7A7C}" type="pres">
      <dgm:prSet presAssocID="{547F39F8-674A-4EBB-90C8-181518562E7A}" presName="hierChild4" presStyleCnt="0"/>
      <dgm:spPr/>
    </dgm:pt>
    <dgm:pt modelId="{B524C170-9341-4B56-A493-130D2C5D663D}" type="pres">
      <dgm:prSet presAssocID="{547F39F8-674A-4EBB-90C8-181518562E7A}" presName="hierChild5" presStyleCnt="0"/>
      <dgm:spPr/>
    </dgm:pt>
    <dgm:pt modelId="{8E350699-0455-45D9-9793-3F4D87370EB4}" type="pres">
      <dgm:prSet presAssocID="{4689A3E3-0480-4269-A9D8-06130E420C70}" presName="Name37" presStyleLbl="parChTrans1D2" presStyleIdx="2" presStyleCnt="3"/>
      <dgm:spPr/>
      <dgm:t>
        <a:bodyPr/>
        <a:lstStyle/>
        <a:p>
          <a:endParaRPr lang="en-US"/>
        </a:p>
      </dgm:t>
    </dgm:pt>
    <dgm:pt modelId="{A3F52E2F-0DDF-438E-8485-8ACCCB1F9DD1}" type="pres">
      <dgm:prSet presAssocID="{94FC2A31-B5EB-4708-B730-F1BC762C06E6}" presName="hierRoot2" presStyleCnt="0">
        <dgm:presLayoutVars>
          <dgm:hierBranch val="init"/>
        </dgm:presLayoutVars>
      </dgm:prSet>
      <dgm:spPr/>
    </dgm:pt>
    <dgm:pt modelId="{1FDFA8A2-85D1-4B66-8039-F0A5DFF6C0FE}" type="pres">
      <dgm:prSet presAssocID="{94FC2A31-B5EB-4708-B730-F1BC762C06E6}" presName="rootComposite" presStyleCnt="0"/>
      <dgm:spPr/>
    </dgm:pt>
    <dgm:pt modelId="{DD945210-38C0-4C97-A1B0-AC714602E543}" type="pres">
      <dgm:prSet presAssocID="{94FC2A31-B5EB-4708-B730-F1BC762C06E6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9BC028B-E9CD-4D12-850B-AF91726E573C}" type="pres">
      <dgm:prSet presAssocID="{94FC2A31-B5EB-4708-B730-F1BC762C06E6}" presName="rootConnector" presStyleLbl="node2" presStyleIdx="2" presStyleCnt="3"/>
      <dgm:spPr/>
      <dgm:t>
        <a:bodyPr/>
        <a:lstStyle/>
        <a:p>
          <a:endParaRPr lang="en-US"/>
        </a:p>
      </dgm:t>
    </dgm:pt>
    <dgm:pt modelId="{5DD85E77-A0AE-4B1D-BCE5-62122ABC3901}" type="pres">
      <dgm:prSet presAssocID="{94FC2A31-B5EB-4708-B730-F1BC762C06E6}" presName="hierChild4" presStyleCnt="0"/>
      <dgm:spPr/>
    </dgm:pt>
    <dgm:pt modelId="{DE2DCC54-9BEC-486F-9312-0E1B5572E33D}" type="pres">
      <dgm:prSet presAssocID="{94FC2A31-B5EB-4708-B730-F1BC762C06E6}" presName="hierChild5" presStyleCnt="0"/>
      <dgm:spPr/>
    </dgm:pt>
    <dgm:pt modelId="{FD594F21-B0FC-4D9B-97C9-1F269332E260}" type="pres">
      <dgm:prSet presAssocID="{17CB9622-C665-452A-97E8-1E229FAAB42F}" presName="hierChild3" presStyleCnt="0"/>
      <dgm:spPr/>
    </dgm:pt>
  </dgm:ptLst>
  <dgm:cxnLst>
    <dgm:cxn modelId="{8B1D8258-1546-4600-AD0D-18DCA6AFD6A8}" type="presOf" srcId="{3C7B5478-7899-4A5D-91D1-578E5833289A}" destId="{2C200F94-FCBB-4815-B5A7-0342A3514865}" srcOrd="0" destOrd="0" presId="urn:microsoft.com/office/officeart/2005/8/layout/orgChart1"/>
    <dgm:cxn modelId="{A37DDF98-6250-4307-BE32-525D031A8979}" type="presOf" srcId="{4689A3E3-0480-4269-A9D8-06130E420C70}" destId="{8E350699-0455-45D9-9793-3F4D87370EB4}" srcOrd="0" destOrd="0" presId="urn:microsoft.com/office/officeart/2005/8/layout/orgChart1"/>
    <dgm:cxn modelId="{C7074ECA-AD29-4C29-995E-8EE7379DB93C}" type="presOf" srcId="{17CB9622-C665-452A-97E8-1E229FAAB42F}" destId="{6A1B736C-0D87-43EC-A6BD-ECEF00CA882A}" srcOrd="0" destOrd="0" presId="urn:microsoft.com/office/officeart/2005/8/layout/orgChart1"/>
    <dgm:cxn modelId="{3BC86570-2BF7-44ED-9A79-7E68189D648D}" srcId="{17CB9622-C665-452A-97E8-1E229FAAB42F}" destId="{BDB4C8CA-8FF4-482D-8151-D56593FE9445}" srcOrd="0" destOrd="0" parTransId="{110E50B9-C362-42F6-9BBA-FF4680E47FBE}" sibTransId="{09085A51-BD18-41C1-961D-7F23BC84772C}"/>
    <dgm:cxn modelId="{7E6577D9-84B6-4440-9C23-458AF89D6261}" type="presOf" srcId="{547F39F8-674A-4EBB-90C8-181518562E7A}" destId="{8B5B5553-FC35-44DC-BA9A-D0AE39B765A7}" srcOrd="1" destOrd="0" presId="urn:microsoft.com/office/officeart/2005/8/layout/orgChart1"/>
    <dgm:cxn modelId="{6C2C51B4-2510-4548-B169-FD4C78E858AF}" type="presOf" srcId="{94FC2A31-B5EB-4708-B730-F1BC762C06E6}" destId="{DD945210-38C0-4C97-A1B0-AC714602E543}" srcOrd="0" destOrd="0" presId="urn:microsoft.com/office/officeart/2005/8/layout/orgChart1"/>
    <dgm:cxn modelId="{63FE8551-DBC2-4EB0-AEA8-07771C641536}" type="presOf" srcId="{BDB4C8CA-8FF4-482D-8151-D56593FE9445}" destId="{0419C1A7-5BFB-4BA4-906C-10A5F29A384D}" srcOrd="0" destOrd="0" presId="urn:microsoft.com/office/officeart/2005/8/layout/orgChart1"/>
    <dgm:cxn modelId="{A83AF9CC-7608-48E1-BE1E-2EE91241937D}" srcId="{17CB9622-C665-452A-97E8-1E229FAAB42F}" destId="{547F39F8-674A-4EBB-90C8-181518562E7A}" srcOrd="1" destOrd="0" parTransId="{127B9D18-3FC7-4F86-8712-EA9A3FF1A2D7}" sibTransId="{D87F001A-E430-4C12-8CA7-07A98E2D09D8}"/>
    <dgm:cxn modelId="{BB1885EE-6781-4F12-B6F9-935D0774CF87}" type="presOf" srcId="{110E50B9-C362-42F6-9BBA-FF4680E47FBE}" destId="{F07ED004-90D2-4E60-991E-03B2385EC0D6}" srcOrd="0" destOrd="0" presId="urn:microsoft.com/office/officeart/2005/8/layout/orgChart1"/>
    <dgm:cxn modelId="{0F35D45E-7338-486F-85F5-96471FC44873}" type="presOf" srcId="{127B9D18-3FC7-4F86-8712-EA9A3FF1A2D7}" destId="{6F65754C-FDBD-41FB-A6B8-F3BE7EDFA7CD}" srcOrd="0" destOrd="0" presId="urn:microsoft.com/office/officeart/2005/8/layout/orgChart1"/>
    <dgm:cxn modelId="{6E8EB932-46AE-4420-99F4-F0B49547F9E2}" srcId="{17CB9622-C665-452A-97E8-1E229FAAB42F}" destId="{94FC2A31-B5EB-4708-B730-F1BC762C06E6}" srcOrd="2" destOrd="0" parTransId="{4689A3E3-0480-4269-A9D8-06130E420C70}" sibTransId="{CC5323BA-5187-42D2-B770-A0A43778558D}"/>
    <dgm:cxn modelId="{8505E14F-A54F-417F-AE7F-A799EB8C813C}" type="presOf" srcId="{17CB9622-C665-452A-97E8-1E229FAAB42F}" destId="{742C9157-14A4-4DB9-AAF7-03AD4104F8D7}" srcOrd="1" destOrd="0" presId="urn:microsoft.com/office/officeart/2005/8/layout/orgChart1"/>
    <dgm:cxn modelId="{0963349C-6CAF-4A02-8504-50368F61847F}" type="presOf" srcId="{94FC2A31-B5EB-4708-B730-F1BC762C06E6}" destId="{D9BC028B-E9CD-4D12-850B-AF91726E573C}" srcOrd="1" destOrd="0" presId="urn:microsoft.com/office/officeart/2005/8/layout/orgChart1"/>
    <dgm:cxn modelId="{4B27E4ED-4118-4914-B2E0-7EBEEC188C50}" type="presOf" srcId="{BDB4C8CA-8FF4-482D-8151-D56593FE9445}" destId="{E2AFC6ED-7DC7-4834-8F7B-87775F5F95BD}" srcOrd="1" destOrd="0" presId="urn:microsoft.com/office/officeart/2005/8/layout/orgChart1"/>
    <dgm:cxn modelId="{6441A144-AFF1-4FFA-AAC7-81DA441CABAD}" type="presOf" srcId="{547F39F8-674A-4EBB-90C8-181518562E7A}" destId="{B1BC0D9D-23BA-4EDD-9275-16859185A66D}" srcOrd="0" destOrd="0" presId="urn:microsoft.com/office/officeart/2005/8/layout/orgChart1"/>
    <dgm:cxn modelId="{0CEC68CD-F728-472C-9C8E-5E52A16E0B5C}" srcId="{3C7B5478-7899-4A5D-91D1-578E5833289A}" destId="{17CB9622-C665-452A-97E8-1E229FAAB42F}" srcOrd="0" destOrd="0" parTransId="{3557F2A4-1FE1-42BC-A39B-AD0DDBFC8CEC}" sibTransId="{AD36C420-9A72-4520-9F70-7DFC524F5141}"/>
    <dgm:cxn modelId="{62E1CA0F-E051-449C-9048-731663A1DBFB}" type="presParOf" srcId="{2C200F94-FCBB-4815-B5A7-0342A3514865}" destId="{8CC45507-BF22-4978-94D3-CC04539C48A1}" srcOrd="0" destOrd="0" presId="urn:microsoft.com/office/officeart/2005/8/layout/orgChart1"/>
    <dgm:cxn modelId="{F3BC6AC3-CD7E-4429-AE73-8CD67F5B8153}" type="presParOf" srcId="{8CC45507-BF22-4978-94D3-CC04539C48A1}" destId="{A35148A5-B832-41B8-AB1A-E044DDB26BD5}" srcOrd="0" destOrd="0" presId="urn:microsoft.com/office/officeart/2005/8/layout/orgChart1"/>
    <dgm:cxn modelId="{3D9ABC5E-525E-4DC5-8BFD-2A53F3B52F61}" type="presParOf" srcId="{A35148A5-B832-41B8-AB1A-E044DDB26BD5}" destId="{6A1B736C-0D87-43EC-A6BD-ECEF00CA882A}" srcOrd="0" destOrd="0" presId="urn:microsoft.com/office/officeart/2005/8/layout/orgChart1"/>
    <dgm:cxn modelId="{5B4234A1-2743-4349-8F25-61551AAFB19F}" type="presParOf" srcId="{A35148A5-B832-41B8-AB1A-E044DDB26BD5}" destId="{742C9157-14A4-4DB9-AAF7-03AD4104F8D7}" srcOrd="1" destOrd="0" presId="urn:microsoft.com/office/officeart/2005/8/layout/orgChart1"/>
    <dgm:cxn modelId="{EF93D5E5-9F0D-4B6A-9CB2-1C0704DA136E}" type="presParOf" srcId="{8CC45507-BF22-4978-94D3-CC04539C48A1}" destId="{D5816D43-B971-4542-9157-0D6D06E42486}" srcOrd="1" destOrd="0" presId="urn:microsoft.com/office/officeart/2005/8/layout/orgChart1"/>
    <dgm:cxn modelId="{A34AB271-5D93-4ED4-B70D-148AF7DD0C13}" type="presParOf" srcId="{D5816D43-B971-4542-9157-0D6D06E42486}" destId="{F07ED004-90D2-4E60-991E-03B2385EC0D6}" srcOrd="0" destOrd="0" presId="urn:microsoft.com/office/officeart/2005/8/layout/orgChart1"/>
    <dgm:cxn modelId="{0472E202-3D8C-4865-8489-331372E44816}" type="presParOf" srcId="{D5816D43-B971-4542-9157-0D6D06E42486}" destId="{E3EB12A9-B5DC-4A60-B507-3A4C62B6C4B0}" srcOrd="1" destOrd="0" presId="urn:microsoft.com/office/officeart/2005/8/layout/orgChart1"/>
    <dgm:cxn modelId="{38A9E9A7-FC12-4037-A93F-87BD5C88F86B}" type="presParOf" srcId="{E3EB12A9-B5DC-4A60-B507-3A4C62B6C4B0}" destId="{6FCA4864-621C-4F18-8FE9-9C5B45EC0780}" srcOrd="0" destOrd="0" presId="urn:microsoft.com/office/officeart/2005/8/layout/orgChart1"/>
    <dgm:cxn modelId="{8E79E827-A94C-4D19-BF49-55B85E9C213E}" type="presParOf" srcId="{6FCA4864-621C-4F18-8FE9-9C5B45EC0780}" destId="{0419C1A7-5BFB-4BA4-906C-10A5F29A384D}" srcOrd="0" destOrd="0" presId="urn:microsoft.com/office/officeart/2005/8/layout/orgChart1"/>
    <dgm:cxn modelId="{C19012B1-5C0D-430E-B47C-106193C4E822}" type="presParOf" srcId="{6FCA4864-621C-4F18-8FE9-9C5B45EC0780}" destId="{E2AFC6ED-7DC7-4834-8F7B-87775F5F95BD}" srcOrd="1" destOrd="0" presId="urn:microsoft.com/office/officeart/2005/8/layout/orgChart1"/>
    <dgm:cxn modelId="{D21EBE02-1A6E-49AA-AC4D-DF9C73CD168F}" type="presParOf" srcId="{E3EB12A9-B5DC-4A60-B507-3A4C62B6C4B0}" destId="{EB75DF7C-52DE-4572-A3EB-79AD7A9AEA90}" srcOrd="1" destOrd="0" presId="urn:microsoft.com/office/officeart/2005/8/layout/orgChart1"/>
    <dgm:cxn modelId="{17DBAC5E-EC33-4F7B-9163-4E40994D438B}" type="presParOf" srcId="{E3EB12A9-B5DC-4A60-B507-3A4C62B6C4B0}" destId="{005898A3-041D-41F0-98C9-0BA76E6FBE79}" srcOrd="2" destOrd="0" presId="urn:microsoft.com/office/officeart/2005/8/layout/orgChart1"/>
    <dgm:cxn modelId="{84FD34CA-CB83-4909-BB4C-113BC41EF7FD}" type="presParOf" srcId="{D5816D43-B971-4542-9157-0D6D06E42486}" destId="{6F65754C-FDBD-41FB-A6B8-F3BE7EDFA7CD}" srcOrd="2" destOrd="0" presId="urn:microsoft.com/office/officeart/2005/8/layout/orgChart1"/>
    <dgm:cxn modelId="{8E672C8E-AC88-485E-8570-47AB4295E159}" type="presParOf" srcId="{D5816D43-B971-4542-9157-0D6D06E42486}" destId="{0023931F-9655-46D3-AA5E-F7F38CF40922}" srcOrd="3" destOrd="0" presId="urn:microsoft.com/office/officeart/2005/8/layout/orgChart1"/>
    <dgm:cxn modelId="{F7485428-E997-4C7B-A0A1-FF956883FFF1}" type="presParOf" srcId="{0023931F-9655-46D3-AA5E-F7F38CF40922}" destId="{861CA986-F2C4-4D28-891F-2217AE2BDA67}" srcOrd="0" destOrd="0" presId="urn:microsoft.com/office/officeart/2005/8/layout/orgChart1"/>
    <dgm:cxn modelId="{DD38AEF2-ED4C-45B2-9732-1D8640890CD2}" type="presParOf" srcId="{861CA986-F2C4-4D28-891F-2217AE2BDA67}" destId="{B1BC0D9D-23BA-4EDD-9275-16859185A66D}" srcOrd="0" destOrd="0" presId="urn:microsoft.com/office/officeart/2005/8/layout/orgChart1"/>
    <dgm:cxn modelId="{E8298772-A92A-4082-875B-0B7F2C258080}" type="presParOf" srcId="{861CA986-F2C4-4D28-891F-2217AE2BDA67}" destId="{8B5B5553-FC35-44DC-BA9A-D0AE39B765A7}" srcOrd="1" destOrd="0" presId="urn:microsoft.com/office/officeart/2005/8/layout/orgChart1"/>
    <dgm:cxn modelId="{555A02B4-0CF7-4077-A96A-3B10B39DA0DB}" type="presParOf" srcId="{0023931F-9655-46D3-AA5E-F7F38CF40922}" destId="{C677FBE6-ABBA-479C-BA53-2C790E7B7A7C}" srcOrd="1" destOrd="0" presId="urn:microsoft.com/office/officeart/2005/8/layout/orgChart1"/>
    <dgm:cxn modelId="{6516F7FC-C389-4CE4-A810-F55C9535BA5C}" type="presParOf" srcId="{0023931F-9655-46D3-AA5E-F7F38CF40922}" destId="{B524C170-9341-4B56-A493-130D2C5D663D}" srcOrd="2" destOrd="0" presId="urn:microsoft.com/office/officeart/2005/8/layout/orgChart1"/>
    <dgm:cxn modelId="{E032B550-AEB9-4116-9F22-D0C48723B3F0}" type="presParOf" srcId="{D5816D43-B971-4542-9157-0D6D06E42486}" destId="{8E350699-0455-45D9-9793-3F4D87370EB4}" srcOrd="4" destOrd="0" presId="urn:microsoft.com/office/officeart/2005/8/layout/orgChart1"/>
    <dgm:cxn modelId="{70B8E551-A992-4711-87F5-725EADD77E78}" type="presParOf" srcId="{D5816D43-B971-4542-9157-0D6D06E42486}" destId="{A3F52E2F-0DDF-438E-8485-8ACCCB1F9DD1}" srcOrd="5" destOrd="0" presId="urn:microsoft.com/office/officeart/2005/8/layout/orgChart1"/>
    <dgm:cxn modelId="{99FD94D5-F5A7-413D-A690-4F8D18DA238A}" type="presParOf" srcId="{A3F52E2F-0DDF-438E-8485-8ACCCB1F9DD1}" destId="{1FDFA8A2-85D1-4B66-8039-F0A5DFF6C0FE}" srcOrd="0" destOrd="0" presId="urn:microsoft.com/office/officeart/2005/8/layout/orgChart1"/>
    <dgm:cxn modelId="{00B8ADA0-D87A-4947-81F4-F9C2979050C3}" type="presParOf" srcId="{1FDFA8A2-85D1-4B66-8039-F0A5DFF6C0FE}" destId="{DD945210-38C0-4C97-A1B0-AC714602E543}" srcOrd="0" destOrd="0" presId="urn:microsoft.com/office/officeart/2005/8/layout/orgChart1"/>
    <dgm:cxn modelId="{6C0CDD7D-05F4-45BF-9DE9-058FF2E3B043}" type="presParOf" srcId="{1FDFA8A2-85D1-4B66-8039-F0A5DFF6C0FE}" destId="{D9BC028B-E9CD-4D12-850B-AF91726E573C}" srcOrd="1" destOrd="0" presId="urn:microsoft.com/office/officeart/2005/8/layout/orgChart1"/>
    <dgm:cxn modelId="{A87340B4-C112-4298-8948-22AABD0B7A26}" type="presParOf" srcId="{A3F52E2F-0DDF-438E-8485-8ACCCB1F9DD1}" destId="{5DD85E77-A0AE-4B1D-BCE5-62122ABC3901}" srcOrd="1" destOrd="0" presId="urn:microsoft.com/office/officeart/2005/8/layout/orgChart1"/>
    <dgm:cxn modelId="{631E0E4F-A81B-4A5B-B901-73947230EF15}" type="presParOf" srcId="{A3F52E2F-0DDF-438E-8485-8ACCCB1F9DD1}" destId="{DE2DCC54-9BEC-486F-9312-0E1B5572E33D}" srcOrd="2" destOrd="0" presId="urn:microsoft.com/office/officeart/2005/8/layout/orgChart1"/>
    <dgm:cxn modelId="{C89EDAD2-33DA-4582-A5A3-10DE82E4341C}" type="presParOf" srcId="{8CC45507-BF22-4978-94D3-CC04539C48A1}" destId="{FD594F21-B0FC-4D9B-97C9-1F269332E26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350699-0455-45D9-9793-3F4D87370EB4}">
      <dsp:nvSpPr>
        <dsp:cNvPr id="0" name=""/>
        <dsp:cNvSpPr/>
      </dsp:nvSpPr>
      <dsp:spPr>
        <a:xfrm>
          <a:off x="3774831" y="2764491"/>
          <a:ext cx="2670720" cy="4635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1756"/>
              </a:lnTo>
              <a:lnTo>
                <a:pt x="2670720" y="231756"/>
              </a:lnTo>
              <a:lnTo>
                <a:pt x="2670720" y="46351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65754C-FDBD-41FB-A6B8-F3BE7EDFA7CD}">
      <dsp:nvSpPr>
        <dsp:cNvPr id="0" name=""/>
        <dsp:cNvSpPr/>
      </dsp:nvSpPr>
      <dsp:spPr>
        <a:xfrm>
          <a:off x="3729111" y="2764491"/>
          <a:ext cx="91440" cy="46351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6351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7ED004-90D2-4E60-991E-03B2385EC0D6}">
      <dsp:nvSpPr>
        <dsp:cNvPr id="0" name=""/>
        <dsp:cNvSpPr/>
      </dsp:nvSpPr>
      <dsp:spPr>
        <a:xfrm>
          <a:off x="1104110" y="2764491"/>
          <a:ext cx="2670720" cy="463513"/>
        </a:xfrm>
        <a:custGeom>
          <a:avLst/>
          <a:gdLst/>
          <a:ahLst/>
          <a:cxnLst/>
          <a:rect l="0" t="0" r="0" b="0"/>
          <a:pathLst>
            <a:path>
              <a:moveTo>
                <a:pt x="2670720" y="0"/>
              </a:moveTo>
              <a:lnTo>
                <a:pt x="2670720" y="231756"/>
              </a:lnTo>
              <a:lnTo>
                <a:pt x="0" y="231756"/>
              </a:lnTo>
              <a:lnTo>
                <a:pt x="0" y="46351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1B736C-0D87-43EC-A6BD-ECEF00CA882A}">
      <dsp:nvSpPr>
        <dsp:cNvPr id="0" name=""/>
        <dsp:cNvSpPr/>
      </dsp:nvSpPr>
      <dsp:spPr>
        <a:xfrm>
          <a:off x="857455" y="1660887"/>
          <a:ext cx="5834751" cy="110360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Design an inverse kinematic controller to move end effector from position A to position B</a:t>
          </a:r>
        </a:p>
      </dsp:txBody>
      <dsp:txXfrm>
        <a:off x="857455" y="1660887"/>
        <a:ext cx="5834751" cy="1103603"/>
      </dsp:txXfrm>
    </dsp:sp>
    <dsp:sp modelId="{0419C1A7-5BFB-4BA4-906C-10A5F29A384D}">
      <dsp:nvSpPr>
        <dsp:cNvPr id="0" name=""/>
        <dsp:cNvSpPr/>
      </dsp:nvSpPr>
      <dsp:spPr>
        <a:xfrm>
          <a:off x="506" y="3228004"/>
          <a:ext cx="2207207" cy="110360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>
              <a:solidFill>
                <a:schemeClr val="accent6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1.Position Only</a:t>
          </a:r>
        </a:p>
      </dsp:txBody>
      <dsp:txXfrm>
        <a:off x="506" y="3228004"/>
        <a:ext cx="2207207" cy="1103603"/>
      </dsp:txXfrm>
    </dsp:sp>
    <dsp:sp modelId="{B1BC0D9D-23BA-4EDD-9275-16859185A66D}">
      <dsp:nvSpPr>
        <dsp:cNvPr id="0" name=""/>
        <dsp:cNvSpPr/>
      </dsp:nvSpPr>
      <dsp:spPr>
        <a:xfrm>
          <a:off x="2671227" y="3228004"/>
          <a:ext cx="2207207" cy="110360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>
              <a:solidFill>
                <a:schemeClr val="accent6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2.Position and Orientation</a:t>
          </a:r>
        </a:p>
      </dsp:txBody>
      <dsp:txXfrm>
        <a:off x="2671227" y="3228004"/>
        <a:ext cx="2207207" cy="1103603"/>
      </dsp:txXfrm>
    </dsp:sp>
    <dsp:sp modelId="{DD945210-38C0-4C97-A1B0-AC714602E543}">
      <dsp:nvSpPr>
        <dsp:cNvPr id="0" name=""/>
        <dsp:cNvSpPr/>
      </dsp:nvSpPr>
      <dsp:spPr>
        <a:xfrm>
          <a:off x="5341948" y="3228004"/>
          <a:ext cx="2207207" cy="110360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accent6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3.Obstacle </a:t>
          </a:r>
          <a:r>
            <a:rPr lang="en-US" sz="1800" b="1" kern="1200" dirty="0" smtClean="0">
              <a:solidFill>
                <a:schemeClr val="accent6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Avoiding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 smtClean="0">
              <a:solidFill>
                <a:schemeClr val="accent6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Position </a:t>
          </a:r>
          <a:r>
            <a:rPr lang="en-US" sz="1800" b="1" kern="1200" dirty="0">
              <a:solidFill>
                <a:schemeClr val="accent6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and orientation Control</a:t>
          </a:r>
        </a:p>
      </dsp:txBody>
      <dsp:txXfrm>
        <a:off x="5341948" y="3228004"/>
        <a:ext cx="2207207" cy="11036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47070-EED7-457D-9195-E1982E3CFE26}" type="datetimeFigureOut">
              <a:rPr lang="en-US" smtClean="0"/>
              <a:t>25-Jul-18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E23ED5-0CE5-42AC-B9F4-579B150ED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195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E26ED-D29A-4EDB-894D-D1BC89DCD751}" type="datetimeFigureOut">
              <a:rPr lang="en-US" smtClean="0"/>
              <a:t>25-Jul-18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D621-9D80-4C26-BFD6-9DC2635DFB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E26ED-D29A-4EDB-894D-D1BC89DCD751}" type="datetimeFigureOut">
              <a:rPr lang="en-US" smtClean="0"/>
              <a:t>25-Jul-18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D621-9D80-4C26-BFD6-9DC2635DFB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E26ED-D29A-4EDB-894D-D1BC89DCD751}" type="datetimeFigureOut">
              <a:rPr lang="en-US" smtClean="0"/>
              <a:t>25-Jul-18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D621-9D80-4C26-BFD6-9DC2635DFB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E26ED-D29A-4EDB-894D-D1BC89DCD751}" type="datetimeFigureOut">
              <a:rPr lang="en-US" smtClean="0"/>
              <a:t>25-Jul-18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D621-9D80-4C26-BFD6-9DC2635DFB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E26ED-D29A-4EDB-894D-D1BC89DCD751}" type="datetimeFigureOut">
              <a:rPr lang="en-US" smtClean="0"/>
              <a:t>25-Jul-18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D621-9D80-4C26-BFD6-9DC2635DFB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E26ED-D29A-4EDB-894D-D1BC89DCD751}" type="datetimeFigureOut">
              <a:rPr lang="en-US" smtClean="0"/>
              <a:t>25-Jul-18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D621-9D80-4C26-BFD6-9DC2635DFB9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E26ED-D29A-4EDB-894D-D1BC89DCD751}" type="datetimeFigureOut">
              <a:rPr lang="en-US" smtClean="0"/>
              <a:t>25-Jul-18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D621-9D80-4C26-BFD6-9DC2635DFB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E26ED-D29A-4EDB-894D-D1BC89DCD751}" type="datetimeFigureOut">
              <a:rPr lang="en-US" smtClean="0"/>
              <a:t>25-Jul-18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D621-9D80-4C26-BFD6-9DC2635DFB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E26ED-D29A-4EDB-894D-D1BC89DCD751}" type="datetimeFigureOut">
              <a:rPr lang="en-US" smtClean="0"/>
              <a:t>25-Jul-18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D621-9D80-4C26-BFD6-9DC2635DFB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E26ED-D29A-4EDB-894D-D1BC89DCD751}" type="datetimeFigureOut">
              <a:rPr lang="en-US" smtClean="0"/>
              <a:t>25-Jul-18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9FCD621-9D80-4C26-BFD6-9DC2635DFB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E26ED-D29A-4EDB-894D-D1BC89DCD751}" type="datetimeFigureOut">
              <a:rPr lang="en-US" smtClean="0"/>
              <a:t>25-Jul-18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D621-9D80-4C26-BFD6-9DC2635DFB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69E26ED-D29A-4EDB-894D-D1BC89DCD751}" type="datetimeFigureOut">
              <a:rPr lang="en-US" smtClean="0"/>
              <a:t>25-Jul-18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89FCD621-9D80-4C26-BFD6-9DC2635DFB9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KUKA 7 axi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76200"/>
            <a:ext cx="3238374" cy="3167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24200" y="3276601"/>
            <a:ext cx="6024562" cy="2285999"/>
          </a:xfrm>
        </p:spPr>
        <p:txBody>
          <a:bodyPr anchor="ctr"/>
          <a:lstStyle/>
          <a:p>
            <a:pPr algn="ctr"/>
            <a:r>
              <a:rPr lang="en-US" sz="3600" b="1" dirty="0"/>
              <a:t>Inverse Kinematic </a:t>
            </a:r>
            <a:r>
              <a:rPr lang="en-US" sz="3600" b="1" dirty="0" smtClean="0"/>
              <a:t>controller</a:t>
            </a:r>
            <a:endParaRPr lang="en-US" sz="3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2800" y="5410200"/>
            <a:ext cx="5486400" cy="685800"/>
          </a:xfrm>
        </p:spPr>
        <p:txBody>
          <a:bodyPr>
            <a:noAutofit/>
          </a:bodyPr>
          <a:lstStyle/>
          <a:p>
            <a:pPr algn="r"/>
            <a:r>
              <a:rPr lang="en-US" sz="1500" b="1" dirty="0" smtClean="0"/>
              <a:t>Candidate: Zafar </a:t>
            </a:r>
            <a:r>
              <a:rPr lang="en-US" sz="1500" b="1" dirty="0" err="1" smtClean="0"/>
              <a:t>Toshpulatov</a:t>
            </a:r>
            <a:endParaRPr lang="en-US" sz="1500" b="1" dirty="0" smtClean="0"/>
          </a:p>
          <a:p>
            <a:pPr algn="r"/>
            <a:r>
              <a:rPr lang="en-US" sz="1500" b="1" dirty="0" smtClean="0"/>
              <a:t>Supervisor: Prof</a:t>
            </a:r>
            <a:r>
              <a:rPr lang="en-US" sz="1500" b="1" dirty="0"/>
              <a:t>. </a:t>
            </a:r>
            <a:r>
              <a:rPr lang="en-US" sz="1500" b="1" dirty="0" err="1"/>
              <a:t>Gianluca</a:t>
            </a:r>
            <a:r>
              <a:rPr lang="en-US" sz="1500" b="1" dirty="0"/>
              <a:t> </a:t>
            </a:r>
            <a:r>
              <a:rPr lang="en-US" sz="1500" b="1" dirty="0" err="1"/>
              <a:t>Antonelli</a:t>
            </a:r>
            <a:endParaRPr lang="en-US" sz="1500" b="1" dirty="0"/>
          </a:p>
        </p:txBody>
      </p:sp>
      <p:pic>
        <p:nvPicPr>
          <p:cNvPr id="5" name="Shape 101" descr="logo_cassino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10400" y="304800"/>
            <a:ext cx="1905000" cy="180424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102" descr="C:\Users\ZT\Documents\Maia_vect_POS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34000" y="2109046"/>
            <a:ext cx="2844162" cy="89875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AutoShape 4" descr="Image result for KUK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6" descr="Image result for KUK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8" descr="Image result for KUKA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0" descr="Image result for KUKA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6" name="Picture 12" descr="Image result for KUK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244428"/>
            <a:ext cx="2419413" cy="414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281609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ts val="3600"/>
            </a:pPr>
            <a:r>
              <a:rPr lang="en-US" sz="3600" b="1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Results and Discussion</a:t>
            </a:r>
            <a:r>
              <a:rPr lang="en-US" sz="36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36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cap="none" dirty="0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rPr>
              <a:t>Position </a:t>
            </a:r>
            <a:r>
              <a:rPr lang="en-US" sz="2400" b="1" cap="none" dirty="0" smtClean="0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rPr>
              <a:t>only</a:t>
            </a:r>
            <a:endParaRPr sz="3600" b="1" i="0" u="none" strike="noStrike" cap="none" dirty="0">
              <a:solidFill>
                <a:schemeClr val="accent3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endParaRPr sz="20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4" name="Shape 14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26-Jul-18</a:t>
            </a:r>
            <a:endParaRPr lang="en-US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Shape 14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AutoShape 2" descr="Image result for KUK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Image result for KUK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6" name="Picture 2" descr="C:\Users\ZT\Desktop\Robotics\Position_only\pos_ori_erro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1828800"/>
            <a:ext cx="48768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ZT\Desktop\Robotics\Position_only\joint_pos_vel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828799"/>
            <a:ext cx="48768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245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ts val="3600"/>
            </a:pPr>
            <a:r>
              <a:rPr lang="en-US" sz="3600" b="1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Results and Discussion</a:t>
            </a:r>
            <a:r>
              <a:rPr lang="en-US" sz="36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36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cap="none" dirty="0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rPr>
              <a:t>Position </a:t>
            </a:r>
            <a:r>
              <a:rPr lang="en-US" sz="2400" b="1" cap="none" dirty="0" smtClean="0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rPr>
              <a:t>only</a:t>
            </a:r>
            <a:endParaRPr sz="3600" b="1" i="0" u="none" strike="noStrike" cap="none" dirty="0">
              <a:solidFill>
                <a:schemeClr val="accent3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endParaRPr sz="20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4" name="Shape 14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26-Jul-18</a:t>
            </a:r>
            <a:endParaRPr lang="en-US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Shape 14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AutoShape 2" descr="Image result for KUK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Image result for KUK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0" name="Picture 2" descr="C:\Users\ZT\Desktop\Robotics\Position_only\ee_pos_ee_ve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24050"/>
            <a:ext cx="4953000" cy="371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ZT\Desktop\Robotics\Position_only\robot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9" r="10584"/>
          <a:stretch/>
        </p:blipFill>
        <p:spPr bwMode="auto">
          <a:xfrm>
            <a:off x="4953000" y="1752600"/>
            <a:ext cx="4031673" cy="3779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553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ts val="3600"/>
            </a:pPr>
            <a:r>
              <a:rPr lang="en-US" sz="3600" b="1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Results and Discussion</a:t>
            </a:r>
            <a:r>
              <a:rPr lang="en-US" sz="36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36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cap="none" dirty="0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rPr>
              <a:t>Position and Orientation</a:t>
            </a:r>
          </a:p>
        </p:txBody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endParaRPr sz="20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4" name="Shape 14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26-Jul-18</a:t>
            </a:r>
            <a:endParaRPr lang="en-US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Shape 14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AutoShape 2" descr="Image result for KUK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Image result for KUK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4" name="Picture 2" descr="C:\Users\ZT\Desktop\Robotics\Postition_and_Orientation\pos_ori_erro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1904999"/>
            <a:ext cx="4876801" cy="3657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ZT\Desktop\Robotics\Postition_and_Orientation\joint_pos_vel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799" y="1904998"/>
            <a:ext cx="4876801" cy="3657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570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ts val="3600"/>
            </a:pPr>
            <a:r>
              <a:rPr lang="en-US" sz="3600" b="1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Results and Discussion</a:t>
            </a:r>
            <a:r>
              <a:rPr lang="en-US" sz="36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36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cap="none" dirty="0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rPr>
              <a:t>Position and </a:t>
            </a:r>
            <a:r>
              <a:rPr lang="en-US" sz="2400" b="1" cap="none" dirty="0" smtClean="0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rPr>
              <a:t>Orientation</a:t>
            </a:r>
            <a:endParaRPr sz="3600" b="1" i="0" u="none" strike="noStrike" cap="none" dirty="0">
              <a:solidFill>
                <a:schemeClr val="accent3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endParaRPr sz="20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4" name="Shape 14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26-Jul-18</a:t>
            </a:r>
            <a:endParaRPr lang="en-US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Shape 14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AutoShape 2" descr="Image result for KUK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Image result for KUK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098" name="Picture 2" descr="C:\Users\ZT\Desktop\Robotics\Postition_and_Orientation\ee_pos_ve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05000"/>
            <a:ext cx="5181600" cy="3886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ZT\Desktop\Robotics\Postition_and_Orientation\draw_robot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51" r="10008"/>
          <a:stretch/>
        </p:blipFill>
        <p:spPr bwMode="auto">
          <a:xfrm>
            <a:off x="4953000" y="1752600"/>
            <a:ext cx="4091315" cy="384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103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ts val="3600"/>
            </a:pPr>
            <a:r>
              <a:rPr lang="en-US" sz="3600" b="1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Results and Discussion</a:t>
            </a:r>
            <a:r>
              <a:rPr lang="en-US" sz="36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36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cap="none" dirty="0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rPr>
              <a:t>Obstacle Avoiding</a:t>
            </a:r>
          </a:p>
        </p:txBody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endParaRPr sz="20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4" name="Shape 14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26-Jul-18</a:t>
            </a:r>
            <a:endParaRPr lang="en-US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Shape 14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AutoShape 2" descr="Image result for KUK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Image result for KUK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22" name="Picture 2" descr="C:\Users\ZT\Desktop\Robotics\Obstacle\pos_ori_erro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4456" y="1921308"/>
            <a:ext cx="4855056" cy="3641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ZT\Desktop\Robotics\Obstacle\joint_pos_vel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7544" y="1921308"/>
            <a:ext cx="4855056" cy="3641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765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ts val="3600"/>
            </a:pPr>
            <a:r>
              <a:rPr lang="en-US" sz="3600" b="1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Results and Discussion</a:t>
            </a:r>
            <a:r>
              <a:rPr lang="en-US" sz="36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36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cap="none" dirty="0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rPr>
              <a:t>Obstacle Avoiding</a:t>
            </a:r>
          </a:p>
        </p:txBody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endParaRPr sz="20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4" name="Shape 14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26-Jul-18</a:t>
            </a:r>
            <a:endParaRPr lang="en-US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Shape 14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AutoShape 2" descr="Image result for KUK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Image result for KUK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46" name="Picture 2" descr="C:\Users\ZT\Desktop\Robotics\Obstacle\ee_pos_ve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66" y="1844675"/>
            <a:ext cx="5160434" cy="387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ZT\Desktop\Robotics\Obstacle\draw_robot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37" r="9742"/>
          <a:stretch/>
        </p:blipFill>
        <p:spPr bwMode="auto">
          <a:xfrm>
            <a:off x="5003139" y="1828800"/>
            <a:ext cx="4064661" cy="384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5753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ts val="3600"/>
            </a:pPr>
            <a:r>
              <a:rPr lang="en-US" sz="36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36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i="0" u="none" strike="noStrike" cap="none" dirty="0" smtClean="0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3600" b="1" i="0" u="none" strike="noStrike" cap="none" dirty="0">
              <a:solidFill>
                <a:schemeClr val="accent3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457200" y="20272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US" sz="4000" dirty="0" smtClean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r>
              <a:rPr lang="en-US" sz="4000" dirty="0" smtClean="0"/>
              <a:t>Thank you!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r>
              <a:rPr lang="en-US" sz="4000" dirty="0" smtClean="0">
                <a:solidFill>
                  <a:schemeClr val="accent3"/>
                </a:solidFill>
              </a:rPr>
              <a:t>Demo</a:t>
            </a:r>
            <a:endParaRPr sz="4000" dirty="0">
              <a:solidFill>
                <a:schemeClr val="accent3"/>
              </a:solidFill>
            </a:endParaRPr>
          </a:p>
        </p:txBody>
      </p:sp>
      <p:sp>
        <p:nvSpPr>
          <p:cNvPr id="144" name="Shape 14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1200" b="0" i="0" u="none" strike="noStrike" cap="none" dirty="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-Jul-18</a:t>
            </a:r>
            <a:endParaRPr sz="1200" b="0" i="0" u="none" strike="noStrike" cap="none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Shape 14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AutoShape 2" descr="Image result for KUK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Image result for KUK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93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Overview</a:t>
            </a:r>
            <a:endParaRPr sz="3600" b="1" i="0" u="none" strike="noStrike" cap="none" dirty="0">
              <a:solidFill>
                <a:schemeClr val="accent3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457200" y="16462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600" b="0" dirty="0">
                <a:latin typeface="Calibri" panose="020F0502020204030204" pitchFamily="34" charset="0"/>
                <a:cs typeface="Calibri" panose="020F0502020204030204" pitchFamily="34" charset="0"/>
              </a:rPr>
              <a:t>Project Goal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6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DH Notations</a:t>
            </a:r>
          </a:p>
          <a:p>
            <a:pPr>
              <a:spcBef>
                <a:spcPts val="0"/>
              </a:spcBef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600" b="0" dirty="0">
                <a:latin typeface="Calibri" panose="020F0502020204030204" pitchFamily="34" charset="0"/>
                <a:cs typeface="Calibri" panose="020F0502020204030204" pitchFamily="34" charset="0"/>
              </a:rPr>
              <a:t>Kinematics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6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Finding </a:t>
            </a:r>
            <a:r>
              <a:rPr lang="en-US" sz="2600" b="0" dirty="0">
                <a:latin typeface="Calibri" panose="020F0502020204030204" pitchFamily="34" charset="0"/>
                <a:cs typeface="Calibri" panose="020F0502020204030204" pitchFamily="34" charset="0"/>
              </a:rPr>
              <a:t>Initial Joint Value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600" b="0" dirty="0">
                <a:latin typeface="Calibri" panose="020F0502020204030204" pitchFamily="34" charset="0"/>
                <a:cs typeface="Calibri" panose="020F0502020204030204" pitchFamily="34" charset="0"/>
              </a:rPr>
              <a:t>Inverse Kinematics Control Position only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600" b="0" dirty="0">
                <a:latin typeface="Calibri" panose="020F0502020204030204" pitchFamily="34" charset="0"/>
                <a:cs typeface="Calibri" panose="020F0502020204030204" pitchFamily="34" charset="0"/>
              </a:rPr>
              <a:t>Inverse Kinematics Control Position and Orientation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600" b="0" dirty="0">
                <a:latin typeface="Calibri" panose="020F0502020204030204" pitchFamily="34" charset="0"/>
                <a:cs typeface="Calibri" panose="020F0502020204030204" pitchFamily="34" charset="0"/>
              </a:rPr>
              <a:t>Inverse Kinematics Control Obstacle Avoiding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6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Results</a:t>
            </a:r>
            <a:endParaRPr lang="en-US" sz="26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4" name="Shape 14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dirty="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26</a:t>
            </a:r>
            <a:r>
              <a:rPr lang="en-US" dirty="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-Jul-18</a:t>
            </a:r>
            <a:endParaRPr lang="en-US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Shape 14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AutoShape 2" descr="Image result for KUK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Image result for KUK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59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ts val="3600"/>
            </a:pPr>
            <a:r>
              <a:rPr lang="en-US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br>
              <a:rPr lang="en-US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cap="none" dirty="0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rPr>
              <a:t>Project Goal</a:t>
            </a:r>
            <a:endParaRPr sz="3600" b="1" i="0" u="none" strike="noStrike" cap="none" dirty="0">
              <a:solidFill>
                <a:schemeClr val="accent3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Shape 14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26-Jul-18</a:t>
            </a:r>
            <a:endParaRPr lang="en-US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Shape 14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AutoShape 2" descr="Image result for KUK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Image result for KUK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22960" y="1677951"/>
            <a:ext cx="7520940" cy="3579849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xmlns="" id="{2F388ADD-AB97-4B2A-9156-ADECF8D2DA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50637928"/>
              </p:ext>
            </p:extLst>
          </p:nvPr>
        </p:nvGraphicFramePr>
        <p:xfrm>
          <a:off x="756138" y="609600"/>
          <a:ext cx="7549662" cy="5992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8129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3600"/>
            </a:pPr>
            <a:r>
              <a:rPr lang="en-US" sz="3600" b="1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Implementation</a:t>
            </a:r>
            <a:r>
              <a:rPr lang="en-US" sz="36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36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cap="none" dirty="0" err="1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rPr>
              <a:t>Denavit-Hartenberg</a:t>
            </a:r>
            <a:r>
              <a:rPr lang="en-US" sz="2400" b="1" cap="none" dirty="0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rPr>
              <a:t> (DH) Notation</a:t>
            </a:r>
            <a:endParaRPr sz="2400" b="1" cap="none" dirty="0">
              <a:solidFill>
                <a:srgbClr val="538CD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Shape 14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26-Jul-18</a:t>
            </a:r>
            <a:endParaRPr lang="en-US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Shape 14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AutoShape 2" descr="Image result for KUK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Image result for KUK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191000" y="2287551"/>
            <a:ext cx="4953000" cy="3579849"/>
          </a:xfrm>
        </p:spPr>
        <p:txBody>
          <a:bodyPr/>
          <a:lstStyle/>
          <a:p>
            <a:pPr lvl="3">
              <a:buNone/>
            </a:pPr>
            <a:endParaRPr lang="en-US" sz="2400" b="1" dirty="0">
              <a:solidFill>
                <a:schemeClr val="accent1"/>
              </a:solidFill>
            </a:endParaRPr>
          </a:p>
          <a:p>
            <a:pPr marL="0" lvl="3" indent="0">
              <a:buNone/>
            </a:pPr>
            <a:r>
              <a:rPr lang="en-US" sz="1800" b="1" dirty="0">
                <a:solidFill>
                  <a:schemeClr val="accent1"/>
                </a:solidFill>
              </a:rPr>
              <a:t>4 values required to describe a combination of joints:</a:t>
            </a:r>
          </a:p>
          <a:p>
            <a:pPr marL="285750" lvl="3" indent="-285750"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a: Translation along x axis</a:t>
            </a:r>
          </a:p>
          <a:p>
            <a:pPr marL="285750" lvl="3" indent="-285750"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α: Rotation along x axis</a:t>
            </a:r>
          </a:p>
          <a:p>
            <a:pPr marL="285750" lvl="3" indent="-285750"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d: Translation along z axis</a:t>
            </a:r>
          </a:p>
          <a:p>
            <a:pPr marL="285750" lvl="3" indent="-285750"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Ө: Rotation along z axis</a:t>
            </a:r>
            <a:endParaRPr lang="en-US" sz="18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Immagine 3">
            <a:extLst>
              <a:ext uri="{FF2B5EF4-FFF2-40B4-BE49-F238E27FC236}">
                <a16:creationId xmlns:a16="http://schemas.microsoft.com/office/drawing/2014/main" xmlns="" id="{52907337-CD0E-4DD1-828D-BCD6D32691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244875"/>
            <a:ext cx="3290034" cy="222865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7FB9F5B6-9CFC-4EE6-A1A1-98631C74A1C5}"/>
              </a:ext>
            </a:extLst>
          </p:cNvPr>
          <p:cNvSpPr/>
          <p:nvPr/>
        </p:nvSpPr>
        <p:spPr>
          <a:xfrm>
            <a:off x="1521360" y="4549726"/>
            <a:ext cx="17713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/>
              <a:t>Fig.1: DH table.</a:t>
            </a:r>
          </a:p>
        </p:txBody>
      </p:sp>
      <p:sp>
        <p:nvSpPr>
          <p:cNvPr id="5" name="Rectangle 4"/>
          <p:cNvSpPr/>
          <p:nvPr/>
        </p:nvSpPr>
        <p:spPr>
          <a:xfrm>
            <a:off x="4267200" y="2111326"/>
            <a:ext cx="4559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b="1" dirty="0"/>
              <a:t>Set of conventions used to represent a robot.</a:t>
            </a:r>
            <a:endParaRPr lang="en" b="1" dirty="0"/>
          </a:p>
        </p:txBody>
      </p:sp>
    </p:spTree>
    <p:extLst>
      <p:ext uri="{BB962C8B-B14F-4D97-AF65-F5344CB8AC3E}">
        <p14:creationId xmlns:p14="http://schemas.microsoft.com/office/powerpoint/2010/main" val="231615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ts val="3600"/>
            </a:pPr>
            <a:r>
              <a:rPr lang="en-US" sz="3600" b="1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Implementation</a:t>
            </a:r>
            <a:br>
              <a:rPr lang="en-US" sz="3600" b="1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cap="none" dirty="0" smtClean="0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rPr>
              <a:t>Kinematics</a:t>
            </a:r>
            <a:endParaRPr sz="2400" b="1" cap="none" dirty="0">
              <a:solidFill>
                <a:srgbClr val="538CD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Shape 14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26-Jul-18</a:t>
            </a:r>
            <a:endParaRPr lang="en-US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Shape 14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AutoShape 2" descr="Image result for KUK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Image result for KUK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Shape 83"/>
          <p:cNvSpPr txBox="1">
            <a:spLocks/>
          </p:cNvSpPr>
          <p:nvPr/>
        </p:nvSpPr>
        <p:spPr>
          <a:xfrm>
            <a:off x="1100220" y="3228603"/>
            <a:ext cx="6824580" cy="195299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>
              <a:buNone/>
            </a:pPr>
            <a:r>
              <a:rPr lang="en-US" sz="2400" dirty="0" smtClean="0">
                <a:latin typeface="Times New Roman" panose="02020603050405020304" pitchFamily="18" charset="0"/>
                <a:ea typeface="PMingLiU" panose="02020500000000000000" pitchFamily="18" charset="-120"/>
              </a:rPr>
              <a:t>Joint Value                                EE Position</a:t>
            </a:r>
          </a:p>
          <a:p>
            <a:pPr marL="0" lvl="3" indent="0">
              <a:buNone/>
            </a:pPr>
            <a:r>
              <a:rPr lang="en-US" sz="2400" dirty="0" smtClean="0">
                <a:latin typeface="Times New Roman" panose="02020603050405020304" pitchFamily="18" charset="0"/>
                <a:ea typeface="PMingLiU" panose="02020500000000000000" pitchFamily="18" charset="-120"/>
              </a:rPr>
              <a:t>Joint Value                                EE Position</a:t>
            </a:r>
          </a:p>
          <a:p>
            <a:pPr marL="0" lvl="3" indent="0">
              <a:buNone/>
            </a:pPr>
            <a:endParaRPr lang="en-US" sz="2400" b="1" dirty="0" smtClean="0">
              <a:solidFill>
                <a:schemeClr val="accent1"/>
              </a:solidFill>
            </a:endParaRPr>
          </a:p>
          <a:p>
            <a:pPr marL="466344" lvl="3" indent="0">
              <a:buNone/>
            </a:pPr>
            <a:endParaRPr lang="en-US" sz="2400" b="1" dirty="0">
              <a:solidFill>
                <a:srgbClr val="00206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726FDCE-D7B7-4928-AF61-45B6623E5165}"/>
              </a:ext>
            </a:extLst>
          </p:cNvPr>
          <p:cNvSpPr/>
          <p:nvPr/>
        </p:nvSpPr>
        <p:spPr>
          <a:xfrm>
            <a:off x="622725" y="1752600"/>
            <a:ext cx="78354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rgbClr val="0DB7C4"/>
              </a:buClr>
              <a:buSzPct val="100000"/>
            </a:pPr>
            <a:r>
              <a:rPr lang="en-US" sz="2400" dirty="0">
                <a:latin typeface="Source Sans Pro"/>
                <a:sym typeface="Source Sans Pro"/>
              </a:rPr>
              <a:t>Kinematic model given the relation between the end-effector(EE) position and orientation and special position of the joint links</a:t>
            </a:r>
            <a:endParaRPr lang="en" sz="2400" dirty="0">
              <a:latin typeface="Source Sans Pro"/>
              <a:sym typeface="Source Sans Pro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44AD4EA1-F3F1-4E4A-A561-B876A4FC5AEE}"/>
              </a:ext>
            </a:extLst>
          </p:cNvPr>
          <p:cNvCxnSpPr/>
          <p:nvPr/>
        </p:nvCxnSpPr>
        <p:spPr>
          <a:xfrm>
            <a:off x="2713383" y="3533870"/>
            <a:ext cx="208721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269A0330-B00D-4C90-9FA4-19092F08035A}"/>
              </a:ext>
            </a:extLst>
          </p:cNvPr>
          <p:cNvSpPr txBox="1"/>
          <p:nvPr/>
        </p:nvSpPr>
        <p:spPr>
          <a:xfrm>
            <a:off x="2819400" y="3200400"/>
            <a:ext cx="1818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Direct kinematics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D6A5D014-6982-4353-B1DD-70A8C0ADB40A}"/>
              </a:ext>
            </a:extLst>
          </p:cNvPr>
          <p:cNvCxnSpPr>
            <a:cxnSpLocks/>
          </p:cNvCxnSpPr>
          <p:nvPr/>
        </p:nvCxnSpPr>
        <p:spPr>
          <a:xfrm flipH="1">
            <a:off x="2667000" y="3962400"/>
            <a:ext cx="20689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80EE09BC-7478-4BFC-9079-7B44D92B3AF5}"/>
              </a:ext>
            </a:extLst>
          </p:cNvPr>
          <p:cNvSpPr txBox="1"/>
          <p:nvPr/>
        </p:nvSpPr>
        <p:spPr>
          <a:xfrm>
            <a:off x="2785482" y="3623846"/>
            <a:ext cx="18822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Inverse Kinematics</a:t>
            </a:r>
          </a:p>
        </p:txBody>
      </p:sp>
    </p:spTree>
    <p:extLst>
      <p:ext uri="{BB962C8B-B14F-4D97-AF65-F5344CB8AC3E}">
        <p14:creationId xmlns:p14="http://schemas.microsoft.com/office/powerpoint/2010/main" val="4026775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ts val="3600"/>
            </a:pPr>
            <a:r>
              <a:rPr lang="en-US" sz="3600" b="1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Implementation</a:t>
            </a:r>
            <a:br>
              <a:rPr lang="en-US" sz="3600" b="1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cap="none" dirty="0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rPr>
              <a:t>Finding Initial Joint values</a:t>
            </a:r>
          </a:p>
        </p:txBody>
      </p:sp>
      <p:sp>
        <p:nvSpPr>
          <p:cNvPr id="144" name="Shape 14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26-Jul-18</a:t>
            </a:r>
            <a:endParaRPr lang="en-US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Shape 14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AutoShape 2" descr="Image result for KUK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Image result for KUK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1059542" y="2362200"/>
            <a:ext cx="2819400" cy="533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Input final end-effector position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059542" y="1638300"/>
            <a:ext cx="2819400" cy="533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Initialize DH values and time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066800" y="3062549"/>
            <a:ext cx="2819400" cy="533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 = Direct Kinematics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066800" y="3748349"/>
            <a:ext cx="2819400" cy="533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Base to end-effector Homogeneous Transformation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059542" y="4434149"/>
            <a:ext cx="1295854" cy="533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Position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583088" y="4434149"/>
            <a:ext cx="1295854" cy="533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Quaternion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066800" y="5119949"/>
            <a:ext cx="1295854" cy="533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Position Error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590346" y="5119949"/>
            <a:ext cx="1295854" cy="533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Quaternion Error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5181600" y="1660106"/>
            <a:ext cx="2819400" cy="533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Error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5181600" y="2371306"/>
            <a:ext cx="2819400" cy="533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J = Jacobian(DH)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5181600" y="3086169"/>
            <a:ext cx="2819400" cy="533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Joint velocity</a:t>
            </a:r>
          </a:p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dq</a:t>
            </a:r>
            <a:r>
              <a:rPr lang="en-US" sz="1600" dirty="0" smtClean="0">
                <a:solidFill>
                  <a:schemeClr val="tx1"/>
                </a:solidFill>
              </a:rPr>
              <a:t> = </a:t>
            </a:r>
            <a:r>
              <a:rPr lang="en-US" sz="1600" dirty="0" err="1" smtClean="0">
                <a:solidFill>
                  <a:schemeClr val="tx1"/>
                </a:solidFill>
              </a:rPr>
              <a:t>pinv</a:t>
            </a:r>
            <a:r>
              <a:rPr lang="en-US" sz="1600" dirty="0" smtClean="0">
                <a:solidFill>
                  <a:schemeClr val="tx1"/>
                </a:solidFill>
              </a:rPr>
              <a:t>(J)*K*error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stCxn id="12" idx="2"/>
            <a:endCxn id="11" idx="0"/>
          </p:cNvCxnSpPr>
          <p:nvPr/>
        </p:nvCxnSpPr>
        <p:spPr>
          <a:xfrm>
            <a:off x="2469242" y="2171700"/>
            <a:ext cx="0" cy="190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11" idx="2"/>
            <a:endCxn id="13" idx="0"/>
          </p:cNvCxnSpPr>
          <p:nvPr/>
        </p:nvCxnSpPr>
        <p:spPr>
          <a:xfrm>
            <a:off x="2469242" y="2895600"/>
            <a:ext cx="7258" cy="1669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3" idx="2"/>
            <a:endCxn id="14" idx="0"/>
          </p:cNvCxnSpPr>
          <p:nvPr/>
        </p:nvCxnSpPr>
        <p:spPr>
          <a:xfrm>
            <a:off x="2476500" y="3595949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16" idx="0"/>
          </p:cNvCxnSpPr>
          <p:nvPr/>
        </p:nvCxnSpPr>
        <p:spPr>
          <a:xfrm flipH="1">
            <a:off x="3231015" y="4281749"/>
            <a:ext cx="7258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15" idx="0"/>
          </p:cNvCxnSpPr>
          <p:nvPr/>
        </p:nvCxnSpPr>
        <p:spPr>
          <a:xfrm flipH="1">
            <a:off x="1707469" y="4281749"/>
            <a:ext cx="7258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16" idx="2"/>
            <a:endCxn id="18" idx="0"/>
          </p:cNvCxnSpPr>
          <p:nvPr/>
        </p:nvCxnSpPr>
        <p:spPr>
          <a:xfrm>
            <a:off x="3231015" y="4967549"/>
            <a:ext cx="7258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15" idx="2"/>
            <a:endCxn id="17" idx="0"/>
          </p:cNvCxnSpPr>
          <p:nvPr/>
        </p:nvCxnSpPr>
        <p:spPr>
          <a:xfrm>
            <a:off x="1707469" y="4967549"/>
            <a:ext cx="7258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>
            <a:stCxn id="17" idx="2"/>
          </p:cNvCxnSpPr>
          <p:nvPr/>
        </p:nvCxnSpPr>
        <p:spPr>
          <a:xfrm>
            <a:off x="1714727" y="5653349"/>
            <a:ext cx="0" cy="1378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>
            <a:stCxn id="18" idx="2"/>
          </p:cNvCxnSpPr>
          <p:nvPr/>
        </p:nvCxnSpPr>
        <p:spPr>
          <a:xfrm>
            <a:off x="3238273" y="5653349"/>
            <a:ext cx="0" cy="1378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1711098" y="5791200"/>
            <a:ext cx="15235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>
            <a:off x="2469242" y="5791200"/>
            <a:ext cx="3629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endCxn id="19" idx="0"/>
          </p:cNvCxnSpPr>
          <p:nvPr/>
        </p:nvCxnSpPr>
        <p:spPr>
          <a:xfrm>
            <a:off x="6591300" y="1524000"/>
            <a:ext cx="0" cy="1361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>
            <a:stCxn id="19" idx="2"/>
            <a:endCxn id="20" idx="0"/>
          </p:cNvCxnSpPr>
          <p:nvPr/>
        </p:nvCxnSpPr>
        <p:spPr>
          <a:xfrm>
            <a:off x="6591300" y="2193506"/>
            <a:ext cx="0" cy="177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>
            <a:stCxn id="20" idx="2"/>
            <a:endCxn id="21" idx="0"/>
          </p:cNvCxnSpPr>
          <p:nvPr/>
        </p:nvCxnSpPr>
        <p:spPr>
          <a:xfrm>
            <a:off x="6591300" y="2904706"/>
            <a:ext cx="0" cy="1814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940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ts val="3600"/>
            </a:pPr>
            <a:r>
              <a:rPr lang="en-US" sz="3600" b="1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Implementation</a:t>
            </a:r>
            <a:br>
              <a:rPr lang="en-US" sz="3600" b="1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cap="none" dirty="0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rPr>
              <a:t>Position Control</a:t>
            </a:r>
            <a:endParaRPr lang="en-US" sz="2400" b="1" cap="none" dirty="0">
              <a:solidFill>
                <a:srgbClr val="538CD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Shape 14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26-Jul-18</a:t>
            </a:r>
            <a:endParaRPr lang="en-US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Shape 14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AutoShape 2" descr="Image result for KUK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Image result for KUK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3116942" y="2362200"/>
            <a:ext cx="2819400" cy="533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Trapezoidal velocity profile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116942" y="1638300"/>
            <a:ext cx="2819400" cy="533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Initialize DH </a:t>
            </a:r>
            <a:r>
              <a:rPr lang="en-US" sz="1600" dirty="0" smtClean="0">
                <a:solidFill>
                  <a:schemeClr val="tx1"/>
                </a:solidFill>
              </a:rPr>
              <a:t>values, time and length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124200" y="3062549"/>
            <a:ext cx="2819400" cy="533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Direct Kinematics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124200" y="3748349"/>
            <a:ext cx="2819400" cy="533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Position Error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116942" y="4434149"/>
            <a:ext cx="2819400" cy="533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J = Jacobian(DH)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124200" y="5119949"/>
            <a:ext cx="2819400" cy="533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Joint velocity</a:t>
            </a:r>
          </a:p>
          <a:p>
            <a:pPr algn="ctr"/>
            <a:r>
              <a:rPr lang="en-US" sz="1600" dirty="0" err="1">
                <a:solidFill>
                  <a:schemeClr val="tx1"/>
                </a:solidFill>
              </a:rPr>
              <a:t>dq</a:t>
            </a:r>
            <a:r>
              <a:rPr lang="en-US" sz="1600" dirty="0">
                <a:solidFill>
                  <a:schemeClr val="tx1"/>
                </a:solidFill>
              </a:rPr>
              <a:t> = </a:t>
            </a:r>
            <a:r>
              <a:rPr lang="en-US" sz="1600" dirty="0" err="1">
                <a:solidFill>
                  <a:schemeClr val="tx1"/>
                </a:solidFill>
              </a:rPr>
              <a:t>pinv</a:t>
            </a:r>
            <a:r>
              <a:rPr lang="en-US" sz="1600" dirty="0">
                <a:solidFill>
                  <a:schemeClr val="tx1"/>
                </a:solidFill>
              </a:rPr>
              <a:t>(J)*</a:t>
            </a:r>
            <a:r>
              <a:rPr lang="en-US" sz="1600" dirty="0" smtClean="0">
                <a:solidFill>
                  <a:schemeClr val="tx1"/>
                </a:solidFill>
              </a:rPr>
              <a:t>K*Position error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11" idx="2"/>
            <a:endCxn id="10" idx="0"/>
          </p:cNvCxnSpPr>
          <p:nvPr/>
        </p:nvCxnSpPr>
        <p:spPr>
          <a:xfrm>
            <a:off x="4526642" y="2171700"/>
            <a:ext cx="0" cy="190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2"/>
            <a:endCxn id="12" idx="0"/>
          </p:cNvCxnSpPr>
          <p:nvPr/>
        </p:nvCxnSpPr>
        <p:spPr>
          <a:xfrm>
            <a:off x="4526642" y="2895600"/>
            <a:ext cx="7258" cy="1669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2" idx="2"/>
            <a:endCxn id="13" idx="0"/>
          </p:cNvCxnSpPr>
          <p:nvPr/>
        </p:nvCxnSpPr>
        <p:spPr>
          <a:xfrm>
            <a:off x="4533900" y="3595949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4" idx="2"/>
            <a:endCxn id="16" idx="0"/>
          </p:cNvCxnSpPr>
          <p:nvPr/>
        </p:nvCxnSpPr>
        <p:spPr>
          <a:xfrm>
            <a:off x="4526642" y="4967549"/>
            <a:ext cx="7258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 rot="16200000">
            <a:off x="1529184" y="4131651"/>
            <a:ext cx="20353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Inverse </a:t>
            </a:r>
            <a:r>
              <a:rPr lang="en-US" dirty="0"/>
              <a:t>Kinematics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4526642" y="4281749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Left Brace 34"/>
          <p:cNvSpPr/>
          <p:nvPr/>
        </p:nvSpPr>
        <p:spPr>
          <a:xfrm>
            <a:off x="2743200" y="3048000"/>
            <a:ext cx="240266" cy="2590800"/>
          </a:xfrm>
          <a:prstGeom prst="leftBrac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73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ts val="3600"/>
            </a:pPr>
            <a:r>
              <a:rPr lang="en-US" sz="3600" b="1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Implementation</a:t>
            </a:r>
            <a:br>
              <a:rPr lang="en-US" sz="3600" b="1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cap="none" dirty="0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rPr>
              <a:t>Position and Orientation Control</a:t>
            </a:r>
          </a:p>
        </p:txBody>
      </p:sp>
      <p:sp>
        <p:nvSpPr>
          <p:cNvPr id="144" name="Shape 14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26-Jul-18</a:t>
            </a:r>
            <a:endParaRPr lang="en-US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Shape 14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AutoShape 2" descr="Image result for KUK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Image result for KUK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066800" y="4253797"/>
            <a:ext cx="2819400" cy="533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Trapezoidal velocity profile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066800" y="2162594"/>
            <a:ext cx="2819400" cy="533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Initialize DH </a:t>
            </a:r>
            <a:r>
              <a:rPr lang="en-US" sz="1600" dirty="0" smtClean="0">
                <a:solidFill>
                  <a:schemeClr val="tx1"/>
                </a:solidFill>
              </a:rPr>
              <a:t>values, time and length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658760" y="2197219"/>
            <a:ext cx="2819400" cy="533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Direct Kinematics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658761" y="4567346"/>
            <a:ext cx="2819400" cy="533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J = Jacobian(DH)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655458" y="5266437"/>
            <a:ext cx="2819400" cy="533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Joint velocity</a:t>
            </a:r>
          </a:p>
          <a:p>
            <a:pPr algn="ctr"/>
            <a:r>
              <a:rPr lang="en-US" sz="1600" dirty="0" err="1">
                <a:solidFill>
                  <a:schemeClr val="tx1"/>
                </a:solidFill>
              </a:rPr>
              <a:t>dq</a:t>
            </a:r>
            <a:r>
              <a:rPr lang="en-US" sz="1600" dirty="0">
                <a:solidFill>
                  <a:schemeClr val="tx1"/>
                </a:solidFill>
              </a:rPr>
              <a:t> = </a:t>
            </a:r>
            <a:r>
              <a:rPr lang="en-US" sz="1600" dirty="0" err="1">
                <a:solidFill>
                  <a:schemeClr val="tx1"/>
                </a:solidFill>
              </a:rPr>
              <a:t>pinv</a:t>
            </a:r>
            <a:r>
              <a:rPr lang="en-US" sz="1600" dirty="0">
                <a:solidFill>
                  <a:schemeClr val="tx1"/>
                </a:solidFill>
              </a:rPr>
              <a:t>(J)*</a:t>
            </a:r>
            <a:r>
              <a:rPr lang="en-US" sz="1600" dirty="0" smtClean="0">
                <a:solidFill>
                  <a:schemeClr val="tx1"/>
                </a:solidFill>
              </a:rPr>
              <a:t>K*Error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8" idx="2"/>
          </p:cNvCxnSpPr>
          <p:nvPr/>
        </p:nvCxnSpPr>
        <p:spPr>
          <a:xfrm>
            <a:off x="2476500" y="4787197"/>
            <a:ext cx="7258" cy="1669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2" idx="2"/>
            <a:endCxn id="13" idx="0"/>
          </p:cNvCxnSpPr>
          <p:nvPr/>
        </p:nvCxnSpPr>
        <p:spPr>
          <a:xfrm flipH="1">
            <a:off x="6065158" y="5100746"/>
            <a:ext cx="3303" cy="1656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 rot="5400000">
            <a:off x="7052584" y="3750651"/>
            <a:ext cx="20353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Inverse Kinematics</a:t>
            </a:r>
            <a:endParaRPr lang="en-US" dirty="0"/>
          </a:p>
        </p:txBody>
      </p:sp>
      <p:sp>
        <p:nvSpPr>
          <p:cNvPr id="20" name="Left Brace 19"/>
          <p:cNvSpPr/>
          <p:nvPr/>
        </p:nvSpPr>
        <p:spPr>
          <a:xfrm flipH="1">
            <a:off x="7630560" y="2162593"/>
            <a:ext cx="240266" cy="3637243"/>
          </a:xfrm>
          <a:prstGeom prst="leftBrac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1066800" y="2857500"/>
            <a:ext cx="2819400" cy="533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 = Direct Kinematics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066800" y="3543300"/>
            <a:ext cx="2819400" cy="533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Base to end-effector Homogeneous Transformation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>
            <a:endCxn id="24" idx="0"/>
          </p:cNvCxnSpPr>
          <p:nvPr/>
        </p:nvCxnSpPr>
        <p:spPr>
          <a:xfrm>
            <a:off x="2469242" y="2690551"/>
            <a:ext cx="7258" cy="1669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4" idx="2"/>
            <a:endCxn id="25" idx="0"/>
          </p:cNvCxnSpPr>
          <p:nvPr/>
        </p:nvCxnSpPr>
        <p:spPr>
          <a:xfrm>
            <a:off x="2476500" y="3390900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5" idx="2"/>
            <a:endCxn id="8" idx="0"/>
          </p:cNvCxnSpPr>
          <p:nvPr/>
        </p:nvCxnSpPr>
        <p:spPr>
          <a:xfrm>
            <a:off x="2476500" y="4076700"/>
            <a:ext cx="0" cy="1770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4658760" y="3035335"/>
            <a:ext cx="1295854" cy="533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Position Error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6182306" y="3035335"/>
            <a:ext cx="1295854" cy="533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Quaternion Error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4" name="Elbow Connector 33"/>
          <p:cNvCxnSpPr>
            <a:stCxn id="10" idx="2"/>
            <a:endCxn id="32" idx="0"/>
          </p:cNvCxnSpPr>
          <p:nvPr/>
        </p:nvCxnSpPr>
        <p:spPr>
          <a:xfrm rot="5400000">
            <a:off x="5535216" y="2502091"/>
            <a:ext cx="304716" cy="76177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10" idx="2"/>
            <a:endCxn id="33" idx="0"/>
          </p:cNvCxnSpPr>
          <p:nvPr/>
        </p:nvCxnSpPr>
        <p:spPr>
          <a:xfrm rot="16200000" flipH="1">
            <a:off x="6296988" y="2502090"/>
            <a:ext cx="304716" cy="76177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2" idx="2"/>
          </p:cNvCxnSpPr>
          <p:nvPr/>
        </p:nvCxnSpPr>
        <p:spPr>
          <a:xfrm>
            <a:off x="5306687" y="3568735"/>
            <a:ext cx="0" cy="2412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3" idx="2"/>
          </p:cNvCxnSpPr>
          <p:nvPr/>
        </p:nvCxnSpPr>
        <p:spPr>
          <a:xfrm>
            <a:off x="6830233" y="3568735"/>
            <a:ext cx="0" cy="2412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10" idx="0"/>
          </p:cNvCxnSpPr>
          <p:nvPr/>
        </p:nvCxnSpPr>
        <p:spPr>
          <a:xfrm>
            <a:off x="6068459" y="2057400"/>
            <a:ext cx="1" cy="1398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ounded Rectangle 47"/>
          <p:cNvSpPr/>
          <p:nvPr/>
        </p:nvSpPr>
        <p:spPr>
          <a:xfrm>
            <a:off x="4658759" y="3810000"/>
            <a:ext cx="2819400" cy="533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Error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stCxn id="48" idx="2"/>
            <a:endCxn id="12" idx="0"/>
          </p:cNvCxnSpPr>
          <p:nvPr/>
        </p:nvCxnSpPr>
        <p:spPr>
          <a:xfrm>
            <a:off x="6068459" y="4343400"/>
            <a:ext cx="2" cy="2239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676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ts val="3600"/>
            </a:pPr>
            <a:r>
              <a:rPr lang="en-US" sz="3600" b="1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Implementation</a:t>
            </a:r>
            <a:r>
              <a:rPr lang="en-US" sz="36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36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cap="none" dirty="0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rPr>
              <a:t>Obstacle Avoiding Control</a:t>
            </a:r>
          </a:p>
        </p:txBody>
      </p:sp>
      <p:sp>
        <p:nvSpPr>
          <p:cNvPr id="144" name="Shape 14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26-Jul-18</a:t>
            </a:r>
            <a:endParaRPr lang="en-US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Shape 14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 b="0" i="0" u="none" strike="noStrike" cap="none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AutoShape 2" descr="Image result for KUK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Image result for KUK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612775" y="1755575"/>
                <a:ext cx="3275640" cy="55297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/>
                        </a:rPr>
                        <m:t>𝒅</m:t>
                      </m:r>
                      <m:acc>
                        <m:accPr>
                          <m:chr m:val="̇"/>
                          <m:ctrlPr>
                            <a:rPr lang="en-US" sz="2000" b="1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000" b="1" i="1" smtClean="0">
                              <a:latin typeface="Cambria Math"/>
                            </a:rPr>
                            <m:t>𝒒</m:t>
                          </m:r>
                        </m:e>
                      </m:acc>
                      <m:r>
                        <a:rPr lang="en-US" sz="2000" b="1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000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latin typeface="Cambria Math"/>
                            </a:rPr>
                            <m:t>𝑱</m:t>
                          </m:r>
                        </m:e>
                        <m:sup>
                          <m:r>
                            <m:rPr>
                              <m:nor/>
                            </m:rPr>
                            <a:rPr lang="en-US" sz="2000" b="1"/>
                            <m:t>†</m:t>
                          </m:r>
                        </m:sup>
                      </m:sSup>
                      <m:r>
                        <a:rPr lang="en-US" sz="2000" b="1" i="1" smtClean="0">
                          <a:latin typeface="Cambria Math"/>
                        </a:rPr>
                        <m:t>𝒌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/>
                            </a:rPr>
                            <m:t>𝒆</m:t>
                          </m:r>
                        </m:sub>
                      </m:sSub>
                      <m:r>
                        <a:rPr lang="en-US" sz="2000" b="1" i="1" smtClean="0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sz="20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atin typeface="Cambria Math"/>
                            </a:rPr>
                            <m:t>𝑰</m:t>
                          </m:r>
                          <m:r>
                            <a:rPr lang="en-US" sz="2000" b="1" i="1" smtClean="0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000" b="1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1" i="1">
                                  <a:latin typeface="Cambria Math"/>
                                </a:rPr>
                                <m:t>𝑱</m:t>
                              </m:r>
                            </m:e>
                            <m:sup>
                              <m:r>
                                <m:rPr>
                                  <m:nor/>
                                </m:rPr>
                                <a:rPr lang="en-US" sz="2000" b="1"/>
                                <m:t>†</m:t>
                              </m:r>
                            </m:sup>
                          </m:sSup>
                          <m:r>
                            <a:rPr lang="en-US" sz="2000" b="1" i="1" smtClean="0">
                              <a:latin typeface="Cambria Math"/>
                            </a:rPr>
                            <m:t>𝑱</m:t>
                          </m:r>
                        </m:e>
                      </m:d>
                      <m:acc>
                        <m:accPr>
                          <m:chr m:val="̇"/>
                          <m:ctrlPr>
                            <a:rPr lang="en-US" sz="2000" b="1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/>
                                </a:rPr>
                                <m:t>𝒂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b="1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775" y="1755575"/>
                <a:ext cx="3275640" cy="55297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612775" y="3167268"/>
                <a:ext cx="2213170" cy="85106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2000" b="1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000" b="1" i="1" smtClean="0">
                                  <a:latin typeface="Cambria Math"/>
                                </a:rPr>
                                <m:t>𝒒</m:t>
                              </m:r>
                            </m:e>
                          </m:acc>
                        </m:e>
                        <m:sub>
                          <m:r>
                            <a:rPr lang="en-US" sz="2000" b="1" i="1">
                              <a:latin typeface="Cambria Math"/>
                            </a:rPr>
                            <m:t>𝒂</m:t>
                          </m:r>
                        </m:sub>
                      </m:sSub>
                      <m:r>
                        <a:rPr lang="en-US" sz="2000" b="1" i="1" smtClean="0">
                          <a:latin typeface="Cambria Math"/>
                        </a:rPr>
                        <m:t>=</m:t>
                      </m:r>
                      <m:r>
                        <a:rPr lang="en-US" sz="2000" b="1" i="1" smtClean="0">
                          <a:latin typeface="Cambria Math"/>
                        </a:rPr>
                        <m:t>𝒌</m:t>
                      </m:r>
                      <m:sSup>
                        <m:sSupPr>
                          <m:ctrlPr>
                            <a:rPr lang="en-US" sz="2000" b="1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1" i="1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b="1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1" i="1">
                                      <a:latin typeface="Cambria Math"/>
                                    </a:rPr>
                                    <m:t>𝝏</m:t>
                                  </m:r>
                                  <m:r>
                                    <a:rPr lang="en-US" sz="2000" b="1" i="1">
                                      <a:latin typeface="Cambria Math"/>
                                    </a:rPr>
                                    <m:t>𝒘</m:t>
                                  </m:r>
                                  <m:r>
                                    <a:rPr lang="en-US" sz="2000" b="1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sz="2000" b="1" i="1">
                                      <a:latin typeface="Cambria Math"/>
                                    </a:rPr>
                                    <m:t>𝒒</m:t>
                                  </m:r>
                                  <m:r>
                                    <a:rPr lang="en-US" sz="2000" b="1" i="1">
                                      <a:latin typeface="Cambria Math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sz="2000" b="1" i="1">
                                      <a:latin typeface="Cambria Math"/>
                                    </a:rPr>
                                    <m:t>𝝏</m:t>
                                  </m:r>
                                  <m:r>
                                    <a:rPr lang="en-US" sz="2000" b="1" i="1">
                                      <a:latin typeface="Cambria Math"/>
                                    </a:rPr>
                                    <m:t>𝒒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000" b="1" i="1" smtClean="0">
                              <a:latin typeface="Cambria Math"/>
                            </a:rPr>
                            <m:t>𝑻</m:t>
                          </m:r>
                        </m:sup>
                      </m:sSup>
                    </m:oMath>
                  </m:oMathPara>
                </a14:m>
                <a:endParaRPr lang="en-US" sz="2000" b="1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775" y="3167268"/>
                <a:ext cx="2213170" cy="85106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612775" y="4899347"/>
                <a:ext cx="2979470" cy="40011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/>
                        </a:rPr>
                        <m:t>𝒘</m:t>
                      </m:r>
                      <m:r>
                        <a:rPr lang="en-US" sz="2000" b="1" i="1" smtClean="0">
                          <a:latin typeface="Cambria Math"/>
                        </a:rPr>
                        <m:t>(</m:t>
                      </m:r>
                      <m:r>
                        <a:rPr lang="en-US" sz="2000" b="1" i="1" smtClean="0">
                          <a:latin typeface="Cambria Math"/>
                        </a:rPr>
                        <m:t>𝒒</m:t>
                      </m:r>
                      <m:r>
                        <a:rPr lang="en-US" sz="2000" b="1" i="1" smtClean="0">
                          <a:latin typeface="Cambria Math"/>
                        </a:rPr>
                        <m:t>)=</m:t>
                      </m:r>
                      <m:r>
                        <a:rPr lang="en-US" sz="2000" b="1" i="0" smtClean="0">
                          <a:latin typeface="Cambria Math"/>
                        </a:rPr>
                        <m:t>𝐦𝐢𝐧</m:t>
                      </m:r>
                      <m:r>
                        <a:rPr lang="en-US" sz="2000" b="1" i="1" smtClean="0">
                          <a:latin typeface="Cambria Math"/>
                        </a:rPr>
                        <m:t>⁡||</m:t>
                      </m:r>
                      <m:r>
                        <a:rPr lang="en-US" sz="2000" b="1" i="1" smtClean="0">
                          <a:latin typeface="Cambria Math"/>
                        </a:rPr>
                        <m:t>𝒑</m:t>
                      </m:r>
                      <m:d>
                        <m:dPr>
                          <m:ctrlPr>
                            <a:rPr lang="en-US" sz="20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atin typeface="Cambria Math"/>
                            </a:rPr>
                            <m:t>𝒒</m:t>
                          </m:r>
                        </m:e>
                      </m:d>
                      <m:r>
                        <a:rPr lang="en-US" sz="2000" b="1" i="1" smtClean="0">
                          <a:latin typeface="Cambria Math"/>
                        </a:rPr>
                        <m:t>−</m:t>
                      </m:r>
                      <m:r>
                        <a:rPr lang="en-US" sz="2000" b="1" i="1" smtClean="0">
                          <a:latin typeface="Cambria Math"/>
                        </a:rPr>
                        <m:t>𝒐</m:t>
                      </m:r>
                      <m:r>
                        <a:rPr lang="en-US" sz="2000" b="1" i="1" smtClean="0">
                          <a:latin typeface="Cambria Math"/>
                        </a:rPr>
                        <m:t>||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775" y="4899347"/>
                <a:ext cx="2979470" cy="400110"/>
              </a:xfrm>
              <a:prstGeom prst="rect">
                <a:avLst/>
              </a:prstGeom>
              <a:blipFill rotWithShape="1">
                <a:blip r:embed="rId5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80990" y="1824501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(1)</a:t>
            </a:r>
          </a:p>
        </p:txBody>
      </p:sp>
      <p:sp>
        <p:nvSpPr>
          <p:cNvPr id="8" name="Rectangle 7"/>
          <p:cNvSpPr/>
          <p:nvPr/>
        </p:nvSpPr>
        <p:spPr>
          <a:xfrm>
            <a:off x="80990" y="3381025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9" name="Rectangle 8"/>
          <p:cNvSpPr/>
          <p:nvPr/>
        </p:nvSpPr>
        <p:spPr>
          <a:xfrm>
            <a:off x="76832" y="4891842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(3)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12775" y="5417358"/>
            <a:ext cx="222849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i="1" dirty="0"/>
              <a:t>D</a:t>
            </a:r>
            <a:r>
              <a:rPr lang="en-US" sz="1600" b="1" i="1" dirty="0" smtClean="0"/>
              <a:t>istance </a:t>
            </a:r>
            <a:r>
              <a:rPr lang="en-US" sz="1600" b="1" i="1" dirty="0"/>
              <a:t>from </a:t>
            </a:r>
            <a:r>
              <a:rPr lang="en-US" sz="1600" b="1" i="1" dirty="0" smtClean="0"/>
              <a:t>obstacle</a:t>
            </a:r>
          </a:p>
          <a:p>
            <a:r>
              <a:rPr lang="en-US" sz="1600" i="1" dirty="0"/>
              <a:t>p</a:t>
            </a:r>
            <a:r>
              <a:rPr lang="en-US" sz="1600" i="1" dirty="0" smtClean="0"/>
              <a:t>(q) – current position</a:t>
            </a:r>
          </a:p>
          <a:p>
            <a:r>
              <a:rPr lang="en-US" sz="1600" i="1" dirty="0"/>
              <a:t>o</a:t>
            </a:r>
            <a:r>
              <a:rPr lang="en-US" sz="1600" i="1" dirty="0" smtClean="0"/>
              <a:t> – position of obstacle</a:t>
            </a:r>
            <a:endParaRPr lang="en-US" sz="1600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4572000" y="1736298"/>
                <a:ext cx="3774815" cy="7087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𝑤</m:t>
                          </m:r>
                        </m:num>
                        <m:den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 smtClean="0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𝑤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𝑞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i="1" smtClean="0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r>
                            <a:rPr lang="en-US" b="0" i="1" smtClean="0">
                              <a:latin typeface="Cambria Math"/>
                            </a:rPr>
                            <m:t>   </m:t>
                          </m:r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𝑤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𝑞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    …    </m:t>
                          </m:r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𝑤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𝑞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7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736298"/>
                <a:ext cx="3774815" cy="7087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5099043" y="2743200"/>
                <a:ext cx="2631490" cy="6767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𝑤</m:t>
                          </m:r>
                        </m:num>
                        <m:den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𝑤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𝑙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𝛿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9043" y="2743200"/>
                <a:ext cx="2631490" cy="67672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4686025" y="3737276"/>
                <a:ext cx="1011944" cy="18345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 smtClean="0">
                                    <a:latin typeface="Cambria Math"/>
                                    <a:ea typeface="Cambria Math"/>
                                  </a:rPr>
                                  <m:t>𝛿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 smtClean="0">
                                              <a:latin typeface="Cambria Math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025" y="3737276"/>
                <a:ext cx="1011944" cy="1834541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5742721" y="3750357"/>
                <a:ext cx="1017266" cy="18283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𝛿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 smtClean="0">
                                              <a:latin typeface="Cambria Math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2721" y="3750357"/>
                <a:ext cx="1017266" cy="1828386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7221901" y="3708591"/>
                <a:ext cx="1017265" cy="18283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7</m:t>
                          </m:r>
                        </m:sub>
                      </m:sSub>
                      <m:r>
                        <a:rPr lang="en-US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 smtClean="0">
                                              <a:latin typeface="Cambria Math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  <a:ea typeface="Cambria Math"/>
                                              </a:rPr>
                                              <m:t>𝛿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1901" y="3708591"/>
                <a:ext cx="1017265" cy="1828386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/>
          <p:cNvSpPr/>
          <p:nvPr/>
        </p:nvSpPr>
        <p:spPr>
          <a:xfrm>
            <a:off x="6777044" y="4476401"/>
            <a:ext cx="3385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i="1" dirty="0" smtClean="0"/>
              <a:t>…</a:t>
            </a:r>
            <a:endParaRPr lang="en-US" sz="1600" i="1" dirty="0"/>
          </a:p>
        </p:txBody>
      </p:sp>
      <p:sp>
        <p:nvSpPr>
          <p:cNvPr id="23" name="Rectangle 22"/>
          <p:cNvSpPr/>
          <p:nvPr/>
        </p:nvSpPr>
        <p:spPr>
          <a:xfrm>
            <a:off x="5186318" y="5828314"/>
            <a:ext cx="111280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dirty="0" smtClean="0"/>
              <a:t>w</a:t>
            </a:r>
            <a:r>
              <a:rPr lang="en-US" sz="1600" i="1" dirty="0" smtClean="0"/>
              <a:t>ith </a:t>
            </a:r>
            <a:r>
              <a:rPr lang="el-GR" sz="1600" i="1" dirty="0" smtClean="0"/>
              <a:t>δ</a:t>
            </a:r>
            <a:r>
              <a:rPr lang="en-US" sz="1600" i="1" dirty="0" smtClean="0"/>
              <a:t>&lt;&lt;1 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873090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5975</TotalTime>
  <Words>511</Words>
  <Application>Microsoft Office PowerPoint</Application>
  <PresentationFormat>On-screen Show (4:3)</PresentationFormat>
  <Paragraphs>125</Paragraphs>
  <Slides>16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Angles</vt:lpstr>
      <vt:lpstr>Inverse Kinematic controller</vt:lpstr>
      <vt:lpstr>Overview</vt:lpstr>
      <vt:lpstr>Introduction Project Goal</vt:lpstr>
      <vt:lpstr>Implementation Denavit-Hartenberg (DH) Notation</vt:lpstr>
      <vt:lpstr>Implementation Kinematics</vt:lpstr>
      <vt:lpstr>Implementation Finding Initial Joint values</vt:lpstr>
      <vt:lpstr>Implementation Position Control</vt:lpstr>
      <vt:lpstr>Implementation Position and Orientation Control</vt:lpstr>
      <vt:lpstr>Implementation Obstacle Avoiding Control</vt:lpstr>
      <vt:lpstr>Results and Discussion Position only</vt:lpstr>
      <vt:lpstr>Results and Discussion Position only</vt:lpstr>
      <vt:lpstr>Results and Discussion Position and Orientation</vt:lpstr>
      <vt:lpstr>Results and Discussion Position and Orientation</vt:lpstr>
      <vt:lpstr>Results and Discussion Obstacle Avoiding</vt:lpstr>
      <vt:lpstr>Results and Discussion Obstacle Avoiding</vt:lpstr>
      <vt:lpstr>  </vt:lpstr>
    </vt:vector>
  </TitlesOfParts>
  <Company>Krokoz™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 PROJECT SCANNO-3D</dc:title>
  <dc:creator>Windows User</dc:creator>
  <cp:lastModifiedBy>Windows User</cp:lastModifiedBy>
  <cp:revision>78</cp:revision>
  <dcterms:created xsi:type="dcterms:W3CDTF">2018-01-09T05:47:34Z</dcterms:created>
  <dcterms:modified xsi:type="dcterms:W3CDTF">2018-07-26T07:29:48Z</dcterms:modified>
</cp:coreProperties>
</file>