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080625" cy="7559675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2">
          <p15:clr>
            <a:srgbClr val="A4A3A4"/>
          </p15:clr>
        </p15:guide>
        <p15:guide id="2" pos="18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60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42"/>
        <p:guide pos="18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8" cy="446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1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3847253" y="1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813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40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8" cy="446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c5df0f782_0_13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4c5df0f78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c74d1cc71_2_38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4c74d1cc71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c74d1cc71_2_48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4c74d1cc71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c74d1cc71_2_61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4c74d1cc71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c74d1cc71_2_70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4c74d1cc71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c74d1cc71_2_79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4c74d1cc71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89ae6b55_1_2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4c89ae6b5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c74d1cc71_2_85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c74d1cc71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c74d1cc71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g4c74d1cc71_2_93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4c74d1cc71_2_93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8" cy="44659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8" cy="44659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c5df0f782_0_1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4c5df0f78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c8a8399b8_1_32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4c8a8399b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74d1cc71_2_0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4c74d1cc7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74d1cc71_2_11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4c74d1cc71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74d1cc71_2_17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4c74d1cc71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74d1cc71_2_29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4c74d1cc71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56044" y="1996446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950491" y="4241859"/>
            <a:ext cx="8568530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/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/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405967"/>
            <a:ext cx="10080625" cy="215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 descr="http://www.udg.edu/Portals/186/Users/252/08/508/centrat_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901" y="6173776"/>
            <a:ext cx="2444403" cy="61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1559" y="610547"/>
            <a:ext cx="28575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563" cy="75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504031" y="1230087"/>
            <a:ext cx="9072563" cy="574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r="14209" b="50000"/>
          <a:stretch/>
        </p:blipFill>
        <p:spPr>
          <a:xfrm>
            <a:off x="0" y="1042320"/>
            <a:ext cx="10080625" cy="136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47" y="195256"/>
            <a:ext cx="685179" cy="4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47" y="6891768"/>
            <a:ext cx="955546" cy="632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5">
            <a:alphaModFix/>
          </a:blip>
          <a:srcRect l="3238"/>
          <a:stretch/>
        </p:blipFill>
        <p:spPr>
          <a:xfrm>
            <a:off x="50006" y="617754"/>
            <a:ext cx="693146" cy="25559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/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subTitle" idx="1"/>
          </p:nvPr>
        </p:nvSpPr>
        <p:spPr>
          <a:xfrm>
            <a:off x="950491" y="3616884"/>
            <a:ext cx="8568600" cy="1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</a:pPr>
            <a:r>
              <a:rPr lang="pt-BR"/>
              <a:t>Valerio Di Sano, Zafar Toshpulatov,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</a:pPr>
            <a:r>
              <a:rPr lang="pt-BR"/>
              <a:t>Antoine Merlet</a:t>
            </a: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ctrTitle"/>
          </p:nvPr>
        </p:nvSpPr>
        <p:spPr>
          <a:xfrm>
            <a:off x="756044" y="1996446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pt-BR"/>
              <a:t>Skin lesions classification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10"/>
              <a:t>5.a. Results Challenge 1</a:t>
            </a:r>
            <a:endParaRPr sz="4410"/>
          </a:p>
        </p:txBody>
      </p: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pic>
        <p:nvPicPr>
          <p:cNvPr id="121" name="Google Shape;121;p13"/>
          <p:cNvPicPr preferRelativeResize="0"/>
          <p:nvPr/>
        </p:nvPicPr>
        <p:blipFill rotWithShape="1">
          <a:blip r:embed="rId3">
            <a:alphaModFix/>
          </a:blip>
          <a:srcRect r="41890"/>
          <a:stretch/>
        </p:blipFill>
        <p:spPr>
          <a:xfrm>
            <a:off x="1066800" y="1324650"/>
            <a:ext cx="7741969" cy="46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/>
          <p:nvPr/>
        </p:nvSpPr>
        <p:spPr>
          <a:xfrm>
            <a:off x="1654950" y="5925150"/>
            <a:ext cx="58842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 txBox="1"/>
          <p:nvPr/>
        </p:nvSpPr>
        <p:spPr>
          <a:xfrm>
            <a:off x="1066725" y="6073225"/>
            <a:ext cx="77421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Validation accuracy during training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10"/>
              <a:t>5.a. Results Challenge 1</a:t>
            </a:r>
            <a:endParaRPr sz="4410"/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1654950" y="5925150"/>
            <a:ext cx="58842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 txBox="1"/>
          <p:nvPr/>
        </p:nvSpPr>
        <p:spPr>
          <a:xfrm>
            <a:off x="1231425" y="1489975"/>
            <a:ext cx="77421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Confusion Matrices on validation and test:</a:t>
            </a:r>
            <a:endParaRPr sz="1800"/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850" y="2405499"/>
            <a:ext cx="6467125" cy="2426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850" y="5061400"/>
            <a:ext cx="6467125" cy="24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10"/>
              <a:t>5.a. Results Challenge 1</a:t>
            </a:r>
            <a:endParaRPr sz="4410"/>
          </a:p>
        </p:txBody>
      </p:sp>
      <p:sp>
        <p:nvSpPr>
          <p:cNvPr id="139" name="Google Shape;139;p15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1654950" y="5925150"/>
            <a:ext cx="58842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1231425" y="1489975"/>
            <a:ext cx="77421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ROC (positive = lesion)</a:t>
            </a:r>
            <a:endParaRPr sz="18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675" y="2023975"/>
            <a:ext cx="4763275" cy="4658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00" y="2029775"/>
            <a:ext cx="4763275" cy="465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/>
        </p:nvSpPr>
        <p:spPr>
          <a:xfrm>
            <a:off x="-198162" y="6770700"/>
            <a:ext cx="54402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Validation</a:t>
            </a:r>
            <a:endParaRPr sz="1800"/>
          </a:p>
        </p:txBody>
      </p:sp>
      <p:sp>
        <p:nvSpPr>
          <p:cNvPr id="145" name="Google Shape;145;p15"/>
          <p:cNvSpPr txBox="1"/>
          <p:nvPr/>
        </p:nvSpPr>
        <p:spPr>
          <a:xfrm>
            <a:off x="4773213" y="6770700"/>
            <a:ext cx="54402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Test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10"/>
              <a:t>5.b. Results Challenge 2</a:t>
            </a:r>
            <a:endParaRPr sz="4410"/>
          </a:p>
        </p:txBody>
      </p:sp>
      <p:sp>
        <p:nvSpPr>
          <p:cNvPr id="151" name="Google Shape;151;p16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2216825" y="6006875"/>
            <a:ext cx="58842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1169263" y="6073225"/>
            <a:ext cx="77421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Validation accuracy during training</a:t>
            </a:r>
            <a:endParaRPr sz="1800"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l="-705" r="51047"/>
          <a:stretch/>
        </p:blipFill>
        <p:spPr>
          <a:xfrm>
            <a:off x="2070630" y="1239925"/>
            <a:ext cx="5939365" cy="48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10"/>
              <a:t>5.b. Results Challenge 2</a:t>
            </a:r>
            <a:endParaRPr sz="4410"/>
          </a:p>
        </p:txBody>
      </p:sp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1654950" y="5925150"/>
            <a:ext cx="58842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1231425" y="1489975"/>
            <a:ext cx="77421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Confusion Matrices on validation and test:</a:t>
            </a:r>
            <a:endParaRPr sz="1800"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l="-930" r="929"/>
          <a:stretch/>
        </p:blipFill>
        <p:spPr>
          <a:xfrm>
            <a:off x="1657950" y="2405500"/>
            <a:ext cx="6590026" cy="24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 rotWithShape="1">
          <a:blip r:embed="rId4">
            <a:alphaModFix/>
          </a:blip>
          <a:srcRect t="179" b="169"/>
          <a:stretch/>
        </p:blipFill>
        <p:spPr>
          <a:xfrm>
            <a:off x="1704650" y="4770775"/>
            <a:ext cx="6631900" cy="24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10"/>
              <a:t>5. Results</a:t>
            </a:r>
            <a:endParaRPr sz="4410"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504019" y="1219887"/>
            <a:ext cx="9072600" cy="57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Validation set:</a:t>
            </a:r>
            <a:endParaRPr/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Challenge 1 Accuracy: 0.95 (0.92 / 0.98)</a:t>
            </a:r>
            <a:endParaRPr/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Challenge 2 Accuracy: 0.94 (0.91 / 0.96 / 0.94)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 set: </a:t>
            </a:r>
            <a:endParaRPr/>
          </a:p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Challenge 1 Accuracy: 0.86 (0.91 / 0.81)</a:t>
            </a:r>
            <a:endParaRPr/>
          </a:p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Challenge 2 Accuracy: 0.96 (0.90 / 0.975 / 0.975)</a:t>
            </a:r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10"/>
              <a:t>6. Discussion</a:t>
            </a:r>
            <a:endParaRPr sz="4410"/>
          </a:p>
        </p:txBody>
      </p:sp>
      <p:sp>
        <p:nvSpPr>
          <p:cNvPr id="177" name="Google Shape;177;p19"/>
          <p:cNvSpPr txBox="1">
            <a:spLocks noGrp="1"/>
          </p:cNvSpPr>
          <p:nvPr>
            <p:ph type="body" idx="1"/>
          </p:nvPr>
        </p:nvSpPr>
        <p:spPr>
          <a:xfrm>
            <a:off x="504019" y="1219887"/>
            <a:ext cx="9072600" cy="57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Test statistiques is subject to high variance </a:t>
            </a:r>
            <a:endParaRPr/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No data balancing</a:t>
            </a:r>
            <a:endParaRPr/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Use of minor data augmentation </a:t>
            </a:r>
            <a:endParaRPr/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Could have trained in 2 steps: transfer then full net train</a:t>
            </a:r>
            <a:endParaRPr/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Challenge 2 network is weak on FP to BKL class: can be improved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 rotWithShape="1">
          <a:blip r:embed="rId3">
            <a:alphaModFix/>
          </a:blip>
          <a:srcRect t="11580" r="-1543" b="-11580"/>
          <a:stretch/>
        </p:blipFill>
        <p:spPr>
          <a:xfrm>
            <a:off x="3235925" y="5741275"/>
            <a:ext cx="4620026" cy="16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/>
          <p:nvPr/>
        </p:nvSpPr>
        <p:spPr>
          <a:xfrm>
            <a:off x="4903575" y="5577825"/>
            <a:ext cx="1200300" cy="1675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10"/>
              <a:t>7. Conclusion</a:t>
            </a:r>
            <a:endParaRPr sz="4410"/>
          </a:p>
        </p:txBody>
      </p:sp>
      <p:sp>
        <p:nvSpPr>
          <p:cNvPr id="186" name="Google Shape;186;p20"/>
          <p:cNvSpPr txBox="1">
            <a:spLocks noGrp="1"/>
          </p:cNvSpPr>
          <p:nvPr>
            <p:ph type="body" idx="1"/>
          </p:nvPr>
        </p:nvSpPr>
        <p:spPr>
          <a:xfrm>
            <a:off x="504019" y="1219887"/>
            <a:ext cx="9072600" cy="57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Started with simple VGG16 transfer learning</a:t>
            </a:r>
            <a:endParaRPr/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Ended with ImageNet initialisation on VGG16</a:t>
            </a:r>
            <a:endParaRPr/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Network hyperparameters tuning (optimizer, batch norm)</a:t>
            </a:r>
            <a:endParaRPr/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Acceptable results for Challenge 1</a:t>
            </a:r>
            <a:endParaRPr/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Good results for Challenge 2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ldNum" idx="12"/>
          </p:nvPr>
        </p:nvSpPr>
        <p:spPr>
          <a:xfrm>
            <a:off x="7520698" y="7088424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ctrTitle"/>
          </p:nvPr>
        </p:nvSpPr>
        <p:spPr>
          <a:xfrm>
            <a:off x="756013" y="2512488"/>
            <a:ext cx="8568600" cy="16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pt-BR"/>
              <a:t>Thank you for your attention!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pt-BR"/>
              <a:t>Questions?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221425" y="4694975"/>
            <a:ext cx="97902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/>
              <a:t>Link to the drive folder: https://drive.google.com/open?id=15aWV0YPZxh5-3oS6zblgqnFqISzkfthh</a:t>
            </a:r>
            <a:endParaRPr sz="16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563" cy="75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10"/>
              <a:buFont typeface="Calibri"/>
              <a:buNone/>
            </a:pPr>
            <a:r>
              <a:rPr lang="pt-BR" sz="4410"/>
              <a:t>Outline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504031" y="1534887"/>
            <a:ext cx="9072600" cy="57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AutoNum type="arabicPeriod"/>
            </a:pPr>
            <a:r>
              <a:rPr lang="pt-BR" sz="3600">
                <a:solidFill>
                  <a:srgbClr val="000000"/>
                </a:solidFill>
              </a:rPr>
              <a:t>Introduction</a:t>
            </a:r>
            <a:endParaRPr sz="3600">
              <a:solidFill>
                <a:srgbClr val="000000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AutoNum type="arabicPeriod"/>
            </a:pPr>
            <a:r>
              <a:rPr lang="pt-BR" sz="3600">
                <a:solidFill>
                  <a:srgbClr val="000000"/>
                </a:solidFill>
              </a:rPr>
              <a:t>Dataset</a:t>
            </a:r>
            <a:endParaRPr sz="3600">
              <a:solidFill>
                <a:srgbClr val="000000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AutoNum type="arabicPeriod"/>
            </a:pPr>
            <a:r>
              <a:rPr lang="pt-BR" sz="3600">
                <a:solidFill>
                  <a:srgbClr val="000000"/>
                </a:solidFill>
              </a:rPr>
              <a:t>VGG16 &amp; transfer learning</a:t>
            </a:r>
            <a:endParaRPr sz="3600">
              <a:solidFill>
                <a:srgbClr val="000000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AutoNum type="arabicPeriod"/>
            </a:pPr>
            <a:r>
              <a:rPr lang="pt-BR" sz="3600">
                <a:solidFill>
                  <a:srgbClr val="000000"/>
                </a:solidFill>
              </a:rPr>
              <a:t>Improvements</a:t>
            </a:r>
            <a:endParaRPr sz="3600">
              <a:solidFill>
                <a:srgbClr val="000000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AutoNum type="arabicPeriod"/>
            </a:pPr>
            <a:r>
              <a:rPr lang="pt-BR" sz="3600">
                <a:solidFill>
                  <a:srgbClr val="000000"/>
                </a:solidFill>
              </a:rPr>
              <a:t>Results</a:t>
            </a:r>
            <a:endParaRPr sz="3600">
              <a:solidFill>
                <a:srgbClr val="000000"/>
              </a:solidFill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AutoNum type="alphaLcPeriod"/>
            </a:pPr>
            <a:r>
              <a:rPr lang="pt-BR" sz="3600">
                <a:solidFill>
                  <a:srgbClr val="000000"/>
                </a:solidFill>
              </a:rPr>
              <a:t>Challenge 1</a:t>
            </a:r>
            <a:endParaRPr sz="3600">
              <a:solidFill>
                <a:srgbClr val="000000"/>
              </a:solidFill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AutoNum type="alphaLcPeriod"/>
            </a:pPr>
            <a:r>
              <a:rPr lang="pt-BR" sz="3600">
                <a:solidFill>
                  <a:srgbClr val="000000"/>
                </a:solidFill>
              </a:rPr>
              <a:t>Challenge 2</a:t>
            </a:r>
            <a:endParaRPr sz="3600">
              <a:solidFill>
                <a:srgbClr val="000000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AutoNum type="arabicPeriod"/>
            </a:pPr>
            <a:r>
              <a:rPr lang="pt-BR" sz="3600">
                <a:solidFill>
                  <a:srgbClr val="000000"/>
                </a:solidFill>
              </a:rPr>
              <a:t>Discussion</a:t>
            </a:r>
            <a:endParaRPr sz="3600">
              <a:solidFill>
                <a:srgbClr val="000000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AutoNum type="arabicPeriod"/>
            </a:pPr>
            <a:r>
              <a:rPr lang="pt-BR" sz="3600">
                <a:solidFill>
                  <a:srgbClr val="000000"/>
                </a:solidFill>
              </a:rPr>
              <a:t>Conclusion</a:t>
            </a:r>
            <a:endParaRPr sz="3600">
              <a:solidFill>
                <a:srgbClr val="000000"/>
              </a:solidFill>
            </a:endParaRPr>
          </a:p>
          <a:p>
            <a:pPr marL="514350" lvl="0" indent="-3365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563" cy="75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457200" lvl="0" indent="-508635" algn="ctr" rtl="0">
              <a:spcBef>
                <a:spcPts val="0"/>
              </a:spcBef>
              <a:spcAft>
                <a:spcPts val="0"/>
              </a:spcAft>
              <a:buSzPts val="4410"/>
              <a:buAutoNum type="arabicPeriod"/>
            </a:pPr>
            <a:r>
              <a:rPr lang="pt-BR" sz="4410"/>
              <a:t>Introduction</a:t>
            </a:r>
            <a:endParaRPr sz="4410"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504025" y="1534882"/>
            <a:ext cx="9072600" cy="24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978" marR="0" lvl="0" indent="-37797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Skin cancer — the abnormal growth of skin cells</a:t>
            </a:r>
            <a:endParaRPr/>
          </a:p>
          <a:p>
            <a:pPr marL="377978" lvl="0" indent="-37797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123,000 newly diagnosed cases worldwide in every year</a:t>
            </a:r>
            <a:endParaRPr/>
          </a:p>
          <a:p>
            <a:pPr marL="377978" marR="0" lvl="0" indent="-37797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Melanoma is the highest mortality rate cancer</a:t>
            </a:r>
            <a:endParaRPr/>
          </a:p>
          <a:p>
            <a:pPr marL="377978" marR="0" lvl="0" indent="-37797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Melanoma develops from the pigment-containing cells</a:t>
            </a:r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pic>
        <p:nvPicPr>
          <p:cNvPr id="53" name="Google Shape;5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213" y="4347500"/>
            <a:ext cx="285750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 txBox="1"/>
          <p:nvPr/>
        </p:nvSpPr>
        <p:spPr>
          <a:xfrm>
            <a:off x="504025" y="4103175"/>
            <a:ext cx="5760600" cy="24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7978" lvl="0" indent="-37797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develop a CADx medical system that help physicians to deliver a diagnosis earlier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978" lvl="0" indent="-377978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Dermoscopy is mainly used to evaluate pigmented skin lesions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850" y="3537796"/>
            <a:ext cx="4280600" cy="29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/>
          <p:nvPr/>
        </p:nvSpPr>
        <p:spPr>
          <a:xfrm>
            <a:off x="175000" y="5862250"/>
            <a:ext cx="2352000" cy="75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Test: 1015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175000" y="2526100"/>
            <a:ext cx="9642000" cy="980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10"/>
              <a:t>2. Dataset (Challenge 1)</a:t>
            </a:r>
            <a:endParaRPr sz="4410"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504025" y="1230076"/>
            <a:ext cx="90726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978" marR="0" lvl="0" indent="-377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Skin lesion HAM10000 dataset was used, 450×600 in JPEG </a:t>
            </a: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4">
            <a:alphaModFix/>
          </a:blip>
          <a:srcRect t="24110"/>
          <a:stretch/>
        </p:blipFill>
        <p:spPr>
          <a:xfrm>
            <a:off x="2623488" y="3655775"/>
            <a:ext cx="1983825" cy="14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 txBox="1"/>
          <p:nvPr/>
        </p:nvSpPr>
        <p:spPr>
          <a:xfrm>
            <a:off x="2509400" y="1845975"/>
            <a:ext cx="2442900" cy="5268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Nevus (class 0)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6055175" y="1862875"/>
            <a:ext cx="2442900" cy="5268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Lesion (class 1)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120125" y="2503025"/>
            <a:ext cx="29598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Train: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Validation: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2717050" y="2503025"/>
            <a:ext cx="1881300" cy="11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2400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(50%)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600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(50%)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6335975" y="2503025"/>
            <a:ext cx="1881300" cy="11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2400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(50%)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600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(50%)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800" y="3229788"/>
            <a:ext cx="2352000" cy="237037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10"/>
              <a:t>2. Dataset (Challenge 2)</a:t>
            </a:r>
            <a:endParaRPr sz="4410"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78" name="Google Shape;78;p8"/>
          <p:cNvSpPr txBox="1"/>
          <p:nvPr/>
        </p:nvSpPr>
        <p:spPr>
          <a:xfrm>
            <a:off x="5025650" y="1412588"/>
            <a:ext cx="2164500" cy="5268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bkl (class 1)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7596923" y="1412588"/>
            <a:ext cx="2083800" cy="5268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 (class 2)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 txBox="1"/>
          <p:nvPr/>
        </p:nvSpPr>
        <p:spPr>
          <a:xfrm>
            <a:off x="2593199" y="1412600"/>
            <a:ext cx="2164500" cy="5268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bcc (class 0)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227500" y="2216200"/>
            <a:ext cx="9569100" cy="103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Train:		400 </a:t>
            </a: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(20%)</a:t>
            </a: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800 </a:t>
            </a: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(40%)</a:t>
            </a: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800 </a:t>
            </a: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(40%)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Validation:	100 </a:t>
            </a: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(20%)</a:t>
            </a: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200 </a:t>
            </a: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(40%)</a:t>
            </a: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200 </a:t>
            </a: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(40%)</a:t>
            </a:r>
            <a:endParaRPr dirty="0"/>
          </a:p>
        </p:txBody>
      </p:sp>
      <p:pic>
        <p:nvPicPr>
          <p:cNvPr id="82" name="Google Shape;8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4600" y="3581188"/>
            <a:ext cx="2352001" cy="20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0825" y="3352600"/>
            <a:ext cx="2190350" cy="227870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/>
          <p:nvPr/>
        </p:nvSpPr>
        <p:spPr>
          <a:xfrm>
            <a:off x="227500" y="5897250"/>
            <a:ext cx="2352000" cy="75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Test: 226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10"/>
              <a:t>3. VGG16 &amp; transfer learning</a:t>
            </a:r>
            <a:endParaRPr sz="4410"/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91" name="Google Shape;9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63" y="1244049"/>
            <a:ext cx="8572500" cy="48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9"/>
          <p:cNvSpPr txBox="1"/>
          <p:nvPr/>
        </p:nvSpPr>
        <p:spPr>
          <a:xfrm>
            <a:off x="1649475" y="6073225"/>
            <a:ext cx="69060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The VGG16 architecture for ImageNet</a:t>
            </a:r>
            <a:endParaRPr sz="30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Optimizer: SGD	Loss: CrossEntropy		</a:t>
            </a:r>
            <a:endParaRPr sz="1800"/>
          </a:p>
        </p:txBody>
      </p:sp>
      <p:sp>
        <p:nvSpPr>
          <p:cNvPr id="93" name="Google Shape;93;p9"/>
          <p:cNvSpPr/>
          <p:nvPr/>
        </p:nvSpPr>
        <p:spPr>
          <a:xfrm>
            <a:off x="8734075" y="3430600"/>
            <a:ext cx="592500" cy="33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10"/>
              <a:t>3. VGG16 &amp; transfer learning</a:t>
            </a:r>
            <a:endParaRPr sz="4410"/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504019" y="1219887"/>
            <a:ext cx="9072600" cy="57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Need to adapt:</a:t>
            </a:r>
            <a:endParaRPr/>
          </a:p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Resize data to input shape</a:t>
            </a:r>
            <a:endParaRPr/>
          </a:p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Reshape output size according to number of classes</a:t>
            </a:r>
            <a:endParaRPr/>
          </a:p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Freeze all layers but last</a:t>
            </a:r>
            <a:endParaRPr/>
          </a:p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Train last layer</a:t>
            </a:r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10"/>
              <a:t>4. Improvements</a:t>
            </a:r>
            <a:endParaRPr sz="4410"/>
          </a:p>
        </p:txBody>
      </p:sp>
      <p:sp>
        <p:nvSpPr>
          <p:cNvPr id="106" name="Google Shape;106;p11"/>
          <p:cNvSpPr txBox="1">
            <a:spLocks noGrp="1"/>
          </p:cNvSpPr>
          <p:nvPr>
            <p:ph type="body" idx="1"/>
          </p:nvPr>
        </p:nvSpPr>
        <p:spPr>
          <a:xfrm>
            <a:off x="504019" y="1219887"/>
            <a:ext cx="9072600" cy="57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Tried and kept:</a:t>
            </a:r>
            <a:endParaRPr/>
          </a:p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Batch normalization</a:t>
            </a:r>
            <a:endParaRPr/>
          </a:p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Random Crop (data augmentation)</a:t>
            </a:r>
            <a:endParaRPr/>
          </a:p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Data normalization to ImageNet</a:t>
            </a:r>
            <a:endParaRPr/>
          </a:p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Adam as optimizer</a:t>
            </a:r>
            <a:endParaRPr/>
          </a:p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Initialize VGG16 with ImageNet weight, train all layers</a:t>
            </a:r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10"/>
              <a:t>5. Results</a:t>
            </a:r>
            <a:endParaRPr sz="4410"/>
          </a:p>
        </p:txBody>
      </p:sp>
      <p:sp>
        <p:nvSpPr>
          <p:cNvPr id="113" name="Google Shape;113;p12"/>
          <p:cNvSpPr txBox="1">
            <a:spLocks noGrp="1"/>
          </p:cNvSpPr>
          <p:nvPr>
            <p:ph type="body" idx="1"/>
          </p:nvPr>
        </p:nvSpPr>
        <p:spPr>
          <a:xfrm>
            <a:off x="504019" y="1219887"/>
            <a:ext cx="9072600" cy="57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Method:</a:t>
            </a:r>
            <a:endParaRPr/>
          </a:p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Split the train folder in 2: train and test</a:t>
            </a:r>
            <a:endParaRPr/>
          </a:p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Get stats on validation after training</a:t>
            </a:r>
            <a:endParaRPr/>
          </a:p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Get stats on created test set (never seen by the net network)</a:t>
            </a:r>
            <a:endParaRPr/>
          </a:p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Compare validation and test results</a:t>
            </a:r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Custom</PresentationFormat>
  <Paragraphs>114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Verdana</vt:lpstr>
      <vt:lpstr>Tema de Office</vt:lpstr>
      <vt:lpstr>Skin lesions classification</vt:lpstr>
      <vt:lpstr>Outline</vt:lpstr>
      <vt:lpstr>Introduction</vt:lpstr>
      <vt:lpstr>2. Dataset (Challenge 1)</vt:lpstr>
      <vt:lpstr>2. Dataset (Challenge 2)</vt:lpstr>
      <vt:lpstr>3. VGG16 &amp; transfer learning</vt:lpstr>
      <vt:lpstr>3. VGG16 &amp; transfer learning</vt:lpstr>
      <vt:lpstr>4. Improvements</vt:lpstr>
      <vt:lpstr>5. Results</vt:lpstr>
      <vt:lpstr>5.a. Results Challenge 1</vt:lpstr>
      <vt:lpstr>5.a. Results Challenge 1</vt:lpstr>
      <vt:lpstr>5.a. Results Challenge 1</vt:lpstr>
      <vt:lpstr>5.b. Results Challenge 2</vt:lpstr>
      <vt:lpstr>5.b. Results Challenge 2</vt:lpstr>
      <vt:lpstr>5. Results</vt:lpstr>
      <vt:lpstr>6. Discussion</vt:lpstr>
      <vt:lpstr>7. Conclusion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lesions classification</dc:title>
  <cp:lastModifiedBy>ZT</cp:lastModifiedBy>
  <cp:revision>1</cp:revision>
  <dcterms:modified xsi:type="dcterms:W3CDTF">2019-01-17T16:41:47Z</dcterms:modified>
</cp:coreProperties>
</file>