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6430" y="2350452"/>
            <a:ext cx="5146040" cy="392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31965" y="2197163"/>
            <a:ext cx="4549140" cy="423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7262" y="194792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0515600" y="1095375"/>
            <a:ext cx="1676400" cy="2228850"/>
          </a:xfrm>
          <a:custGeom>
            <a:avLst/>
            <a:gdLst/>
            <a:ahLst/>
            <a:cxnLst/>
            <a:rect l="l" t="t" r="r" b="b"/>
            <a:pathLst>
              <a:path w="1676400" h="2228850">
                <a:moveTo>
                  <a:pt x="559434" y="0"/>
                </a:moveTo>
                <a:lnTo>
                  <a:pt x="0" y="557657"/>
                </a:lnTo>
                <a:lnTo>
                  <a:pt x="1676400" y="2228850"/>
                </a:lnTo>
                <a:lnTo>
                  <a:pt x="1676400" y="1113536"/>
                </a:lnTo>
                <a:lnTo>
                  <a:pt x="559434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1107039" y="889"/>
            <a:ext cx="1085215" cy="1085215"/>
          </a:xfrm>
          <a:custGeom>
            <a:avLst/>
            <a:gdLst/>
            <a:ahLst/>
            <a:cxnLst/>
            <a:rect l="l" t="t" r="r" b="b"/>
            <a:pathLst>
              <a:path w="1085215" h="1085215">
                <a:moveTo>
                  <a:pt x="1084960" y="0"/>
                </a:moveTo>
                <a:lnTo>
                  <a:pt x="0" y="0"/>
                </a:lnTo>
                <a:lnTo>
                  <a:pt x="1084960" y="1084960"/>
                </a:lnTo>
                <a:lnTo>
                  <a:pt x="108496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8867775" y="889"/>
            <a:ext cx="2181225" cy="1094740"/>
          </a:xfrm>
          <a:custGeom>
            <a:avLst/>
            <a:gdLst/>
            <a:ahLst/>
            <a:cxnLst/>
            <a:rect l="l" t="t" r="r" b="b"/>
            <a:pathLst>
              <a:path w="2181225" h="1094740">
                <a:moveTo>
                  <a:pt x="2181225" y="0"/>
                </a:moveTo>
                <a:lnTo>
                  <a:pt x="0" y="0"/>
                </a:lnTo>
                <a:lnTo>
                  <a:pt x="1090168" y="1094485"/>
                </a:lnTo>
                <a:lnTo>
                  <a:pt x="2181225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6835" y="405701"/>
            <a:ext cx="9498329" cy="124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565" y="2198164"/>
            <a:ext cx="10607040" cy="4572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3270"/>
            <a:ext cx="6096000" cy="6094730"/>
            <a:chOff x="0" y="762000"/>
            <a:chExt cx="6096000" cy="6094730"/>
          </a:xfrm>
        </p:grpSpPr>
        <p:sp>
          <p:nvSpPr>
            <p:cNvPr id="3" name="object 3"/>
            <p:cNvSpPr/>
            <p:nvPr/>
          </p:nvSpPr>
          <p:spPr>
            <a:xfrm>
              <a:off x="0" y="762000"/>
              <a:ext cx="3076575" cy="4095750"/>
            </a:xfrm>
            <a:custGeom>
              <a:avLst/>
              <a:gdLst/>
              <a:ahLst/>
              <a:cxnLst/>
              <a:rect l="l" t="t" r="r" b="b"/>
              <a:pathLst>
                <a:path w="3076575" h="4095750">
                  <a:moveTo>
                    <a:pt x="0" y="0"/>
                  </a:moveTo>
                  <a:lnTo>
                    <a:pt x="0" y="2049652"/>
                  </a:lnTo>
                  <a:lnTo>
                    <a:pt x="2049907" y="4095750"/>
                  </a:lnTo>
                  <a:lnTo>
                    <a:pt x="3076575" y="3070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57750"/>
              <a:ext cx="1998980" cy="1998980"/>
            </a:xfrm>
            <a:custGeom>
              <a:avLst/>
              <a:gdLst/>
              <a:ahLst/>
              <a:cxnLst/>
              <a:rect l="l" t="t" r="r" b="b"/>
              <a:pathLst>
                <a:path w="1998980" h="1998979">
                  <a:moveTo>
                    <a:pt x="0" y="0"/>
                  </a:moveTo>
                  <a:lnTo>
                    <a:pt x="0" y="1998528"/>
                  </a:lnTo>
                  <a:lnTo>
                    <a:pt x="1998472" y="1998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095500" y="4857750"/>
              <a:ext cx="4000500" cy="1998980"/>
            </a:xfrm>
            <a:custGeom>
              <a:avLst/>
              <a:gdLst/>
              <a:ahLst/>
              <a:cxnLst/>
              <a:rect l="l" t="t" r="r" b="b"/>
              <a:pathLst>
                <a:path w="4000500" h="1998979">
                  <a:moveTo>
                    <a:pt x="2001139" y="0"/>
                  </a:moveTo>
                  <a:lnTo>
                    <a:pt x="0" y="1998533"/>
                  </a:lnTo>
                  <a:lnTo>
                    <a:pt x="4000500" y="1998533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298410"/>
            <a:ext cx="9498329" cy="585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745740" marR="5080" algn="l">
              <a:lnSpc>
                <a:spcPct val="101400"/>
              </a:lnSpc>
              <a:spcBef>
                <a:spcPts val="65"/>
              </a:spcBef>
            </a:pPr>
            <a:r>
              <a:rPr lang="en-IN" u="none" spc="-150" dirty="0">
                <a:solidFill>
                  <a:schemeClr val="tx2"/>
                </a:solidFill>
              </a:rPr>
              <a:t>E-Waste Management System</a:t>
            </a:r>
            <a:endParaRPr u="none" spc="-150" dirty="0">
              <a:solidFill>
                <a:schemeClr val="tx2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3800" y="4467161"/>
            <a:ext cx="4267200" cy="21986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047750">
              <a:lnSpc>
                <a:spcPct val="100000"/>
              </a:lnSpc>
              <a:spcBef>
                <a:spcPts val="125"/>
              </a:spcBef>
              <a:tabLst>
                <a:tab pos="298450" algn="l"/>
              </a:tabLst>
            </a:pPr>
            <a:r>
              <a:rPr sz="2000" b="1" spc="-75" dirty="0"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lang="en-US" sz="2000" b="1" spc="-80" dirty="0">
                <a:solidFill>
                  <a:schemeClr val="accent3"/>
                </a:solidFill>
                <a:latin typeface="Arial"/>
                <a:cs typeface="Arial"/>
              </a:rPr>
              <a:t>Track </a:t>
            </a:r>
            <a:r>
              <a:rPr lang="en-US" sz="2000" b="1" spc="-8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IN" sz="2000" spc="-80" dirty="0">
                <a:latin typeface="Arial"/>
                <a:cs typeface="Arial"/>
              </a:rPr>
              <a:t>Planet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 b="1" dirty="0">
              <a:latin typeface="Arial"/>
              <a:cs typeface="Arial"/>
            </a:endParaRPr>
          </a:p>
          <a:p>
            <a:pPr marL="298450" marR="216535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000" b="1" spc="-80" dirty="0">
                <a:solidFill>
                  <a:schemeClr val="accent3"/>
                </a:solidFill>
                <a:latin typeface="Arial"/>
                <a:cs typeface="Arial"/>
              </a:rPr>
              <a:t>Team </a:t>
            </a:r>
            <a:r>
              <a:rPr lang="en-US" sz="2000" b="1" spc="-110" dirty="0">
                <a:solidFill>
                  <a:schemeClr val="accent3"/>
                </a:solidFill>
                <a:latin typeface="Arial"/>
                <a:cs typeface="Arial"/>
              </a:rPr>
              <a:t>Leader:</a:t>
            </a:r>
            <a:r>
              <a:rPr lang="en-US" sz="2000" b="1" spc="-11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spc="-75" dirty="0">
                <a:latin typeface="Arial"/>
                <a:cs typeface="Arial"/>
              </a:rPr>
              <a:t>Mohammed Mubeen Uddin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b="1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lang="en-US" sz="2000" b="1" spc="-80" dirty="0">
                <a:solidFill>
                  <a:schemeClr val="accent3"/>
                </a:solidFill>
                <a:latin typeface="Arial"/>
                <a:cs typeface="Arial"/>
              </a:rPr>
              <a:t>Country:</a:t>
            </a:r>
            <a:r>
              <a:rPr lang="en-US" sz="2000" b="1" spc="-145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IN" sz="2000" spc="-145" dirty="0">
                <a:latin typeface="Arial"/>
                <a:cs typeface="Arial"/>
              </a:rPr>
              <a:t>INDIA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2B041-DCD8-18BB-29CB-913F73109C98}"/>
              </a:ext>
            </a:extLst>
          </p:cNvPr>
          <p:cNvSpPr txBox="1"/>
          <p:nvPr/>
        </p:nvSpPr>
        <p:spPr>
          <a:xfrm>
            <a:off x="2756555" y="1156074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98450" algn="l"/>
              </a:tabLst>
            </a:pPr>
            <a:r>
              <a:rPr lang="en-US" sz="2400" b="1" spc="-80" dirty="0">
                <a:solidFill>
                  <a:schemeClr val="accent3"/>
                </a:solidFill>
                <a:latin typeface="Arial"/>
                <a:cs typeface="Arial"/>
              </a:rPr>
              <a:t>Problem Statement</a:t>
            </a:r>
            <a:r>
              <a:rPr lang="en-US" sz="2400" b="1" spc="-8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12700" algn="just">
              <a:lnSpc>
                <a:spcPct val="100000"/>
              </a:lnSpc>
              <a:tabLst>
                <a:tab pos="298450" algn="l"/>
              </a:tabLst>
            </a:pPr>
            <a:r>
              <a:rPr lang="en-US" sz="2000" b="0" i="0" dirty="0">
                <a:effectLst/>
                <a:latin typeface="Söhne"/>
              </a:rPr>
              <a:t>Electronic waste (E-Waste) is becoming a growing concern as the world becomes increasingly reliant on electronic devices. The increasing rate of technology obsolescence and the high rate of device replacement are leading to a rapid growth in the amount of E-Waste being generated. This presents a major challenge for waste management and recycling systems, as E-Waste often contains hazardous materials that can harm human health and the environment. In addition, E-Waste is often shipped to developing countries, where it is often managed in an unsafe and environmentally damaging manner. As a result, there is a pressing need for effective E-Waste management solutions that can reduce the environmental impact of E-Waste and promote sustainable practices.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895725"/>
            <a:ext cx="2961640" cy="2962275"/>
            <a:chOff x="833" y="3895725"/>
            <a:chExt cx="2961640" cy="2962275"/>
          </a:xfrm>
        </p:grpSpPr>
        <p:sp>
          <p:nvSpPr>
            <p:cNvPr id="3" name="object 3"/>
            <p:cNvSpPr/>
            <p:nvPr/>
          </p:nvSpPr>
          <p:spPr>
            <a:xfrm>
              <a:off x="971549" y="5372100"/>
              <a:ext cx="1990725" cy="1485900"/>
            </a:xfrm>
            <a:custGeom>
              <a:avLst/>
              <a:gdLst/>
              <a:ahLst/>
              <a:cxnLst/>
              <a:rect l="l" t="t" r="r" b="b"/>
              <a:pathLst>
                <a:path w="1990725" h="1485900">
                  <a:moveTo>
                    <a:pt x="498094" y="0"/>
                  </a:moveTo>
                  <a:lnTo>
                    <a:pt x="0" y="495858"/>
                  </a:lnTo>
                  <a:lnTo>
                    <a:pt x="994537" y="1485900"/>
                  </a:lnTo>
                  <a:lnTo>
                    <a:pt x="1990725" y="1485900"/>
                  </a:lnTo>
                  <a:lnTo>
                    <a:pt x="498094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36" y="5887288"/>
              <a:ext cx="970915" cy="970915"/>
            </a:xfrm>
            <a:custGeom>
              <a:avLst/>
              <a:gdLst/>
              <a:ahLst/>
              <a:cxnLst/>
              <a:rect l="l" t="t" r="r" b="b"/>
              <a:pathLst>
                <a:path w="970915" h="970915">
                  <a:moveTo>
                    <a:pt x="0" y="0"/>
                  </a:moveTo>
                  <a:lnTo>
                    <a:pt x="0" y="970711"/>
                  </a:lnTo>
                  <a:lnTo>
                    <a:pt x="970713" y="970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5725"/>
              <a:ext cx="970915" cy="1943100"/>
            </a:xfrm>
            <a:custGeom>
              <a:avLst/>
              <a:gdLst/>
              <a:ahLst/>
              <a:cxnLst/>
              <a:rect l="l" t="t" r="r" b="b"/>
              <a:pathLst>
                <a:path w="970915" h="1943100">
                  <a:moveTo>
                    <a:pt x="0" y="0"/>
                  </a:moveTo>
                  <a:lnTo>
                    <a:pt x="0" y="1943100"/>
                  </a:lnTo>
                  <a:lnTo>
                    <a:pt x="970716" y="97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995362" y="1658301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8367" y="668655"/>
            <a:ext cx="45688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u="none" spc="-90" dirty="0">
                <a:solidFill>
                  <a:schemeClr val="accent3">
                    <a:lumMod val="75000"/>
                  </a:schemeClr>
                </a:solidFill>
              </a:rPr>
              <a:t>Idea</a:t>
            </a:r>
            <a:r>
              <a:rPr lang="en-IN" sz="4400" u="none" spc="-415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4400" u="none" spc="-145" dirty="0">
                <a:solidFill>
                  <a:schemeClr val="accent3">
                    <a:lumMod val="75000"/>
                  </a:schemeClr>
                </a:solidFill>
              </a:rPr>
              <a:t>Description</a:t>
            </a:r>
            <a:endParaRPr lang="en-IN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185" y="6336136"/>
            <a:ext cx="8636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0"/>
              </a:lnSpc>
            </a:pPr>
            <a:r>
              <a:rPr sz="1100" spc="6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9375" y="3297200"/>
            <a:ext cx="22866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SzPct val="90000"/>
              <a:buFont typeface="Wingdings"/>
              <a:buChar char=""/>
              <a:tabLst>
                <a:tab pos="299085" algn="l"/>
              </a:tabLst>
            </a:pPr>
            <a:r>
              <a:rPr lang="en-US" sz="2000" b="1" spc="-145" dirty="0">
                <a:solidFill>
                  <a:schemeClr val="accent3"/>
                </a:solidFill>
                <a:latin typeface="Arial"/>
                <a:cs typeface="Arial"/>
              </a:rPr>
              <a:t>Technology</a:t>
            </a:r>
            <a:r>
              <a:rPr lang="en-US" sz="2000" b="1" spc="-305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000" b="1" spc="-100" dirty="0">
                <a:solidFill>
                  <a:schemeClr val="accent3"/>
                </a:solidFill>
                <a:latin typeface="Arial"/>
                <a:cs typeface="Arial"/>
              </a:rPr>
              <a:t>Stack:</a:t>
            </a:r>
            <a:endParaRPr lang="en-US" sz="20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8675" y="6153150"/>
            <a:ext cx="333375" cy="428625"/>
          </a:xfrm>
          <a:custGeom>
            <a:avLst/>
            <a:gdLst/>
            <a:ahLst/>
            <a:cxnLst/>
            <a:rect l="l" t="t" r="r" b="b"/>
            <a:pathLst>
              <a:path w="333375" h="428625">
                <a:moveTo>
                  <a:pt x="333375" y="0"/>
                </a:moveTo>
                <a:lnTo>
                  <a:pt x="0" y="0"/>
                </a:lnTo>
                <a:lnTo>
                  <a:pt x="0" y="428625"/>
                </a:lnTo>
                <a:lnTo>
                  <a:pt x="333375" y="428625"/>
                </a:lnTo>
                <a:lnTo>
                  <a:pt x="333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41645-3E5A-4B46-9506-1F4096F80369}"/>
              </a:ext>
            </a:extLst>
          </p:cNvPr>
          <p:cNvSpPr/>
          <p:nvPr/>
        </p:nvSpPr>
        <p:spPr>
          <a:xfrm>
            <a:off x="7238998" y="3786114"/>
            <a:ext cx="4572000" cy="2771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52B50-72E1-40DD-BB08-B8D4A26FBC29}"/>
              </a:ext>
            </a:extLst>
          </p:cNvPr>
          <p:cNvSpPr txBox="1"/>
          <p:nvPr/>
        </p:nvSpPr>
        <p:spPr>
          <a:xfrm>
            <a:off x="470248" y="1952455"/>
            <a:ext cx="6350526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E-Waste management system is a comprehensive solution that aims to tackle the growing issue of electronic waste. The application is designed to manage the entire E-Waste lifecycle, from collection to disposal, while reducing the amount of E-Waste that ends up in landfills. The system operates through a network of E-Waste collection points and government facilities, and provides users with a convenient and secure way to dispose of their unwanted electronics.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E-Waste management system provides several key features, including data destruction services and safe disposal methods, as well as tracking the flow of E-Waste from collection to recycling. The system also offers educational resources to help raise awareness about the environmental impact of E-Waste and encourage responsible disposal practices.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application uses advanced analytics to gather data on E-Waste trends, disposal methods, and environmental impact, providing valuable insights into the E-Waste landscape. The goal of the E-Waste management system is to promote sustainable practices and reduce the environmental impact of electronic waste, while providing a convenient and effective solution for users.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282D90-C4ED-43AB-963F-FE1117CCA977}"/>
              </a:ext>
            </a:extLst>
          </p:cNvPr>
          <p:cNvSpPr/>
          <p:nvPr/>
        </p:nvSpPr>
        <p:spPr>
          <a:xfrm>
            <a:off x="7467600" y="3947765"/>
            <a:ext cx="4114800" cy="378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IN" dirty="0"/>
              <a:t>Java to create App</a:t>
            </a:r>
          </a:p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1A2998D-E52E-4F9C-AEF3-EDCC9F11E430}"/>
              </a:ext>
            </a:extLst>
          </p:cNvPr>
          <p:cNvSpPr/>
          <p:nvPr/>
        </p:nvSpPr>
        <p:spPr>
          <a:xfrm>
            <a:off x="7467597" y="5967110"/>
            <a:ext cx="4114799" cy="430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Database-MySQL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C53EBF-2996-474E-BE78-8FDD6C384E49}"/>
              </a:ext>
            </a:extLst>
          </p:cNvPr>
          <p:cNvSpPr/>
          <p:nvPr/>
        </p:nvSpPr>
        <p:spPr>
          <a:xfrm>
            <a:off x="7467598" y="5437598"/>
            <a:ext cx="4114799" cy="430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chemeClr val="bg1"/>
                </a:solidFill>
                <a:effectLst/>
                <a:latin typeface="Söhne"/>
              </a:rPr>
              <a:t>Geographic Information Systems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6802DB-40EE-4CA4-8E1E-D7F742B1B7D5}"/>
              </a:ext>
            </a:extLst>
          </p:cNvPr>
          <p:cNvSpPr/>
          <p:nvPr/>
        </p:nvSpPr>
        <p:spPr>
          <a:xfrm>
            <a:off x="7467599" y="4460627"/>
            <a:ext cx="4114799" cy="375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3D2B5E0-EFEB-4767-B3CF-9791BB32BD24}"/>
              </a:ext>
            </a:extLst>
          </p:cNvPr>
          <p:cNvSpPr/>
          <p:nvPr/>
        </p:nvSpPr>
        <p:spPr>
          <a:xfrm>
            <a:off x="7467599" y="4946762"/>
            <a:ext cx="4114799" cy="378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IN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90B35-15AB-4331-AECA-F237323DCF2A}"/>
              </a:ext>
            </a:extLst>
          </p:cNvPr>
          <p:cNvSpPr txBox="1"/>
          <p:nvPr/>
        </p:nvSpPr>
        <p:spPr>
          <a:xfrm>
            <a:off x="8825842" y="4437093"/>
            <a:ext cx="1676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Python – Analysis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766EC-6127-421B-80CF-538B0695F742}"/>
              </a:ext>
            </a:extLst>
          </p:cNvPr>
          <p:cNvSpPr txBox="1"/>
          <p:nvPr/>
        </p:nvSpPr>
        <p:spPr>
          <a:xfrm>
            <a:off x="7178599" y="4873697"/>
            <a:ext cx="4692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Python Libraries :  NumPy , Pandas, Scikit-learn, Geopy</a:t>
            </a:r>
          </a:p>
        </p:txBody>
      </p:sp>
      <p:pic>
        <p:nvPicPr>
          <p:cNvPr id="11" name="Picture 2" descr="Bharat IT Services Limited-E-Waste Management">
            <a:extLst>
              <a:ext uri="{FF2B5EF4-FFF2-40B4-BE49-F238E27FC236}">
                <a16:creationId xmlns:a16="http://schemas.microsoft.com/office/drawing/2014/main" id="{2A8B91D4-7C22-FFD0-2143-E6AA4E4D7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335" b="-2161"/>
          <a:stretch/>
        </p:blipFill>
        <p:spPr bwMode="auto">
          <a:xfrm>
            <a:off x="7941062" y="901713"/>
            <a:ext cx="2789895" cy="227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867775" y="889"/>
            <a:ext cx="3324225" cy="3323590"/>
            <a:chOff x="8867775" y="889"/>
            <a:chExt cx="3324225" cy="3323590"/>
          </a:xfrm>
        </p:grpSpPr>
        <p:sp>
          <p:nvSpPr>
            <p:cNvPr id="4" name="object 4"/>
            <p:cNvSpPr/>
            <p:nvPr/>
          </p:nvSpPr>
          <p:spPr>
            <a:xfrm>
              <a:off x="10515600" y="1095375"/>
              <a:ext cx="1676400" cy="2228850"/>
            </a:xfrm>
            <a:custGeom>
              <a:avLst/>
              <a:gdLst/>
              <a:ahLst/>
              <a:cxnLst/>
              <a:rect l="l" t="t" r="r" b="b"/>
              <a:pathLst>
                <a:path w="1676400" h="2228850">
                  <a:moveTo>
                    <a:pt x="559434" y="0"/>
                  </a:moveTo>
                  <a:lnTo>
                    <a:pt x="0" y="557657"/>
                  </a:lnTo>
                  <a:lnTo>
                    <a:pt x="1676400" y="2228850"/>
                  </a:lnTo>
                  <a:lnTo>
                    <a:pt x="1676400" y="1113536"/>
                  </a:lnTo>
                  <a:lnTo>
                    <a:pt x="559434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039" y="889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60" y="0"/>
                  </a:moveTo>
                  <a:lnTo>
                    <a:pt x="0" y="0"/>
                  </a:lnTo>
                  <a:lnTo>
                    <a:pt x="1084960" y="1084960"/>
                  </a:lnTo>
                  <a:lnTo>
                    <a:pt x="108496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8867775" y="889"/>
              <a:ext cx="2181225" cy="1094740"/>
            </a:xfrm>
            <a:custGeom>
              <a:avLst/>
              <a:gdLst/>
              <a:ahLst/>
              <a:cxnLst/>
              <a:rect l="l" t="t" r="r" b="b"/>
              <a:pathLst>
                <a:path w="2181225" h="1094740">
                  <a:moveTo>
                    <a:pt x="2181225" y="0"/>
                  </a:moveTo>
                  <a:lnTo>
                    <a:pt x="0" y="0"/>
                  </a:lnTo>
                  <a:lnTo>
                    <a:pt x="1090168" y="1094485"/>
                  </a:lnTo>
                  <a:lnTo>
                    <a:pt x="2181225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074" name="Picture 2" descr="Materials Flow in E-waste Management and Disposal | Download Scientific  Diagram">
            <a:extLst>
              <a:ext uri="{FF2B5EF4-FFF2-40B4-BE49-F238E27FC236}">
                <a16:creationId xmlns:a16="http://schemas.microsoft.com/office/drawing/2014/main" id="{AD689CCE-3A6D-15E7-A81F-8DCA301D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55912"/>
            <a:ext cx="4006471" cy="55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848173" y="1355912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9364" y="403449"/>
            <a:ext cx="6027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u="none" spc="-170" dirty="0">
                <a:solidFill>
                  <a:schemeClr val="accent3">
                    <a:lumMod val="75000"/>
                  </a:schemeClr>
                </a:solidFill>
              </a:rPr>
              <a:t>Use Cases</a:t>
            </a:r>
            <a:endParaRPr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xfrm>
            <a:off x="457200" y="1237399"/>
            <a:ext cx="8077200" cy="56791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Collection and Recycling: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E-Waste management systems can be used to track and manage the collection of E-Waste from individuals and businesses, and ensure that it is properly recycled.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Destruction: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E-Waste management systems can be used to securely erase sensitive data from discarded electronic devices to protect privacy and data security.</a:t>
            </a:r>
          </a:p>
          <a:p>
            <a:pPr algn="l">
              <a:buFont typeface="+mj-lt"/>
              <a:buAutoNum type="arabicPeriod"/>
            </a:pPr>
            <a:endParaRPr lang="en-US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Compliance: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E-Waste management systems can be used to ensure that E-Waste management processes are compliant with relevant regulations and standards.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Reporting: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E-Waste management systems can be used to generate reports on E-Waste generation and disposal, to track progress and monitor the effectiveness of E-Waste management programs.</a:t>
            </a:r>
          </a:p>
          <a:p>
            <a:pPr algn="l">
              <a:buFont typeface="+mj-lt"/>
              <a:buAutoNum type="arabicPeriod"/>
            </a:pPr>
            <a:endParaRPr lang="en-US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Geolocation Tracking: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E-Waste management systems can use geolocation tracking to track the movement of E-Waste from collection to recycling, and ensure that waste is managed and disposed of properly.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Automation: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E-Waste management systems can automate E-Waste management processes, from collection to recycling, to streamline operations and improve efficiency.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3404" y="7172386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361950" y="0"/>
                </a:moveTo>
                <a:lnTo>
                  <a:pt x="0" y="0"/>
                </a:lnTo>
                <a:lnTo>
                  <a:pt x="0" y="304800"/>
                </a:lnTo>
                <a:lnTo>
                  <a:pt x="361950" y="304800"/>
                </a:lnTo>
                <a:lnTo>
                  <a:pt x="361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furbishing India's e-waste management system - Shardul Amarchand  Mangaldas &amp; Co">
            <a:extLst>
              <a:ext uri="{FF2B5EF4-FFF2-40B4-BE49-F238E27FC236}">
                <a16:creationId xmlns:a16="http://schemas.microsoft.com/office/drawing/2014/main" id="{FC73642F-20C1-0EFE-F9D7-E65BA618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5112"/>
            <a:ext cx="12192000" cy="21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985542" y="1524000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867775" y="889"/>
            <a:ext cx="3324225" cy="3323590"/>
            <a:chOff x="8867775" y="889"/>
            <a:chExt cx="3324225" cy="3323590"/>
          </a:xfrm>
        </p:grpSpPr>
        <p:sp>
          <p:nvSpPr>
            <p:cNvPr id="4" name="object 4"/>
            <p:cNvSpPr/>
            <p:nvPr/>
          </p:nvSpPr>
          <p:spPr>
            <a:xfrm>
              <a:off x="10515600" y="1095375"/>
              <a:ext cx="1676400" cy="2228850"/>
            </a:xfrm>
            <a:custGeom>
              <a:avLst/>
              <a:gdLst/>
              <a:ahLst/>
              <a:cxnLst/>
              <a:rect l="l" t="t" r="r" b="b"/>
              <a:pathLst>
                <a:path w="1676400" h="2228850">
                  <a:moveTo>
                    <a:pt x="559434" y="0"/>
                  </a:moveTo>
                  <a:lnTo>
                    <a:pt x="0" y="557657"/>
                  </a:lnTo>
                  <a:lnTo>
                    <a:pt x="1676400" y="2228850"/>
                  </a:lnTo>
                  <a:lnTo>
                    <a:pt x="1676400" y="1113536"/>
                  </a:lnTo>
                  <a:lnTo>
                    <a:pt x="559434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039" y="889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1084960" y="0"/>
                  </a:moveTo>
                  <a:lnTo>
                    <a:pt x="0" y="0"/>
                  </a:lnTo>
                  <a:lnTo>
                    <a:pt x="1084960" y="1084960"/>
                  </a:lnTo>
                  <a:lnTo>
                    <a:pt x="108496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8867775" y="889"/>
              <a:ext cx="2181225" cy="1094740"/>
            </a:xfrm>
            <a:custGeom>
              <a:avLst/>
              <a:gdLst/>
              <a:ahLst/>
              <a:cxnLst/>
              <a:rect l="l" t="t" r="r" b="b"/>
              <a:pathLst>
                <a:path w="2181225" h="1094740">
                  <a:moveTo>
                    <a:pt x="2181225" y="0"/>
                  </a:moveTo>
                  <a:lnTo>
                    <a:pt x="0" y="0"/>
                  </a:lnTo>
                  <a:lnTo>
                    <a:pt x="1090168" y="1094485"/>
                  </a:lnTo>
                  <a:lnTo>
                    <a:pt x="2181225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9775" y="543496"/>
            <a:ext cx="4196058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sz="4400" u="none" spc="-229" dirty="0">
                <a:solidFill>
                  <a:schemeClr val="accent3">
                    <a:lumMod val="75000"/>
                  </a:schemeClr>
                </a:solidFill>
                <a:latin typeface="+mj-lt"/>
                <a:cs typeface="Arial Black" panose="020B0604020202020204" pitchFamily="34" charset="0"/>
              </a:rPr>
              <a:t>UNIQUE FEATURES</a:t>
            </a:r>
            <a:br>
              <a:rPr lang="en-IN" sz="4400" u="sng" spc="-229" dirty="0">
                <a:solidFill>
                  <a:schemeClr val="accent3">
                    <a:lumMod val="75000"/>
                  </a:schemeClr>
                </a:solidFill>
                <a:latin typeface="+mj-lt"/>
                <a:cs typeface="Arial Black" panose="020B0604020202020204" pitchFamily="34" charset="0"/>
              </a:rPr>
            </a:br>
            <a:endParaRPr lang="en-IN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0C27A-60EE-6821-65C3-8EEFA94103B7}"/>
              </a:ext>
            </a:extLst>
          </p:cNvPr>
          <p:cNvSpPr txBox="1"/>
          <p:nvPr/>
        </p:nvSpPr>
        <p:spPr>
          <a:xfrm>
            <a:off x="647700" y="1545572"/>
            <a:ext cx="9067800" cy="3752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 algn="l"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lang="en-IN" b="0" dirty="0">
                <a:latin typeface="+mj-lt"/>
                <a:cs typeface="Arial" panose="020B0604020202020204" pitchFamily="34" charset="0"/>
              </a:rPr>
              <a:t>Life cycle of </a:t>
            </a:r>
            <a:r>
              <a:rPr lang="en-IN" dirty="0">
                <a:latin typeface="+mj-lt"/>
                <a:cs typeface="Arial" panose="020B0604020202020204" pitchFamily="34" charset="0"/>
              </a:rPr>
              <a:t>Electronics can be tracked .</a:t>
            </a:r>
          </a:p>
          <a:p>
            <a:pPr marL="298450" indent="-285750" algn="l"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Arial" panose="020B0604020202020204" pitchFamily="34" charset="0"/>
              </a:rPr>
              <a:t>Promote repair and repurposing of electronics.</a:t>
            </a:r>
          </a:p>
          <a:p>
            <a:pPr marL="298450" indent="-285750" algn="l"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Arial" panose="020B0604020202020204" pitchFamily="34" charset="0"/>
              </a:rPr>
              <a:t>Awareness about Environmental Impact.</a:t>
            </a:r>
          </a:p>
          <a:p>
            <a:pPr marL="298450" indent="-285750" algn="l"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Arial" panose="020B0604020202020204" pitchFamily="34" charset="0"/>
              </a:rPr>
              <a:t>E-Waste Data Analysis  providing Market Intelligence.</a:t>
            </a:r>
          </a:p>
          <a:p>
            <a:pPr marL="298450" indent="-285750" algn="l"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  <a:cs typeface="Arial" panose="020B0604020202020204" pitchFamily="34" charset="0"/>
              </a:rPr>
              <a:t> </a:t>
            </a:r>
            <a:r>
              <a:rPr lang="en-IN" b="0" dirty="0">
                <a:latin typeface="+mj-lt"/>
                <a:cs typeface="Arial" panose="020B0604020202020204" pitchFamily="34" charset="0"/>
              </a:rPr>
              <a:t>The application allows to generate separate Login ID only for </a:t>
            </a:r>
            <a:r>
              <a:rPr lang="en-IN" dirty="0">
                <a:latin typeface="+mj-lt"/>
                <a:cs typeface="Arial" panose="020B0604020202020204" pitchFamily="34" charset="0"/>
              </a:rPr>
              <a:t>Collectors </a:t>
            </a:r>
            <a:r>
              <a:rPr lang="en-IN" b="0" dirty="0">
                <a:latin typeface="+mj-lt"/>
                <a:cs typeface="Arial" panose="020B0604020202020204" pitchFamily="34" charset="0"/>
              </a:rPr>
              <a:t> for security purposes.</a:t>
            </a:r>
            <a:endParaRPr lang="en-US" b="0" dirty="0">
              <a:latin typeface="+mj-lt"/>
              <a:cs typeface="Arial" panose="020B0604020202020204" pitchFamily="34" charset="0"/>
            </a:endParaRPr>
          </a:p>
          <a:p>
            <a:pPr marL="298450" indent="-285750" algn="l"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lang="en-US" b="0" dirty="0">
                <a:latin typeface="+mj-lt"/>
                <a:cs typeface="Arial" panose="020B0604020202020204" pitchFamily="34" charset="0"/>
              </a:rPr>
              <a:t>Auto </a:t>
            </a:r>
            <a:r>
              <a:rPr lang="en-IN" b="0" dirty="0">
                <a:latin typeface="+mj-lt"/>
                <a:cs typeface="Arial" panose="020B0604020202020204" pitchFamily="34" charset="0"/>
              </a:rPr>
              <a:t>tracking and recording the </a:t>
            </a:r>
            <a:r>
              <a:rPr lang="en-IN" dirty="0">
                <a:latin typeface="+mj-lt"/>
                <a:cs typeface="Arial" panose="020B0604020202020204" pitchFamily="34" charset="0"/>
              </a:rPr>
              <a:t>flow of E-Waste from collection to Recycling.</a:t>
            </a:r>
          </a:p>
          <a:p>
            <a:pPr marL="298450" indent="-285750" algn="l"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lang="en-IN" b="0" dirty="0">
                <a:latin typeface="+mj-lt"/>
                <a:cs typeface="Arial" panose="020B0604020202020204" pitchFamily="34" charset="0"/>
              </a:rPr>
              <a:t>Allow Government Facilities </a:t>
            </a:r>
          </a:p>
          <a:p>
            <a:pPr marL="298450" indent="-285750" algn="l"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lang="en-IN" b="0" dirty="0">
                <a:latin typeface="+mj-lt"/>
                <a:cs typeface="Arial" panose="020B0604020202020204" pitchFamily="34" charset="0"/>
              </a:rPr>
              <a:t>The application </a:t>
            </a:r>
            <a:r>
              <a:rPr lang="en-US" b="0" dirty="0">
                <a:latin typeface="+mj-lt"/>
                <a:cs typeface="Arial" panose="020B0604020202020204" pitchFamily="34" charset="0"/>
              </a:rPr>
              <a:t>model </a:t>
            </a:r>
            <a:r>
              <a:rPr lang="en-US" dirty="0">
                <a:latin typeface="+mj-lt"/>
                <a:cs typeface="Arial" panose="020B0604020202020204" pitchFamily="34" charset="0"/>
              </a:rPr>
              <a:t>will be</a:t>
            </a:r>
            <a:r>
              <a:rPr lang="en-US" b="0" dirty="0">
                <a:latin typeface="+mj-lt"/>
                <a:cs typeface="Arial" panose="020B0604020202020204" pitchFamily="34" charset="0"/>
              </a:rPr>
              <a:t> trained with Multiple data to gain higher accuracy</a:t>
            </a:r>
            <a:r>
              <a:rPr lang="en-IN" b="0" dirty="0">
                <a:latin typeface="+mj-lt"/>
                <a:cs typeface="Arial" panose="020B0604020202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599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Söhne</vt:lpstr>
      <vt:lpstr>Trebuchet MS</vt:lpstr>
      <vt:lpstr>Wingdings</vt:lpstr>
      <vt:lpstr>Office Theme</vt:lpstr>
      <vt:lpstr>E-Waste Management System</vt:lpstr>
      <vt:lpstr>Idea Description</vt:lpstr>
      <vt:lpstr>Use Cases</vt:lpstr>
      <vt:lpstr>UNIQUE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EYEcon: Real-time Crime  Tracking Security Surveillance</dc:title>
  <dc:creator>MOHD MUBEEN UDDIN</dc:creator>
  <cp:lastModifiedBy>Mohammed Mubeen Uddin</cp:lastModifiedBy>
  <cp:revision>9</cp:revision>
  <dcterms:created xsi:type="dcterms:W3CDTF">2022-04-10T11:45:29Z</dcterms:created>
  <dcterms:modified xsi:type="dcterms:W3CDTF">2023-02-08T17:18:09Z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LastSaved">
    <vt:filetime>2022-04-10T00:00:00Z</vt:filetime>
  </property>
</Properties>
</file>