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257" r:id="rId3"/>
    <p:sldId id="30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302" r:id="rId25"/>
    <p:sldId id="303" r:id="rId26"/>
    <p:sldId id="304" r:id="rId27"/>
    <p:sldId id="305" r:id="rId28"/>
    <p:sldId id="306" r:id="rId29"/>
    <p:sldId id="307" r:id="rId30"/>
    <p:sldId id="308" r:id="rId31"/>
    <p:sldId id="309" r:id="rId32"/>
    <p:sldId id="310" r:id="rId33"/>
    <p:sldId id="311" r:id="rId34"/>
    <p:sldId id="313" r:id="rId35"/>
    <p:sldId id="312" r:id="rId36"/>
    <p:sldId id="314" r:id="rId37"/>
    <p:sldId id="315" r:id="rId38"/>
    <p:sldId id="316" r:id="rId39"/>
    <p:sldId id="317" r:id="rId40"/>
    <p:sldId id="318" r:id="rId41"/>
    <p:sldId id="319" r:id="rId42"/>
    <p:sldId id="320" r:id="rId43"/>
    <p:sldId id="321" r:id="rId44"/>
    <p:sldId id="322" r:id="rId45"/>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89911" autoAdjust="0"/>
  </p:normalViewPr>
  <p:slideViewPr>
    <p:cSldViewPr snapToGrid="0" showGuides="1">
      <p:cViewPr varScale="1">
        <p:scale>
          <a:sx n="87" d="100"/>
          <a:sy n="87" d="100"/>
        </p:scale>
        <p:origin x="389" y="58"/>
      </p:cViewPr>
      <p:guideLst>
        <p:guide orient="horz" pos="2160"/>
        <p:guide pos="3840"/>
        <p:guide pos="7296"/>
        <p:guide orient="horz" pos="4141"/>
      </p:guideLst>
    </p:cSldViewPr>
  </p:slideViewPr>
  <p:notesTextViewPr>
    <p:cViewPr>
      <p:scale>
        <a:sx n="3" d="2"/>
        <a:sy n="3" d="2"/>
      </p:scale>
      <p:origin x="0" y="0"/>
    </p:cViewPr>
  </p:notesTextViewPr>
  <p:notesViewPr>
    <p:cSldViewPr snapToGrid="0">
      <p:cViewPr varScale="1">
        <p:scale>
          <a:sx n="93" d="100"/>
          <a:sy n="93" d="100"/>
        </p:scale>
        <p:origin x="2874"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1FC8FC1-A1A8-42CB-96AC-83684F0DF578}" type="datetime1">
              <a:rPr lang="tr-TR" smtClean="0"/>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tr-TR" smtClean="0"/>
            </a:fld>
            <a:endParaRPr lang="tr-T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653A-FB33-4975-A611-5D53C5C337D6}" type="datetime1">
              <a:rPr lang="tr-TR" smtClean="0"/>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endParaRPr lang="tr-TR" noProof="0" dirty="0"/>
          </a:p>
          <a:p>
            <a:pPr lvl="1" rtl="0"/>
            <a:r>
              <a:rPr lang="tr-TR" noProof="0" dirty="0"/>
              <a:t>İkinci düzey</a:t>
            </a:r>
            <a:endParaRPr lang="tr-TR" noProof="0" dirty="0"/>
          </a:p>
          <a:p>
            <a:pPr lvl="2" rtl="0"/>
            <a:r>
              <a:rPr lang="tr-TR" noProof="0" dirty="0"/>
              <a:t>Üçüncü düzey</a:t>
            </a:r>
            <a:endParaRPr lang="tr-TR" noProof="0" dirty="0"/>
          </a:p>
          <a:p>
            <a:pPr lvl="3" rtl="0"/>
            <a:r>
              <a:rPr lang="tr-TR" noProof="0" dirty="0"/>
              <a:t>Dördüncü düzey</a:t>
            </a:r>
            <a:endParaRPr lang="tr-TR" noProof="0" dirty="0"/>
          </a:p>
          <a:p>
            <a:pPr lvl="4" rtl="0"/>
            <a:r>
              <a:rPr lang="tr-TR" noProof="0" dirty="0"/>
              <a:t>Beşinci düzey</a:t>
            </a:r>
            <a:endParaRPr lang="tr-TR" noProof="0" dirty="0"/>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fld>
            <a:endParaRPr lang="tr-TR"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fld>
            <a:endParaRPr lang="tr-T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endParaRPr lang="tr-TR" dirty="0"/>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8" name="Başlık 7"/>
          <p:cNvSpPr>
            <a:spLocks noGrp="1"/>
          </p:cNvSpPr>
          <p:nvPr>
            <p:ph type="ctrTitle" hasCustomPrompt="1"/>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dirty="0"/>
          </a:p>
        </p:txBody>
      </p:sp>
      <p:sp>
        <p:nvSpPr>
          <p:cNvPr id="9" name="Alt Başlık 8"/>
          <p:cNvSpPr>
            <a:spLocks noGrp="1"/>
          </p:cNvSpPr>
          <p:nvPr>
            <p:ph type="subTitle" idx="1" hasCustomPrompt="1"/>
          </p:nvPr>
        </p:nvSpPr>
        <p:spPr>
          <a:xfrm>
            <a:off x="609600" y="3899938"/>
            <a:ext cx="6604000" cy="1752600"/>
          </a:xfrm>
        </p:spPr>
        <p:txBody>
          <a:bodyPr rtlCol="0"/>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tıklayın</a:t>
            </a:r>
            <a:endParaRPr lang="tr-TR" noProof="0" dirty="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dirty="0"/>
              <a:t>Alt bilgi ekleme</a:t>
            </a:r>
            <a:endParaRPr lang="tr-TR" noProof="0" dirty="0"/>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fld>
            <a:endParaRPr lang="tr-TR" dirty="0"/>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hasCustomPrompt="1"/>
          </p:nvPr>
        </p:nvSpPr>
        <p:spPr/>
        <p:txBody>
          <a:bodyPr vert="eaVert" rtlCol="0"/>
          <a:lstStyle>
            <a:lvl1pPr>
              <a:defRPr/>
            </a:lvl1pPr>
            <a:lvl5pPr>
              <a:defRPr/>
            </a:lvl5pPr>
          </a:lstStyle>
          <a:p>
            <a:pPr lvl="0" rtl="0" eaLnBrk="1" latinLnBrk="0" hangingPunct="1"/>
            <a:r>
              <a:rPr lang="tr-TR" noProof="0" smtClean="0"/>
              <a:t>Asıl metin stillerini düzenle</a:t>
            </a:r>
            <a:endParaRPr lang="tr-TR" noProof="0" smtClean="0"/>
          </a:p>
          <a:p>
            <a:pPr lvl="1" rtl="0" eaLnBrk="1" latinLnBrk="0" hangingPunct="1"/>
            <a:r>
              <a:rPr lang="tr-TR" noProof="0" smtClean="0"/>
              <a:t>İkinci düzey</a:t>
            </a:r>
            <a:endParaRPr lang="tr-TR" noProof="0" smtClean="0"/>
          </a:p>
          <a:p>
            <a:pPr lvl="2" rtl="0" eaLnBrk="1" latinLnBrk="0" hangingPunct="1"/>
            <a:r>
              <a:rPr lang="tr-TR" noProof="0" smtClean="0"/>
              <a:t>Üçüncü düzey</a:t>
            </a:r>
            <a:endParaRPr lang="tr-TR" noProof="0" smtClean="0"/>
          </a:p>
          <a:p>
            <a:pPr lvl="3" rtl="0" eaLnBrk="1" latinLnBrk="0" hangingPunct="1"/>
            <a:r>
              <a:rPr lang="tr-TR" noProof="0" smtClean="0"/>
              <a:t>Dördüncü düzey</a:t>
            </a:r>
            <a:endParaRPr lang="tr-TR" noProof="0" smtClean="0"/>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endParaRPr lang="tr-TR" noProof="0" dirty="0"/>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dirty="0"/>
              <a:t>Asıl başlık stilini düzenle</a:t>
            </a:r>
            <a:endParaRPr lang="tr-TR" noProof="0" dirty="0"/>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dirty="0"/>
              <a:t>Asıl metin stillerini düzenlemek için tıklayın</a:t>
            </a:r>
            <a:endParaRPr lang="tr-TR" noProof="0" dirty="0"/>
          </a:p>
          <a:p>
            <a:pPr lvl="1" rtl="0" eaLnBrk="1" latinLnBrk="0" hangingPunct="1"/>
            <a:r>
              <a:rPr lang="tr-TR" noProof="0" dirty="0"/>
              <a:t>İkinci düzey</a:t>
            </a:r>
            <a:endParaRPr lang="tr-TR" noProof="0" dirty="0"/>
          </a:p>
          <a:p>
            <a:pPr lvl="2" rtl="0" eaLnBrk="1" latinLnBrk="0" hangingPunct="1"/>
            <a:r>
              <a:rPr lang="tr-TR" noProof="0" dirty="0"/>
              <a:t>Üçüncü düzey</a:t>
            </a:r>
            <a:endParaRPr lang="tr-TR" noProof="0" dirty="0"/>
          </a:p>
          <a:p>
            <a:pPr lvl="3" rtl="0" eaLnBrk="1" latinLnBrk="0" hangingPunct="1"/>
            <a:r>
              <a:rPr lang="tr-TR" noProof="0" dirty="0"/>
              <a:t>Dördüncü düzey</a:t>
            </a:r>
            <a:endParaRPr lang="tr-TR" noProof="0" dirty="0"/>
          </a:p>
          <a:p>
            <a:pPr lvl="4" rtl="0" eaLnBrk="1" latinLnBrk="0" hangingPunct="1"/>
            <a:r>
              <a:rPr lang="tr-TR" noProof="0" dirty="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endParaRPr lang="tr-TR" noProof="0" dirty="0"/>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idx="1" hasCustomPrompt="1"/>
          </p:nvPr>
        </p:nvSpPr>
        <p:spPr/>
        <p:txBody>
          <a:bodyPr rtlCol="0"/>
          <a:lstStyle>
            <a:lvl1pPr>
              <a:defRPr/>
            </a:lvl1pPr>
            <a:lvl5pPr>
              <a:defRPr/>
            </a:lvl5pPr>
            <a:lvl6pPr>
              <a:defRPr/>
            </a:lvl6pPr>
          </a:lstStyle>
          <a:p>
            <a:pPr lvl="0" rtl="0" eaLnBrk="1" latinLnBrk="0" hangingPunct="1"/>
            <a:r>
              <a:rPr lang="tr-TR" noProof="0" smtClean="0"/>
              <a:t>Asıl metin stillerini düzenle</a:t>
            </a:r>
            <a:endParaRPr lang="tr-TR" noProof="0" smtClean="0"/>
          </a:p>
          <a:p>
            <a:pPr lvl="1" rtl="0" eaLnBrk="1" latinLnBrk="0" hangingPunct="1"/>
            <a:r>
              <a:rPr lang="tr-TR" noProof="0" smtClean="0"/>
              <a:t>İkinci düzey</a:t>
            </a:r>
            <a:endParaRPr lang="tr-TR" noProof="0" smtClean="0"/>
          </a:p>
          <a:p>
            <a:pPr lvl="2" rtl="0" eaLnBrk="1" latinLnBrk="0" hangingPunct="1"/>
            <a:r>
              <a:rPr lang="tr-TR" noProof="0" smtClean="0"/>
              <a:t>Üçüncü düzey</a:t>
            </a:r>
            <a:endParaRPr lang="tr-TR" noProof="0" smtClean="0"/>
          </a:p>
          <a:p>
            <a:pPr lvl="3" rtl="0" eaLnBrk="1" latinLnBrk="0" hangingPunct="1"/>
            <a:r>
              <a:rPr lang="tr-TR" noProof="0" smtClean="0"/>
              <a:t>Dördüncü düzey</a:t>
            </a:r>
            <a:endParaRPr lang="tr-TR" noProof="0" smtClean="0"/>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endParaRPr lang="tr-TR" noProof="0" dirty="0"/>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dirty="0"/>
          </a:p>
        </p:txBody>
      </p:sp>
      <p:sp>
        <p:nvSpPr>
          <p:cNvPr id="3" name="Metin Yer Tutucusu 2"/>
          <p:cNvSpPr>
            <a:spLocks noGrp="1"/>
          </p:cNvSpPr>
          <p:nvPr>
            <p:ph type="body" idx="1" hasCustomPrompt="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a:t>
            </a:r>
            <a:endParaRPr lang="tr-TR" noProof="0" smtClean="0"/>
          </a:p>
        </p:txBody>
      </p:sp>
      <p:sp>
        <p:nvSpPr>
          <p:cNvPr id="5" name="Alt Bilgi Yer Tutucusu 4"/>
          <p:cNvSpPr>
            <a:spLocks noGrp="1"/>
          </p:cNvSpPr>
          <p:nvPr>
            <p:ph type="ftr" sz="quarter" idx="11"/>
          </p:nvPr>
        </p:nvSpPr>
        <p:spPr/>
        <p:txBody>
          <a:bodyPr rtlCol="0"/>
          <a:lstStyle/>
          <a:p>
            <a:pPr rtl="0"/>
            <a:r>
              <a:rPr lang="tr-TR" noProof="0" dirty="0"/>
              <a:t>Alt bilgi ekleme</a:t>
            </a:r>
            <a:endParaRPr lang="tr-TR" noProof="0" dirty="0"/>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sz="half" idx="1" hasCustomPrompt="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endParaRPr lang="tr-TR" noProof="0" smtClean="0"/>
          </a:p>
          <a:p>
            <a:pPr lvl="1" rtl="0" eaLnBrk="1" latinLnBrk="0" hangingPunct="1"/>
            <a:r>
              <a:rPr lang="tr-TR" noProof="0" smtClean="0"/>
              <a:t>İkinci düzey</a:t>
            </a:r>
            <a:endParaRPr lang="tr-TR" noProof="0" smtClean="0"/>
          </a:p>
          <a:p>
            <a:pPr lvl="2" rtl="0" eaLnBrk="1" latinLnBrk="0" hangingPunct="1"/>
            <a:r>
              <a:rPr lang="tr-TR" noProof="0" smtClean="0"/>
              <a:t>Üçüncü düzey</a:t>
            </a:r>
            <a:endParaRPr lang="tr-TR" noProof="0" smtClean="0"/>
          </a:p>
          <a:p>
            <a:pPr lvl="3" rtl="0" eaLnBrk="1" latinLnBrk="0" hangingPunct="1"/>
            <a:r>
              <a:rPr lang="tr-TR" noProof="0" smtClean="0"/>
              <a:t>Dördüncü düzey</a:t>
            </a:r>
            <a:endParaRPr lang="tr-TR" noProof="0" smtClean="0"/>
          </a:p>
          <a:p>
            <a:pPr lvl="4" rtl="0" eaLnBrk="1" latinLnBrk="0" hangingPunct="1"/>
            <a:r>
              <a:rPr lang="tr-TR" noProof="0" smtClean="0"/>
              <a:t>Beşinci düzey</a:t>
            </a:r>
            <a:endParaRPr kumimoji="0" lang="tr-TR" noProof="0" dirty="0"/>
          </a:p>
        </p:txBody>
      </p:sp>
      <p:sp>
        <p:nvSpPr>
          <p:cNvPr id="4" name="İçerik Yer Tutucusu 3"/>
          <p:cNvSpPr>
            <a:spLocks noGrp="1"/>
          </p:cNvSpPr>
          <p:nvPr>
            <p:ph sz="half" idx="2" hasCustomPrompt="1"/>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endParaRPr lang="tr-TR" noProof="0" smtClean="0"/>
          </a:p>
          <a:p>
            <a:pPr lvl="1" rtl="0" eaLnBrk="1" latinLnBrk="0" hangingPunct="1"/>
            <a:r>
              <a:rPr lang="tr-TR" noProof="0" smtClean="0"/>
              <a:t>İkinci düzey</a:t>
            </a:r>
            <a:endParaRPr lang="tr-TR" noProof="0" smtClean="0"/>
          </a:p>
          <a:p>
            <a:pPr lvl="2" rtl="0" eaLnBrk="1" latinLnBrk="0" hangingPunct="1"/>
            <a:r>
              <a:rPr lang="tr-TR" noProof="0" smtClean="0"/>
              <a:t>Üçüncü düzey</a:t>
            </a:r>
            <a:endParaRPr lang="tr-TR" noProof="0" smtClean="0"/>
          </a:p>
          <a:p>
            <a:pPr lvl="3" rtl="0" eaLnBrk="1" latinLnBrk="0" hangingPunct="1"/>
            <a:r>
              <a:rPr lang="tr-TR" noProof="0" smtClean="0"/>
              <a:t>Dördüncü düzey</a:t>
            </a:r>
            <a:endParaRPr lang="tr-TR" noProof="0" smtClean="0"/>
          </a:p>
          <a:p>
            <a:pPr lvl="4" rtl="0" eaLnBrk="1" latinLnBrk="0" hangingPunct="1"/>
            <a:r>
              <a:rPr lang="tr-TR" noProof="0" smtClean="0"/>
              <a:t>Beşinci düzey</a:t>
            </a:r>
            <a:endParaRPr kumimoji="0"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endParaRPr lang="tr-TR" noProof="0" dirty="0"/>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dirty="0"/>
          </a:p>
        </p:txBody>
      </p:sp>
      <p:sp>
        <p:nvSpPr>
          <p:cNvPr id="3" name="Metin Yer Tutucusu 2"/>
          <p:cNvSpPr>
            <a:spLocks noGrp="1"/>
          </p:cNvSpPr>
          <p:nvPr>
            <p:ph type="body" idx="1" hasCustomPrompt="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endParaRPr lang="tr-TR" noProof="0" smtClean="0"/>
          </a:p>
        </p:txBody>
      </p:sp>
      <p:sp>
        <p:nvSpPr>
          <p:cNvPr id="5" name="İçerik Yer Tutucusu 4"/>
          <p:cNvSpPr>
            <a:spLocks noGrp="1"/>
          </p:cNvSpPr>
          <p:nvPr>
            <p:ph sz="quarter" idx="2" hasCustomPrompt="1"/>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endParaRPr lang="tr-TR" noProof="0" smtClean="0"/>
          </a:p>
          <a:p>
            <a:pPr lvl="1" rtl="0" eaLnBrk="1" latinLnBrk="0" hangingPunct="1"/>
            <a:r>
              <a:rPr lang="tr-TR" noProof="0" smtClean="0"/>
              <a:t>İkinci düzey</a:t>
            </a:r>
            <a:endParaRPr lang="tr-TR" noProof="0" smtClean="0"/>
          </a:p>
          <a:p>
            <a:pPr lvl="2" rtl="0" eaLnBrk="1" latinLnBrk="0" hangingPunct="1"/>
            <a:r>
              <a:rPr lang="tr-TR" noProof="0" smtClean="0"/>
              <a:t>Üçüncü düzey</a:t>
            </a:r>
            <a:endParaRPr lang="tr-TR" noProof="0" smtClean="0"/>
          </a:p>
          <a:p>
            <a:pPr lvl="3" rtl="0" eaLnBrk="1" latinLnBrk="0" hangingPunct="1"/>
            <a:r>
              <a:rPr lang="tr-TR" noProof="0" smtClean="0"/>
              <a:t>Dördüncü düzey</a:t>
            </a:r>
            <a:endParaRPr lang="tr-TR" noProof="0" smtClean="0"/>
          </a:p>
          <a:p>
            <a:pPr lvl="4" rtl="0" eaLnBrk="1" latinLnBrk="0" hangingPunct="1"/>
            <a:r>
              <a:rPr lang="tr-TR" noProof="0" smtClean="0"/>
              <a:t>Beşinci düzey</a:t>
            </a:r>
            <a:endParaRPr kumimoji="0" lang="tr-TR" noProof="0" dirty="0"/>
          </a:p>
        </p:txBody>
      </p:sp>
      <p:sp>
        <p:nvSpPr>
          <p:cNvPr id="4" name="Metin Yer Tutucusu 3"/>
          <p:cNvSpPr>
            <a:spLocks noGrp="1"/>
          </p:cNvSpPr>
          <p:nvPr>
            <p:ph type="body" sz="half" idx="3" hasCustomPrompt="1"/>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endParaRPr lang="tr-TR" noProof="0" smtClean="0"/>
          </a:p>
        </p:txBody>
      </p:sp>
      <p:sp>
        <p:nvSpPr>
          <p:cNvPr id="6" name="İçerik Yer Tutucusu 5"/>
          <p:cNvSpPr>
            <a:spLocks noGrp="1"/>
          </p:cNvSpPr>
          <p:nvPr>
            <p:ph sz="quarter" idx="4" hasCustomPrompt="1"/>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endParaRPr lang="tr-TR" noProof="0" smtClean="0"/>
          </a:p>
          <a:p>
            <a:pPr lvl="1" rtl="0" eaLnBrk="1" latinLnBrk="0" hangingPunct="1"/>
            <a:r>
              <a:rPr lang="tr-TR" noProof="0" smtClean="0"/>
              <a:t>İkinci düzey</a:t>
            </a:r>
            <a:endParaRPr lang="tr-TR" noProof="0" smtClean="0"/>
          </a:p>
          <a:p>
            <a:pPr lvl="2" rtl="0" eaLnBrk="1" latinLnBrk="0" hangingPunct="1"/>
            <a:r>
              <a:rPr lang="tr-TR" noProof="0" smtClean="0"/>
              <a:t>Üçüncü düzey</a:t>
            </a:r>
            <a:endParaRPr lang="tr-TR" noProof="0" smtClean="0"/>
          </a:p>
          <a:p>
            <a:pPr lvl="3" rtl="0" eaLnBrk="1" latinLnBrk="0" hangingPunct="1"/>
            <a:r>
              <a:rPr lang="tr-TR" noProof="0" smtClean="0"/>
              <a:t>Dördüncü düzey</a:t>
            </a:r>
            <a:endParaRPr lang="tr-TR" noProof="0" smtClean="0"/>
          </a:p>
          <a:p>
            <a:pPr lvl="4" rtl="0" eaLnBrk="1" latinLnBrk="0" hangingPunct="1"/>
            <a:r>
              <a:rPr lang="tr-TR" noProof="0" smtClean="0"/>
              <a:t>Beşinci düzey</a:t>
            </a:r>
            <a:endParaRPr kumimoji="0" lang="tr-TR" noProof="0" dirty="0"/>
          </a:p>
        </p:txBody>
      </p:sp>
      <p:sp>
        <p:nvSpPr>
          <p:cNvPr id="28" name="Alt Bilgi Yer Tutucusu 27"/>
          <p:cNvSpPr>
            <a:spLocks noGrp="1"/>
          </p:cNvSpPr>
          <p:nvPr>
            <p:ph type="ftr" sz="quarter" idx="12"/>
          </p:nvPr>
        </p:nvSpPr>
        <p:spPr/>
        <p:txBody>
          <a:bodyPr rtlCol="0"/>
          <a:lstStyle/>
          <a:p>
            <a:pPr rtl="0"/>
            <a:r>
              <a:rPr lang="tr-TR" noProof="0" dirty="0"/>
              <a:t>Alt bilgi ekleme</a:t>
            </a:r>
            <a:endParaRPr lang="tr-TR" noProof="0" dirty="0"/>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fld>
            <a:endParaRPr lang="tr-TR" dirty="0"/>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dirty="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dirty="0"/>
              <a:t>Alt bilgi ekleme</a:t>
            </a:r>
            <a:endParaRPr lang="tr-TR" noProof="0" dirty="0"/>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fld>
            <a:endParaRPr lang="tr-TR" dirty="0"/>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dirty="0"/>
              <a:t>Alt bilgi ekleme</a:t>
            </a:r>
            <a:endParaRPr lang="tr-TR" noProof="0" dirty="0"/>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fld>
            <a:endParaRPr lang="tr-TR" dirty="0"/>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dirty="0"/>
              <a:t>Asıl başlık stilini düzenle</a:t>
            </a:r>
            <a:endParaRPr lang="tr-TR" noProof="0" dirty="0"/>
          </a:p>
        </p:txBody>
      </p:sp>
      <p:sp>
        <p:nvSpPr>
          <p:cNvPr id="4" name="İçerik Yer Tutucusu 3"/>
          <p:cNvSpPr>
            <a:spLocks noGrp="1"/>
          </p:cNvSpPr>
          <p:nvPr>
            <p:ph sz="half" idx="1" hasCustomPrompt="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a:t>
            </a:r>
            <a:endParaRPr lang="tr-TR" noProof="0" smtClean="0"/>
          </a:p>
          <a:p>
            <a:pPr lvl="1" rtl="0" eaLnBrk="1" latinLnBrk="0" hangingPunct="1"/>
            <a:r>
              <a:rPr lang="tr-TR" noProof="0" smtClean="0"/>
              <a:t>İkinci düzey</a:t>
            </a:r>
            <a:endParaRPr lang="tr-TR" noProof="0" smtClean="0"/>
          </a:p>
          <a:p>
            <a:pPr lvl="2" rtl="0" eaLnBrk="1" latinLnBrk="0" hangingPunct="1"/>
            <a:r>
              <a:rPr lang="tr-TR" noProof="0" smtClean="0"/>
              <a:t>Üçüncü düzey</a:t>
            </a:r>
            <a:endParaRPr lang="tr-TR" noProof="0" smtClean="0"/>
          </a:p>
          <a:p>
            <a:pPr lvl="3" rtl="0" eaLnBrk="1" latinLnBrk="0" hangingPunct="1"/>
            <a:r>
              <a:rPr lang="tr-TR" noProof="0" smtClean="0"/>
              <a:t>Dördüncü düzey</a:t>
            </a:r>
            <a:endParaRPr lang="tr-TR" noProof="0" smtClean="0"/>
          </a:p>
          <a:p>
            <a:pPr lvl="4" rtl="0" eaLnBrk="1" latinLnBrk="0" hangingPunct="1"/>
            <a:r>
              <a:rPr lang="tr-TR" noProof="0" smtClean="0"/>
              <a:t>Beşinci düzey</a:t>
            </a:r>
            <a:endParaRPr kumimoji="0" lang="tr-TR" noProof="0" dirty="0"/>
          </a:p>
        </p:txBody>
      </p:sp>
      <p:sp>
        <p:nvSpPr>
          <p:cNvPr id="3" name="Metin Yer Tutucusu 2"/>
          <p:cNvSpPr>
            <a:spLocks noGrp="1"/>
          </p:cNvSpPr>
          <p:nvPr>
            <p:ph type="body" idx="2" hasCustomPrompt="1"/>
          </p:nvPr>
        </p:nvSpPr>
        <p:spPr>
          <a:xfrm>
            <a:off x="7137995" y="2010727"/>
            <a:ext cx="4511040" cy="4580573"/>
          </a:xfrm>
        </p:spPr>
        <p:txBody>
          <a:bodyPr rtlCol="0"/>
          <a:lstStyle>
            <a:lvl1pPr marL="8890"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a:t>
            </a:r>
            <a:endParaRPr lang="tr-TR" noProof="0" smtClean="0"/>
          </a:p>
        </p:txBody>
      </p:sp>
      <p:sp>
        <p:nvSpPr>
          <p:cNvPr id="6" name="Alt Bilgi Yer Tutucusu 5"/>
          <p:cNvSpPr>
            <a:spLocks noGrp="1"/>
          </p:cNvSpPr>
          <p:nvPr>
            <p:ph type="ftr" sz="quarter" idx="11"/>
          </p:nvPr>
        </p:nvSpPr>
        <p:spPr/>
        <p:txBody>
          <a:bodyPr rtlCol="0"/>
          <a:lstStyle/>
          <a:p>
            <a:pPr rtl="0"/>
            <a:r>
              <a:rPr lang="tr-TR" noProof="0" dirty="0"/>
              <a:t>Alt bilgi ekleme</a:t>
            </a:r>
            <a:endParaRPr lang="tr-TR" noProof="0" dirty="0"/>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dirty="0"/>
          </a:p>
        </p:txBody>
      </p:sp>
      <p:sp>
        <p:nvSpPr>
          <p:cNvPr id="3" name="Resim Yer Tutucusu 2" descr="Resim eklemek için boş yer tutucu. Yer tutucuya tıklayın ve eklemek istediğiniz resmi seçin"/>
          <p:cNvSpPr>
            <a:spLocks noGrp="1"/>
          </p:cNvSpPr>
          <p:nvPr>
            <p:ph type="pic" idx="1" hasCustomPrompt="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dirty="0"/>
          </a:p>
        </p:txBody>
      </p:sp>
      <p:sp>
        <p:nvSpPr>
          <p:cNvPr id="4" name="Metin Yer Tutucusu 3"/>
          <p:cNvSpPr>
            <a:spLocks noGrp="1"/>
          </p:cNvSpPr>
          <p:nvPr>
            <p:ph type="body" sz="half" idx="2" hasCustomPrompt="1"/>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a:t>
            </a:r>
            <a:endParaRPr lang="tr-TR" noProof="0" smtClean="0"/>
          </a:p>
        </p:txBody>
      </p:sp>
      <p:sp>
        <p:nvSpPr>
          <p:cNvPr id="6" name="Alt Bilgi Yer Tutucusu 5"/>
          <p:cNvSpPr>
            <a:spLocks noGrp="1"/>
          </p:cNvSpPr>
          <p:nvPr>
            <p:ph type="ftr" sz="quarter" idx="11"/>
          </p:nvPr>
        </p:nvSpPr>
        <p:spPr/>
        <p:txBody>
          <a:bodyPr rtlCol="0"/>
          <a:lstStyle/>
          <a:p>
            <a:pPr rtl="0"/>
            <a:r>
              <a:rPr lang="tr-TR" noProof="0" dirty="0"/>
              <a:t>Alt bilgi ekleme</a:t>
            </a:r>
            <a:endParaRPr lang="tr-TR" noProof="0" dirty="0"/>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fld>
            <a:endParaRPr lang="tr-TR"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dirty="0"/>
              <a:t>Asıl başlık stilini düzenlemek için tıklayın</a:t>
            </a:r>
            <a:endParaRPr lang="tr-TR" noProof="0" dirty="0"/>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dirty="0"/>
              <a:t>Asıl metin stillerini düzenle</a:t>
            </a:r>
            <a:endParaRPr lang="tr-TR" noProof="0" dirty="0"/>
          </a:p>
          <a:p>
            <a:pPr lvl="1" rtl="0"/>
            <a:r>
              <a:rPr lang="tr-TR" noProof="0" dirty="0"/>
              <a:t>İkinci düzey</a:t>
            </a:r>
            <a:endParaRPr lang="tr-TR" noProof="0" dirty="0"/>
          </a:p>
          <a:p>
            <a:pPr lvl="2" rtl="0"/>
            <a:r>
              <a:rPr lang="tr-TR" noProof="0" dirty="0"/>
              <a:t>Üçüncü düzey</a:t>
            </a:r>
            <a:endParaRPr lang="tr-TR" noProof="0" dirty="0"/>
          </a:p>
          <a:p>
            <a:pPr lvl="3" rtl="0"/>
            <a:r>
              <a:rPr lang="tr-TR" noProof="0" dirty="0"/>
              <a:t>Dördüncü düzey</a:t>
            </a:r>
            <a:endParaRPr lang="tr-TR" noProof="0" dirty="0"/>
          </a:p>
          <a:p>
            <a:pPr lvl="4" rtl="0"/>
            <a:r>
              <a:rPr lang="tr-TR" noProof="0" dirty="0"/>
              <a:t>Beşinci düzey</a:t>
            </a:r>
            <a:endParaRPr lang="tr-TR" noProof="0" dirty="0"/>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tr-TR" noProof="0" dirty="0"/>
              <a:t>Alt bilgi ekleme</a:t>
            </a:r>
            <a:endParaRPr lang="tr-TR" noProof="0" dirty="0"/>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fld id="{8A9E5AA4-4083-47B0-96D9-3464BE7D917D}" type="datetime1">
              <a:rPr lang="tr-TR" smtClean="0"/>
            </a:fld>
            <a:endParaRPr lang="tr-TR" dirty="0"/>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tr-TR" noProof="0" smtClean="0"/>
            </a:fld>
            <a:endParaRPr lang="tr-TR"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lumMod val="75000"/>
          </a:schemeClr>
        </a:buClr>
        <a:buFont typeface="Georgia" panose="02040502050405020303"/>
        <a:buChar char="•"/>
        <a:defRPr kumimoji="0" sz="2800" kern="1200">
          <a:solidFill>
            <a:schemeClr val="tx2"/>
          </a:solidFill>
          <a:latin typeface="+mn-lt"/>
          <a:ea typeface="+mn-ea"/>
          <a:cs typeface="+mn-cs"/>
        </a:defRPr>
      </a:lvl1pPr>
      <a:lvl2pPr marL="658495" indent="-247015" algn="l" rtl="0" eaLnBrk="1" latinLnBrk="0" hangingPunct="1">
        <a:spcBef>
          <a:spcPts val="300"/>
        </a:spcBef>
        <a:buClr>
          <a:schemeClr val="accent2">
            <a:lumMod val="75000"/>
          </a:schemeClr>
        </a:buClr>
        <a:buFont typeface="Georgia" panose="02040502050405020303"/>
        <a:buChar char="▫"/>
        <a:defRPr kumimoji="0" sz="2600" kern="1200">
          <a:solidFill>
            <a:schemeClr val="tx2"/>
          </a:solidFill>
          <a:latin typeface="+mn-lt"/>
          <a:ea typeface="+mn-ea"/>
          <a:cs typeface="+mn-cs"/>
        </a:defRPr>
      </a:lvl2pPr>
      <a:lvl3pPr marL="923290" indent="-219710"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830" indent="-201295"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90015"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090"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30095"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dirty="0" smtClean="0"/>
              <a:t>Paralel Hesaplama</a:t>
            </a:r>
            <a:endParaRPr lang="tr-TR" dirty="0"/>
          </a:p>
        </p:txBody>
      </p:sp>
      <p:sp>
        <p:nvSpPr>
          <p:cNvPr id="3" name="Alt Başlık 2"/>
          <p:cNvSpPr>
            <a:spLocks noGrp="1"/>
          </p:cNvSpPr>
          <p:nvPr>
            <p:ph type="subTitle" idx="1"/>
          </p:nvPr>
        </p:nvSpPr>
        <p:spPr/>
        <p:txBody>
          <a:bodyPr rtlCol="0"/>
          <a:lstStyle/>
          <a:p>
            <a:pPr rtl="0"/>
            <a:r>
              <a:rPr lang="tr-TR" dirty="0" err="1" smtClean="0"/>
              <a:t>Öğr</a:t>
            </a:r>
            <a:r>
              <a:rPr lang="tr-TR" dirty="0" smtClean="0"/>
              <a:t>. Gör. Zafer SERİN</a:t>
            </a: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r>
              <a:rPr lang="tr-TR" dirty="0"/>
              <a:t>Parametre </a:t>
            </a:r>
            <a:r>
              <a:rPr lang="tr-TR" dirty="0" smtClean="0"/>
              <a:t>alan </a:t>
            </a:r>
            <a:r>
              <a:rPr lang="tr-TR" dirty="0"/>
              <a:t>ve değer </a:t>
            </a:r>
            <a:r>
              <a:rPr lang="tr-TR" dirty="0" smtClean="0"/>
              <a:t>döndüren(</a:t>
            </a:r>
            <a:r>
              <a:rPr lang="tr-TR" dirty="0" err="1" smtClean="0"/>
              <a:t>return</a:t>
            </a:r>
            <a:r>
              <a:rPr lang="tr-TR" dirty="0" smtClean="0"/>
              <a:t> ile) </a:t>
            </a:r>
            <a:r>
              <a:rPr lang="tr-TR" dirty="0"/>
              <a:t>fonksiyon.</a:t>
            </a:r>
            <a:endParaRPr lang="tr-TR" dirty="0"/>
          </a:p>
          <a:p>
            <a:pPr marL="109855" indent="0">
              <a:buNone/>
            </a:pPr>
            <a:br>
              <a:rPr lang="tr-TR" dirty="0"/>
            </a:br>
            <a:endParaRPr lang="tr-TR" dirty="0"/>
          </a:p>
        </p:txBody>
      </p:sp>
      <p:sp>
        <p:nvSpPr>
          <p:cNvPr id="6" name="Rectangle 1"/>
          <p:cNvSpPr>
            <a:spLocks noChangeArrowheads="1"/>
          </p:cNvSpPr>
          <p:nvPr/>
        </p:nvSpPr>
        <p:spPr bwMode="auto">
          <a:xfrm>
            <a:off x="4497705" y="2838450"/>
            <a:ext cx="3880485" cy="193802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smtClean="0">
                <a:ln>
                  <a:noFill/>
                </a:ln>
                <a:solidFill>
                  <a:srgbClr val="CF8E6D"/>
                </a:solidFill>
                <a:effectLst/>
                <a:latin typeface="JetBrains Mono"/>
              </a:rPr>
              <a:t>def </a:t>
            </a:r>
            <a:r>
              <a:rPr kumimoji="0" lang="tr-TR" altLang="tr-TR" sz="2400" b="0" i="0" u="none" strike="noStrike" cap="none" normalizeH="0" baseline="0" smtClean="0">
                <a:ln>
                  <a:noFill/>
                </a:ln>
                <a:solidFill>
                  <a:srgbClr val="56A8F5"/>
                </a:solidFill>
                <a:effectLst/>
                <a:latin typeface="JetBrains Mono"/>
              </a:rPr>
              <a:t>carp</a:t>
            </a:r>
            <a:r>
              <a:rPr kumimoji="0" lang="tr-TR" altLang="tr-TR" sz="2400" b="0" i="0" u="none" strike="noStrike" cap="none" normalizeH="0" baseline="0" smtClean="0">
                <a:ln>
                  <a:noFill/>
                </a:ln>
                <a:solidFill>
                  <a:srgbClr val="BCBEC4"/>
                </a:solidFill>
                <a:effectLst/>
                <a:latin typeface="JetBrains Mono"/>
              </a:rPr>
              <a:t>(sayi1, sayi2):</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CF8E6D"/>
                </a:solidFill>
                <a:effectLst/>
                <a:latin typeface="JetBrains Mono"/>
              </a:rPr>
              <a:t>return </a:t>
            </a:r>
            <a:r>
              <a:rPr kumimoji="0" lang="tr-TR" altLang="tr-TR" sz="2400" b="0" i="0" u="none" strike="noStrike" cap="none" normalizeH="0" baseline="0" smtClean="0">
                <a:ln>
                  <a:noFill/>
                </a:ln>
                <a:solidFill>
                  <a:srgbClr val="BCBEC4"/>
                </a:solidFill>
                <a:effectLst/>
                <a:latin typeface="JetBrains Mono"/>
              </a:rPr>
              <a:t>sayi1 * sayi2</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BCBEC4"/>
                </a:solidFill>
                <a:effectLst/>
                <a:latin typeface="JetBrains Mono"/>
              </a:rPr>
              <a:t>carpim = carp(</a:t>
            </a:r>
            <a:r>
              <a:rPr kumimoji="0" lang="tr-TR" altLang="tr-TR" sz="2400" b="0" i="0" u="none" strike="noStrike" cap="none" normalizeH="0" baseline="0" smtClean="0">
                <a:ln>
                  <a:noFill/>
                </a:ln>
                <a:solidFill>
                  <a:srgbClr val="2AACB8"/>
                </a:solidFill>
                <a:effectLst/>
                <a:latin typeface="JetBrains Mono"/>
              </a:rPr>
              <a:t>4</a:t>
            </a: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2AACB8"/>
                </a:solidFill>
                <a:effectLst/>
                <a:latin typeface="JetBrains Mono"/>
              </a:rPr>
              <a:t>7</a:t>
            </a:r>
            <a:r>
              <a:rPr kumimoji="0" lang="tr-TR" altLang="tr-TR" sz="2400" b="0" i="0" u="none" strike="noStrike" cap="none" normalizeH="0" baseline="0" smtClean="0">
                <a:ln>
                  <a:noFill/>
                </a:ln>
                <a:solidFill>
                  <a:srgbClr val="BCBEC4"/>
                </a:solidFill>
                <a:effectLst/>
                <a:latin typeface="JetBrains Mono"/>
              </a:rPr>
              <a:t>)</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8888C6"/>
                </a:solidFill>
                <a:effectLst/>
                <a:latin typeface="JetBrains Mono"/>
              </a:rPr>
              <a:t>print</a:t>
            </a:r>
            <a:r>
              <a:rPr kumimoji="0" lang="tr-TR" altLang="tr-TR" sz="2400" b="0" i="0" u="none" strike="noStrike" cap="none" normalizeH="0" baseline="0" smtClean="0">
                <a:ln>
                  <a:noFill/>
                </a:ln>
                <a:solidFill>
                  <a:srgbClr val="BCBEC4"/>
                </a:solidFill>
                <a:effectLst/>
                <a:latin typeface="JetBrains Mono"/>
              </a:rPr>
              <a:t>(carpim)</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8888C6"/>
                </a:solidFill>
                <a:effectLst/>
                <a:latin typeface="JetBrains Mono"/>
              </a:rPr>
              <a:t>print</a:t>
            </a:r>
            <a:r>
              <a:rPr kumimoji="0" lang="tr-TR" altLang="tr-TR" sz="2400" b="0" i="0" u="none" strike="noStrike" cap="none" normalizeH="0" baseline="0" smtClean="0">
                <a:ln>
                  <a:noFill/>
                </a:ln>
                <a:solidFill>
                  <a:srgbClr val="BCBEC4"/>
                </a:solidFill>
                <a:effectLst/>
                <a:latin typeface="JetBrains Mono"/>
              </a:rPr>
              <a:t>(carp(</a:t>
            </a:r>
            <a:r>
              <a:rPr kumimoji="0" lang="tr-TR" altLang="tr-TR" sz="2400" b="0" i="0" u="none" strike="noStrike" cap="none" normalizeH="0" baseline="0" smtClean="0">
                <a:ln>
                  <a:noFill/>
                </a:ln>
                <a:solidFill>
                  <a:srgbClr val="2AACB8"/>
                </a:solidFill>
                <a:effectLst/>
                <a:latin typeface="JetBrains Mono"/>
              </a:rPr>
              <a:t>8</a:t>
            </a: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2AACB8"/>
                </a:solidFill>
                <a:effectLst/>
                <a:latin typeface="JetBrains Mono"/>
              </a:rPr>
              <a:t>9</a:t>
            </a:r>
            <a:r>
              <a:rPr kumimoji="0" lang="tr-TR" altLang="tr-TR" sz="2400" b="0" i="0" u="none" strike="noStrike" cap="none" normalizeH="0" baseline="0" smtClean="0">
                <a:ln>
                  <a:noFill/>
                </a:ln>
                <a:solidFill>
                  <a:srgbClr val="BCBEC4"/>
                </a:solidFill>
                <a:effectLst/>
                <a:latin typeface="JetBrains Mono"/>
              </a:rPr>
              <a:t>))</a:t>
            </a:r>
            <a:endParaRPr kumimoji="0" lang="tr-TR" altLang="tr-TR" sz="2400" b="0" i="0" u="none" strike="noStrike" cap="none" normalizeH="0" baseline="0" smtClean="0">
              <a:ln>
                <a:noFill/>
              </a:ln>
              <a:solidFill>
                <a:schemeClr val="tx1"/>
              </a:solidFill>
              <a:effectLst/>
              <a:latin typeface="Arial" panose="020B0604020202020204" pitchFamily="34" charset="0"/>
            </a:endParaRPr>
          </a:p>
        </p:txBody>
      </p:sp>
      <p:sp>
        <p:nvSpPr>
          <p:cNvPr id="7" name="Dikdörtgen 6"/>
          <p:cNvSpPr/>
          <p:nvPr/>
        </p:nvSpPr>
        <p:spPr>
          <a:xfrm>
            <a:off x="5756030" y="4949215"/>
            <a:ext cx="679938" cy="830997"/>
          </a:xfrm>
          <a:prstGeom prst="rect">
            <a:avLst/>
          </a:prstGeom>
        </p:spPr>
        <p:txBody>
          <a:bodyPr wrap="square">
            <a:spAutoFit/>
          </a:bodyPr>
          <a:lstStyle/>
          <a:p>
            <a:r>
              <a:rPr lang="tr-TR" sz="2400" dirty="0"/>
              <a:t>28</a:t>
            </a:r>
            <a:endParaRPr lang="tr-TR" sz="2400" dirty="0"/>
          </a:p>
          <a:p>
            <a:r>
              <a:rPr lang="tr-TR" sz="2400" dirty="0"/>
              <a:t>72</a:t>
            </a:r>
            <a:endParaRPr 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pPr algn="just"/>
            <a:r>
              <a:rPr lang="tr-TR" dirty="0" smtClean="0"/>
              <a:t>Fonksiyon tanımlanırken varsayılan parametreler verilebilir. Eğer fonksiyon çağrılırken bu argüman gönderilmezse varsayılan değer kabul edilir.</a:t>
            </a:r>
            <a:endParaRPr lang="tr-TR" dirty="0" smtClean="0"/>
          </a:p>
          <a:p>
            <a:pPr marL="109855" indent="0" algn="just">
              <a:buNone/>
            </a:pPr>
            <a:br>
              <a:rPr lang="tr-TR" dirty="0"/>
            </a:br>
            <a:endParaRPr lang="tr-TR" dirty="0"/>
          </a:p>
        </p:txBody>
      </p:sp>
      <p:sp>
        <p:nvSpPr>
          <p:cNvPr id="4" name="Rectangle 1"/>
          <p:cNvSpPr>
            <a:spLocks noChangeArrowheads="1"/>
          </p:cNvSpPr>
          <p:nvPr/>
        </p:nvSpPr>
        <p:spPr bwMode="auto">
          <a:xfrm>
            <a:off x="4015740" y="3700145"/>
            <a:ext cx="4738370" cy="193802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smtClean="0">
                <a:ln>
                  <a:noFill/>
                </a:ln>
                <a:solidFill>
                  <a:srgbClr val="CF8E6D"/>
                </a:solidFill>
                <a:effectLst/>
                <a:latin typeface="JetBrains Mono"/>
              </a:rPr>
              <a:t>def </a:t>
            </a:r>
            <a:r>
              <a:rPr kumimoji="0" lang="tr-TR" altLang="tr-TR" sz="2400" b="0" i="0" u="none" strike="noStrike" cap="none" normalizeH="0" baseline="0" dirty="0" err="1" smtClean="0">
                <a:ln>
                  <a:noFill/>
                </a:ln>
                <a:solidFill>
                  <a:srgbClr val="56A8F5"/>
                </a:solidFill>
                <a:effectLst/>
                <a:latin typeface="JetBrains Mono"/>
              </a:rPr>
              <a:t>kisiselamla</a:t>
            </a:r>
            <a:r>
              <a:rPr kumimoji="0" lang="tr-TR" altLang="tr-TR" sz="2400" b="0" i="0" u="none" strike="noStrike" cap="none" normalizeH="0" baseline="0" dirty="0" smtClean="0">
                <a:ln>
                  <a:noFill/>
                </a:ln>
                <a:solidFill>
                  <a:srgbClr val="BCBEC4"/>
                </a:solidFill>
                <a:effectLst/>
                <a:latin typeface="JetBrains Mono"/>
              </a:rPr>
              <a:t>(isim=</a:t>
            </a:r>
            <a:r>
              <a:rPr kumimoji="0" lang="tr-TR" altLang="tr-TR" sz="2400" b="0" i="0" u="none" strike="noStrike" cap="none" normalizeH="0" baseline="0" dirty="0" smtClean="0">
                <a:ln>
                  <a:noFill/>
                </a:ln>
                <a:solidFill>
                  <a:srgbClr val="6AAB73"/>
                </a:solidFill>
                <a:effectLst/>
                <a:latin typeface="JetBrains Mono"/>
              </a:rPr>
              <a:t>"Zafer"</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6AAB73"/>
                </a:solidFill>
                <a:effectLst/>
                <a:latin typeface="JetBrains Mono"/>
              </a:rPr>
              <a:t>f"Merhaba</a:t>
            </a:r>
            <a:r>
              <a:rPr kumimoji="0" lang="tr-TR" altLang="tr-TR" sz="2400" b="0" i="0" u="none" strike="noStrike" cap="none" normalizeH="0" baseline="0" dirty="0" smtClean="0">
                <a:ln>
                  <a:noFill/>
                </a:ln>
                <a:solidFill>
                  <a:srgbClr val="6AAB73"/>
                </a:solidFill>
                <a:effectLst/>
                <a:latin typeface="JetBrains Mono"/>
              </a:rPr>
              <a:t> </a:t>
            </a:r>
            <a:r>
              <a:rPr kumimoji="0" lang="tr-TR" altLang="tr-TR" sz="2400" b="0" i="0" u="none" strike="noStrike" cap="none" normalizeH="0" baseline="0" dirty="0" smtClean="0">
                <a:ln>
                  <a:noFill/>
                </a:ln>
                <a:solidFill>
                  <a:srgbClr val="CF8E6D"/>
                </a:solidFill>
                <a:effectLst/>
                <a:latin typeface="JetBrains Mono"/>
              </a:rPr>
              <a:t>{</a:t>
            </a:r>
            <a:r>
              <a:rPr kumimoji="0" lang="tr-TR" altLang="tr-TR" sz="2400" b="0" i="0" u="none" strike="noStrike" cap="none" normalizeH="0" baseline="0" dirty="0" smtClean="0">
                <a:ln>
                  <a:noFill/>
                </a:ln>
                <a:solidFill>
                  <a:srgbClr val="BCBEC4"/>
                </a:solidFill>
                <a:effectLst/>
                <a:latin typeface="JetBrains Mono"/>
              </a:rPr>
              <a:t>isim</a:t>
            </a:r>
            <a:r>
              <a:rPr kumimoji="0" lang="tr-TR" altLang="tr-TR" sz="2400" b="0" i="0" u="none" strike="noStrike" cap="none" normalizeH="0" baseline="0" dirty="0" smtClean="0">
                <a:ln>
                  <a:noFill/>
                </a:ln>
                <a:solidFill>
                  <a:srgbClr val="CF8E6D"/>
                </a:solidFill>
                <a:effectLst/>
                <a:latin typeface="JetBrains Mono"/>
              </a:rPr>
              <a:t>}</a:t>
            </a:r>
            <a:r>
              <a:rPr kumimoji="0" lang="tr-TR" altLang="tr-TR" sz="2400" b="0" i="0" u="none" strike="noStrike" cap="none" normalizeH="0" baseline="0" dirty="0" smtClean="0">
                <a:ln>
                  <a:noFill/>
                </a:ln>
                <a:solidFill>
                  <a:srgbClr val="6AAB73"/>
                </a:solidFill>
                <a:effectLst/>
                <a:latin typeface="JetBrains Mono"/>
              </a:rPr>
              <a:t>"</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BCBEC4"/>
                </a:solidFill>
                <a:effectLst/>
                <a:latin typeface="JetBrains Mono"/>
              </a:rPr>
              <a:t>kisiselamla</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BCBEC4"/>
                </a:solidFill>
                <a:effectLst/>
                <a:latin typeface="JetBrains Mono"/>
              </a:rPr>
              <a:t>kisiselamla</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6AAB73"/>
                </a:solidFill>
                <a:effectLst/>
                <a:latin typeface="JetBrains Mono"/>
              </a:rPr>
              <a:t>"Ahmet"</a:t>
            </a:r>
            <a:r>
              <a:rPr kumimoji="0" lang="tr-TR" altLang="tr-TR" sz="2400" b="0" i="0" u="none" strike="noStrike" cap="none" normalizeH="0" baseline="0" dirty="0" smtClean="0">
                <a:ln>
                  <a:noFill/>
                </a:ln>
                <a:solidFill>
                  <a:srgbClr val="BCBEC4"/>
                </a:solidFill>
                <a:effectLst/>
                <a:latin typeface="JetBrains Mono"/>
              </a:rPr>
              <a:t>)</a:t>
            </a: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pPr algn="just"/>
            <a:r>
              <a:rPr lang="tr-TR" dirty="0"/>
              <a:t>Fonksiyon çağrılırken, argümanları parametre adlarıyla birlikte belirtebiliriz. Bu durumda, argümanların sırası önemli değildir.</a:t>
            </a:r>
            <a:br>
              <a:rPr lang="tr-TR" dirty="0"/>
            </a:br>
            <a:endParaRPr lang="tr-TR" dirty="0"/>
          </a:p>
        </p:txBody>
      </p:sp>
      <p:sp>
        <p:nvSpPr>
          <p:cNvPr id="5" name="Rectangle 1"/>
          <p:cNvSpPr>
            <a:spLocks noChangeArrowheads="1"/>
          </p:cNvSpPr>
          <p:nvPr/>
        </p:nvSpPr>
        <p:spPr bwMode="auto">
          <a:xfrm>
            <a:off x="3564890" y="3365183"/>
            <a:ext cx="6129020" cy="304609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smtClean="0">
                <a:ln>
                  <a:noFill/>
                </a:ln>
                <a:solidFill>
                  <a:srgbClr val="CF8E6D"/>
                </a:solidFill>
                <a:effectLst/>
                <a:latin typeface="JetBrains Mono"/>
              </a:rPr>
              <a:t>def </a:t>
            </a:r>
            <a:r>
              <a:rPr kumimoji="0" lang="tr-TR" altLang="tr-TR" sz="2400" b="0" i="0" u="none" strike="noStrike" cap="none" normalizeH="0" baseline="0" dirty="0" err="1" smtClean="0">
                <a:ln>
                  <a:noFill/>
                </a:ln>
                <a:solidFill>
                  <a:srgbClr val="56A8F5"/>
                </a:solidFill>
                <a:effectLst/>
                <a:latin typeface="JetBrains Mono"/>
              </a:rPr>
              <a:t>dortislem</a:t>
            </a:r>
            <a:r>
              <a:rPr kumimoji="0" lang="tr-TR" altLang="tr-TR" sz="2400" b="0" i="0" u="none" strike="noStrike" cap="none" normalizeH="0" baseline="0" dirty="0" smtClean="0">
                <a:ln>
                  <a:noFill/>
                </a:ln>
                <a:solidFill>
                  <a:srgbClr val="BCBEC4"/>
                </a:solidFill>
                <a:effectLst/>
                <a:latin typeface="JetBrains Mono"/>
              </a:rPr>
              <a:t>(sayi1, sayi2):</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6AAB73"/>
                </a:solidFill>
                <a:effectLst/>
                <a:latin typeface="JetBrains Mono"/>
              </a:rPr>
              <a:t>f"Toplam</a:t>
            </a:r>
            <a:r>
              <a:rPr kumimoji="0" lang="tr-TR" altLang="tr-TR" sz="2400" b="0" i="0" u="none" strike="noStrike" cap="none" normalizeH="0" baseline="0" dirty="0" smtClean="0">
                <a:ln>
                  <a:noFill/>
                </a:ln>
                <a:solidFill>
                  <a:srgbClr val="6AAB73"/>
                </a:solidFill>
                <a:effectLst/>
                <a:latin typeface="JetBrains Mono"/>
              </a:rPr>
              <a:t> = </a:t>
            </a:r>
            <a:r>
              <a:rPr kumimoji="0" lang="tr-TR" altLang="tr-TR" sz="2400" b="0" i="0" u="none" strike="noStrike" cap="none" normalizeH="0" baseline="0" dirty="0" smtClean="0">
                <a:ln>
                  <a:noFill/>
                </a:ln>
                <a:solidFill>
                  <a:srgbClr val="CF8E6D"/>
                </a:solidFill>
                <a:effectLst/>
                <a:latin typeface="JetBrains Mono"/>
              </a:rPr>
              <a:t>{</a:t>
            </a:r>
            <a:r>
              <a:rPr kumimoji="0" lang="tr-TR" altLang="tr-TR" sz="2400" b="0" i="0" u="none" strike="noStrike" cap="none" normalizeH="0" baseline="0" dirty="0" smtClean="0">
                <a:ln>
                  <a:noFill/>
                </a:ln>
                <a:solidFill>
                  <a:srgbClr val="BCBEC4"/>
                </a:solidFill>
                <a:effectLst/>
                <a:latin typeface="JetBrains Mono"/>
              </a:rPr>
              <a:t>sayi1 + sayi2</a:t>
            </a:r>
            <a:r>
              <a:rPr kumimoji="0" lang="tr-TR" altLang="tr-TR" sz="2400" b="0" i="0" u="none" strike="noStrike" cap="none" normalizeH="0" baseline="0" dirty="0" smtClean="0">
                <a:ln>
                  <a:noFill/>
                </a:ln>
                <a:solidFill>
                  <a:srgbClr val="CF8E6D"/>
                </a:solidFill>
                <a:effectLst/>
                <a:latin typeface="JetBrains Mono"/>
              </a:rPr>
              <a:t>}</a:t>
            </a:r>
            <a:r>
              <a:rPr kumimoji="0" lang="tr-TR" altLang="tr-TR" sz="2400" b="0" i="0" u="none" strike="noStrike" cap="none" normalizeH="0" baseline="0" dirty="0" smtClean="0">
                <a:ln>
                  <a:noFill/>
                </a:ln>
                <a:solidFill>
                  <a:srgbClr val="6AAB73"/>
                </a:solidFill>
                <a:effectLst/>
                <a:latin typeface="JetBrains Mono"/>
              </a:rPr>
              <a:t>"</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6AAB73"/>
                </a:solidFill>
                <a:effectLst/>
                <a:latin typeface="JetBrains Mono"/>
              </a:rPr>
              <a:t>f"Çarpım</a:t>
            </a:r>
            <a:r>
              <a:rPr kumimoji="0" lang="tr-TR" altLang="tr-TR" sz="2400" b="0" i="0" u="none" strike="noStrike" cap="none" normalizeH="0" baseline="0" dirty="0" smtClean="0">
                <a:ln>
                  <a:noFill/>
                </a:ln>
                <a:solidFill>
                  <a:srgbClr val="6AAB73"/>
                </a:solidFill>
                <a:effectLst/>
                <a:latin typeface="JetBrains Mono"/>
              </a:rPr>
              <a:t> = </a:t>
            </a:r>
            <a:r>
              <a:rPr kumimoji="0" lang="tr-TR" altLang="tr-TR" sz="2400" b="0" i="0" u="none" strike="noStrike" cap="none" normalizeH="0" baseline="0" dirty="0" smtClean="0">
                <a:ln>
                  <a:noFill/>
                </a:ln>
                <a:solidFill>
                  <a:srgbClr val="CF8E6D"/>
                </a:solidFill>
                <a:effectLst/>
                <a:latin typeface="JetBrains Mono"/>
              </a:rPr>
              <a:t>{</a:t>
            </a:r>
            <a:r>
              <a:rPr kumimoji="0" lang="tr-TR" altLang="tr-TR" sz="2400" b="0" i="0" u="none" strike="noStrike" cap="none" normalizeH="0" baseline="0" dirty="0" smtClean="0">
                <a:ln>
                  <a:noFill/>
                </a:ln>
                <a:solidFill>
                  <a:srgbClr val="BCBEC4"/>
                </a:solidFill>
                <a:effectLst/>
                <a:latin typeface="JetBrains Mono"/>
              </a:rPr>
              <a:t>sayi1 * sayi2</a:t>
            </a:r>
            <a:r>
              <a:rPr kumimoji="0" lang="tr-TR" altLang="tr-TR" sz="2400" b="0" i="0" u="none" strike="noStrike" cap="none" normalizeH="0" baseline="0" dirty="0" smtClean="0">
                <a:ln>
                  <a:noFill/>
                </a:ln>
                <a:solidFill>
                  <a:srgbClr val="CF8E6D"/>
                </a:solidFill>
                <a:effectLst/>
                <a:latin typeface="JetBrains Mono"/>
              </a:rPr>
              <a:t>}</a:t>
            </a:r>
            <a:r>
              <a:rPr kumimoji="0" lang="tr-TR" altLang="tr-TR" sz="2400" b="0" i="0" u="none" strike="noStrike" cap="none" normalizeH="0" baseline="0" dirty="0" smtClean="0">
                <a:ln>
                  <a:noFill/>
                </a:ln>
                <a:solidFill>
                  <a:srgbClr val="6AAB73"/>
                </a:solidFill>
                <a:effectLst/>
                <a:latin typeface="JetBrains Mono"/>
              </a:rPr>
              <a:t>"</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6AAB73"/>
                </a:solidFill>
                <a:effectLst/>
                <a:latin typeface="JetBrains Mono"/>
              </a:rPr>
              <a:t>f"Bolum</a:t>
            </a:r>
            <a:r>
              <a:rPr kumimoji="0" lang="tr-TR" altLang="tr-TR" sz="2400" b="0" i="0" u="none" strike="noStrike" cap="none" normalizeH="0" baseline="0" dirty="0" smtClean="0">
                <a:ln>
                  <a:noFill/>
                </a:ln>
                <a:solidFill>
                  <a:srgbClr val="6AAB73"/>
                </a:solidFill>
                <a:effectLst/>
                <a:latin typeface="JetBrains Mono"/>
              </a:rPr>
              <a:t> = </a:t>
            </a:r>
            <a:r>
              <a:rPr kumimoji="0" lang="tr-TR" altLang="tr-TR" sz="2400" b="0" i="0" u="none" strike="noStrike" cap="none" normalizeH="0" baseline="0" dirty="0" smtClean="0">
                <a:ln>
                  <a:noFill/>
                </a:ln>
                <a:solidFill>
                  <a:srgbClr val="CF8E6D"/>
                </a:solidFill>
                <a:effectLst/>
                <a:latin typeface="JetBrains Mono"/>
              </a:rPr>
              <a:t>{</a:t>
            </a:r>
            <a:r>
              <a:rPr kumimoji="0" lang="tr-TR" altLang="tr-TR" sz="2400" b="0" i="0" u="none" strike="noStrike" cap="none" normalizeH="0" baseline="0" dirty="0" smtClean="0">
                <a:ln>
                  <a:noFill/>
                </a:ln>
                <a:solidFill>
                  <a:srgbClr val="BCBEC4"/>
                </a:solidFill>
                <a:effectLst/>
                <a:latin typeface="JetBrains Mono"/>
              </a:rPr>
              <a:t>sayi1 / sayi2</a:t>
            </a:r>
            <a:r>
              <a:rPr kumimoji="0" lang="tr-TR" altLang="tr-TR" sz="2400" b="0" i="0" u="none" strike="noStrike" cap="none" normalizeH="0" baseline="0" dirty="0" smtClean="0">
                <a:ln>
                  <a:noFill/>
                </a:ln>
                <a:solidFill>
                  <a:srgbClr val="CF8E6D"/>
                </a:solidFill>
                <a:effectLst/>
                <a:latin typeface="JetBrains Mono"/>
              </a:rPr>
              <a:t>}</a:t>
            </a:r>
            <a:r>
              <a:rPr kumimoji="0" lang="tr-TR" altLang="tr-TR" sz="2400" b="0" i="0" u="none" strike="noStrike" cap="none" normalizeH="0" baseline="0" dirty="0" smtClean="0">
                <a:ln>
                  <a:noFill/>
                </a:ln>
                <a:solidFill>
                  <a:srgbClr val="6AAB73"/>
                </a:solidFill>
                <a:effectLst/>
                <a:latin typeface="JetBrains Mono"/>
              </a:rPr>
              <a:t>"</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6AAB73"/>
                </a:solidFill>
                <a:effectLst/>
                <a:latin typeface="JetBrains Mono"/>
              </a:rPr>
              <a:t>f"Çıkarma</a:t>
            </a:r>
            <a:r>
              <a:rPr kumimoji="0" lang="tr-TR" altLang="tr-TR" sz="2400" b="0" i="0" u="none" strike="noStrike" cap="none" normalizeH="0" baseline="0" dirty="0" smtClean="0">
                <a:ln>
                  <a:noFill/>
                </a:ln>
                <a:solidFill>
                  <a:srgbClr val="6AAB73"/>
                </a:solidFill>
                <a:effectLst/>
                <a:latin typeface="JetBrains Mono"/>
              </a:rPr>
              <a:t> = </a:t>
            </a:r>
            <a:r>
              <a:rPr kumimoji="0" lang="tr-TR" altLang="tr-TR" sz="2400" b="0" i="0" u="none" strike="noStrike" cap="none" normalizeH="0" baseline="0" dirty="0" smtClean="0">
                <a:ln>
                  <a:noFill/>
                </a:ln>
                <a:solidFill>
                  <a:srgbClr val="CF8E6D"/>
                </a:solidFill>
                <a:effectLst/>
                <a:latin typeface="JetBrains Mono"/>
              </a:rPr>
              <a:t>{</a:t>
            </a:r>
            <a:r>
              <a:rPr kumimoji="0" lang="tr-TR" altLang="tr-TR" sz="2400" b="0" i="0" u="none" strike="noStrike" cap="none" normalizeH="0" baseline="0" dirty="0" smtClean="0">
                <a:ln>
                  <a:noFill/>
                </a:ln>
                <a:solidFill>
                  <a:srgbClr val="BCBEC4"/>
                </a:solidFill>
                <a:effectLst/>
                <a:latin typeface="JetBrains Mono"/>
              </a:rPr>
              <a:t>sayi1 - sayi2</a:t>
            </a:r>
            <a:r>
              <a:rPr kumimoji="0" lang="tr-TR" altLang="tr-TR" sz="2400" b="0" i="0" u="none" strike="noStrike" cap="none" normalizeH="0" baseline="0" dirty="0" smtClean="0">
                <a:ln>
                  <a:noFill/>
                </a:ln>
                <a:solidFill>
                  <a:srgbClr val="CF8E6D"/>
                </a:solidFill>
                <a:effectLst/>
                <a:latin typeface="JetBrains Mono"/>
              </a:rPr>
              <a:t>}</a:t>
            </a:r>
            <a:r>
              <a:rPr kumimoji="0" lang="tr-TR" altLang="tr-TR" sz="2400" b="0" i="0" u="none" strike="noStrike" cap="none" normalizeH="0" baseline="0" dirty="0" smtClean="0">
                <a:ln>
                  <a:noFill/>
                </a:ln>
                <a:solidFill>
                  <a:srgbClr val="6AAB73"/>
                </a:solidFill>
                <a:effectLst/>
                <a:latin typeface="JetBrains Mono"/>
              </a:rPr>
              <a:t>"</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BCBEC4"/>
                </a:solidFill>
                <a:effectLst/>
                <a:latin typeface="JetBrains Mono"/>
              </a:rPr>
              <a:t>dortislem</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2AACB8"/>
                </a:solidFill>
                <a:effectLst/>
                <a:latin typeface="JetBrains Mono"/>
              </a:rPr>
              <a:t>3</a:t>
            </a: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smtClean="0">
                <a:ln>
                  <a:noFill/>
                </a:ln>
                <a:solidFill>
                  <a:srgbClr val="2AACB8"/>
                </a:solidFill>
                <a:effectLst/>
                <a:latin typeface="JetBrains Mono"/>
              </a:rPr>
              <a:t>4</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BCBEC4"/>
                </a:solidFill>
                <a:effectLst/>
                <a:latin typeface="JetBrains Mono"/>
              </a:rPr>
              <a:t>dortislem</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AA4926"/>
                </a:solidFill>
                <a:effectLst/>
                <a:latin typeface="JetBrains Mono"/>
              </a:rPr>
              <a:t>sayi2</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2AACB8"/>
                </a:solidFill>
                <a:effectLst/>
                <a:latin typeface="JetBrains Mono"/>
              </a:rPr>
              <a:t>6</a:t>
            </a: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smtClean="0">
                <a:ln>
                  <a:noFill/>
                </a:ln>
                <a:solidFill>
                  <a:srgbClr val="AA4926"/>
                </a:solidFill>
                <a:effectLst/>
                <a:latin typeface="JetBrains Mono"/>
              </a:rPr>
              <a:t>sayi1</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2AACB8"/>
                </a:solidFill>
                <a:effectLst/>
                <a:latin typeface="JetBrains Mono"/>
              </a:rPr>
              <a:t>2</a:t>
            </a:r>
            <a:r>
              <a:rPr kumimoji="0" lang="tr-TR" altLang="tr-TR" sz="2400" b="0" i="0" u="none" strike="noStrike" cap="none" normalizeH="0" baseline="0" dirty="0" smtClean="0">
                <a:ln>
                  <a:noFill/>
                </a:ln>
                <a:solidFill>
                  <a:srgbClr val="BCBEC4"/>
                </a:solidFill>
                <a:effectLst/>
                <a:latin typeface="JetBrains Mono"/>
              </a:rPr>
              <a:t>)</a:t>
            </a: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pPr algn="just"/>
            <a:r>
              <a:rPr lang="tr-TR" dirty="0"/>
              <a:t>Fonksiyon çağrılırken, argümanları parametre adlarıyla birlikte belirtebiliriz. Bu durumda, argümanların sırası önemli değildir.</a:t>
            </a:r>
            <a:br>
              <a:rPr lang="tr-TR" dirty="0"/>
            </a:br>
            <a:endParaRPr lang="tr-TR" dirty="0"/>
          </a:p>
        </p:txBody>
      </p:sp>
      <p:sp>
        <p:nvSpPr>
          <p:cNvPr id="4" name="Dikdörtgen 3"/>
          <p:cNvSpPr/>
          <p:nvPr/>
        </p:nvSpPr>
        <p:spPr>
          <a:xfrm>
            <a:off x="4054719" y="3365084"/>
            <a:ext cx="4082562" cy="3046988"/>
          </a:xfrm>
          <a:prstGeom prst="rect">
            <a:avLst/>
          </a:prstGeom>
        </p:spPr>
        <p:txBody>
          <a:bodyPr wrap="square">
            <a:spAutoFit/>
          </a:bodyPr>
          <a:lstStyle/>
          <a:p>
            <a:r>
              <a:rPr lang="tr-TR" sz="2400" dirty="0"/>
              <a:t>Toplam = 7</a:t>
            </a:r>
            <a:endParaRPr lang="tr-TR" sz="2400" dirty="0"/>
          </a:p>
          <a:p>
            <a:r>
              <a:rPr lang="tr-TR" sz="2400" dirty="0"/>
              <a:t>Çarpım = 12</a:t>
            </a:r>
            <a:endParaRPr lang="tr-TR" sz="2400" dirty="0"/>
          </a:p>
          <a:p>
            <a:r>
              <a:rPr lang="tr-TR" sz="2400" dirty="0"/>
              <a:t>Bolum = 0.75</a:t>
            </a:r>
            <a:endParaRPr lang="tr-TR" sz="2400" dirty="0"/>
          </a:p>
          <a:p>
            <a:r>
              <a:rPr lang="tr-TR" sz="2400" dirty="0"/>
              <a:t>Çıkarma = -1</a:t>
            </a:r>
            <a:endParaRPr lang="tr-TR" sz="2400" dirty="0"/>
          </a:p>
          <a:p>
            <a:r>
              <a:rPr lang="tr-TR" sz="2400" dirty="0"/>
              <a:t>Toplam = 8</a:t>
            </a:r>
            <a:endParaRPr lang="tr-TR" sz="2400" dirty="0"/>
          </a:p>
          <a:p>
            <a:r>
              <a:rPr lang="tr-TR" sz="2400" dirty="0"/>
              <a:t>Çarpım = 12</a:t>
            </a:r>
            <a:endParaRPr lang="tr-TR" sz="2400" dirty="0"/>
          </a:p>
          <a:p>
            <a:r>
              <a:rPr lang="tr-TR" sz="2400" dirty="0"/>
              <a:t>Bolum = 0.3333333333333333</a:t>
            </a:r>
            <a:endParaRPr lang="tr-TR" sz="2400" dirty="0"/>
          </a:p>
          <a:p>
            <a:r>
              <a:rPr lang="tr-TR" sz="2400" dirty="0"/>
              <a:t>Çıkarma = -4</a:t>
            </a:r>
            <a:endParaRPr 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r>
              <a:rPr lang="tr-TR" dirty="0"/>
              <a:t>Bazı durumlarda, fonksiyona değişken sayıda argüman göndermek isteyebiliriz. Bu durumda *</a:t>
            </a:r>
            <a:r>
              <a:rPr lang="tr-TR" dirty="0" err="1"/>
              <a:t>args</a:t>
            </a:r>
            <a:r>
              <a:rPr lang="tr-TR" dirty="0"/>
              <a:t> ve **</a:t>
            </a:r>
            <a:r>
              <a:rPr lang="tr-TR" dirty="0" err="1"/>
              <a:t>kwargs</a:t>
            </a:r>
            <a:r>
              <a:rPr lang="tr-TR" dirty="0"/>
              <a:t> kullanılır.</a:t>
            </a:r>
            <a:endParaRPr lang="tr-TR" dirty="0"/>
          </a:p>
          <a:p>
            <a:endParaRPr lang="tr-TR" dirty="0"/>
          </a:p>
          <a:p>
            <a:r>
              <a:rPr lang="tr-TR" dirty="0"/>
              <a:t>*</a:t>
            </a:r>
            <a:r>
              <a:rPr lang="tr-TR" dirty="0" err="1"/>
              <a:t>args</a:t>
            </a:r>
            <a:r>
              <a:rPr lang="tr-TR" dirty="0"/>
              <a:t>: Değişken sayıda sıralı argümanları alır (</a:t>
            </a:r>
            <a:r>
              <a:rPr lang="tr-TR" dirty="0" err="1"/>
              <a:t>tuple</a:t>
            </a:r>
            <a:r>
              <a:rPr lang="tr-TR" dirty="0"/>
              <a:t> olarak).</a:t>
            </a:r>
            <a:endParaRPr lang="tr-TR" dirty="0"/>
          </a:p>
          <a:p>
            <a:endParaRPr lang="tr-TR" dirty="0"/>
          </a:p>
          <a:p>
            <a:r>
              <a:rPr lang="tr-TR" dirty="0"/>
              <a:t>**</a:t>
            </a:r>
            <a:r>
              <a:rPr lang="tr-TR" dirty="0" err="1"/>
              <a:t>kwargs</a:t>
            </a:r>
            <a:r>
              <a:rPr lang="tr-TR" dirty="0"/>
              <a:t>: Değişken sayıda anahtar kelime argümanlarını alır (</a:t>
            </a:r>
            <a:r>
              <a:rPr lang="tr-TR" dirty="0" err="1" smtClean="0"/>
              <a:t>dictionary</a:t>
            </a:r>
            <a:r>
              <a:rPr lang="tr-TR" dirty="0" smtClean="0"/>
              <a:t> olarak</a:t>
            </a:r>
            <a:r>
              <a:rPr lang="tr-TR" dirty="0"/>
              <a:t>).</a:t>
            </a: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pPr marL="109855" indent="0">
              <a:buNone/>
            </a:pPr>
            <a:br>
              <a:rPr lang="tr-TR" dirty="0"/>
            </a:br>
            <a:endParaRPr lang="tr-TR" dirty="0"/>
          </a:p>
        </p:txBody>
      </p:sp>
      <p:sp>
        <p:nvSpPr>
          <p:cNvPr id="4" name="Rectangle 1"/>
          <p:cNvSpPr>
            <a:spLocks noChangeArrowheads="1"/>
          </p:cNvSpPr>
          <p:nvPr/>
        </p:nvSpPr>
        <p:spPr bwMode="auto">
          <a:xfrm>
            <a:off x="3373120" y="2249805"/>
            <a:ext cx="6129655" cy="156845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smtClean="0">
                <a:ln>
                  <a:noFill/>
                </a:ln>
                <a:solidFill>
                  <a:srgbClr val="CF8E6D"/>
                </a:solidFill>
                <a:effectLst/>
                <a:latin typeface="JetBrains Mono"/>
              </a:rPr>
              <a:t>def </a:t>
            </a:r>
            <a:r>
              <a:rPr kumimoji="0" lang="tr-TR" altLang="tr-TR" sz="2400" b="0" i="0" u="none" strike="noStrike" cap="none" normalizeH="0" baseline="0" dirty="0" smtClean="0">
                <a:ln>
                  <a:noFill/>
                </a:ln>
                <a:solidFill>
                  <a:srgbClr val="56A8F5"/>
                </a:solidFill>
                <a:effectLst/>
                <a:latin typeface="JetBrains Mono"/>
              </a:rPr>
              <a:t>yaz</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BCBEC4"/>
                </a:solidFill>
                <a:effectLst/>
                <a:latin typeface="JetBrains Mono"/>
              </a:rPr>
              <a:t>args</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BCBEC4"/>
                </a:solidFill>
                <a:effectLst/>
                <a:latin typeface="JetBrains Mono"/>
              </a:rPr>
              <a:t>args</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2AACB8"/>
                </a:solidFill>
                <a:effectLst/>
                <a:latin typeface="JetBrains Mono"/>
              </a:rPr>
              <a:t>0</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yaz(</a:t>
            </a:r>
            <a:r>
              <a:rPr kumimoji="0" lang="tr-TR" altLang="tr-TR" sz="2400" b="0" i="0" u="none" strike="noStrike" cap="none" normalizeH="0" baseline="0" dirty="0" smtClean="0">
                <a:ln>
                  <a:noFill/>
                </a:ln>
                <a:solidFill>
                  <a:srgbClr val="2AACB8"/>
                </a:solidFill>
                <a:effectLst/>
                <a:latin typeface="JetBrains Mono"/>
              </a:rPr>
              <a:t>1</a:t>
            </a: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smtClean="0">
                <a:ln>
                  <a:noFill/>
                </a:ln>
                <a:solidFill>
                  <a:srgbClr val="6AAB73"/>
                </a:solidFill>
                <a:effectLst/>
                <a:latin typeface="JetBrains Mono"/>
              </a:rPr>
              <a:t>"selam"</a:t>
            </a: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smtClean="0">
                <a:ln>
                  <a:noFill/>
                </a:ln>
                <a:solidFill>
                  <a:srgbClr val="6AAB73"/>
                </a:solidFill>
                <a:effectLst/>
                <a:latin typeface="JetBrains Mono"/>
              </a:rPr>
              <a:t>"deneme"</a:t>
            </a: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smtClean="0">
                <a:ln>
                  <a:noFill/>
                </a:ln>
                <a:solidFill>
                  <a:srgbClr val="2AACB8"/>
                </a:solidFill>
                <a:effectLst/>
                <a:latin typeface="JetBrains Mono"/>
              </a:rPr>
              <a:t>3.14</a:t>
            </a: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CF8E6D"/>
                </a:solidFill>
                <a:effectLst/>
                <a:latin typeface="JetBrains Mono"/>
              </a:rPr>
              <a:t>False</a:t>
            </a:r>
            <a:r>
              <a:rPr kumimoji="0" lang="tr-TR" altLang="tr-TR" sz="2400" b="0" i="0" u="none" strike="noStrike" cap="none" normalizeH="0" baseline="0" dirty="0" smtClean="0">
                <a:ln>
                  <a:noFill/>
                </a:ln>
                <a:solidFill>
                  <a:srgbClr val="BCBEC4"/>
                </a:solidFill>
                <a:effectLst/>
                <a:latin typeface="JetBrains Mono"/>
              </a:rPr>
              <a:t>)</a:t>
            </a: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sp>
        <p:nvSpPr>
          <p:cNvPr id="5" name="Dikdörtgen 4"/>
          <p:cNvSpPr/>
          <p:nvPr/>
        </p:nvSpPr>
        <p:spPr>
          <a:xfrm>
            <a:off x="5925921" y="4181147"/>
            <a:ext cx="340158" cy="461665"/>
          </a:xfrm>
          <a:prstGeom prst="rect">
            <a:avLst/>
          </a:prstGeom>
        </p:spPr>
        <p:txBody>
          <a:bodyPr wrap="none">
            <a:spAutoFit/>
          </a:bodyPr>
          <a:lstStyle/>
          <a:p>
            <a:r>
              <a:rPr lang="tr-TR" sz="2400" dirty="0"/>
              <a:t>1</a:t>
            </a:r>
            <a:endParaRPr 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pPr marL="109855" indent="0">
              <a:buNone/>
            </a:pPr>
            <a:br>
              <a:rPr lang="tr-TR" dirty="0"/>
            </a:br>
            <a:endParaRPr lang="tr-TR" dirty="0"/>
          </a:p>
        </p:txBody>
      </p:sp>
      <p:sp>
        <p:nvSpPr>
          <p:cNvPr id="5" name="Dikdörtgen 4"/>
          <p:cNvSpPr/>
          <p:nvPr/>
        </p:nvSpPr>
        <p:spPr>
          <a:xfrm>
            <a:off x="5685341" y="4181147"/>
            <a:ext cx="821315" cy="461665"/>
          </a:xfrm>
          <a:prstGeom prst="rect">
            <a:avLst/>
          </a:prstGeom>
        </p:spPr>
        <p:txBody>
          <a:bodyPr wrap="none">
            <a:spAutoFit/>
          </a:bodyPr>
          <a:lstStyle/>
          <a:p>
            <a:r>
              <a:rPr lang="tr-TR" sz="2400" dirty="0"/>
              <a:t>Zafer</a:t>
            </a:r>
            <a:endParaRPr lang="tr-TR" sz="2400" dirty="0"/>
          </a:p>
        </p:txBody>
      </p:sp>
      <p:sp>
        <p:nvSpPr>
          <p:cNvPr id="6" name="Rectangle 1"/>
          <p:cNvSpPr>
            <a:spLocks noChangeArrowheads="1"/>
          </p:cNvSpPr>
          <p:nvPr/>
        </p:nvSpPr>
        <p:spPr bwMode="auto">
          <a:xfrm>
            <a:off x="1759585" y="2249805"/>
            <a:ext cx="9756140" cy="156845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smtClean="0">
                <a:ln>
                  <a:noFill/>
                </a:ln>
                <a:solidFill>
                  <a:srgbClr val="CF8E6D"/>
                </a:solidFill>
                <a:effectLst/>
                <a:latin typeface="JetBrains Mono"/>
              </a:rPr>
              <a:t>def </a:t>
            </a:r>
            <a:r>
              <a:rPr kumimoji="0" lang="tr-TR" altLang="tr-TR" sz="2400" b="0" i="0" u="none" strike="noStrike" cap="none" normalizeH="0" baseline="0" smtClean="0">
                <a:ln>
                  <a:noFill/>
                </a:ln>
                <a:solidFill>
                  <a:srgbClr val="56A8F5"/>
                </a:solidFill>
                <a:effectLst/>
                <a:latin typeface="JetBrains Mono"/>
              </a:rPr>
              <a:t>bilgi_goster</a:t>
            </a:r>
            <a:r>
              <a:rPr kumimoji="0" lang="tr-TR" altLang="tr-TR" sz="2400" b="0" i="0" u="none" strike="noStrike" cap="none" normalizeH="0" baseline="0" smtClean="0">
                <a:ln>
                  <a:noFill/>
                </a:ln>
                <a:solidFill>
                  <a:srgbClr val="BCBEC4"/>
                </a:solidFill>
                <a:effectLst/>
                <a:latin typeface="JetBrains Mono"/>
              </a:rPr>
              <a:t>(**kwargs):</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8888C6"/>
                </a:solidFill>
                <a:effectLst/>
                <a:latin typeface="JetBrains Mono"/>
              </a:rPr>
              <a:t>print</a:t>
            </a:r>
            <a:r>
              <a:rPr kumimoji="0" lang="tr-TR" altLang="tr-TR" sz="2400" b="0" i="0" u="none" strike="noStrike" cap="none" normalizeH="0" baseline="0" smtClean="0">
                <a:ln>
                  <a:noFill/>
                </a:ln>
                <a:solidFill>
                  <a:srgbClr val="BCBEC4"/>
                </a:solidFill>
                <a:effectLst/>
                <a:latin typeface="JetBrains Mono"/>
              </a:rPr>
              <a:t>(kwargs[</a:t>
            </a:r>
            <a:r>
              <a:rPr kumimoji="0" lang="tr-TR" altLang="tr-TR" sz="2400" b="0" i="0" u="none" strike="noStrike" cap="none" normalizeH="0" baseline="0" smtClean="0">
                <a:ln>
                  <a:noFill/>
                </a:ln>
                <a:solidFill>
                  <a:srgbClr val="6AAB73"/>
                </a:solidFill>
                <a:effectLst/>
                <a:latin typeface="JetBrains Mono"/>
              </a:rPr>
              <a:t>"isim"</a:t>
            </a:r>
            <a:r>
              <a:rPr kumimoji="0" lang="tr-TR" altLang="tr-TR" sz="2400" b="0" i="0" u="none" strike="noStrike" cap="none" normalizeH="0" baseline="0" smtClean="0">
                <a:ln>
                  <a:noFill/>
                </a:ln>
                <a:solidFill>
                  <a:srgbClr val="BCBEC4"/>
                </a:solidFill>
                <a:effectLst/>
                <a:latin typeface="JetBrains Mono"/>
              </a:rPr>
              <a:t>])</a:t>
            </a:r>
            <a:br>
              <a:rPr kumimoji="0" lang="tr-TR" altLang="tr-TR" sz="2400" b="0" i="0" u="none" strike="noStrike" cap="none" normalizeH="0" baseline="0" smtClean="0">
                <a:ln>
                  <a:noFill/>
                </a:ln>
                <a:solidFill>
                  <a:srgbClr val="BCBEC4"/>
                </a:solidFill>
                <a:effectLst/>
                <a:latin typeface="JetBrains Mono"/>
              </a:rPr>
            </a:b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BCBEC4"/>
                </a:solidFill>
                <a:effectLst/>
                <a:latin typeface="JetBrains Mono"/>
              </a:rPr>
              <a:t>bilgi_goster(</a:t>
            </a:r>
            <a:r>
              <a:rPr kumimoji="0" lang="tr-TR" altLang="tr-TR" sz="2400" b="0" i="0" u="none" strike="noStrike" cap="none" normalizeH="0" baseline="0" smtClean="0">
                <a:ln>
                  <a:noFill/>
                </a:ln>
                <a:solidFill>
                  <a:srgbClr val="AA4926"/>
                </a:solidFill>
                <a:effectLst/>
                <a:latin typeface="JetBrains Mono"/>
              </a:rPr>
              <a:t>isim </a:t>
            </a: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6AAB73"/>
                </a:solidFill>
                <a:effectLst/>
                <a:latin typeface="JetBrains Mono"/>
              </a:rPr>
              <a:t>"Zafer"</a:t>
            </a: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AA4926"/>
                </a:solidFill>
                <a:effectLst/>
                <a:latin typeface="JetBrains Mono"/>
              </a:rPr>
              <a:t>yas </a:t>
            </a: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2AACB8"/>
                </a:solidFill>
                <a:effectLst/>
                <a:latin typeface="JetBrains Mono"/>
              </a:rPr>
              <a:t>28</a:t>
            </a: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AA4926"/>
                </a:solidFill>
                <a:effectLst/>
                <a:latin typeface="JetBrains Mono"/>
              </a:rPr>
              <a:t>meslek </a:t>
            </a: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6AAB73"/>
                </a:solidFill>
                <a:effectLst/>
                <a:latin typeface="JetBrains Mono"/>
              </a:rPr>
              <a:t>"akademisyen"</a:t>
            </a:r>
            <a:r>
              <a:rPr kumimoji="0" lang="tr-TR" altLang="tr-TR" sz="2400" b="0" i="0" u="none" strike="noStrike" cap="none" normalizeH="0" baseline="0" smtClean="0">
                <a:ln>
                  <a:noFill/>
                </a:ln>
                <a:solidFill>
                  <a:srgbClr val="BCBEC4"/>
                </a:solidFill>
                <a:effectLst/>
                <a:latin typeface="JetBrains Mono"/>
              </a:rPr>
              <a:t>)</a:t>
            </a:r>
            <a:endParaRPr kumimoji="0" lang="tr-TR" altLang="tr-TR" sz="24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r>
              <a:rPr lang="tr-TR" dirty="0" err="1"/>
              <a:t>Lambda</a:t>
            </a:r>
            <a:r>
              <a:rPr lang="tr-TR" dirty="0"/>
              <a:t> fonksiyonları, tek satırlık, anonim fonksiyonlardır. Genellikle basit işlemler için kullanılır</a:t>
            </a:r>
            <a:r>
              <a:rPr lang="tr-TR" dirty="0" smtClean="0"/>
              <a:t>.</a:t>
            </a:r>
            <a:endParaRPr lang="tr-TR" dirty="0" smtClean="0"/>
          </a:p>
          <a:p>
            <a:pPr marL="109855" indent="0">
              <a:buNone/>
            </a:pPr>
            <a:br>
              <a:rPr lang="tr-TR" dirty="0"/>
            </a:br>
            <a:br>
              <a:rPr lang="tr-TR" dirty="0"/>
            </a:br>
            <a:endParaRPr lang="tr-TR" dirty="0"/>
          </a:p>
        </p:txBody>
      </p:sp>
      <p:sp>
        <p:nvSpPr>
          <p:cNvPr id="4" name="Rectangle 1"/>
          <p:cNvSpPr>
            <a:spLocks noChangeArrowheads="1"/>
          </p:cNvSpPr>
          <p:nvPr/>
        </p:nvSpPr>
        <p:spPr bwMode="auto">
          <a:xfrm>
            <a:off x="3174365" y="3172460"/>
            <a:ext cx="6580505" cy="267652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smtClean="0">
                <a:ln>
                  <a:noFill/>
                </a:ln>
                <a:solidFill>
                  <a:srgbClr val="CF8E6D"/>
                </a:solidFill>
                <a:effectLst/>
                <a:latin typeface="JetBrains Mono"/>
              </a:rPr>
              <a:t>def </a:t>
            </a:r>
            <a:r>
              <a:rPr kumimoji="0" lang="tr-TR" altLang="tr-TR" sz="2400" b="0" i="0" u="none" strike="noStrike" cap="none" normalizeH="0" baseline="0" dirty="0" smtClean="0">
                <a:ln>
                  <a:noFill/>
                </a:ln>
                <a:solidFill>
                  <a:srgbClr val="56A8F5"/>
                </a:solidFill>
                <a:effectLst/>
                <a:latin typeface="JetBrains Mono"/>
              </a:rPr>
              <a:t>topla</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BCBEC4"/>
                </a:solidFill>
                <a:effectLst/>
                <a:latin typeface="JetBrains Mono"/>
              </a:rPr>
              <a:t>args</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CF8E6D"/>
                </a:solidFill>
                <a:effectLst/>
                <a:latin typeface="JetBrains Mono"/>
              </a:rPr>
              <a:t>return</a:t>
            </a:r>
            <a:r>
              <a:rPr kumimoji="0" lang="tr-TR" altLang="tr-TR" sz="2400" b="0" i="0" u="none" strike="noStrike" cap="none" normalizeH="0" baseline="0" dirty="0" smtClean="0">
                <a:ln>
                  <a:noFill/>
                </a:ln>
                <a:solidFill>
                  <a:srgbClr val="CF8E6D"/>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sum</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BCBEC4"/>
                </a:solidFill>
                <a:effectLst/>
                <a:latin typeface="JetBrains Mono"/>
              </a:rPr>
              <a:t>args</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BCBEC4"/>
                </a:solidFill>
                <a:effectLst/>
                <a:latin typeface="JetBrains Mono"/>
              </a:rPr>
              <a:t>topla_lambda</a:t>
            </a:r>
            <a:r>
              <a:rPr kumimoji="0" lang="tr-TR" altLang="tr-TR" sz="2400" b="0" i="0" u="none" strike="noStrike" cap="none" normalizeH="0" baseline="0" dirty="0" smtClean="0">
                <a:ln>
                  <a:noFill/>
                </a:ln>
                <a:solidFill>
                  <a:srgbClr val="BCBEC4"/>
                </a:solidFill>
                <a:effectLst/>
                <a:latin typeface="JetBrains Mono"/>
              </a:rPr>
              <a:t> = </a:t>
            </a:r>
            <a:r>
              <a:rPr kumimoji="0" lang="tr-TR" altLang="tr-TR" sz="2400" b="0" i="0" u="none" strike="noStrike" cap="none" normalizeH="0" baseline="0" dirty="0" err="1" smtClean="0">
                <a:ln>
                  <a:noFill/>
                </a:ln>
                <a:solidFill>
                  <a:srgbClr val="CF8E6D"/>
                </a:solidFill>
                <a:effectLst/>
                <a:latin typeface="JetBrains Mono"/>
              </a:rPr>
              <a:t>lambda</a:t>
            </a:r>
            <a:r>
              <a:rPr kumimoji="0" lang="tr-TR" altLang="tr-TR" sz="2400" b="0" i="0" u="none" strike="noStrike" cap="none" normalizeH="0" baseline="0" dirty="0" smtClean="0">
                <a:ln>
                  <a:noFill/>
                </a:ln>
                <a:solidFill>
                  <a:srgbClr val="CF8E6D"/>
                </a:solidFill>
                <a:effectLst/>
                <a:latin typeface="JetBrains Mono"/>
              </a:rPr>
              <a:t> </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BCBEC4"/>
                </a:solidFill>
                <a:effectLst/>
                <a:latin typeface="JetBrains Mono"/>
              </a:rPr>
              <a:t>args</a:t>
            </a:r>
            <a:r>
              <a:rPr kumimoji="0" lang="tr-TR" altLang="tr-TR" sz="2400" b="0" i="0" u="none" strike="noStrike" cap="none" normalizeH="0" baseline="0" dirty="0" smtClean="0">
                <a:ln>
                  <a:noFill/>
                </a:ln>
                <a:solidFill>
                  <a:srgbClr val="BCBEC4"/>
                </a:solidFill>
                <a:effectLst/>
                <a:latin typeface="JetBrains Mono"/>
              </a:rPr>
              <a:t> : </a:t>
            </a:r>
            <a:r>
              <a:rPr kumimoji="0" lang="tr-TR" altLang="tr-TR" sz="2400" b="0" i="0" u="none" strike="noStrike" cap="none" normalizeH="0" baseline="0" dirty="0" err="1" smtClean="0">
                <a:ln>
                  <a:noFill/>
                </a:ln>
                <a:solidFill>
                  <a:srgbClr val="8888C6"/>
                </a:solidFill>
                <a:effectLst/>
                <a:latin typeface="JetBrains Mono"/>
              </a:rPr>
              <a:t>sum</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BCBEC4"/>
                </a:solidFill>
                <a:effectLst/>
                <a:latin typeface="JetBrains Mono"/>
              </a:rPr>
              <a:t>args</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t1 = topla(</a:t>
            </a:r>
            <a:r>
              <a:rPr kumimoji="0" lang="tr-TR" altLang="tr-TR" sz="2400" b="0" i="0" u="none" strike="noStrike" cap="none" normalizeH="0" baseline="0" dirty="0" smtClean="0">
                <a:ln>
                  <a:noFill/>
                </a:ln>
                <a:solidFill>
                  <a:srgbClr val="2AACB8"/>
                </a:solidFill>
                <a:effectLst/>
                <a:latin typeface="JetBrains Mono"/>
              </a:rPr>
              <a:t>2</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2AACB8"/>
                </a:solidFill>
                <a:effectLst/>
                <a:latin typeface="JetBrains Mono"/>
              </a:rPr>
              <a:t>3</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2AACB8"/>
                </a:solidFill>
                <a:effectLst/>
                <a:latin typeface="JetBrains Mono"/>
              </a:rPr>
              <a:t>4</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t2 = </a:t>
            </a:r>
            <a:r>
              <a:rPr kumimoji="0" lang="tr-TR" altLang="tr-TR" sz="2400" b="0" i="0" u="none" strike="noStrike" cap="none" normalizeH="0" baseline="0" dirty="0" err="1" smtClean="0">
                <a:ln>
                  <a:noFill/>
                </a:ln>
                <a:solidFill>
                  <a:srgbClr val="BCBEC4"/>
                </a:solidFill>
                <a:effectLst/>
                <a:latin typeface="JetBrains Mono"/>
              </a:rPr>
              <a:t>topla_lambda</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2AACB8"/>
                </a:solidFill>
                <a:effectLst/>
                <a:latin typeface="JetBrains Mono"/>
              </a:rPr>
              <a:t>5</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2AACB8"/>
                </a:solidFill>
                <a:effectLst/>
                <a:latin typeface="JetBrains Mono"/>
              </a:rPr>
              <a:t>6</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2AACB8"/>
                </a:solidFill>
                <a:effectLst/>
                <a:latin typeface="JetBrains Mono"/>
              </a:rPr>
              <a:t>7</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(t1)</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(t2)</a:t>
            </a: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sp>
        <p:nvSpPr>
          <p:cNvPr id="5" name="Dikdörtgen 4"/>
          <p:cNvSpPr/>
          <p:nvPr/>
        </p:nvSpPr>
        <p:spPr>
          <a:xfrm>
            <a:off x="5756030" y="5893243"/>
            <a:ext cx="679939" cy="830997"/>
          </a:xfrm>
          <a:prstGeom prst="rect">
            <a:avLst/>
          </a:prstGeom>
        </p:spPr>
        <p:txBody>
          <a:bodyPr wrap="square">
            <a:spAutoFit/>
          </a:bodyPr>
          <a:lstStyle/>
          <a:p>
            <a:r>
              <a:rPr lang="tr-TR" sz="2400" dirty="0"/>
              <a:t>9</a:t>
            </a:r>
            <a:endParaRPr lang="tr-TR" sz="2400" dirty="0"/>
          </a:p>
          <a:p>
            <a:r>
              <a:rPr lang="tr-TR" sz="2400" dirty="0"/>
              <a:t>18</a:t>
            </a:r>
            <a:endParaRPr 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r>
              <a:rPr lang="tr-TR" dirty="0" smtClean="0"/>
              <a:t>Fonksiyon içinde fonksiyon tanımlanabilir.</a:t>
            </a:r>
            <a:endParaRPr lang="tr-TR" dirty="0" smtClean="0"/>
          </a:p>
          <a:p>
            <a:pPr marL="109855" indent="0">
              <a:buNone/>
            </a:pPr>
            <a:endParaRPr lang="tr-TR" dirty="0" smtClean="0"/>
          </a:p>
          <a:p>
            <a:pPr marL="109855" indent="0">
              <a:buNone/>
            </a:pPr>
            <a:br>
              <a:rPr lang="tr-TR" dirty="0"/>
            </a:br>
            <a:br>
              <a:rPr lang="tr-TR" dirty="0"/>
            </a:br>
            <a:endParaRPr lang="tr-TR" dirty="0"/>
          </a:p>
        </p:txBody>
      </p:sp>
      <p:sp>
        <p:nvSpPr>
          <p:cNvPr id="5" name="Rectangle 1"/>
          <p:cNvSpPr>
            <a:spLocks noChangeArrowheads="1"/>
          </p:cNvSpPr>
          <p:nvPr/>
        </p:nvSpPr>
        <p:spPr bwMode="auto">
          <a:xfrm>
            <a:off x="3853180" y="2794000"/>
            <a:ext cx="5409565" cy="230695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smtClean="0">
                <a:ln>
                  <a:noFill/>
                </a:ln>
                <a:solidFill>
                  <a:srgbClr val="CF8E6D"/>
                </a:solidFill>
                <a:effectLst/>
                <a:latin typeface="JetBrains Mono"/>
              </a:rPr>
              <a:t>def </a:t>
            </a:r>
            <a:r>
              <a:rPr kumimoji="0" lang="tr-TR" altLang="tr-TR" sz="2400" b="0" i="0" u="none" strike="noStrike" cap="none" normalizeH="0" baseline="0" dirty="0" err="1" smtClean="0">
                <a:ln>
                  <a:noFill/>
                </a:ln>
                <a:solidFill>
                  <a:srgbClr val="56A8F5"/>
                </a:solidFill>
                <a:effectLst/>
                <a:latin typeface="JetBrains Mono"/>
              </a:rPr>
              <a:t>dis_fonksiyon</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6AAB73"/>
                </a:solidFill>
                <a:effectLst/>
                <a:latin typeface="JetBrains Mono"/>
              </a:rPr>
              <a:t>"Dış fonksiyon çalıştı."</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smtClean="0">
                <a:ln>
                  <a:noFill/>
                </a:ln>
                <a:solidFill>
                  <a:srgbClr val="CF8E6D"/>
                </a:solidFill>
                <a:effectLst/>
                <a:latin typeface="JetBrains Mono"/>
              </a:rPr>
              <a:t>def </a:t>
            </a:r>
            <a:r>
              <a:rPr kumimoji="0" lang="tr-TR" altLang="tr-TR" sz="2400" b="0" i="0" u="none" strike="noStrike" cap="none" normalizeH="0" baseline="0" dirty="0" err="1" smtClean="0">
                <a:ln>
                  <a:noFill/>
                </a:ln>
                <a:solidFill>
                  <a:srgbClr val="56A8F5"/>
                </a:solidFill>
                <a:effectLst/>
                <a:latin typeface="JetBrains Mono"/>
              </a:rPr>
              <a:t>ic_fonksiyon</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6AAB73"/>
                </a:solidFill>
                <a:effectLst/>
                <a:latin typeface="JetBrains Mono"/>
              </a:rPr>
              <a:t>"İç fonksiyon çalıştı."</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BCBEC4"/>
                </a:solidFill>
                <a:effectLst/>
                <a:latin typeface="JetBrains Mono"/>
              </a:rPr>
              <a:t>ic_fonksiyon</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BCBEC4"/>
                </a:solidFill>
                <a:effectLst/>
                <a:latin typeface="JetBrains Mono"/>
              </a:rPr>
              <a:t>dis_fonksiyon</a:t>
            </a:r>
            <a:r>
              <a:rPr kumimoji="0" lang="tr-TR" altLang="tr-TR" sz="2400" b="0" i="0" u="none" strike="noStrike" cap="none" normalizeH="0" baseline="0" dirty="0" smtClean="0">
                <a:ln>
                  <a:noFill/>
                </a:ln>
                <a:solidFill>
                  <a:srgbClr val="BCBEC4"/>
                </a:solidFill>
                <a:effectLst/>
                <a:latin typeface="JetBrains Mono"/>
              </a:rPr>
              <a:t>()</a:t>
            </a: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sp>
        <p:nvSpPr>
          <p:cNvPr id="6" name="Dikdörtgen 5"/>
          <p:cNvSpPr/>
          <p:nvPr/>
        </p:nvSpPr>
        <p:spPr>
          <a:xfrm>
            <a:off x="4696556" y="5330418"/>
            <a:ext cx="2798885" cy="830997"/>
          </a:xfrm>
          <a:prstGeom prst="rect">
            <a:avLst/>
          </a:prstGeom>
        </p:spPr>
        <p:txBody>
          <a:bodyPr wrap="square">
            <a:spAutoFit/>
          </a:bodyPr>
          <a:lstStyle/>
          <a:p>
            <a:r>
              <a:rPr lang="tr-TR" sz="2400" dirty="0"/>
              <a:t>Dış fonksiyon çalıştı.</a:t>
            </a:r>
            <a:endParaRPr lang="tr-TR" sz="2400" dirty="0"/>
          </a:p>
          <a:p>
            <a:r>
              <a:rPr lang="tr-TR" sz="2400" dirty="0"/>
              <a:t>İç fonksiyon çalıştı.</a:t>
            </a:r>
            <a:endParaRPr 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normAutofit lnSpcReduction="10000"/>
          </a:bodyPr>
          <a:lstStyle/>
          <a:p>
            <a:r>
              <a:rPr lang="tr-TR" dirty="0" err="1" smtClean="0"/>
              <a:t>Local</a:t>
            </a:r>
            <a:r>
              <a:rPr lang="tr-TR" dirty="0" smtClean="0"/>
              <a:t> </a:t>
            </a:r>
            <a:r>
              <a:rPr lang="tr-TR" dirty="0" err="1" smtClean="0"/>
              <a:t>Scope</a:t>
            </a:r>
            <a:r>
              <a:rPr lang="tr-TR" dirty="0" smtClean="0"/>
              <a:t>: Fonksiyon içinde tanımlanan değişkenler sadece o fonksiyon içinde erişilebilir. </a:t>
            </a:r>
            <a:endParaRPr lang="tr-TR" dirty="0" smtClean="0"/>
          </a:p>
          <a:p>
            <a:r>
              <a:rPr lang="tr-TR" dirty="0" smtClean="0"/>
              <a:t>Global </a:t>
            </a:r>
            <a:r>
              <a:rPr lang="tr-TR" dirty="0" err="1" smtClean="0"/>
              <a:t>Scope</a:t>
            </a:r>
            <a:r>
              <a:rPr lang="tr-TR" dirty="0" smtClean="0"/>
              <a:t>: Fonksiyon dışında tanımlanan değişkenler tüm programda erişilebilir.</a:t>
            </a:r>
            <a:endParaRPr lang="tr-TR" dirty="0" smtClean="0"/>
          </a:p>
          <a:p>
            <a:r>
              <a:rPr lang="tr-TR" dirty="0" smtClean="0"/>
              <a:t>Eğer bir fonksiyon içinde global bir değişken değiştirilmek istenirse global anahtar kelimesi kullanılır.</a:t>
            </a:r>
            <a:endParaRPr lang="tr-TR" dirty="0" smtClean="0"/>
          </a:p>
          <a:p>
            <a:pPr marL="109855" indent="0">
              <a:buNone/>
            </a:pPr>
            <a:endParaRPr lang="tr-TR" dirty="0" smtClean="0"/>
          </a:p>
          <a:p>
            <a:pPr marL="109855" indent="0">
              <a:buNone/>
            </a:pPr>
            <a:br>
              <a:rPr lang="tr-TR" dirty="0"/>
            </a:b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ZİP CLASSI</a:t>
            </a:r>
            <a:endParaRPr lang="tr-TR" dirty="0"/>
          </a:p>
        </p:txBody>
      </p:sp>
      <p:sp>
        <p:nvSpPr>
          <p:cNvPr id="3" name="İçerik Yer Tutucusu 2"/>
          <p:cNvSpPr>
            <a:spLocks noGrp="1"/>
          </p:cNvSpPr>
          <p:nvPr>
            <p:ph idx="1"/>
          </p:nvPr>
        </p:nvSpPr>
        <p:spPr/>
        <p:txBody>
          <a:bodyPr rtlCol="0"/>
          <a:lstStyle/>
          <a:p>
            <a:pPr algn="just"/>
            <a:r>
              <a:rPr lang="tr-TR" dirty="0"/>
              <a:t>Python programlama dilinde zip() classı kullanılarak veri yapıları birleştirilebilir. zip() classı kendisine verilen veri yapılarından en kısa olan bittiğinde durur.</a:t>
            </a:r>
            <a:endParaRPr lang="tr-TR" dirty="0"/>
          </a:p>
        </p:txBody>
      </p:sp>
      <p:sp>
        <p:nvSpPr>
          <p:cNvPr id="5" name="Rectangle 1"/>
          <p:cNvSpPr>
            <a:spLocks noChangeArrowheads="1"/>
          </p:cNvSpPr>
          <p:nvPr/>
        </p:nvSpPr>
        <p:spPr bwMode="auto">
          <a:xfrm>
            <a:off x="2315210" y="3602990"/>
            <a:ext cx="7560945" cy="193802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smtClean="0">
                <a:ln>
                  <a:noFill/>
                </a:ln>
                <a:solidFill>
                  <a:schemeClr val="bg1"/>
                </a:solidFill>
                <a:effectLst/>
                <a:latin typeface="Arial" panose="020B0604020202020204" pitchFamily="34" charset="0"/>
              </a:rPr>
              <a:t>meyveler = ["elma", "armut", "ayva"]</a:t>
            </a:r>
            <a:endParaRPr kumimoji="0" lang="en-US" altLang="tr-TR" sz="2400" b="0" i="0" u="none" strike="noStrike" cap="none" normalizeH="0" baseline="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smtClean="0">
                <a:ln>
                  <a:noFill/>
                </a:ln>
                <a:solidFill>
                  <a:schemeClr val="bg1"/>
                </a:solidFill>
                <a:effectLst/>
                <a:latin typeface="Arial" panose="020B0604020202020204" pitchFamily="34" charset="0"/>
              </a:rPr>
              <a:t>kaloriler = [150, 250, 200]</a:t>
            </a:r>
            <a:endParaRPr kumimoji="0" lang="en-US" altLang="tr-TR" sz="2400" b="0" i="0" u="none" strike="noStrike" cap="none" normalizeH="0" baseline="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smtClean="0">
                <a:ln>
                  <a:noFill/>
                </a:ln>
                <a:solidFill>
                  <a:schemeClr val="bg1"/>
                </a:solidFill>
                <a:effectLst/>
                <a:latin typeface="Arial" panose="020B0604020202020204" pitchFamily="34" charset="0"/>
              </a:rPr>
              <a:t>gunler = ["pazartesi", "sali", "carsamba"]</a:t>
            </a:r>
            <a:endParaRPr kumimoji="0" lang="en-US" altLang="tr-TR" sz="2400" b="0" i="0" u="none" strike="noStrike" cap="none" normalizeH="0" baseline="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smtClean="0">
                <a:ln>
                  <a:noFill/>
                </a:ln>
                <a:solidFill>
                  <a:schemeClr val="bg1"/>
                </a:solidFill>
                <a:effectLst/>
                <a:latin typeface="Arial" panose="020B0604020202020204" pitchFamily="34" charset="0"/>
              </a:rPr>
              <a:t>birlestirilmis_liste = list(zip(meyveler, kaloriler, gunler))</a:t>
            </a:r>
            <a:endParaRPr kumimoji="0" lang="en-US" altLang="tr-TR" sz="2400" b="0" i="0" u="none" strike="noStrike" cap="none" normalizeH="0" baseline="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smtClean="0">
                <a:ln>
                  <a:noFill/>
                </a:ln>
                <a:solidFill>
                  <a:schemeClr val="bg1"/>
                </a:solidFill>
                <a:effectLst/>
                <a:latin typeface="Arial" panose="020B0604020202020204" pitchFamily="34" charset="0"/>
              </a:rPr>
              <a:t>print(birlestirilmis_liste)</a:t>
            </a:r>
            <a:endParaRPr kumimoji="0" lang="en-US" altLang="tr-TR" sz="2400" b="0" i="0" u="none" strike="noStrike" cap="none" normalizeH="0" baseline="0" smtClean="0">
              <a:ln>
                <a:noFill/>
              </a:ln>
              <a:solidFill>
                <a:schemeClr val="bg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normAutofit/>
          </a:bodyPr>
          <a:lstStyle/>
          <a:p>
            <a:pPr marL="109855" indent="0">
              <a:buNone/>
            </a:pPr>
            <a:endParaRPr lang="tr-TR" dirty="0" smtClean="0"/>
          </a:p>
          <a:p>
            <a:pPr marL="109855" indent="0">
              <a:buNone/>
            </a:pPr>
            <a:br>
              <a:rPr lang="tr-TR" dirty="0"/>
            </a:br>
            <a:br>
              <a:rPr lang="tr-TR" dirty="0"/>
            </a:br>
            <a:endParaRPr lang="tr-TR" dirty="0"/>
          </a:p>
        </p:txBody>
      </p:sp>
      <p:sp>
        <p:nvSpPr>
          <p:cNvPr id="4" name="Rectangle 1"/>
          <p:cNvSpPr>
            <a:spLocks noChangeArrowheads="1"/>
          </p:cNvSpPr>
          <p:nvPr/>
        </p:nvSpPr>
        <p:spPr bwMode="auto">
          <a:xfrm>
            <a:off x="4933950" y="2249805"/>
            <a:ext cx="2786380" cy="267652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smtClean="0">
                <a:ln>
                  <a:noFill/>
                </a:ln>
                <a:solidFill>
                  <a:srgbClr val="BCBEC4"/>
                </a:solidFill>
                <a:effectLst/>
                <a:latin typeface="JetBrains Mono"/>
              </a:rPr>
              <a:t>bakiye = </a:t>
            </a:r>
            <a:r>
              <a:rPr kumimoji="0" lang="tr-TR" altLang="tr-TR" sz="2400" b="0" i="0" u="none" strike="noStrike" cap="none" normalizeH="0" baseline="0" dirty="0" smtClean="0">
                <a:ln>
                  <a:noFill/>
                </a:ln>
                <a:solidFill>
                  <a:srgbClr val="2AACB8"/>
                </a:solidFill>
                <a:effectLst/>
                <a:latin typeface="JetBrains Mono"/>
              </a:rPr>
              <a:t>100</a:t>
            </a:r>
            <a:br>
              <a:rPr kumimoji="0" lang="tr-TR" altLang="tr-TR" sz="2400" b="0" i="0" u="none" strike="noStrike" cap="none" normalizeH="0" baseline="0" dirty="0" smtClean="0">
                <a:ln>
                  <a:noFill/>
                </a:ln>
                <a:solidFill>
                  <a:srgbClr val="2AACB8"/>
                </a:solidFill>
                <a:effectLst/>
                <a:latin typeface="JetBrains Mono"/>
              </a:rPr>
            </a:br>
            <a:r>
              <a:rPr kumimoji="0" lang="tr-TR" altLang="tr-TR" sz="2400" b="0" i="0" u="none" strike="noStrike" cap="none" normalizeH="0" baseline="0" dirty="0" smtClean="0">
                <a:ln>
                  <a:noFill/>
                </a:ln>
                <a:solidFill>
                  <a:srgbClr val="CF8E6D"/>
                </a:solidFill>
                <a:effectLst/>
                <a:latin typeface="JetBrains Mono"/>
              </a:rPr>
              <a:t>def </a:t>
            </a:r>
            <a:r>
              <a:rPr kumimoji="0" lang="tr-TR" altLang="tr-TR" sz="2400" b="0" i="0" u="none" strike="noStrike" cap="none" normalizeH="0" baseline="0" dirty="0" err="1" smtClean="0">
                <a:ln>
                  <a:noFill/>
                </a:ln>
                <a:solidFill>
                  <a:srgbClr val="56A8F5"/>
                </a:solidFill>
                <a:effectLst/>
                <a:latin typeface="JetBrains Mono"/>
              </a:rPr>
              <a:t>degistir</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smtClean="0">
                <a:ln>
                  <a:noFill/>
                </a:ln>
                <a:solidFill>
                  <a:srgbClr val="CF8E6D"/>
                </a:solidFill>
                <a:effectLst/>
                <a:latin typeface="JetBrains Mono"/>
              </a:rPr>
              <a:t>global </a:t>
            </a:r>
            <a:r>
              <a:rPr kumimoji="0" lang="tr-TR" altLang="tr-TR" sz="2400" b="0" i="0" u="none" strike="noStrike" cap="none" normalizeH="0" baseline="0" dirty="0" smtClean="0">
                <a:ln>
                  <a:noFill/>
                </a:ln>
                <a:solidFill>
                  <a:srgbClr val="BCBEC4"/>
                </a:solidFill>
                <a:effectLst/>
                <a:latin typeface="JetBrains Mono"/>
              </a:rPr>
              <a:t>bakiye</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BCBEC4"/>
                </a:solidFill>
                <a:effectLst/>
                <a:latin typeface="JetBrains Mono"/>
              </a:rPr>
              <a:t>bakiye</a:t>
            </a:r>
            <a:r>
              <a:rPr kumimoji="0" lang="tr-TR" altLang="tr-TR" sz="2400" b="0" i="0" u="none" strike="noStrike" cap="none" normalizeH="0" baseline="0" dirty="0" smtClean="0">
                <a:ln>
                  <a:noFill/>
                </a:ln>
                <a:solidFill>
                  <a:srgbClr val="BCBEC4"/>
                </a:solidFill>
                <a:effectLst/>
                <a:latin typeface="JetBrains Mono"/>
              </a:rPr>
              <a:t> = </a:t>
            </a:r>
            <a:r>
              <a:rPr kumimoji="0" lang="tr-TR" altLang="tr-TR" sz="2400" b="0" i="0" u="none" strike="noStrike" cap="none" normalizeH="0" baseline="0" dirty="0" smtClean="0">
                <a:ln>
                  <a:noFill/>
                </a:ln>
                <a:solidFill>
                  <a:srgbClr val="2AACB8"/>
                </a:solidFill>
                <a:effectLst/>
                <a:latin typeface="JetBrains Mono"/>
              </a:rPr>
              <a:t>250</a:t>
            </a:r>
            <a:br>
              <a:rPr kumimoji="0" lang="tr-TR" altLang="tr-TR" sz="2400" b="0" i="0" u="none" strike="noStrike" cap="none" normalizeH="0" baseline="0" dirty="0" smtClean="0">
                <a:ln>
                  <a:noFill/>
                </a:ln>
                <a:solidFill>
                  <a:srgbClr val="2AACB8"/>
                </a:solidFill>
                <a:effectLst/>
                <a:latin typeface="JetBrains Mono"/>
              </a:rPr>
            </a:b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(bakiye)</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BCBEC4"/>
                </a:solidFill>
                <a:effectLst/>
                <a:latin typeface="JetBrains Mono"/>
              </a:rPr>
              <a:t>degistir</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(bakiye)</a:t>
            </a: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sp>
        <p:nvSpPr>
          <p:cNvPr id="5" name="Dikdörtgen 4"/>
          <p:cNvSpPr/>
          <p:nvPr/>
        </p:nvSpPr>
        <p:spPr>
          <a:xfrm>
            <a:off x="5716464" y="5335309"/>
            <a:ext cx="759069" cy="830997"/>
          </a:xfrm>
          <a:prstGeom prst="rect">
            <a:avLst/>
          </a:prstGeom>
        </p:spPr>
        <p:txBody>
          <a:bodyPr wrap="square">
            <a:spAutoFit/>
          </a:bodyPr>
          <a:lstStyle/>
          <a:p>
            <a:r>
              <a:rPr lang="tr-TR" sz="2400" dirty="0"/>
              <a:t>100</a:t>
            </a:r>
            <a:endParaRPr lang="tr-TR" sz="2400" dirty="0"/>
          </a:p>
          <a:p>
            <a:r>
              <a:rPr lang="tr-TR" sz="2400" dirty="0"/>
              <a:t>250</a:t>
            </a:r>
            <a:endParaRPr 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normAutofit/>
          </a:bodyPr>
          <a:lstStyle/>
          <a:p>
            <a:r>
              <a:rPr lang="tr-TR" dirty="0"/>
              <a:t>Bir fonksiyon, kendisini çağırarak bir problemi çözmeye çalışıyorsa, bu duruma </a:t>
            </a:r>
            <a:r>
              <a:rPr lang="tr-TR" dirty="0" smtClean="0"/>
              <a:t>özyinelemeli </a:t>
            </a:r>
            <a:r>
              <a:rPr lang="tr-TR" dirty="0"/>
              <a:t>(</a:t>
            </a:r>
            <a:r>
              <a:rPr lang="tr-TR" dirty="0" err="1"/>
              <a:t>recursion</a:t>
            </a:r>
            <a:r>
              <a:rPr lang="tr-TR" dirty="0" smtClean="0"/>
              <a:t>) fonksiyon denir.</a:t>
            </a:r>
            <a:endParaRPr lang="tr-TR" dirty="0" smtClean="0"/>
          </a:p>
          <a:p>
            <a:endParaRPr lang="tr-TR" dirty="0" smtClean="0"/>
          </a:p>
          <a:p>
            <a:pPr marL="109855" indent="0">
              <a:buNone/>
            </a:pPr>
            <a:br>
              <a:rPr lang="tr-TR" dirty="0"/>
            </a:br>
            <a:endParaRPr lang="tr-TR" dirty="0"/>
          </a:p>
        </p:txBody>
      </p:sp>
      <p:sp>
        <p:nvSpPr>
          <p:cNvPr id="4" name="Rectangle 1"/>
          <p:cNvSpPr>
            <a:spLocks noChangeArrowheads="1"/>
          </p:cNvSpPr>
          <p:nvPr/>
        </p:nvSpPr>
        <p:spPr bwMode="auto">
          <a:xfrm>
            <a:off x="3446780" y="3258185"/>
            <a:ext cx="6390640" cy="230695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smtClean="0">
                <a:ln>
                  <a:noFill/>
                </a:ln>
                <a:solidFill>
                  <a:srgbClr val="CF8E6D"/>
                </a:solidFill>
                <a:effectLst/>
                <a:latin typeface="JetBrains Mono"/>
              </a:rPr>
              <a:t>def </a:t>
            </a:r>
            <a:r>
              <a:rPr kumimoji="0" lang="tr-TR" altLang="tr-TR" sz="2400" b="0" i="0" u="none" strike="noStrike" cap="none" normalizeH="0" baseline="0" dirty="0" err="1" smtClean="0">
                <a:ln>
                  <a:noFill/>
                </a:ln>
                <a:solidFill>
                  <a:srgbClr val="56A8F5"/>
                </a:solidFill>
                <a:effectLst/>
                <a:latin typeface="JetBrains Mono"/>
              </a:rPr>
              <a:t>us_al</a:t>
            </a:r>
            <a:r>
              <a:rPr kumimoji="0" lang="tr-TR" altLang="tr-TR" sz="2400" b="0" i="0" u="none" strike="noStrike" cap="none" normalizeH="0" baseline="0" dirty="0" smtClean="0">
                <a:ln>
                  <a:noFill/>
                </a:ln>
                <a:solidFill>
                  <a:srgbClr val="BCBEC4"/>
                </a:solidFill>
                <a:effectLst/>
                <a:latin typeface="JetBrains Mono"/>
              </a:rPr>
              <a:t>(taban, us):</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CF8E6D"/>
                </a:solidFill>
                <a:effectLst/>
                <a:latin typeface="JetBrains Mono"/>
              </a:rPr>
              <a:t>if</a:t>
            </a:r>
            <a:r>
              <a:rPr kumimoji="0" lang="tr-TR" altLang="tr-TR" sz="2400" b="0" i="0" u="none" strike="noStrike" cap="none" normalizeH="0" baseline="0" dirty="0" smtClean="0">
                <a:ln>
                  <a:noFill/>
                </a:ln>
                <a:solidFill>
                  <a:srgbClr val="CF8E6D"/>
                </a:solidFill>
                <a:effectLst/>
                <a:latin typeface="JetBrains Mono"/>
              </a:rPr>
              <a:t> </a:t>
            </a:r>
            <a:r>
              <a:rPr kumimoji="0" lang="tr-TR" altLang="tr-TR" sz="2400" b="0" i="0" u="none" strike="noStrike" cap="none" normalizeH="0" baseline="0" dirty="0" smtClean="0">
                <a:ln>
                  <a:noFill/>
                </a:ln>
                <a:solidFill>
                  <a:srgbClr val="BCBEC4"/>
                </a:solidFill>
                <a:effectLst/>
                <a:latin typeface="JetBrains Mono"/>
              </a:rPr>
              <a:t>us == </a:t>
            </a:r>
            <a:r>
              <a:rPr kumimoji="0" lang="tr-TR" altLang="tr-TR" sz="2400" b="0" i="0" u="none" strike="noStrike" cap="none" normalizeH="0" baseline="0" dirty="0" smtClean="0">
                <a:ln>
                  <a:noFill/>
                </a:ln>
                <a:solidFill>
                  <a:srgbClr val="2AACB8"/>
                </a:solidFill>
                <a:effectLst/>
                <a:latin typeface="JetBrains Mono"/>
              </a:rPr>
              <a:t>0</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CF8E6D"/>
                </a:solidFill>
                <a:effectLst/>
                <a:latin typeface="JetBrains Mono"/>
              </a:rPr>
              <a:t>return</a:t>
            </a:r>
            <a:r>
              <a:rPr kumimoji="0" lang="tr-TR" altLang="tr-TR" sz="2400" b="0" i="0" u="none" strike="noStrike" cap="none" normalizeH="0" baseline="0" dirty="0" smtClean="0">
                <a:ln>
                  <a:noFill/>
                </a:ln>
                <a:solidFill>
                  <a:srgbClr val="CF8E6D"/>
                </a:solidFill>
                <a:effectLst/>
                <a:latin typeface="JetBrains Mono"/>
              </a:rPr>
              <a:t> </a:t>
            </a:r>
            <a:r>
              <a:rPr kumimoji="0" lang="tr-TR" altLang="tr-TR" sz="2400" b="0" i="0" u="none" strike="noStrike" cap="none" normalizeH="0" baseline="0" dirty="0" smtClean="0">
                <a:ln>
                  <a:noFill/>
                </a:ln>
                <a:solidFill>
                  <a:srgbClr val="2AACB8"/>
                </a:solidFill>
                <a:effectLst/>
                <a:latin typeface="JetBrains Mono"/>
              </a:rPr>
              <a:t>1</a:t>
            </a:r>
            <a:br>
              <a:rPr kumimoji="0" lang="tr-TR" altLang="tr-TR" sz="2400" b="0" i="0" u="none" strike="noStrike" cap="none" normalizeH="0" baseline="0" dirty="0" smtClean="0">
                <a:ln>
                  <a:noFill/>
                </a:ln>
                <a:solidFill>
                  <a:srgbClr val="2AACB8"/>
                </a:solidFill>
                <a:effectLst/>
                <a:latin typeface="JetBrains Mono"/>
              </a:rPr>
            </a:br>
            <a:r>
              <a:rPr kumimoji="0" lang="tr-TR" altLang="tr-TR" sz="2400" b="0" i="0" u="none" strike="noStrike" cap="none" normalizeH="0" baseline="0" dirty="0" smtClean="0">
                <a:ln>
                  <a:noFill/>
                </a:ln>
                <a:solidFill>
                  <a:srgbClr val="2AACB8"/>
                </a:solidFill>
                <a:effectLst/>
                <a:latin typeface="JetBrains Mono"/>
              </a:rPr>
              <a:t>    </a:t>
            </a:r>
            <a:r>
              <a:rPr kumimoji="0" lang="tr-TR" altLang="tr-TR" sz="2400" b="0" i="0" u="none" strike="noStrike" cap="none" normalizeH="0" baseline="0" dirty="0" smtClean="0">
                <a:ln>
                  <a:noFill/>
                </a:ln>
                <a:solidFill>
                  <a:srgbClr val="CF8E6D"/>
                </a:solidFill>
                <a:effectLst/>
                <a:latin typeface="JetBrains Mono"/>
              </a:rPr>
              <a:t>else</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CF8E6D"/>
                </a:solidFill>
                <a:effectLst/>
                <a:latin typeface="JetBrains Mono"/>
              </a:rPr>
              <a:t>return</a:t>
            </a:r>
            <a:r>
              <a:rPr kumimoji="0" lang="tr-TR" altLang="tr-TR" sz="2400" b="0" i="0" u="none" strike="noStrike" cap="none" normalizeH="0" baseline="0" dirty="0" smtClean="0">
                <a:ln>
                  <a:noFill/>
                </a:ln>
                <a:solidFill>
                  <a:srgbClr val="CF8E6D"/>
                </a:solidFill>
                <a:effectLst/>
                <a:latin typeface="JetBrains Mono"/>
              </a:rPr>
              <a:t> </a:t>
            </a:r>
            <a:r>
              <a:rPr kumimoji="0" lang="tr-TR" altLang="tr-TR" sz="2400" b="0" i="0" u="none" strike="noStrike" cap="none" normalizeH="0" baseline="0" dirty="0" smtClean="0">
                <a:ln>
                  <a:noFill/>
                </a:ln>
                <a:solidFill>
                  <a:srgbClr val="BCBEC4"/>
                </a:solidFill>
                <a:effectLst/>
                <a:latin typeface="JetBrains Mono"/>
              </a:rPr>
              <a:t>taban * </a:t>
            </a:r>
            <a:r>
              <a:rPr kumimoji="0" lang="tr-TR" altLang="tr-TR" sz="2400" b="0" i="0" u="none" strike="noStrike" cap="none" normalizeH="0" baseline="0" dirty="0" err="1" smtClean="0">
                <a:ln>
                  <a:noFill/>
                </a:ln>
                <a:solidFill>
                  <a:srgbClr val="BCBEC4"/>
                </a:solidFill>
                <a:effectLst/>
                <a:latin typeface="JetBrains Mono"/>
              </a:rPr>
              <a:t>us_al</a:t>
            </a:r>
            <a:r>
              <a:rPr kumimoji="0" lang="tr-TR" altLang="tr-TR" sz="2400" b="0" i="0" u="none" strike="noStrike" cap="none" normalizeH="0" baseline="0" dirty="0" smtClean="0">
                <a:ln>
                  <a:noFill/>
                </a:ln>
                <a:solidFill>
                  <a:srgbClr val="BCBEC4"/>
                </a:solidFill>
                <a:effectLst/>
                <a:latin typeface="JetBrains Mono"/>
              </a:rPr>
              <a:t>(taban, us-</a:t>
            </a:r>
            <a:r>
              <a:rPr kumimoji="0" lang="tr-TR" altLang="tr-TR" sz="2400" b="0" i="0" u="none" strike="noStrike" cap="none" normalizeH="0" baseline="0" dirty="0" smtClean="0">
                <a:ln>
                  <a:noFill/>
                </a:ln>
                <a:solidFill>
                  <a:srgbClr val="2AACB8"/>
                </a:solidFill>
                <a:effectLst/>
                <a:latin typeface="JetBrains Mono"/>
              </a:rPr>
              <a:t>1</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err="1" smtClean="0">
                <a:ln>
                  <a:noFill/>
                </a:ln>
                <a:solidFill>
                  <a:srgbClr val="BCBEC4"/>
                </a:solidFill>
                <a:effectLst/>
                <a:latin typeface="JetBrains Mono"/>
              </a:rPr>
              <a:t>us_al</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2AACB8"/>
                </a:solidFill>
                <a:effectLst/>
                <a:latin typeface="JetBrains Mono"/>
              </a:rPr>
              <a:t>2</a:t>
            </a: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smtClean="0">
                <a:ln>
                  <a:noFill/>
                </a:ln>
                <a:solidFill>
                  <a:srgbClr val="2AACB8"/>
                </a:solidFill>
                <a:effectLst/>
                <a:latin typeface="JetBrains Mono"/>
              </a:rPr>
              <a:t>3</a:t>
            </a:r>
            <a:r>
              <a:rPr kumimoji="0" lang="tr-TR" altLang="tr-TR" sz="2400" b="0" i="0" u="none" strike="noStrike" cap="none" normalizeH="0" baseline="0" dirty="0" smtClean="0">
                <a:ln>
                  <a:noFill/>
                </a:ln>
                <a:solidFill>
                  <a:srgbClr val="BCBEC4"/>
                </a:solidFill>
                <a:effectLst/>
                <a:latin typeface="JetBrains Mono"/>
              </a:rPr>
              <a:t>))</a:t>
            </a: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sp>
        <p:nvSpPr>
          <p:cNvPr id="5" name="Dikdörtgen 4"/>
          <p:cNvSpPr/>
          <p:nvPr/>
        </p:nvSpPr>
        <p:spPr>
          <a:xfrm>
            <a:off x="5925920" y="5753761"/>
            <a:ext cx="340158" cy="461665"/>
          </a:xfrm>
          <a:prstGeom prst="rect">
            <a:avLst/>
          </a:prstGeom>
        </p:spPr>
        <p:txBody>
          <a:bodyPr wrap="none">
            <a:spAutoFit/>
          </a:bodyPr>
          <a:lstStyle/>
          <a:p>
            <a:r>
              <a:rPr lang="tr-TR" sz="2400" dirty="0"/>
              <a:t>8</a:t>
            </a:r>
            <a:endParaRPr 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MAP CLASSI</a:t>
            </a:r>
            <a:endParaRPr lang="tr-TR" dirty="0"/>
          </a:p>
        </p:txBody>
      </p:sp>
      <p:sp>
        <p:nvSpPr>
          <p:cNvPr id="3" name="İçerik Yer Tutucusu 2"/>
          <p:cNvSpPr>
            <a:spLocks noGrp="1"/>
          </p:cNvSpPr>
          <p:nvPr>
            <p:ph idx="1"/>
          </p:nvPr>
        </p:nvSpPr>
        <p:spPr/>
        <p:txBody>
          <a:bodyPr rtlCol="0">
            <a:normAutofit/>
          </a:bodyPr>
          <a:lstStyle/>
          <a:p>
            <a:r>
              <a:rPr lang="tr-TR" dirty="0"/>
              <a:t>Python programlama dilinde map() classı kullanılarak bir fonksiyon bir veri yapısının tamamına uygulanabilir.</a:t>
            </a:r>
            <a:endParaRPr lang="tr-TR" dirty="0" smtClean="0"/>
          </a:p>
          <a:p>
            <a:pPr marL="109855" indent="0">
              <a:buNone/>
            </a:pPr>
            <a:br>
              <a:rPr lang="tr-TR" dirty="0"/>
            </a:br>
            <a:endParaRPr lang="tr-TR" dirty="0"/>
          </a:p>
        </p:txBody>
      </p:sp>
      <p:sp>
        <p:nvSpPr>
          <p:cNvPr id="4" name="Rectangle 1"/>
          <p:cNvSpPr>
            <a:spLocks noChangeArrowheads="1"/>
          </p:cNvSpPr>
          <p:nvPr/>
        </p:nvSpPr>
        <p:spPr bwMode="auto">
          <a:xfrm>
            <a:off x="3877945" y="3170555"/>
            <a:ext cx="4436745" cy="267652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f(x, y) = X^2 + y^3 + 5</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def f(x, y):</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return (x**2)+(y**3)+5</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liste1 = [2,3,11,21]</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liste2 = [3,5,6,7]</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mlist = list(map(f, liste1, liste2))</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print(mlist)</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p:txBody>
      </p:sp>
      <p:sp>
        <p:nvSpPr>
          <p:cNvPr id="5" name="Dikdörtgen 4"/>
          <p:cNvSpPr/>
          <p:nvPr/>
        </p:nvSpPr>
        <p:spPr>
          <a:xfrm>
            <a:off x="4844515" y="6002681"/>
            <a:ext cx="2503170" cy="460375"/>
          </a:xfrm>
          <a:prstGeom prst="rect">
            <a:avLst/>
          </a:prstGeom>
        </p:spPr>
        <p:txBody>
          <a:bodyPr wrap="none">
            <a:spAutoFit/>
          </a:bodyPr>
          <a:lstStyle/>
          <a:p>
            <a:pPr algn="l"/>
            <a:r>
              <a:rPr lang="en-US" altLang="tr-TR" sz="2400" dirty="0"/>
              <a:t>[36, 139, 342, 789]</a:t>
            </a:r>
            <a:endParaRPr lang="en-US" alt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FİLTER CLASSI</a:t>
            </a:r>
            <a:endParaRPr lang="tr-TR" dirty="0"/>
          </a:p>
        </p:txBody>
      </p:sp>
      <p:sp>
        <p:nvSpPr>
          <p:cNvPr id="3" name="İçerik Yer Tutucusu 2"/>
          <p:cNvSpPr>
            <a:spLocks noGrp="1"/>
          </p:cNvSpPr>
          <p:nvPr>
            <p:ph idx="1"/>
          </p:nvPr>
        </p:nvSpPr>
        <p:spPr/>
        <p:txBody>
          <a:bodyPr rtlCol="0">
            <a:normAutofit/>
          </a:bodyPr>
          <a:lstStyle/>
          <a:p>
            <a:r>
              <a:rPr lang="tr-TR" dirty="0"/>
              <a:t>Python programlama dilinde filter() classı kullanılarak bir fonksiyon bir veri yapısının filtrelenmesi için kullanılabilir.</a:t>
            </a:r>
            <a:endParaRPr lang="tr-TR" dirty="0" smtClean="0"/>
          </a:p>
          <a:p>
            <a:pPr marL="109855" indent="0">
              <a:buNone/>
            </a:pPr>
            <a:br>
              <a:rPr lang="tr-TR" dirty="0"/>
            </a:br>
            <a:endParaRPr lang="tr-TR" dirty="0"/>
          </a:p>
        </p:txBody>
      </p:sp>
      <p:sp>
        <p:nvSpPr>
          <p:cNvPr id="4" name="Rectangle 1"/>
          <p:cNvSpPr>
            <a:spLocks noChangeArrowheads="1"/>
          </p:cNvSpPr>
          <p:nvPr/>
        </p:nvSpPr>
        <p:spPr bwMode="auto">
          <a:xfrm>
            <a:off x="1363980" y="3428683"/>
            <a:ext cx="9446260" cy="193802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isimler = ["Ahmet", "Mehmet", "Ali", "Veli", "Ayse", "Zeynep", "Zafer"]</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def a_bul(isim):</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return "a" in isim.lower()</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print(list(filter(a_bul, isimler)))</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p:txBody>
      </p:sp>
      <p:sp>
        <p:nvSpPr>
          <p:cNvPr id="5" name="Dikdörtgen 4"/>
          <p:cNvSpPr/>
          <p:nvPr/>
        </p:nvSpPr>
        <p:spPr>
          <a:xfrm>
            <a:off x="4238725" y="5878221"/>
            <a:ext cx="3696335" cy="460375"/>
          </a:xfrm>
          <a:prstGeom prst="rect">
            <a:avLst/>
          </a:prstGeom>
        </p:spPr>
        <p:txBody>
          <a:bodyPr wrap="none">
            <a:spAutoFit/>
          </a:bodyPr>
          <a:lstStyle/>
          <a:p>
            <a:pPr algn="l"/>
            <a:r>
              <a:rPr lang="en-US" altLang="tr-TR" sz="2400" dirty="0"/>
              <a:t>['Ahmet', 'Ali', 'Ayse', 'Zafer']</a:t>
            </a:r>
            <a:endParaRPr lang="en-US" alt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KAPSAM(SCOPE) DETAYLARI</a:t>
            </a:r>
            <a:endParaRPr lang="tr-TR" dirty="0"/>
          </a:p>
        </p:txBody>
      </p:sp>
      <p:sp>
        <p:nvSpPr>
          <p:cNvPr id="3" name="İçerik Yer Tutucusu 2"/>
          <p:cNvSpPr>
            <a:spLocks noGrp="1"/>
          </p:cNvSpPr>
          <p:nvPr>
            <p:ph idx="1"/>
          </p:nvPr>
        </p:nvSpPr>
        <p:spPr/>
        <p:txBody>
          <a:bodyPr rtlCol="0">
            <a:normAutofit lnSpcReduction="10000"/>
          </a:bodyPr>
          <a:lstStyle/>
          <a:p>
            <a:r>
              <a:rPr lang="tr-TR" dirty="0"/>
              <a:t>Python programlama dilinde tanımlanan bir değişken sırası ile şu alanlarda aranır: Local, Enclosing, Global, Built-In. Burada Local tanımlandığı faaliyet alanında (indent-tab boşlukları) aranmasını, Enclosing kendi faaliyet alanında değil ama için de bulunduğu bir üst faaliyet alanında aranmasını(fonksiyon içinde fonksiyon gibi), Global en dışta hiçbir faaliyet alanına dahil olmadığında aranmasını ve Built-In ise Python’un kendi kütüphaneleri arasında aranmasını ifade eder. Bunlar arasındaki sıralama asla değişmez! Daima  bu sıralama izlenecektir.</a:t>
            </a:r>
            <a:endParaRPr lang="tr-TR" dirty="0" smtClean="0"/>
          </a:p>
          <a:p>
            <a:pPr marL="109855" indent="0">
              <a:buNone/>
            </a:pP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KAPSAM(SCOPE) DETAYLARI</a:t>
            </a:r>
            <a:endParaRPr lang="tr-TR" dirty="0"/>
          </a:p>
        </p:txBody>
      </p:sp>
      <p:sp>
        <p:nvSpPr>
          <p:cNvPr id="4" name="Rectangle 1"/>
          <p:cNvSpPr>
            <a:spLocks noChangeArrowheads="1"/>
          </p:cNvSpPr>
          <p:nvPr/>
        </p:nvSpPr>
        <p:spPr bwMode="auto">
          <a:xfrm>
            <a:off x="4565650" y="2153603"/>
            <a:ext cx="3060065" cy="452310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Global</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isim = "Zafer 1"</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def fonksiyon1():</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 Enclosing</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isim = "Zafer 2"</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def fonksiyon2():</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 Local</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isim = "Zafer 3"</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print(isim)</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fonksiyon2()</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fonksiyon1()</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fontScale="90000"/>
          </a:bodyPr>
          <a:lstStyle/>
          <a:p>
            <a:pPr rtl="0"/>
            <a:r>
              <a:rPr lang="tr-TR" dirty="0" smtClean="0"/>
              <a:t>PYTHON İLE NESNE YÖNELİMLİ PROGRAMLAMA(OOP)</a:t>
            </a:r>
            <a:endParaRPr lang="tr-TR" dirty="0"/>
          </a:p>
        </p:txBody>
      </p:sp>
      <p:sp>
        <p:nvSpPr>
          <p:cNvPr id="3" name="İçerik Yer Tutucusu 2"/>
          <p:cNvSpPr>
            <a:spLocks noGrp="1"/>
          </p:cNvSpPr>
          <p:nvPr>
            <p:ph idx="1"/>
          </p:nvPr>
        </p:nvSpPr>
        <p:spPr/>
        <p:txBody>
          <a:bodyPr rtlCol="0">
            <a:normAutofit/>
          </a:bodyPr>
          <a:lstStyle/>
          <a:p>
            <a:r>
              <a:rPr lang="tr-TR" dirty="0" smtClean="0"/>
              <a:t>OOP, gerçek dünyayı temel alan ve dünyadaki her şeyin bir nesne olması durumunu programlamaya aktaran bir yaklaşımdır.</a:t>
            </a:r>
            <a:endParaRPr lang="tr-TR" dirty="0" smtClean="0"/>
          </a:p>
          <a:p>
            <a:r>
              <a:rPr lang="tr-TR" dirty="0" smtClean="0"/>
              <a:t>OOP, birbirleriyle ilişkili veri(data) ve davranışları(behaviour) nesneler(objects) adı verilen birimlerde birleştirir.</a:t>
            </a:r>
            <a:endParaRPr lang="tr-TR" dirty="0" smtClean="0"/>
          </a:p>
          <a:p>
            <a:r>
              <a:rPr lang="tr-TR" dirty="0" smtClean="0"/>
              <a:t>OOP’nin amacı daha modüler, esnek ve yeniden kullanılabilir kod yazmaktır.</a:t>
            </a:r>
            <a:endParaRPr lang="tr-TR" dirty="0" smtClean="0"/>
          </a:p>
          <a:p>
            <a:pPr marL="109855" indent="0">
              <a:buNone/>
            </a:pP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CLASS(SINIF) VE NESNE(OBJECT/INSTANCE) NEDİR? </a:t>
            </a:r>
            <a:endParaRPr lang="tr-TR" dirty="0"/>
          </a:p>
        </p:txBody>
      </p:sp>
      <p:sp>
        <p:nvSpPr>
          <p:cNvPr id="3" name="İçerik Yer Tutucusu 2"/>
          <p:cNvSpPr>
            <a:spLocks noGrp="1"/>
          </p:cNvSpPr>
          <p:nvPr>
            <p:ph idx="1"/>
          </p:nvPr>
        </p:nvSpPr>
        <p:spPr/>
        <p:txBody>
          <a:bodyPr rtlCol="0">
            <a:normAutofit/>
          </a:bodyPr>
          <a:lstStyle/>
          <a:p>
            <a:r>
              <a:rPr lang="tr-TR" dirty="0"/>
              <a:t>OOP’de class bir şablon görevi görürken object ise o şablon kullanılarak oluşturulan sınırsız(RAM bellek dolana kadar) yapıyı ifade eder.</a:t>
            </a:r>
            <a:endParaRPr lang="tr-TR" dirty="0"/>
          </a:p>
          <a:p>
            <a:r>
              <a:rPr lang="tr-TR" dirty="0"/>
              <a:t>Bir evin projesi class olarak ifade edilebilirken o proje kullanılırak aynı temel özellikleri sahip binlerce ev üretilmesi ise nesne olarak ifade edilebilir.</a:t>
            </a: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CLASS TANIMLANMASI</a:t>
            </a:r>
            <a:endParaRPr lang="tr-TR" dirty="0"/>
          </a:p>
        </p:txBody>
      </p:sp>
      <p:sp>
        <p:nvSpPr>
          <p:cNvPr id="3" name="İçerik Yer Tutucusu 2"/>
          <p:cNvSpPr>
            <a:spLocks noGrp="1"/>
          </p:cNvSpPr>
          <p:nvPr>
            <p:ph idx="1"/>
          </p:nvPr>
        </p:nvSpPr>
        <p:spPr/>
        <p:txBody>
          <a:bodyPr rtlCol="0">
            <a:normAutofit/>
          </a:bodyPr>
          <a:lstStyle/>
          <a:p>
            <a:r>
              <a:rPr lang="tr-TR" dirty="0"/>
              <a:t>Python programlama dilinde aşağıdaki gibi class tanımlanabilir.</a:t>
            </a:r>
            <a:endParaRPr lang="tr-TR" dirty="0"/>
          </a:p>
          <a:p>
            <a:r>
              <a:rPr lang="tr-TR" dirty="0"/>
              <a:t>Bir class içerisinde özellik(attribute): isim, yas, kilo vb. tanımlanabilir.</a:t>
            </a:r>
            <a:endParaRPr lang="tr-TR" dirty="0"/>
          </a:p>
          <a:p>
            <a:r>
              <a:rPr lang="tr-TR" dirty="0"/>
              <a:t>Bir class içerisinde metot(method): nesnenin yapabildiği eylemler tanımlanabilir.</a:t>
            </a:r>
            <a:br>
              <a:rPr lang="tr-TR" dirty="0"/>
            </a:br>
            <a:endParaRPr lang="tr-TR" dirty="0"/>
          </a:p>
        </p:txBody>
      </p:sp>
      <p:sp>
        <p:nvSpPr>
          <p:cNvPr id="4" name="Rectangle 1"/>
          <p:cNvSpPr>
            <a:spLocks noChangeArrowheads="1"/>
          </p:cNvSpPr>
          <p:nvPr/>
        </p:nvSpPr>
        <p:spPr bwMode="auto">
          <a:xfrm>
            <a:off x="4565650" y="4254501"/>
            <a:ext cx="3060065" cy="193802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class Ogrenci():</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isim = ""</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yas = 0</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def selamla(self):</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print("selam")</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SELF VE __İNİT__ () İFADELERİ</a:t>
            </a:r>
            <a:endParaRPr lang="tr-TR" dirty="0"/>
          </a:p>
        </p:txBody>
      </p:sp>
      <p:sp>
        <p:nvSpPr>
          <p:cNvPr id="3" name="İçerik Yer Tutucusu 2"/>
          <p:cNvSpPr>
            <a:spLocks noGrp="1"/>
          </p:cNvSpPr>
          <p:nvPr>
            <p:ph idx="1"/>
          </p:nvPr>
        </p:nvSpPr>
        <p:spPr/>
        <p:txBody>
          <a:bodyPr rtlCol="0">
            <a:normAutofit/>
          </a:bodyPr>
          <a:lstStyle/>
          <a:p>
            <a:r>
              <a:rPr lang="tr-TR" dirty="0"/>
              <a:t>Bir class içerisinde o an işlem yapılan nesnenin kendisini temsil etmek için self anahtar sözcüğü kullanılır. Class içerisindeki metotların ilk parametresi her zaman self olmalıdır.</a:t>
            </a:r>
            <a:endParaRPr lang="tr-TR" dirty="0"/>
          </a:p>
          <a:p>
            <a:r>
              <a:rPr lang="tr-TR" dirty="0"/>
              <a:t>Bir classtan nesne üretildiği anda çalışan ilk metot __init__() olarak isimlendirilen constructor(yapıcı metot)’tur.</a:t>
            </a: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pPr algn="just"/>
            <a:r>
              <a:rPr lang="tr-TR" dirty="0" smtClean="0"/>
              <a:t>Fonksiyon, </a:t>
            </a:r>
            <a:r>
              <a:rPr lang="tr-TR" dirty="0"/>
              <a:t>belirli bir görevi yerine getiren ve tekrar kullanılabilir kod bloklarıdır. Fonksiyonlar, kodun daha </a:t>
            </a:r>
            <a:r>
              <a:rPr lang="tr-TR" dirty="0" smtClean="0"/>
              <a:t>modüler ve okunabilir olmasını sağlar.</a:t>
            </a:r>
            <a:endParaRPr lang="tr-TR" dirty="0" smtClean="0"/>
          </a:p>
          <a:p>
            <a:pPr algn="just"/>
            <a:r>
              <a:rPr lang="tr-TR" dirty="0" err="1" smtClean="0"/>
              <a:t>Python’da</a:t>
            </a:r>
            <a:r>
              <a:rPr lang="tr-TR" dirty="0" smtClean="0"/>
              <a:t> fonksiyon ‘def’ anahtar kelimesi </a:t>
            </a:r>
            <a:r>
              <a:rPr lang="tr-TR" dirty="0"/>
              <a:t>ile tanımlanır. Fonksiyonun adı ve parantez içinde parametreleri (varsa) belirtilir. Fonksiyonun gövdesi, iki nokta üst üste (:) sonrasında girintili olarak yazılır</a:t>
            </a:r>
            <a:r>
              <a:rPr lang="tr-TR" dirty="0" smtClean="0"/>
              <a:t>.</a:t>
            </a:r>
            <a:endParaRPr lang="tr-TR" dirty="0" smtClean="0"/>
          </a:p>
          <a:p>
            <a:pPr marL="109855" indent="0" algn="just">
              <a:buNone/>
            </a:pPr>
            <a:endParaRPr lang="tr-TR" dirty="0"/>
          </a:p>
        </p:txBody>
      </p:sp>
      <p:sp>
        <p:nvSpPr>
          <p:cNvPr id="5" name="Rectangle 1"/>
          <p:cNvSpPr>
            <a:spLocks noChangeArrowheads="1"/>
          </p:cNvSpPr>
          <p:nvPr/>
        </p:nvSpPr>
        <p:spPr bwMode="auto">
          <a:xfrm>
            <a:off x="4714240" y="5054283"/>
            <a:ext cx="3430270" cy="82994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smtClean="0">
                <a:ln>
                  <a:noFill/>
                </a:ln>
                <a:solidFill>
                  <a:srgbClr val="CF8E6D"/>
                </a:solidFill>
                <a:effectLst/>
                <a:latin typeface="JetBrains Mono"/>
              </a:rPr>
              <a:t>def </a:t>
            </a:r>
            <a:r>
              <a:rPr kumimoji="0" lang="tr-TR" altLang="tr-TR" sz="2400" b="0" i="0" u="none" strike="noStrike" cap="none" normalizeH="0" baseline="0" smtClean="0">
                <a:ln>
                  <a:noFill/>
                </a:ln>
                <a:solidFill>
                  <a:srgbClr val="56A8F5"/>
                </a:solidFill>
                <a:effectLst/>
                <a:latin typeface="JetBrains Mono"/>
              </a:rPr>
              <a:t>selamla</a:t>
            </a:r>
            <a:r>
              <a:rPr kumimoji="0" lang="tr-TR" altLang="tr-TR" sz="2400" b="0" i="0" u="none" strike="noStrike" cap="none" normalizeH="0" baseline="0" smtClean="0">
                <a:ln>
                  <a:noFill/>
                </a:ln>
                <a:solidFill>
                  <a:srgbClr val="BCBEC4"/>
                </a:solidFill>
                <a:effectLst/>
                <a:latin typeface="JetBrains Mono"/>
              </a:rPr>
              <a:t>():</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8888C6"/>
                </a:solidFill>
                <a:effectLst/>
                <a:latin typeface="JetBrains Mono"/>
              </a:rPr>
              <a:t>print</a:t>
            </a:r>
            <a:r>
              <a:rPr kumimoji="0" lang="tr-TR" altLang="tr-TR" sz="2400" b="0" i="0" u="none" strike="noStrike" cap="none" normalizeH="0" baseline="0" smtClean="0">
                <a:ln>
                  <a:noFill/>
                </a:ln>
                <a:solidFill>
                  <a:srgbClr val="BCBEC4"/>
                </a:solidFill>
                <a:effectLst/>
                <a:latin typeface="JetBrains Mono"/>
              </a:rPr>
              <a:t>(</a:t>
            </a:r>
            <a:r>
              <a:rPr kumimoji="0" lang="tr-TR" altLang="tr-TR" sz="2400" b="0" i="0" u="none" strike="noStrike" cap="none" normalizeH="0" baseline="0" smtClean="0">
                <a:ln>
                  <a:noFill/>
                </a:ln>
                <a:solidFill>
                  <a:srgbClr val="6AAB73"/>
                </a:solidFill>
                <a:effectLst/>
                <a:latin typeface="JetBrains Mono"/>
              </a:rPr>
              <a:t>"Merhaba"</a:t>
            </a:r>
            <a:r>
              <a:rPr kumimoji="0" lang="tr-TR" altLang="tr-TR" sz="2400" b="0" i="0" u="none" strike="noStrike" cap="none" normalizeH="0" baseline="0" smtClean="0">
                <a:ln>
                  <a:noFill/>
                </a:ln>
                <a:solidFill>
                  <a:srgbClr val="BCBEC4"/>
                </a:solidFill>
                <a:effectLst/>
                <a:latin typeface="JetBrains Mono"/>
              </a:rPr>
              <a:t>)</a:t>
            </a:r>
            <a:endParaRPr kumimoji="0" lang="tr-TR" altLang="tr-TR" sz="24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OOP’NİN 4 TEMEL İLKESİ</a:t>
            </a:r>
            <a:endParaRPr lang="tr-TR" dirty="0"/>
          </a:p>
        </p:txBody>
      </p:sp>
      <p:sp>
        <p:nvSpPr>
          <p:cNvPr id="3" name="İçerik Yer Tutucusu 2"/>
          <p:cNvSpPr>
            <a:spLocks noGrp="1"/>
          </p:cNvSpPr>
          <p:nvPr>
            <p:ph idx="1"/>
          </p:nvPr>
        </p:nvSpPr>
        <p:spPr/>
        <p:txBody>
          <a:bodyPr rtlCol="0">
            <a:normAutofit/>
          </a:bodyPr>
          <a:lstStyle/>
          <a:p>
            <a:r>
              <a:rPr lang="tr-TR" dirty="0"/>
              <a:t>OOP 4 temel ilke etrafında şekillenir. Bunlar:</a:t>
            </a:r>
            <a:endParaRPr lang="tr-TR" dirty="0"/>
          </a:p>
          <a:p>
            <a:r>
              <a:rPr lang="tr-TR" dirty="0"/>
              <a:t>Encapsulation(Kapsülleme/Sarmalama)</a:t>
            </a:r>
            <a:endParaRPr lang="tr-TR" dirty="0"/>
          </a:p>
          <a:p>
            <a:r>
              <a:rPr lang="tr-TR" dirty="0"/>
              <a:t>Inheritance(Kalıtım/Miras Alma)</a:t>
            </a:r>
            <a:endParaRPr lang="tr-TR" dirty="0"/>
          </a:p>
          <a:p>
            <a:r>
              <a:rPr lang="tr-TR" dirty="0"/>
              <a:t>Polymorphism(Çok biçimlilik)</a:t>
            </a:r>
            <a:endParaRPr lang="tr-TR" dirty="0"/>
          </a:p>
          <a:p>
            <a:r>
              <a:rPr lang="tr-TR" dirty="0"/>
              <a:t>Abstraction(Soyutlama)</a:t>
            </a: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ENCAPSULATİON(KAPSÜLLEME/SARMALAMA)</a:t>
            </a:r>
            <a:endParaRPr lang="tr-TR" dirty="0"/>
          </a:p>
        </p:txBody>
      </p:sp>
      <p:sp>
        <p:nvSpPr>
          <p:cNvPr id="3" name="İçerik Yer Tutucusu 2"/>
          <p:cNvSpPr>
            <a:spLocks noGrp="1"/>
          </p:cNvSpPr>
          <p:nvPr>
            <p:ph idx="1"/>
          </p:nvPr>
        </p:nvSpPr>
        <p:spPr/>
        <p:txBody>
          <a:bodyPr rtlCol="0">
            <a:normAutofit/>
          </a:bodyPr>
          <a:lstStyle/>
          <a:p>
            <a:r>
              <a:rPr lang="tr-TR" dirty="0"/>
              <a:t>Kapsülleme sınıf içerisindeki verilere kontrollü bir şekilde erişilmesi ve bunlara dışarıdan kontrollü bir şekilde değer atanması temeline dayanır.</a:t>
            </a:r>
            <a:endParaRPr lang="tr-TR" dirty="0"/>
          </a:p>
          <a:p>
            <a:r>
              <a:rPr lang="tr-TR" dirty="0"/>
              <a:t>Python programlama dilinde bir attribute veya method “__” ile sadece class içerisinden erişilebilir bir hale getirilebilir. “_” ile ise sadece class içerisinden erişilmesi tavsiye edilir hale getirilebilir. Burada “_” nin sadece bir öneri niteliği taşıdığı unutulmamalıdır.</a:t>
            </a: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ENCAPSULATİON(KAPSÜLLEME/SARMALAMA)</a:t>
            </a:r>
            <a:endParaRPr lang="tr-TR" dirty="0"/>
          </a:p>
        </p:txBody>
      </p:sp>
      <p:sp>
        <p:nvSpPr>
          <p:cNvPr id="3" name="İçerik Yer Tutucusu 2"/>
          <p:cNvSpPr>
            <a:spLocks noGrp="1"/>
          </p:cNvSpPr>
          <p:nvPr>
            <p:ph idx="1"/>
          </p:nvPr>
        </p:nvSpPr>
        <p:spPr/>
        <p:txBody>
          <a:bodyPr rtlCol="0">
            <a:normAutofit/>
          </a:bodyPr>
          <a:lstStyle/>
          <a:p>
            <a:pPr marL="109855" indent="0">
              <a:buNone/>
            </a:pPr>
            <a:br>
              <a:rPr lang="tr-TR" dirty="0"/>
            </a:br>
            <a:endParaRPr lang="tr-TR" dirty="0"/>
          </a:p>
        </p:txBody>
      </p:sp>
      <p:sp>
        <p:nvSpPr>
          <p:cNvPr id="4" name="Rectangle 1"/>
          <p:cNvSpPr>
            <a:spLocks noChangeArrowheads="1"/>
          </p:cNvSpPr>
          <p:nvPr/>
        </p:nvSpPr>
        <p:spPr bwMode="auto">
          <a:xfrm>
            <a:off x="3255010" y="2209800"/>
            <a:ext cx="5681345" cy="378460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class Ogrenci:</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def __init__(self, yas):</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self.__yas = yas # '__' ile gizlendi</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def yas_goster(self):</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return self.__yas</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ogr = Ogrenci(20)</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print(ogr.__yas)  # HATA!</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print(ogr.yas_goster()) # </a:t>
            </a:r>
            <a:r>
              <a:rPr kumimoji="0" lang="" altLang="en-US" sz="2400" b="0" i="0" u="none" strike="noStrike" cap="none" normalizeH="0" baseline="0" dirty="0" smtClean="0">
                <a:ln>
                  <a:noFill/>
                </a:ln>
                <a:solidFill>
                  <a:schemeClr val="bg1"/>
                </a:solidFill>
                <a:effectLst/>
                <a:latin typeface="Arial" panose="020B0604020202020204" pitchFamily="34" charset="0"/>
              </a:rPr>
              <a:t>Çı</a:t>
            </a:r>
            <a:r>
              <a:rPr kumimoji="0" lang="en-US" altLang="tr-TR" sz="2400" b="0" i="0" u="none" strike="noStrike" cap="none" normalizeH="0" baseline="0" dirty="0" smtClean="0">
                <a:ln>
                  <a:noFill/>
                </a:ln>
                <a:solidFill>
                  <a:schemeClr val="bg1"/>
                </a:solidFill>
                <a:effectLst/>
                <a:latin typeface="Arial" panose="020B0604020202020204" pitchFamily="34" charset="0"/>
              </a:rPr>
              <a:t>kt</a:t>
            </a:r>
            <a:r>
              <a:rPr kumimoji="0" lang="" altLang="en-US" sz="2400" b="0" i="0" u="none" strike="noStrike" cap="none" normalizeH="0" baseline="0" dirty="0" smtClean="0">
                <a:ln>
                  <a:noFill/>
                </a:ln>
                <a:solidFill>
                  <a:schemeClr val="bg1"/>
                </a:solidFill>
                <a:effectLst/>
                <a:latin typeface="Arial" panose="020B0604020202020204" pitchFamily="34" charset="0"/>
              </a:rPr>
              <a:t>ı</a:t>
            </a:r>
            <a:r>
              <a:rPr kumimoji="0" lang="en-US" altLang="tr-TR" sz="2400" b="0" i="0" u="none" strike="noStrike" cap="none" normalizeH="0" baseline="0" dirty="0" smtClean="0">
                <a:ln>
                  <a:noFill/>
                </a:ln>
                <a:solidFill>
                  <a:schemeClr val="bg1"/>
                </a:solidFill>
                <a:effectLst/>
                <a:latin typeface="Arial" panose="020B0604020202020204" pitchFamily="34" charset="0"/>
              </a:rPr>
              <a:t>: 20</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INHERITANCE(KALITIM/MİRAS ALMA)</a:t>
            </a:r>
            <a:endParaRPr lang="tr-TR" dirty="0"/>
          </a:p>
        </p:txBody>
      </p:sp>
      <p:sp>
        <p:nvSpPr>
          <p:cNvPr id="3" name="İçerik Yer Tutucusu 2"/>
          <p:cNvSpPr>
            <a:spLocks noGrp="1"/>
          </p:cNvSpPr>
          <p:nvPr>
            <p:ph idx="1"/>
          </p:nvPr>
        </p:nvSpPr>
        <p:spPr/>
        <p:txBody>
          <a:bodyPr rtlCol="0">
            <a:normAutofit/>
          </a:bodyPr>
          <a:lstStyle/>
          <a:p>
            <a:r>
              <a:rPr lang="tr-TR" dirty="0"/>
              <a:t>Bir classın özelliklerini bir diğer classa aktarmak için kalıtım kullanılır. Bu sayede hiyerarşik bir yapı kurulur ve üst classın izin verilen yapılarına da erişilebilir.</a:t>
            </a:r>
            <a:endParaRPr lang="tr-TR" dirty="0"/>
          </a:p>
          <a:p>
            <a:r>
              <a:rPr lang="tr-TR" dirty="0"/>
              <a:t>Alt sınıfın üst sınıfın özelliklerini miras alması şeklinde de ifade edilebilir.</a:t>
            </a: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INHERITANCE(KALITIM/MİRAS ALMA)</a:t>
            </a:r>
            <a:endParaRPr lang="tr-TR" dirty="0"/>
          </a:p>
        </p:txBody>
      </p:sp>
      <p:sp>
        <p:nvSpPr>
          <p:cNvPr id="4" name="Rectangle 1"/>
          <p:cNvSpPr>
            <a:spLocks noChangeArrowheads="1"/>
          </p:cNvSpPr>
          <p:nvPr/>
        </p:nvSpPr>
        <p:spPr bwMode="auto">
          <a:xfrm>
            <a:off x="2851785" y="2209800"/>
            <a:ext cx="6489065" cy="341503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class Kus:</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def uc(self):</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print("U</a:t>
            </a:r>
            <a:r>
              <a:rPr kumimoji="0" lang="" altLang="en-US" sz="2400" b="0" i="0" u="none" strike="noStrike" cap="none" normalizeH="0" baseline="0" dirty="0" smtClean="0">
                <a:ln>
                  <a:noFill/>
                </a:ln>
                <a:solidFill>
                  <a:schemeClr val="bg1"/>
                </a:solidFill>
                <a:effectLst/>
                <a:latin typeface="Arial" panose="020B0604020202020204" pitchFamily="34" charset="0"/>
              </a:rPr>
              <a:t>ç</a:t>
            </a:r>
            <a:r>
              <a:rPr kumimoji="0" lang="en-US" altLang="tr-TR" sz="2400" b="0" i="0" u="none" strike="noStrike" cap="none" normalizeH="0" baseline="0" dirty="0" smtClean="0">
                <a:ln>
                  <a:noFill/>
                </a:ln>
                <a:solidFill>
                  <a:schemeClr val="bg1"/>
                </a:solidFill>
                <a:effectLst/>
                <a:latin typeface="Arial" panose="020B0604020202020204" pitchFamily="34" charset="0"/>
              </a:rPr>
              <a:t>uyorum...")</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class Serce(Kus): # Kus'tan miras ald</a:t>
            </a:r>
            <a:r>
              <a:rPr kumimoji="0" lang="" altLang="en-US" sz="2400" b="0" i="0" u="none" strike="noStrike" cap="none" normalizeH="0" baseline="0" dirty="0" smtClean="0">
                <a:ln>
                  <a:noFill/>
                </a:ln>
                <a:solidFill>
                  <a:schemeClr val="bg1"/>
                </a:solidFill>
                <a:effectLst/>
                <a:latin typeface="Arial" panose="020B0604020202020204" pitchFamily="34" charset="0"/>
              </a:rPr>
              <a:t>ı</a:t>
            </a:r>
            <a:endParaRPr kumimoji="0" lang="" altLang="en-US"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pass</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serce = Serce()</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serce.uc() # Miras al</a:t>
            </a:r>
            <a:r>
              <a:rPr kumimoji="0" lang="" altLang="en-US" sz="2400" b="0" i="0" u="none" strike="noStrike" cap="none" normalizeH="0" baseline="0" dirty="0" smtClean="0">
                <a:ln>
                  <a:noFill/>
                </a:ln>
                <a:solidFill>
                  <a:schemeClr val="bg1"/>
                </a:solidFill>
                <a:effectLst/>
                <a:latin typeface="Arial" panose="020B0604020202020204" pitchFamily="34" charset="0"/>
              </a:rPr>
              <a:t>ı</a:t>
            </a:r>
            <a:r>
              <a:rPr kumimoji="0" lang="en-US" altLang="tr-TR" sz="2400" b="0" i="0" u="none" strike="noStrike" cap="none" normalizeH="0" baseline="0" dirty="0" smtClean="0">
                <a:ln>
                  <a:noFill/>
                </a:ln>
                <a:solidFill>
                  <a:schemeClr val="bg1"/>
                </a:solidFill>
                <a:effectLst/>
                <a:latin typeface="Arial" panose="020B0604020202020204" pitchFamily="34" charset="0"/>
              </a:rPr>
              <a:t>nan metodu kulland</a:t>
            </a:r>
            <a:r>
              <a:rPr kumimoji="0" lang="" altLang="en-US" sz="2400" b="0" i="0" u="none" strike="noStrike" cap="none" normalizeH="0" baseline="0" dirty="0" smtClean="0">
                <a:ln>
                  <a:noFill/>
                </a:ln>
                <a:solidFill>
                  <a:schemeClr val="bg1"/>
                </a:solidFill>
                <a:effectLst/>
                <a:latin typeface="Arial" panose="020B0604020202020204" pitchFamily="34" charset="0"/>
              </a:rPr>
              <a:t>ı</a:t>
            </a:r>
            <a:endParaRPr kumimoji="0" lang="" altLang="en-US" sz="2400" b="0" i="0" u="none" strike="noStrike" cap="none" normalizeH="0" baseline="0" dirty="0" smtClean="0">
              <a:ln>
                <a:noFill/>
              </a:ln>
              <a:solidFill>
                <a:schemeClr val="bg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a:t>POLYMORPHISM(ÇOK BİÇİMLİLİK)</a:t>
            </a:r>
            <a:endParaRPr lang="tr-TR" dirty="0"/>
          </a:p>
        </p:txBody>
      </p:sp>
      <p:sp>
        <p:nvSpPr>
          <p:cNvPr id="3" name="İçerik Yer Tutucusu 2"/>
          <p:cNvSpPr>
            <a:spLocks noGrp="1"/>
          </p:cNvSpPr>
          <p:nvPr>
            <p:ph idx="1"/>
          </p:nvPr>
        </p:nvSpPr>
        <p:spPr/>
        <p:txBody>
          <a:bodyPr rtlCol="0">
            <a:normAutofit/>
          </a:bodyPr>
          <a:lstStyle/>
          <a:p>
            <a:r>
              <a:rPr lang="tr-TR" dirty="0"/>
              <a:t>Polymorphism tanım olarak farklı nesnelerin, aynı isimdeki metoda farklı cevap vermesi olarak ifade edilebilir.</a:t>
            </a: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a:sym typeface="+mn-ea"/>
              </a:rPr>
              <a:t>POLYMORPHISM(ÇOK BİÇİMLİLİK)</a:t>
            </a:r>
            <a:endParaRPr lang="tr-TR" dirty="0"/>
          </a:p>
        </p:txBody>
      </p:sp>
      <p:sp>
        <p:nvSpPr>
          <p:cNvPr id="4" name="Rectangle 1"/>
          <p:cNvSpPr>
            <a:spLocks noChangeArrowheads="1"/>
          </p:cNvSpPr>
          <p:nvPr/>
        </p:nvSpPr>
        <p:spPr bwMode="auto">
          <a:xfrm>
            <a:off x="2225675" y="2116138"/>
            <a:ext cx="7741285" cy="415417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class Kedi:</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def ses(self): print("Miyav")</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class Kopek:</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def ses(self): print("Hav hav")</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def konustur(canli):</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canli.ses() # Hangi tip oldu</a:t>
            </a:r>
            <a:r>
              <a:rPr kumimoji="0" lang="" altLang="en-US" sz="2400" b="0" i="0" u="none" strike="noStrike" cap="none" normalizeH="0" baseline="0" dirty="0" smtClean="0">
                <a:ln>
                  <a:noFill/>
                </a:ln>
                <a:solidFill>
                  <a:schemeClr val="bg1"/>
                </a:solidFill>
                <a:effectLst/>
                <a:latin typeface="Arial" panose="020B0604020202020204" pitchFamily="34" charset="0"/>
              </a:rPr>
              <a:t>ğ</a:t>
            </a:r>
            <a:r>
              <a:rPr kumimoji="0" lang="en-US" altLang="tr-TR" sz="2400" b="0" i="0" u="none" strike="noStrike" cap="none" normalizeH="0" baseline="0" dirty="0" smtClean="0">
                <a:ln>
                  <a:noFill/>
                </a:ln>
                <a:solidFill>
                  <a:schemeClr val="bg1"/>
                </a:solidFill>
                <a:effectLst/>
                <a:latin typeface="Arial" panose="020B0604020202020204" pitchFamily="34" charset="0"/>
              </a:rPr>
              <a:t>unu bilmemize gerek yok</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konustur(Kedi())  # </a:t>
            </a:r>
            <a:r>
              <a:rPr kumimoji="0" lang="" altLang="en-US" sz="2400" b="0" i="0" u="none" strike="noStrike" cap="none" normalizeH="0" baseline="0" dirty="0" smtClean="0">
                <a:ln>
                  <a:noFill/>
                </a:ln>
                <a:solidFill>
                  <a:schemeClr val="bg1"/>
                </a:solidFill>
                <a:effectLst/>
                <a:latin typeface="Arial" panose="020B0604020202020204" pitchFamily="34" charset="0"/>
              </a:rPr>
              <a:t>Çı</a:t>
            </a:r>
            <a:r>
              <a:rPr kumimoji="0" lang="en-US" altLang="tr-TR" sz="2400" b="0" i="0" u="none" strike="noStrike" cap="none" normalizeH="0" baseline="0" dirty="0" smtClean="0">
                <a:ln>
                  <a:noFill/>
                </a:ln>
                <a:solidFill>
                  <a:schemeClr val="bg1"/>
                </a:solidFill>
                <a:effectLst/>
                <a:latin typeface="Arial" panose="020B0604020202020204" pitchFamily="34" charset="0"/>
              </a:rPr>
              <a:t>kt</a:t>
            </a:r>
            <a:r>
              <a:rPr kumimoji="0" lang="" altLang="en-US" sz="2400" b="0" i="0" u="none" strike="noStrike" cap="none" normalizeH="0" baseline="0" dirty="0" smtClean="0">
                <a:ln>
                  <a:noFill/>
                </a:ln>
                <a:solidFill>
                  <a:schemeClr val="bg1"/>
                </a:solidFill>
                <a:effectLst/>
                <a:latin typeface="Arial" panose="020B0604020202020204" pitchFamily="34" charset="0"/>
              </a:rPr>
              <a:t>ı</a:t>
            </a:r>
            <a:r>
              <a:rPr kumimoji="0" lang="en-US" altLang="tr-TR" sz="2400" b="0" i="0" u="none" strike="noStrike" cap="none" normalizeH="0" baseline="0" dirty="0" smtClean="0">
                <a:ln>
                  <a:noFill/>
                </a:ln>
                <a:solidFill>
                  <a:schemeClr val="bg1"/>
                </a:solidFill>
                <a:effectLst/>
                <a:latin typeface="Arial" panose="020B0604020202020204" pitchFamily="34" charset="0"/>
              </a:rPr>
              <a:t>: Miyav</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konustur(Kopek()) # </a:t>
            </a:r>
            <a:r>
              <a:rPr kumimoji="0" lang="" altLang="en-US" sz="2400" b="0" i="0" u="none" strike="noStrike" cap="none" normalizeH="0" baseline="0" dirty="0" smtClean="0">
                <a:ln>
                  <a:noFill/>
                </a:ln>
                <a:solidFill>
                  <a:schemeClr val="bg1"/>
                </a:solidFill>
                <a:effectLst/>
                <a:latin typeface="Arial" panose="020B0604020202020204" pitchFamily="34" charset="0"/>
              </a:rPr>
              <a:t>Çı</a:t>
            </a:r>
            <a:r>
              <a:rPr kumimoji="0" lang="en-US" altLang="tr-TR" sz="2400" b="0" i="0" u="none" strike="noStrike" cap="none" normalizeH="0" baseline="0" dirty="0" smtClean="0">
                <a:ln>
                  <a:noFill/>
                </a:ln>
                <a:solidFill>
                  <a:schemeClr val="bg1"/>
                </a:solidFill>
                <a:effectLst/>
                <a:latin typeface="Arial" panose="020B0604020202020204" pitchFamily="34" charset="0"/>
              </a:rPr>
              <a:t>kt</a:t>
            </a:r>
            <a:r>
              <a:rPr kumimoji="0" lang="" altLang="en-US" sz="2400" b="0" i="0" u="none" strike="noStrike" cap="none" normalizeH="0" baseline="0" dirty="0" smtClean="0">
                <a:ln>
                  <a:noFill/>
                </a:ln>
                <a:solidFill>
                  <a:schemeClr val="bg1"/>
                </a:solidFill>
                <a:effectLst/>
                <a:latin typeface="Arial" panose="020B0604020202020204" pitchFamily="34" charset="0"/>
              </a:rPr>
              <a:t>ı</a:t>
            </a:r>
            <a:r>
              <a:rPr kumimoji="0" lang="en-US" altLang="tr-TR" sz="2400" b="0" i="0" u="none" strike="noStrike" cap="none" normalizeH="0" baseline="0" dirty="0" smtClean="0">
                <a:ln>
                  <a:noFill/>
                </a:ln>
                <a:solidFill>
                  <a:schemeClr val="bg1"/>
                </a:solidFill>
                <a:effectLst/>
                <a:latin typeface="Arial" panose="020B0604020202020204" pitchFamily="34" charset="0"/>
              </a:rPr>
              <a:t>: Hav hav</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a:t>ABSTRACTION(SOYUTLAMA)</a:t>
            </a:r>
            <a:endParaRPr lang="tr-TR" dirty="0"/>
          </a:p>
        </p:txBody>
      </p:sp>
      <p:sp>
        <p:nvSpPr>
          <p:cNvPr id="3" name="İçerik Yer Tutucusu 2"/>
          <p:cNvSpPr>
            <a:spLocks noGrp="1"/>
          </p:cNvSpPr>
          <p:nvPr>
            <p:ph idx="1"/>
          </p:nvPr>
        </p:nvSpPr>
        <p:spPr/>
        <p:txBody>
          <a:bodyPr rtlCol="0">
            <a:normAutofit/>
          </a:bodyPr>
          <a:lstStyle/>
          <a:p>
            <a:r>
              <a:rPr lang="tr-TR" dirty="0"/>
              <a:t>Abstraction alt sınıfları zorunlu kılan bir şablon (soyut sınıf) oluşturmak için kullanılır.</a:t>
            </a: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a:sym typeface="+mn-ea"/>
              </a:rPr>
              <a:t>ABSTRACTION(SOYUTLAMA)</a:t>
            </a:r>
            <a:endParaRPr lang="tr-TR" dirty="0"/>
          </a:p>
        </p:txBody>
      </p:sp>
      <p:sp>
        <p:nvSpPr>
          <p:cNvPr id="4" name="Rectangle 1"/>
          <p:cNvSpPr>
            <a:spLocks noChangeArrowheads="1"/>
          </p:cNvSpPr>
          <p:nvPr/>
        </p:nvSpPr>
        <p:spPr bwMode="auto">
          <a:xfrm>
            <a:off x="2225675" y="2300923"/>
            <a:ext cx="7741285" cy="378460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from abc import ABC, abstractmethod</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class Arac(ABC): # Soyut </a:t>
            </a:r>
            <a:r>
              <a:rPr kumimoji="0" lang="" altLang="en-US" sz="2400" b="0" i="0" u="none" strike="noStrike" cap="none" normalizeH="0" baseline="0" dirty="0" smtClean="0">
                <a:ln>
                  <a:noFill/>
                </a:ln>
                <a:solidFill>
                  <a:schemeClr val="bg1"/>
                </a:solidFill>
                <a:effectLst/>
                <a:latin typeface="Arial" panose="020B0604020202020204" pitchFamily="34" charset="0"/>
              </a:rPr>
              <a:t>ş</a:t>
            </a:r>
            <a:r>
              <a:rPr kumimoji="0" lang="en-US" altLang="tr-TR" sz="2400" b="0" i="0" u="none" strike="noStrike" cap="none" normalizeH="0" baseline="0" dirty="0" smtClean="0">
                <a:ln>
                  <a:noFill/>
                </a:ln>
                <a:solidFill>
                  <a:schemeClr val="bg1"/>
                </a:solidFill>
                <a:effectLst/>
                <a:latin typeface="Arial" panose="020B0604020202020204" pitchFamily="34" charset="0"/>
              </a:rPr>
              <a:t>ablon</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@abstractmethod</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def calistir(self): pass # Zorunlu metot</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class Araba(Arac):</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def calistir(self): # Zorunlu oldu</a:t>
            </a:r>
            <a:r>
              <a:rPr kumimoji="0" lang="" altLang="en-US" sz="2400" b="0" i="0" u="none" strike="noStrike" cap="none" normalizeH="0" baseline="0" dirty="0" smtClean="0">
                <a:ln>
                  <a:noFill/>
                </a:ln>
                <a:solidFill>
                  <a:schemeClr val="bg1"/>
                </a:solidFill>
                <a:effectLst/>
                <a:latin typeface="Arial" panose="020B0604020202020204" pitchFamily="34" charset="0"/>
              </a:rPr>
              <a:t>ğ</a:t>
            </a:r>
            <a:r>
              <a:rPr kumimoji="0" lang="en-US" altLang="tr-TR" sz="2400" b="0" i="0" u="none" strike="noStrike" cap="none" normalizeH="0" baseline="0" dirty="0" smtClean="0">
                <a:ln>
                  <a:noFill/>
                </a:ln>
                <a:solidFill>
                  <a:schemeClr val="bg1"/>
                </a:solidFill>
                <a:effectLst/>
                <a:latin typeface="Arial" panose="020B0604020202020204" pitchFamily="34" charset="0"/>
              </a:rPr>
              <a:t>u i</a:t>
            </a:r>
            <a:r>
              <a:rPr kumimoji="0" lang="" altLang="en-US" sz="2400" b="0" i="0" u="none" strike="noStrike" cap="none" normalizeH="0" baseline="0" dirty="0" smtClean="0">
                <a:ln>
                  <a:noFill/>
                </a:ln>
                <a:solidFill>
                  <a:schemeClr val="bg1"/>
                </a:solidFill>
                <a:effectLst/>
                <a:latin typeface="Arial" panose="020B0604020202020204" pitchFamily="34" charset="0"/>
              </a:rPr>
              <a:t>ç</a:t>
            </a:r>
            <a:r>
              <a:rPr kumimoji="0" lang="en-US" altLang="tr-TR" sz="2400" b="0" i="0" u="none" strike="noStrike" cap="none" normalizeH="0" baseline="0" dirty="0" smtClean="0">
                <a:ln>
                  <a:noFill/>
                </a:ln>
                <a:solidFill>
                  <a:schemeClr val="bg1"/>
                </a:solidFill>
                <a:effectLst/>
                <a:latin typeface="Arial" panose="020B0604020202020204" pitchFamily="34" charset="0"/>
              </a:rPr>
              <a:t>in ezildi</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        print("Vroom!")</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araba = Araba()</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tr-TR" sz="2400" b="0" i="0" u="none" strike="noStrike" cap="none" normalizeH="0" baseline="0" dirty="0" smtClean="0">
                <a:ln>
                  <a:noFill/>
                </a:ln>
                <a:solidFill>
                  <a:schemeClr val="bg1"/>
                </a:solidFill>
                <a:effectLst/>
                <a:latin typeface="Arial" panose="020B0604020202020204" pitchFamily="34" charset="0"/>
              </a:rPr>
              <a:t>araba.calistir() # </a:t>
            </a:r>
            <a:r>
              <a:rPr kumimoji="0" lang="" altLang="en-US" sz="2400" b="0" i="0" u="none" strike="noStrike" cap="none" normalizeH="0" baseline="0" dirty="0" smtClean="0">
                <a:ln>
                  <a:noFill/>
                </a:ln>
                <a:solidFill>
                  <a:schemeClr val="bg1"/>
                </a:solidFill>
                <a:effectLst/>
                <a:latin typeface="Arial" panose="020B0604020202020204" pitchFamily="34" charset="0"/>
              </a:rPr>
              <a:t>Çı</a:t>
            </a:r>
            <a:r>
              <a:rPr kumimoji="0" lang="en-US" altLang="tr-TR" sz="2400" b="0" i="0" u="none" strike="noStrike" cap="none" normalizeH="0" baseline="0" dirty="0" smtClean="0">
                <a:ln>
                  <a:noFill/>
                </a:ln>
                <a:solidFill>
                  <a:schemeClr val="bg1"/>
                </a:solidFill>
                <a:effectLst/>
                <a:latin typeface="Arial" panose="020B0604020202020204" pitchFamily="34" charset="0"/>
              </a:rPr>
              <a:t>kt</a:t>
            </a:r>
            <a:r>
              <a:rPr kumimoji="0" lang="" altLang="en-US" sz="2400" b="0" i="0" u="none" strike="noStrike" cap="none" normalizeH="0" baseline="0" dirty="0" smtClean="0">
                <a:ln>
                  <a:noFill/>
                </a:ln>
                <a:solidFill>
                  <a:schemeClr val="bg1"/>
                </a:solidFill>
                <a:effectLst/>
                <a:latin typeface="Arial" panose="020B0604020202020204" pitchFamily="34" charset="0"/>
              </a:rPr>
              <a:t>ı</a:t>
            </a:r>
            <a:r>
              <a:rPr kumimoji="0" lang="en-US" altLang="tr-TR" sz="2400" b="0" i="0" u="none" strike="noStrike" cap="none" normalizeH="0" baseline="0" dirty="0" smtClean="0">
                <a:ln>
                  <a:noFill/>
                </a:ln>
                <a:solidFill>
                  <a:schemeClr val="bg1"/>
                </a:solidFill>
                <a:effectLst/>
                <a:latin typeface="Arial" panose="020B0604020202020204" pitchFamily="34" charset="0"/>
              </a:rPr>
              <a:t>: Vroom!</a:t>
            </a:r>
            <a:endParaRPr kumimoji="0" lang="en-US" altLang="tr-TR" sz="2400" b="0" i="0" u="none" strike="noStrike" cap="none" normalizeH="0" baseline="0" dirty="0" smtClean="0">
              <a:ln>
                <a:noFill/>
              </a:ln>
              <a:solidFill>
                <a:schemeClr val="bg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a:t>ÖNEMLİ ÖZEL METOTLAR</a:t>
            </a:r>
            <a:endParaRPr lang="tr-TR" dirty="0"/>
          </a:p>
        </p:txBody>
      </p:sp>
      <p:sp>
        <p:nvSpPr>
          <p:cNvPr id="3" name="İçerik Yer Tutucusu 2"/>
          <p:cNvSpPr>
            <a:spLocks noGrp="1"/>
          </p:cNvSpPr>
          <p:nvPr>
            <p:ph idx="1"/>
          </p:nvPr>
        </p:nvSpPr>
        <p:spPr/>
        <p:txBody>
          <a:bodyPr rtlCol="0">
            <a:normAutofit/>
          </a:bodyPr>
          <a:lstStyle/>
          <a:p>
            <a:r>
              <a:rPr lang="tr-TR" dirty="0"/>
              <a:t>__str__(): Bulunduğu classtan bir nesne üretilip doğrudan yazdırıldığında çalışan metottur.</a:t>
            </a:r>
            <a:endParaRPr lang="tr-TR" dirty="0"/>
          </a:p>
          <a:p>
            <a:r>
              <a:rPr lang="tr-TR" dirty="0"/>
              <a:t>__len__(): Bulunduğu classtan üretilen nesne için len() fonksiyonu çağrıldığında çalışan metottur.</a:t>
            </a:r>
            <a:endParaRPr lang="tr-TR" dirty="0"/>
          </a:p>
          <a:p>
            <a:r>
              <a:rPr lang="tr-TR" dirty="0"/>
              <a:t>__getitem__(): Bulunduğu classtan üretilen nesne için bir anahtar(key) çağrımı yapılırsa çalışan metottur.</a:t>
            </a: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r>
              <a:rPr lang="tr-TR" dirty="0"/>
              <a:t>Tanımlanan bir fonksiyonu çağırmak için, fonksiyonun adını ve parantezleri kullanırız</a:t>
            </a:r>
            <a:r>
              <a:rPr lang="tr-TR" dirty="0" smtClean="0"/>
              <a:t>.</a:t>
            </a:r>
            <a:endParaRPr lang="tr-TR" dirty="0" smtClean="0"/>
          </a:p>
          <a:p>
            <a:pPr marL="109855" indent="0">
              <a:buNone/>
            </a:pPr>
            <a:br>
              <a:rPr lang="tr-TR" dirty="0"/>
            </a:br>
            <a:endParaRPr lang="tr-TR" dirty="0"/>
          </a:p>
        </p:txBody>
      </p:sp>
      <p:sp>
        <p:nvSpPr>
          <p:cNvPr id="4" name="Rectangle 1"/>
          <p:cNvSpPr>
            <a:spLocks noChangeArrowheads="1"/>
          </p:cNvSpPr>
          <p:nvPr/>
        </p:nvSpPr>
        <p:spPr bwMode="auto">
          <a:xfrm>
            <a:off x="4232275" y="3277870"/>
            <a:ext cx="4250690" cy="119888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smtClean="0">
                <a:ln>
                  <a:noFill/>
                </a:ln>
                <a:solidFill>
                  <a:srgbClr val="CF8E6D"/>
                </a:solidFill>
                <a:effectLst/>
                <a:latin typeface="JetBrains Mono"/>
              </a:rPr>
              <a:t>def </a:t>
            </a:r>
            <a:r>
              <a:rPr kumimoji="0" lang="tr-TR" altLang="tr-TR" sz="2400" b="0" i="0" u="none" strike="noStrike" cap="none" normalizeH="0" baseline="0" dirty="0" smtClean="0">
                <a:ln>
                  <a:noFill/>
                </a:ln>
                <a:solidFill>
                  <a:srgbClr val="56A8F5"/>
                </a:solidFill>
                <a:effectLst/>
                <a:latin typeface="JetBrains Mono"/>
              </a:rPr>
              <a:t>selamla</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6AAB73"/>
                </a:solidFill>
                <a:effectLst/>
                <a:latin typeface="JetBrains Mono"/>
              </a:rPr>
              <a:t>"Merhaba"</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selamla() </a:t>
            </a:r>
            <a:r>
              <a:rPr kumimoji="0" lang="tr-TR" altLang="tr-TR" sz="2400" b="0" i="0" u="none" strike="noStrike" cap="none" normalizeH="0" baseline="0" dirty="0" smtClean="0">
                <a:ln>
                  <a:noFill/>
                </a:ln>
                <a:solidFill>
                  <a:srgbClr val="7A7E85"/>
                </a:solidFill>
                <a:effectLst/>
                <a:latin typeface="JetBrains Mono"/>
              </a:rPr>
              <a:t># Çıktı Merhaba</a:t>
            </a: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a:t>HATALARI ELE ALMAK</a:t>
            </a:r>
            <a:endParaRPr lang="tr-TR" dirty="0"/>
          </a:p>
        </p:txBody>
      </p:sp>
      <p:sp>
        <p:nvSpPr>
          <p:cNvPr id="3" name="İçerik Yer Tutucusu 2"/>
          <p:cNvSpPr>
            <a:spLocks noGrp="1"/>
          </p:cNvSpPr>
          <p:nvPr>
            <p:ph idx="1"/>
          </p:nvPr>
        </p:nvSpPr>
        <p:spPr/>
        <p:txBody>
          <a:bodyPr rtlCol="0">
            <a:normAutofit/>
          </a:bodyPr>
          <a:lstStyle/>
          <a:p>
            <a:r>
              <a:rPr lang="tr-TR" dirty="0"/>
              <a:t>Python programlama dilinde hataları ele almak ve yönetmek için try-except-else-finally blokları kullanılır.</a:t>
            </a:r>
            <a:endParaRPr lang="tr-TR" dirty="0"/>
          </a:p>
          <a:p>
            <a:r>
              <a:rPr lang="tr-TR" dirty="0"/>
              <a:t>try: Hata vermesi muhtemel kod bu bloğun içerisine yazılır.</a:t>
            </a:r>
            <a:endParaRPr lang="tr-TR" dirty="0"/>
          </a:p>
          <a:p>
            <a:r>
              <a:rPr lang="tr-TR" dirty="0"/>
              <a:t>except: try bloğu içerisindeki kod hata verirse yapılacak işlemler bu bloğa yazılır.</a:t>
            </a:r>
            <a:endParaRPr lang="tr-TR" dirty="0"/>
          </a:p>
          <a:p>
            <a:r>
              <a:rPr lang="tr-TR" dirty="0"/>
              <a:t>else: try bloğu başarılı bir şekilde çalışır ve ondan sonra yapılması istenen işlemler bu bloğun içerisine yazılır.</a:t>
            </a:r>
            <a:endParaRPr lang="tr-TR" dirty="0"/>
          </a:p>
          <a:p>
            <a:r>
              <a:rPr lang="tr-TR" dirty="0"/>
              <a:t>finally: Kod çalışsa da hata verse de yapılacak işlemler bu bloğun içerisine yazılır.</a:t>
            </a: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a:t>DOSYALARLA ÇALIŞMAK</a:t>
            </a:r>
            <a:endParaRPr lang="tr-TR" dirty="0"/>
          </a:p>
        </p:txBody>
      </p:sp>
      <p:sp>
        <p:nvSpPr>
          <p:cNvPr id="3" name="İçerik Yer Tutucusu 2"/>
          <p:cNvSpPr>
            <a:spLocks noGrp="1"/>
          </p:cNvSpPr>
          <p:nvPr>
            <p:ph idx="1"/>
          </p:nvPr>
        </p:nvSpPr>
        <p:spPr/>
        <p:txBody>
          <a:bodyPr rtlCol="0">
            <a:normAutofit/>
          </a:bodyPr>
          <a:lstStyle/>
          <a:p>
            <a:r>
              <a:rPr lang="tr-TR" dirty="0"/>
              <a:t>Python programlama dilinde open() fonksiyonu ile dosyalar açılabilir. read() metodu ile dosya içeriği okunabilir ama 1 kez okuma yaptıktan sonra tekrar okuma gerçekleşmesi için dosyanın başına seek() metodu ile dönmek gerekebilir.</a:t>
            </a:r>
            <a:endParaRPr lang="tr-TR" dirty="0"/>
          </a:p>
          <a:p>
            <a:r>
              <a:rPr lang="tr-TR" dirty="0"/>
              <a:t>Bu şekilde okuma verimli bir yol olmadığı içi with anahtar sözcüğü ile dosya açılması tavsiye edilir. open() fonksiyonunun “mode” argümanına w-&gt; write, r-&gt;read, a-&gt;append komutlarını verir.</a:t>
            </a: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a:t>TYPE ANNOTATION</a:t>
            </a:r>
            <a:endParaRPr lang="tr-TR" dirty="0"/>
          </a:p>
        </p:txBody>
      </p:sp>
      <p:sp>
        <p:nvSpPr>
          <p:cNvPr id="3" name="İçerik Yer Tutucusu 2"/>
          <p:cNvSpPr>
            <a:spLocks noGrp="1"/>
          </p:cNvSpPr>
          <p:nvPr>
            <p:ph idx="1"/>
          </p:nvPr>
        </p:nvSpPr>
        <p:spPr/>
        <p:txBody>
          <a:bodyPr rtlCol="0">
            <a:normAutofit/>
          </a:bodyPr>
          <a:lstStyle/>
          <a:p>
            <a:r>
              <a:rPr lang="tr-TR" dirty="0"/>
              <a:t>Python programlama dilinde değişkenlere istenirse “:” işareti ile tip belirtmesi yapılabilir. Bu sadece bir öneri mahiyetindedir bu şekilde int olarak belirtilen bir değişkene string değer atanabilir herhangi bir hata ile karşılaşılmaz!</a:t>
            </a:r>
            <a:endParaRPr lang="tr-TR" dirty="0"/>
          </a:p>
          <a:p>
            <a:r>
              <a:rPr lang="tr-TR" dirty="0"/>
              <a:t>Fonksiyonlarda da geri dönüş değeri “-&gt;” işareti ile belirtilebilir.</a:t>
            </a: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r>
              <a:rPr lang="tr-TR" b="1" dirty="0"/>
              <a:t>Parametreler: </a:t>
            </a:r>
            <a:r>
              <a:rPr lang="tr-TR" dirty="0"/>
              <a:t>Fonksiyon tanımlanırken parantez içinde belirtilen değişkenlerdir</a:t>
            </a:r>
            <a:r>
              <a:rPr lang="tr-TR" dirty="0" smtClean="0"/>
              <a:t>.</a:t>
            </a:r>
            <a:endParaRPr lang="tr-TR" dirty="0"/>
          </a:p>
          <a:p>
            <a:r>
              <a:rPr lang="tr-TR" b="1" dirty="0"/>
              <a:t>Argümanlar: </a:t>
            </a:r>
            <a:r>
              <a:rPr lang="tr-TR" dirty="0"/>
              <a:t>Fonksiyon çağrılırken parantez içinde verilen değerlerdir.</a:t>
            </a:r>
            <a:endParaRPr lang="tr-TR" dirty="0" smtClean="0"/>
          </a:p>
          <a:p>
            <a:pPr marL="109855" indent="0">
              <a:buNone/>
            </a:pP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r>
              <a:rPr lang="tr-TR" dirty="0" smtClean="0"/>
              <a:t>4 tip fonksiyon tanımlamasından bahsedilebilir:</a:t>
            </a:r>
            <a:endParaRPr lang="tr-TR" dirty="0" smtClean="0"/>
          </a:p>
          <a:p>
            <a:pPr marL="624205" indent="-514350">
              <a:buFont typeface="+mj-lt"/>
              <a:buAutoNum type="arabicPeriod"/>
            </a:pPr>
            <a:r>
              <a:rPr lang="tr-TR" dirty="0" smtClean="0"/>
              <a:t>Parametre almayan ve değer döndürmeyen fonksiyon.</a:t>
            </a:r>
            <a:endParaRPr lang="tr-TR" dirty="0" smtClean="0"/>
          </a:p>
          <a:p>
            <a:pPr marL="624205" indent="-514350">
              <a:buFont typeface="+mj-lt"/>
              <a:buAutoNum type="arabicPeriod"/>
            </a:pPr>
            <a:r>
              <a:rPr lang="tr-TR" dirty="0" smtClean="0"/>
              <a:t>Parametre alan ve değer döndürmeyen fonksiyon.</a:t>
            </a:r>
            <a:endParaRPr lang="tr-TR" dirty="0" smtClean="0"/>
          </a:p>
          <a:p>
            <a:pPr marL="624205" indent="-514350">
              <a:buFont typeface="+mj-lt"/>
              <a:buAutoNum type="arabicPeriod"/>
            </a:pPr>
            <a:r>
              <a:rPr lang="tr-TR" dirty="0" smtClean="0"/>
              <a:t>Parametre almayan ve değer döndüren fonksiyon.</a:t>
            </a:r>
            <a:endParaRPr lang="tr-TR" dirty="0" smtClean="0"/>
          </a:p>
          <a:p>
            <a:pPr marL="624205" indent="-514350">
              <a:buFont typeface="+mj-lt"/>
              <a:buAutoNum type="arabicPeriod"/>
            </a:pPr>
            <a:r>
              <a:rPr lang="tr-TR" dirty="0" smtClean="0"/>
              <a:t>Parametre alan ve değer döndüren fonksiyon.</a:t>
            </a:r>
            <a:endParaRPr lang="tr-TR" dirty="0" smtClean="0"/>
          </a:p>
          <a:p>
            <a:pPr marL="109855" indent="0">
              <a:buNone/>
            </a:pPr>
            <a:br>
              <a:rPr lang="tr-TR" dirty="0"/>
            </a:br>
            <a:endParaRPr lang="tr-T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r>
              <a:rPr lang="tr-TR" dirty="0"/>
              <a:t>Parametre almayan ve değer döndürmeyen fonksiyon.</a:t>
            </a:r>
            <a:endParaRPr lang="tr-TR" dirty="0"/>
          </a:p>
          <a:p>
            <a:pPr marL="109855" indent="0">
              <a:buNone/>
            </a:pPr>
            <a:br>
              <a:rPr lang="tr-TR" dirty="0"/>
            </a:br>
            <a:endParaRPr lang="tr-TR" dirty="0"/>
          </a:p>
        </p:txBody>
      </p:sp>
      <p:sp>
        <p:nvSpPr>
          <p:cNvPr id="4" name="Rectangle 1"/>
          <p:cNvSpPr>
            <a:spLocks noChangeArrowheads="1"/>
          </p:cNvSpPr>
          <p:nvPr/>
        </p:nvSpPr>
        <p:spPr bwMode="auto">
          <a:xfrm>
            <a:off x="4098290" y="2891155"/>
            <a:ext cx="4732020" cy="119888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smtClean="0">
                <a:ln>
                  <a:noFill/>
                </a:ln>
                <a:solidFill>
                  <a:srgbClr val="CF8E6D"/>
                </a:solidFill>
                <a:effectLst/>
                <a:latin typeface="JetBrains Mono"/>
              </a:rPr>
              <a:t>def </a:t>
            </a:r>
            <a:r>
              <a:rPr kumimoji="0" lang="tr-TR" altLang="tr-TR" sz="2400" b="0" i="0" u="none" strike="noStrike" cap="none" normalizeH="0" baseline="0" dirty="0" err="1" smtClean="0">
                <a:ln>
                  <a:noFill/>
                </a:ln>
                <a:solidFill>
                  <a:srgbClr val="56A8F5"/>
                </a:solidFill>
                <a:effectLst/>
                <a:latin typeface="JetBrains Mono"/>
              </a:rPr>
              <a:t>metinyaz</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smtClean="0">
                <a:ln>
                  <a:noFill/>
                </a:ln>
                <a:solidFill>
                  <a:srgbClr val="BCBEC4"/>
                </a:solidFill>
                <a:effectLst/>
                <a:latin typeface="JetBrains Mono"/>
              </a:rPr>
              <a:t>    </a:t>
            </a:r>
            <a:r>
              <a:rPr kumimoji="0" lang="tr-TR" altLang="tr-TR" sz="2400" b="0" i="0" u="none" strike="noStrike" cap="none" normalizeH="0" baseline="0" dirty="0" err="1" smtClean="0">
                <a:ln>
                  <a:noFill/>
                </a:ln>
                <a:solidFill>
                  <a:srgbClr val="8888C6"/>
                </a:solidFill>
                <a:effectLst/>
                <a:latin typeface="JetBrains Mono"/>
              </a:rPr>
              <a:t>print</a:t>
            </a:r>
            <a:r>
              <a:rPr kumimoji="0" lang="tr-TR" altLang="tr-TR" sz="2400" b="0" i="0" u="none" strike="noStrike" cap="none" normalizeH="0" baseline="0" dirty="0" smtClean="0">
                <a:ln>
                  <a:noFill/>
                </a:ln>
                <a:solidFill>
                  <a:srgbClr val="BCBEC4"/>
                </a:solidFill>
                <a:effectLst/>
                <a:latin typeface="JetBrains Mono"/>
              </a:rPr>
              <a:t>(</a:t>
            </a:r>
            <a:r>
              <a:rPr kumimoji="0" lang="tr-TR" altLang="tr-TR" sz="2400" b="0" i="0" u="none" strike="noStrike" cap="none" normalizeH="0" baseline="0" dirty="0" smtClean="0">
                <a:ln>
                  <a:noFill/>
                </a:ln>
                <a:solidFill>
                  <a:srgbClr val="6AAB73"/>
                </a:solidFill>
                <a:effectLst/>
                <a:latin typeface="JetBrains Mono"/>
              </a:rPr>
              <a:t>"Merhaba, nasılsın"</a:t>
            </a:r>
            <a:r>
              <a:rPr kumimoji="0" lang="tr-TR" altLang="tr-TR" sz="2400" b="0" i="0" u="none" strike="noStrike" cap="none" normalizeH="0" baseline="0" dirty="0" smtClean="0">
                <a:ln>
                  <a:noFill/>
                </a:ln>
                <a:solidFill>
                  <a:srgbClr val="BCBEC4"/>
                </a:solidFill>
                <a:effectLst/>
                <a:latin typeface="JetBrains Mono"/>
              </a:rPr>
              <a:t>)</a:t>
            </a:r>
            <a:br>
              <a:rPr kumimoji="0" lang="tr-TR" altLang="tr-TR" sz="2400" b="0" i="0" u="none" strike="noStrike" cap="none" normalizeH="0" baseline="0" dirty="0" smtClean="0">
                <a:ln>
                  <a:noFill/>
                </a:ln>
                <a:solidFill>
                  <a:srgbClr val="BCBEC4"/>
                </a:solidFill>
                <a:effectLst/>
                <a:latin typeface="JetBrains Mono"/>
              </a:rPr>
            </a:br>
            <a:r>
              <a:rPr kumimoji="0" lang="tr-TR" altLang="tr-TR" sz="2400" b="0" i="0" u="none" strike="noStrike" cap="none" normalizeH="0" baseline="0" dirty="0" err="1" smtClean="0">
                <a:ln>
                  <a:noFill/>
                </a:ln>
                <a:solidFill>
                  <a:srgbClr val="BCBEC4"/>
                </a:solidFill>
                <a:effectLst/>
                <a:latin typeface="JetBrains Mono"/>
              </a:rPr>
              <a:t>metinyaz</a:t>
            </a:r>
            <a:r>
              <a:rPr kumimoji="0" lang="tr-TR" altLang="tr-TR" sz="2400" b="0" i="0" u="none" strike="noStrike" cap="none" normalizeH="0" baseline="0" dirty="0" smtClean="0">
                <a:ln>
                  <a:noFill/>
                </a:ln>
                <a:solidFill>
                  <a:srgbClr val="BCBEC4"/>
                </a:solidFill>
                <a:effectLst/>
                <a:latin typeface="JetBrains Mono"/>
              </a:rPr>
              <a:t>()</a:t>
            </a: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sp>
        <p:nvSpPr>
          <p:cNvPr id="5" name="Dikdörtgen 4"/>
          <p:cNvSpPr/>
          <p:nvPr/>
        </p:nvSpPr>
        <p:spPr>
          <a:xfrm>
            <a:off x="4897595" y="4270004"/>
            <a:ext cx="2396810" cy="461665"/>
          </a:xfrm>
          <a:prstGeom prst="rect">
            <a:avLst/>
          </a:prstGeom>
        </p:spPr>
        <p:txBody>
          <a:bodyPr wrap="none">
            <a:spAutoFit/>
          </a:bodyPr>
          <a:lstStyle/>
          <a:p>
            <a:r>
              <a:rPr lang="tr-TR" sz="2400" dirty="0"/>
              <a:t>Merhaba, nasılsın</a:t>
            </a:r>
            <a:endParaRPr 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r>
              <a:rPr lang="tr-TR" dirty="0"/>
              <a:t>Parametre </a:t>
            </a:r>
            <a:r>
              <a:rPr lang="tr-TR" dirty="0" smtClean="0"/>
              <a:t>alan </a:t>
            </a:r>
            <a:r>
              <a:rPr lang="tr-TR" dirty="0"/>
              <a:t>ve değer döndürmeyen fonksiyon.</a:t>
            </a:r>
            <a:endParaRPr lang="tr-TR" dirty="0"/>
          </a:p>
          <a:p>
            <a:pPr marL="109855" indent="0">
              <a:buNone/>
            </a:pPr>
            <a:br>
              <a:rPr lang="tr-TR" dirty="0"/>
            </a:br>
            <a:endParaRPr lang="tr-TR" dirty="0"/>
          </a:p>
        </p:txBody>
      </p:sp>
      <p:sp>
        <p:nvSpPr>
          <p:cNvPr id="6" name="Rectangle 1"/>
          <p:cNvSpPr>
            <a:spLocks noChangeArrowheads="1"/>
          </p:cNvSpPr>
          <p:nvPr/>
        </p:nvSpPr>
        <p:spPr bwMode="auto">
          <a:xfrm>
            <a:off x="4095115" y="2855595"/>
            <a:ext cx="4720590" cy="119888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smtClean="0">
                <a:ln>
                  <a:noFill/>
                </a:ln>
                <a:solidFill>
                  <a:srgbClr val="CF8E6D"/>
                </a:solidFill>
                <a:effectLst/>
                <a:latin typeface="JetBrains Mono"/>
              </a:rPr>
              <a:t>def </a:t>
            </a:r>
            <a:r>
              <a:rPr kumimoji="0" lang="tr-TR" altLang="tr-TR" sz="2400" b="0" i="0" u="none" strike="noStrike" cap="none" normalizeH="0" baseline="0" smtClean="0">
                <a:ln>
                  <a:noFill/>
                </a:ln>
                <a:solidFill>
                  <a:srgbClr val="56A8F5"/>
                </a:solidFill>
                <a:effectLst/>
                <a:latin typeface="JetBrains Mono"/>
              </a:rPr>
              <a:t>toplamyaz</a:t>
            </a:r>
            <a:r>
              <a:rPr kumimoji="0" lang="tr-TR" altLang="tr-TR" sz="2400" b="0" i="0" u="none" strike="noStrike" cap="none" normalizeH="0" baseline="0" smtClean="0">
                <a:ln>
                  <a:noFill/>
                </a:ln>
                <a:solidFill>
                  <a:srgbClr val="BCBEC4"/>
                </a:solidFill>
                <a:effectLst/>
                <a:latin typeface="JetBrains Mono"/>
              </a:rPr>
              <a:t>(sayi1, sayi2):</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8888C6"/>
                </a:solidFill>
                <a:effectLst/>
                <a:latin typeface="JetBrains Mono"/>
              </a:rPr>
              <a:t>print</a:t>
            </a:r>
            <a:r>
              <a:rPr kumimoji="0" lang="tr-TR" altLang="tr-TR" sz="2400" b="0" i="0" u="none" strike="noStrike" cap="none" normalizeH="0" baseline="0" smtClean="0">
                <a:ln>
                  <a:noFill/>
                </a:ln>
                <a:solidFill>
                  <a:srgbClr val="BCBEC4"/>
                </a:solidFill>
                <a:effectLst/>
                <a:latin typeface="JetBrains Mono"/>
              </a:rPr>
              <a:t>(sayi1 + sayi2)</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BCBEC4"/>
                </a:solidFill>
                <a:effectLst/>
                <a:latin typeface="JetBrains Mono"/>
              </a:rPr>
              <a:t>toplamyaz(</a:t>
            </a:r>
            <a:r>
              <a:rPr kumimoji="0" lang="tr-TR" altLang="tr-TR" sz="2400" b="0" i="0" u="none" strike="noStrike" cap="none" normalizeH="0" baseline="0" smtClean="0">
                <a:ln>
                  <a:noFill/>
                </a:ln>
                <a:solidFill>
                  <a:srgbClr val="2AACB8"/>
                </a:solidFill>
                <a:effectLst/>
                <a:latin typeface="JetBrains Mono"/>
              </a:rPr>
              <a:t>3</a:t>
            </a: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2AACB8"/>
                </a:solidFill>
                <a:effectLst/>
                <a:latin typeface="JetBrains Mono"/>
              </a:rPr>
              <a:t>5</a:t>
            </a:r>
            <a:r>
              <a:rPr kumimoji="0" lang="tr-TR" altLang="tr-TR" sz="2400" b="0" i="0" u="none" strike="noStrike" cap="none" normalizeH="0" baseline="0" smtClean="0">
                <a:ln>
                  <a:noFill/>
                </a:ln>
                <a:solidFill>
                  <a:srgbClr val="BCBEC4"/>
                </a:solidFill>
                <a:effectLst/>
                <a:latin typeface="JetBrains Mono"/>
              </a:rPr>
              <a:t>)</a:t>
            </a:r>
            <a:endParaRPr kumimoji="0" lang="tr-TR" altLang="tr-TR" sz="2400" b="0" i="0" u="none" strike="noStrike" cap="none" normalizeH="0" baseline="0" smtClean="0">
              <a:ln>
                <a:noFill/>
              </a:ln>
              <a:solidFill>
                <a:schemeClr val="tx1"/>
              </a:solidFill>
              <a:effectLst/>
              <a:latin typeface="Arial" panose="020B0604020202020204" pitchFamily="34" charset="0"/>
            </a:endParaRPr>
          </a:p>
        </p:txBody>
      </p:sp>
      <p:sp>
        <p:nvSpPr>
          <p:cNvPr id="7" name="Dikdörtgen 6"/>
          <p:cNvSpPr/>
          <p:nvPr/>
        </p:nvSpPr>
        <p:spPr>
          <a:xfrm>
            <a:off x="5925921" y="4181147"/>
            <a:ext cx="340158" cy="461665"/>
          </a:xfrm>
          <a:prstGeom prst="rect">
            <a:avLst/>
          </a:prstGeom>
        </p:spPr>
        <p:txBody>
          <a:bodyPr wrap="none">
            <a:spAutoFit/>
          </a:bodyPr>
          <a:lstStyle/>
          <a:p>
            <a:r>
              <a:rPr lang="tr-TR" sz="2400" dirty="0"/>
              <a:t>8</a:t>
            </a:r>
            <a:endParaRPr 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FONKSİYONLAR</a:t>
            </a:r>
            <a:endParaRPr lang="tr-TR" dirty="0"/>
          </a:p>
        </p:txBody>
      </p:sp>
      <p:sp>
        <p:nvSpPr>
          <p:cNvPr id="3" name="İçerik Yer Tutucusu 2"/>
          <p:cNvSpPr>
            <a:spLocks noGrp="1"/>
          </p:cNvSpPr>
          <p:nvPr>
            <p:ph idx="1"/>
          </p:nvPr>
        </p:nvSpPr>
        <p:spPr/>
        <p:txBody>
          <a:bodyPr rtlCol="0"/>
          <a:lstStyle/>
          <a:p>
            <a:r>
              <a:rPr lang="tr-TR" dirty="0"/>
              <a:t>Parametre </a:t>
            </a:r>
            <a:r>
              <a:rPr lang="tr-TR" dirty="0" smtClean="0"/>
              <a:t>almayan </a:t>
            </a:r>
            <a:r>
              <a:rPr lang="tr-TR" dirty="0"/>
              <a:t>ve değer </a:t>
            </a:r>
            <a:r>
              <a:rPr lang="tr-TR" dirty="0" smtClean="0"/>
              <a:t>döndüren(</a:t>
            </a:r>
            <a:r>
              <a:rPr lang="tr-TR" dirty="0" err="1" smtClean="0"/>
              <a:t>return</a:t>
            </a:r>
            <a:r>
              <a:rPr lang="tr-TR" dirty="0" smtClean="0"/>
              <a:t> ile) </a:t>
            </a:r>
            <a:r>
              <a:rPr lang="tr-TR" dirty="0"/>
              <a:t>fonksiyon.</a:t>
            </a:r>
            <a:endParaRPr lang="tr-TR" dirty="0"/>
          </a:p>
          <a:p>
            <a:pPr marL="109855" indent="0">
              <a:buNone/>
            </a:pPr>
            <a:br>
              <a:rPr lang="tr-TR" dirty="0"/>
            </a:br>
            <a:endParaRPr lang="tr-TR" dirty="0"/>
          </a:p>
        </p:txBody>
      </p:sp>
      <p:sp>
        <p:nvSpPr>
          <p:cNvPr id="4" name="Rectangle 1"/>
          <p:cNvSpPr>
            <a:spLocks noChangeArrowheads="1"/>
          </p:cNvSpPr>
          <p:nvPr/>
        </p:nvSpPr>
        <p:spPr bwMode="auto">
          <a:xfrm>
            <a:off x="4123055" y="2829560"/>
            <a:ext cx="4389120" cy="193802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smtClean="0">
                <a:ln>
                  <a:noFill/>
                </a:ln>
                <a:solidFill>
                  <a:srgbClr val="CF8E6D"/>
                </a:solidFill>
                <a:effectLst/>
                <a:latin typeface="JetBrains Mono"/>
              </a:rPr>
              <a:t>def </a:t>
            </a:r>
            <a:r>
              <a:rPr kumimoji="0" lang="tr-TR" altLang="tr-TR" sz="2400" b="0" i="0" u="none" strike="noStrike" cap="none" normalizeH="0" baseline="0" smtClean="0">
                <a:ln>
                  <a:noFill/>
                </a:ln>
                <a:solidFill>
                  <a:srgbClr val="56A8F5"/>
                </a:solidFill>
                <a:effectLst/>
                <a:latin typeface="JetBrains Mono"/>
              </a:rPr>
              <a:t>besdondur</a:t>
            </a:r>
            <a:r>
              <a:rPr kumimoji="0" lang="tr-TR" altLang="tr-TR" sz="2400" b="0" i="0" u="none" strike="noStrike" cap="none" normalizeH="0" baseline="0" smtClean="0">
                <a:ln>
                  <a:noFill/>
                </a:ln>
                <a:solidFill>
                  <a:srgbClr val="BCBEC4"/>
                </a:solidFill>
                <a:effectLst/>
                <a:latin typeface="JetBrains Mono"/>
              </a:rPr>
              <a:t>():</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BCBEC4"/>
                </a:solidFill>
                <a:effectLst/>
                <a:latin typeface="JetBrains Mono"/>
              </a:rPr>
              <a:t>    </a:t>
            </a:r>
            <a:r>
              <a:rPr kumimoji="0" lang="tr-TR" altLang="tr-TR" sz="2400" b="0" i="0" u="none" strike="noStrike" cap="none" normalizeH="0" baseline="0" smtClean="0">
                <a:ln>
                  <a:noFill/>
                </a:ln>
                <a:solidFill>
                  <a:srgbClr val="CF8E6D"/>
                </a:solidFill>
                <a:effectLst/>
                <a:latin typeface="JetBrains Mono"/>
              </a:rPr>
              <a:t>return </a:t>
            </a:r>
            <a:r>
              <a:rPr kumimoji="0" lang="tr-TR" altLang="tr-TR" sz="2400" b="0" i="0" u="none" strike="noStrike" cap="none" normalizeH="0" baseline="0" smtClean="0">
                <a:ln>
                  <a:noFill/>
                </a:ln>
                <a:solidFill>
                  <a:srgbClr val="2AACB8"/>
                </a:solidFill>
                <a:effectLst/>
                <a:latin typeface="JetBrains Mono"/>
              </a:rPr>
              <a:t>5</a:t>
            </a:r>
            <a:br>
              <a:rPr kumimoji="0" lang="tr-TR" altLang="tr-TR" sz="2400" b="0" i="0" u="none" strike="noStrike" cap="none" normalizeH="0" baseline="0" smtClean="0">
                <a:ln>
                  <a:noFill/>
                </a:ln>
                <a:solidFill>
                  <a:srgbClr val="2AACB8"/>
                </a:solidFill>
                <a:effectLst/>
                <a:latin typeface="JetBrains Mono"/>
              </a:rPr>
            </a:br>
            <a:r>
              <a:rPr kumimoji="0" lang="tr-TR" altLang="tr-TR" sz="2400" b="0" i="0" u="none" strike="noStrike" cap="none" normalizeH="0" baseline="0" smtClean="0">
                <a:ln>
                  <a:noFill/>
                </a:ln>
                <a:solidFill>
                  <a:srgbClr val="BCBEC4"/>
                </a:solidFill>
                <a:effectLst/>
                <a:latin typeface="JetBrains Mono"/>
              </a:rPr>
              <a:t>donusDegeri = besdondur()</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8888C6"/>
                </a:solidFill>
                <a:effectLst/>
                <a:latin typeface="JetBrains Mono"/>
              </a:rPr>
              <a:t>print</a:t>
            </a:r>
            <a:r>
              <a:rPr kumimoji="0" lang="tr-TR" altLang="tr-TR" sz="2400" b="0" i="0" u="none" strike="noStrike" cap="none" normalizeH="0" baseline="0" smtClean="0">
                <a:ln>
                  <a:noFill/>
                </a:ln>
                <a:solidFill>
                  <a:srgbClr val="BCBEC4"/>
                </a:solidFill>
                <a:effectLst/>
                <a:latin typeface="JetBrains Mono"/>
              </a:rPr>
              <a:t>(donusDegeri)</a:t>
            </a:r>
            <a:br>
              <a:rPr kumimoji="0" lang="tr-TR" altLang="tr-TR" sz="2400" b="0" i="0" u="none" strike="noStrike" cap="none" normalizeH="0" baseline="0" smtClean="0">
                <a:ln>
                  <a:noFill/>
                </a:ln>
                <a:solidFill>
                  <a:srgbClr val="BCBEC4"/>
                </a:solidFill>
                <a:effectLst/>
                <a:latin typeface="JetBrains Mono"/>
              </a:rPr>
            </a:br>
            <a:r>
              <a:rPr kumimoji="0" lang="tr-TR" altLang="tr-TR" sz="2400" b="0" i="0" u="none" strike="noStrike" cap="none" normalizeH="0" baseline="0" smtClean="0">
                <a:ln>
                  <a:noFill/>
                </a:ln>
                <a:solidFill>
                  <a:srgbClr val="8888C6"/>
                </a:solidFill>
                <a:effectLst/>
                <a:latin typeface="JetBrains Mono"/>
              </a:rPr>
              <a:t>print</a:t>
            </a:r>
            <a:r>
              <a:rPr kumimoji="0" lang="tr-TR" altLang="tr-TR" sz="2400" b="0" i="0" u="none" strike="noStrike" cap="none" normalizeH="0" baseline="0" smtClean="0">
                <a:ln>
                  <a:noFill/>
                </a:ln>
                <a:solidFill>
                  <a:srgbClr val="BCBEC4"/>
                </a:solidFill>
                <a:effectLst/>
                <a:latin typeface="JetBrains Mono"/>
              </a:rPr>
              <a:t>(besdondur())</a:t>
            </a:r>
            <a:endParaRPr kumimoji="0" lang="tr-TR" altLang="tr-TR" sz="2400" b="0" i="0" u="none" strike="noStrike" cap="none" normalizeH="0" baseline="0" smtClean="0">
              <a:ln>
                <a:noFill/>
              </a:ln>
              <a:solidFill>
                <a:schemeClr val="tx1"/>
              </a:solidFill>
              <a:effectLst/>
              <a:latin typeface="Arial" panose="020B0604020202020204" pitchFamily="34" charset="0"/>
            </a:endParaRPr>
          </a:p>
        </p:txBody>
      </p:sp>
      <p:sp>
        <p:nvSpPr>
          <p:cNvPr id="5" name="Dikdörtgen 4"/>
          <p:cNvSpPr/>
          <p:nvPr/>
        </p:nvSpPr>
        <p:spPr>
          <a:xfrm>
            <a:off x="5898048" y="4840157"/>
            <a:ext cx="395902" cy="830997"/>
          </a:xfrm>
          <a:prstGeom prst="rect">
            <a:avLst/>
          </a:prstGeom>
        </p:spPr>
        <p:txBody>
          <a:bodyPr wrap="square">
            <a:spAutoFit/>
          </a:bodyPr>
          <a:lstStyle/>
          <a:p>
            <a:r>
              <a:rPr lang="tr-TR" sz="2400" dirty="0"/>
              <a:t>5</a:t>
            </a:r>
            <a:endParaRPr lang="tr-TR" sz="2400" dirty="0"/>
          </a:p>
          <a:p>
            <a:r>
              <a:rPr lang="tr-TR" sz="2400" dirty="0"/>
              <a:t>5</a:t>
            </a:r>
            <a:endParaRPr lang="tr-TR"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Eğitim sunusu</Template>
  <TotalTime>0</TotalTime>
  <Words>10978</Words>
  <Application>WPS Sunum</Application>
  <PresentationFormat>Geniş ekran</PresentationFormat>
  <Paragraphs>361</Paragraphs>
  <Slides>42</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42</vt:i4>
      </vt:variant>
    </vt:vector>
  </HeadingPairs>
  <TitlesOfParts>
    <vt:vector size="55" baseType="lpstr">
      <vt:lpstr>Arial</vt:lpstr>
      <vt:lpstr>SimSun</vt:lpstr>
      <vt:lpstr>Wingdings</vt:lpstr>
      <vt:lpstr>Georgia</vt:lpstr>
      <vt:lpstr>Wingdings 2</vt:lpstr>
      <vt:lpstr>Wingdings</vt:lpstr>
      <vt:lpstr>JetBrains Mono</vt:lpstr>
      <vt:lpstr>Segoe Print</vt:lpstr>
      <vt:lpstr>Calibri</vt:lpstr>
      <vt:lpstr>Microsoft YaHei</vt:lpstr>
      <vt:lpstr>Arial Unicode MS</vt:lpstr>
      <vt:lpstr>Cambria Math</vt:lpstr>
      <vt:lpstr>Eğitim sunusu</vt:lpstr>
      <vt:lpstr>Paralel Hesaplama</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FONKSİYONLAR</vt:lpstr>
      <vt:lpstr>MAP CLASSI</vt:lpstr>
      <vt:lpstr>FİLTER CLASSI</vt:lpstr>
      <vt:lpstr>KAPSAM(SCOPE) DETAYLARI</vt:lpstr>
      <vt:lpstr>MAP CLASSI</vt:lpstr>
      <vt:lpstr>PYTHON İLE NESNE YÖNELİMLİ PROGRAMLAMA(OOP)</vt:lpstr>
      <vt:lpstr>CLASS(SINIF) VE NESNE(OBJECT/INSTANCE) NEDİR? </vt:lpstr>
      <vt:lpstr>CLASS TANIMLANMASI</vt:lpstr>
      <vt:lpstr>SELF VE __İNİT__ () İFADELERİ</vt:lpstr>
      <vt:lpstr>OOP’NİN 4 TEMEL İLKESİ</vt:lpstr>
      <vt:lpstr>ENCAPSULATİON(KAPSÜLLEME/SARMALAMA)</vt:lpstr>
      <vt:lpstr>ENCAPSULATİON(KAPSÜLLEME/SARMALAMA)</vt:lpstr>
      <vt:lpstr>INHERITANCE(KALITIM/MİRAS ALMA)</vt:lpstr>
      <vt:lpstr>INHERITANCE(KALITIM/MİRAS ALMA)</vt:lpstr>
      <vt:lpstr>INHERITANCE(KALITIM/MİRAS ALMA)</vt:lpstr>
      <vt:lpstr>POLYMORPHISM(ÇOK BİÇİMLİLİK)</vt:lpstr>
      <vt:lpstr>POLYMORPHISM(ÇOK BİÇİMLİLİK)</vt:lpstr>
      <vt:lpstr>ABSTRACTION(SOYUTLAMA)</vt:lpstr>
      <vt:lpstr>ÖNEMLİ ÖZEL METOTLAR</vt:lpstr>
      <vt:lpstr>HATALARI ELE ALMAK</vt:lpstr>
      <vt:lpstr>DOSYALARLA ÇALIŞMAK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ve Bilişim Güvenliği</dc:title>
  <dc:creator>ZaferS</dc:creator>
  <cp:lastModifiedBy>Zafer</cp:lastModifiedBy>
  <cp:revision>323</cp:revision>
  <dcterms:created xsi:type="dcterms:W3CDTF">2023-12-09T09:03:00Z</dcterms:created>
  <dcterms:modified xsi:type="dcterms:W3CDTF">2025-10-18T15:04:30Z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CV">
    <vt:lpwstr>6109EB24925540BCBEBDFC76E7CFEDC8_12</vt:lpwstr>
  </property>
  <property fmtid="{D5CDD505-2E9C-101B-9397-08002B2CF9AE}" pid="4" name="KSOProductBuildVer">
    <vt:lpwstr>1055-12.2.0.22549</vt:lpwstr>
  </property>
</Properties>
</file>