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handoutMasterIdLst>
    <p:handoutMasterId r:id="rId33"/>
  </p:handoutMasterIdLst>
  <p:sldIdLst>
    <p:sldId id="257" r:id="rId2"/>
    <p:sldId id="258" r:id="rId3"/>
    <p:sldId id="259" r:id="rId4"/>
    <p:sldId id="260" r:id="rId5"/>
    <p:sldId id="262" r:id="rId6"/>
    <p:sldId id="264" r:id="rId7"/>
    <p:sldId id="266" r:id="rId8"/>
    <p:sldId id="267" r:id="rId9"/>
    <p:sldId id="268" r:id="rId10"/>
    <p:sldId id="270" r:id="rId11"/>
    <p:sldId id="271" r:id="rId12"/>
    <p:sldId id="273" r:id="rId13"/>
    <p:sldId id="275"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89911" autoAdjust="0"/>
  </p:normalViewPr>
  <p:slideViewPr>
    <p:cSldViewPr snapToGrid="0">
      <p:cViewPr varScale="1">
        <p:scale>
          <a:sx n="87" d="100"/>
          <a:sy n="87" d="100"/>
        </p:scale>
        <p:origin x="389" y="5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3" d="100"/>
          <a:sy n="93" d="100"/>
        </p:scale>
        <p:origin x="287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1FC8FC1-A1A8-42CB-96AC-83684F0DF578}" type="datetime1">
              <a:rPr lang="tr-TR" smtClean="0"/>
              <a:t>16.09.2024</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tr-TR" smtClean="0"/>
              <a:t>‹#›</a:t>
            </a:fld>
            <a:endParaRPr lang="tr-TR"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653A-FB33-4975-A611-5D53C5C337D6}" type="datetime1">
              <a:rPr lang="tr-TR" smtClean="0"/>
              <a:pPr/>
              <a:t>16.09.2024</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t>‹#›</a:t>
            </a:fld>
            <a:endParaRPr lang="tr-TR"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a:t>
            </a:fld>
            <a:endParaRPr lang="tr-TR"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10</a:t>
            </a:fld>
            <a:endParaRPr lang="tr-TR" dirty="0"/>
          </a:p>
        </p:txBody>
      </p:sp>
    </p:spTree>
    <p:extLst>
      <p:ext uri="{BB962C8B-B14F-4D97-AF65-F5344CB8AC3E}">
        <p14:creationId xmlns:p14="http://schemas.microsoft.com/office/powerpoint/2010/main" val="3201528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11</a:t>
            </a:fld>
            <a:endParaRPr lang="tr-TR" dirty="0"/>
          </a:p>
        </p:txBody>
      </p:sp>
    </p:spTree>
    <p:extLst>
      <p:ext uri="{BB962C8B-B14F-4D97-AF65-F5344CB8AC3E}">
        <p14:creationId xmlns:p14="http://schemas.microsoft.com/office/powerpoint/2010/main" val="2045775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12</a:t>
            </a:fld>
            <a:endParaRPr lang="tr-TR" dirty="0"/>
          </a:p>
        </p:txBody>
      </p:sp>
    </p:spTree>
    <p:extLst>
      <p:ext uri="{BB962C8B-B14F-4D97-AF65-F5344CB8AC3E}">
        <p14:creationId xmlns:p14="http://schemas.microsoft.com/office/powerpoint/2010/main" val="20121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13</a:t>
            </a:fld>
            <a:endParaRPr lang="tr-TR" dirty="0"/>
          </a:p>
        </p:txBody>
      </p:sp>
    </p:spTree>
    <p:extLst>
      <p:ext uri="{BB962C8B-B14F-4D97-AF65-F5344CB8AC3E}">
        <p14:creationId xmlns:p14="http://schemas.microsoft.com/office/powerpoint/2010/main" val="1370112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14</a:t>
            </a:fld>
            <a:endParaRPr lang="tr-TR" dirty="0"/>
          </a:p>
        </p:txBody>
      </p:sp>
    </p:spTree>
    <p:extLst>
      <p:ext uri="{BB962C8B-B14F-4D97-AF65-F5344CB8AC3E}">
        <p14:creationId xmlns:p14="http://schemas.microsoft.com/office/powerpoint/2010/main" val="1068352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15</a:t>
            </a:fld>
            <a:endParaRPr lang="tr-TR" dirty="0"/>
          </a:p>
        </p:txBody>
      </p:sp>
    </p:spTree>
    <p:extLst>
      <p:ext uri="{BB962C8B-B14F-4D97-AF65-F5344CB8AC3E}">
        <p14:creationId xmlns:p14="http://schemas.microsoft.com/office/powerpoint/2010/main" val="1641217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16</a:t>
            </a:fld>
            <a:endParaRPr lang="tr-TR" dirty="0"/>
          </a:p>
        </p:txBody>
      </p:sp>
    </p:spTree>
    <p:extLst>
      <p:ext uri="{BB962C8B-B14F-4D97-AF65-F5344CB8AC3E}">
        <p14:creationId xmlns:p14="http://schemas.microsoft.com/office/powerpoint/2010/main" val="2547276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17</a:t>
            </a:fld>
            <a:endParaRPr lang="tr-TR" dirty="0"/>
          </a:p>
        </p:txBody>
      </p:sp>
    </p:spTree>
    <p:extLst>
      <p:ext uri="{BB962C8B-B14F-4D97-AF65-F5344CB8AC3E}">
        <p14:creationId xmlns:p14="http://schemas.microsoft.com/office/powerpoint/2010/main" val="410032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18</a:t>
            </a:fld>
            <a:endParaRPr lang="tr-TR" dirty="0"/>
          </a:p>
        </p:txBody>
      </p:sp>
    </p:spTree>
    <p:extLst>
      <p:ext uri="{BB962C8B-B14F-4D97-AF65-F5344CB8AC3E}">
        <p14:creationId xmlns:p14="http://schemas.microsoft.com/office/powerpoint/2010/main" val="2489705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19</a:t>
            </a:fld>
            <a:endParaRPr lang="tr-TR" dirty="0"/>
          </a:p>
        </p:txBody>
      </p:sp>
    </p:spTree>
    <p:extLst>
      <p:ext uri="{BB962C8B-B14F-4D97-AF65-F5344CB8AC3E}">
        <p14:creationId xmlns:p14="http://schemas.microsoft.com/office/powerpoint/2010/main" val="156669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a:t>
            </a:fld>
            <a:endParaRPr lang="tr-TR"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20</a:t>
            </a:fld>
            <a:endParaRPr lang="tr-TR" dirty="0"/>
          </a:p>
        </p:txBody>
      </p:sp>
    </p:spTree>
    <p:extLst>
      <p:ext uri="{BB962C8B-B14F-4D97-AF65-F5344CB8AC3E}">
        <p14:creationId xmlns:p14="http://schemas.microsoft.com/office/powerpoint/2010/main" val="2523408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21</a:t>
            </a:fld>
            <a:endParaRPr lang="tr-TR" dirty="0"/>
          </a:p>
        </p:txBody>
      </p:sp>
    </p:spTree>
    <p:extLst>
      <p:ext uri="{BB962C8B-B14F-4D97-AF65-F5344CB8AC3E}">
        <p14:creationId xmlns:p14="http://schemas.microsoft.com/office/powerpoint/2010/main" val="1637274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22</a:t>
            </a:fld>
            <a:endParaRPr lang="tr-TR" dirty="0"/>
          </a:p>
        </p:txBody>
      </p:sp>
    </p:spTree>
    <p:extLst>
      <p:ext uri="{BB962C8B-B14F-4D97-AF65-F5344CB8AC3E}">
        <p14:creationId xmlns:p14="http://schemas.microsoft.com/office/powerpoint/2010/main" val="2160400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23</a:t>
            </a:fld>
            <a:endParaRPr lang="tr-TR" dirty="0"/>
          </a:p>
        </p:txBody>
      </p:sp>
    </p:spTree>
    <p:extLst>
      <p:ext uri="{BB962C8B-B14F-4D97-AF65-F5344CB8AC3E}">
        <p14:creationId xmlns:p14="http://schemas.microsoft.com/office/powerpoint/2010/main" val="1460978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24</a:t>
            </a:fld>
            <a:endParaRPr lang="tr-TR" dirty="0"/>
          </a:p>
        </p:txBody>
      </p:sp>
    </p:spTree>
    <p:extLst>
      <p:ext uri="{BB962C8B-B14F-4D97-AF65-F5344CB8AC3E}">
        <p14:creationId xmlns:p14="http://schemas.microsoft.com/office/powerpoint/2010/main" val="1858824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25</a:t>
            </a:fld>
            <a:endParaRPr lang="tr-TR" dirty="0"/>
          </a:p>
        </p:txBody>
      </p:sp>
    </p:spTree>
    <p:extLst>
      <p:ext uri="{BB962C8B-B14F-4D97-AF65-F5344CB8AC3E}">
        <p14:creationId xmlns:p14="http://schemas.microsoft.com/office/powerpoint/2010/main" val="3464608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26</a:t>
            </a:fld>
            <a:endParaRPr lang="tr-TR" dirty="0"/>
          </a:p>
        </p:txBody>
      </p:sp>
    </p:spTree>
    <p:extLst>
      <p:ext uri="{BB962C8B-B14F-4D97-AF65-F5344CB8AC3E}">
        <p14:creationId xmlns:p14="http://schemas.microsoft.com/office/powerpoint/2010/main" val="4246288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27</a:t>
            </a:fld>
            <a:endParaRPr lang="tr-TR" dirty="0"/>
          </a:p>
        </p:txBody>
      </p:sp>
    </p:spTree>
    <p:extLst>
      <p:ext uri="{BB962C8B-B14F-4D97-AF65-F5344CB8AC3E}">
        <p14:creationId xmlns:p14="http://schemas.microsoft.com/office/powerpoint/2010/main" val="3700144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28</a:t>
            </a:fld>
            <a:endParaRPr lang="tr-TR" dirty="0"/>
          </a:p>
        </p:txBody>
      </p:sp>
    </p:spTree>
    <p:extLst>
      <p:ext uri="{BB962C8B-B14F-4D97-AF65-F5344CB8AC3E}">
        <p14:creationId xmlns:p14="http://schemas.microsoft.com/office/powerpoint/2010/main" val="351891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29</a:t>
            </a:fld>
            <a:endParaRPr lang="tr-TR" dirty="0"/>
          </a:p>
        </p:txBody>
      </p:sp>
    </p:spTree>
    <p:extLst>
      <p:ext uri="{BB962C8B-B14F-4D97-AF65-F5344CB8AC3E}">
        <p14:creationId xmlns:p14="http://schemas.microsoft.com/office/powerpoint/2010/main" val="300473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a:t>
            </a:fld>
            <a:endParaRPr lang="tr-TR" dirty="0"/>
          </a:p>
        </p:txBody>
      </p:sp>
    </p:spTree>
    <p:extLst>
      <p:ext uri="{BB962C8B-B14F-4D97-AF65-F5344CB8AC3E}">
        <p14:creationId xmlns:p14="http://schemas.microsoft.com/office/powerpoint/2010/main" val="2268535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30</a:t>
            </a:fld>
            <a:endParaRPr lang="tr-TR" dirty="0"/>
          </a:p>
        </p:txBody>
      </p:sp>
    </p:spTree>
    <p:extLst>
      <p:ext uri="{BB962C8B-B14F-4D97-AF65-F5344CB8AC3E}">
        <p14:creationId xmlns:p14="http://schemas.microsoft.com/office/powerpoint/2010/main" val="377689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a:t>
            </a:fld>
            <a:endParaRPr lang="tr-TR" dirty="0"/>
          </a:p>
        </p:txBody>
      </p:sp>
    </p:spTree>
    <p:extLst>
      <p:ext uri="{BB962C8B-B14F-4D97-AF65-F5344CB8AC3E}">
        <p14:creationId xmlns:p14="http://schemas.microsoft.com/office/powerpoint/2010/main" val="304411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5</a:t>
            </a:fld>
            <a:endParaRPr lang="tr-TR" dirty="0"/>
          </a:p>
        </p:txBody>
      </p:sp>
    </p:spTree>
    <p:extLst>
      <p:ext uri="{BB962C8B-B14F-4D97-AF65-F5344CB8AC3E}">
        <p14:creationId xmlns:p14="http://schemas.microsoft.com/office/powerpoint/2010/main" val="3109294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6</a:t>
            </a:fld>
            <a:endParaRPr lang="tr-TR" dirty="0"/>
          </a:p>
        </p:txBody>
      </p:sp>
    </p:spTree>
    <p:extLst>
      <p:ext uri="{BB962C8B-B14F-4D97-AF65-F5344CB8AC3E}">
        <p14:creationId xmlns:p14="http://schemas.microsoft.com/office/powerpoint/2010/main" val="400828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7</a:t>
            </a:fld>
            <a:endParaRPr lang="tr-TR" dirty="0"/>
          </a:p>
        </p:txBody>
      </p:sp>
    </p:spTree>
    <p:extLst>
      <p:ext uri="{BB962C8B-B14F-4D97-AF65-F5344CB8AC3E}">
        <p14:creationId xmlns:p14="http://schemas.microsoft.com/office/powerpoint/2010/main" val="345815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8</a:t>
            </a:fld>
            <a:endParaRPr lang="tr-TR" dirty="0"/>
          </a:p>
        </p:txBody>
      </p:sp>
    </p:spTree>
    <p:extLst>
      <p:ext uri="{BB962C8B-B14F-4D97-AF65-F5344CB8AC3E}">
        <p14:creationId xmlns:p14="http://schemas.microsoft.com/office/powerpoint/2010/main" val="268946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9</a:t>
            </a:fld>
            <a:endParaRPr lang="tr-TR" dirty="0"/>
          </a:p>
        </p:txBody>
      </p:sp>
    </p:spTree>
    <p:extLst>
      <p:ext uri="{BB962C8B-B14F-4D97-AF65-F5344CB8AC3E}">
        <p14:creationId xmlns:p14="http://schemas.microsoft.com/office/powerpoint/2010/main" val="4059292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dirty="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tıklayın</a:t>
            </a:r>
            <a:endParaRPr lang="tr-TR" noProof="0" dirty="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dirty="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pPr/>
              <a:t>16.09.2024</a:t>
            </a:fld>
            <a:endParaRPr lang="tr-TR" dirty="0"/>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pPr/>
              <a:t>16.09.2024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dirty="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dirty="0"/>
              <a:t>Asıl metin stillerini düzenlemek için tıklayın</a:t>
            </a:r>
          </a:p>
          <a:p>
            <a:pPr lvl="1" rtl="0" eaLnBrk="1" latinLnBrk="0" hangingPunct="1"/>
            <a:r>
              <a:rPr lang="tr-TR" noProof="0" dirty="0"/>
              <a:t>İkinci düzey</a:t>
            </a:r>
          </a:p>
          <a:p>
            <a:pPr lvl="2" rtl="0" eaLnBrk="1" latinLnBrk="0" hangingPunct="1"/>
            <a:r>
              <a:rPr lang="tr-TR" noProof="0" dirty="0"/>
              <a:t>Üçüncü düzey</a:t>
            </a:r>
          </a:p>
          <a:p>
            <a:pPr lvl="3" rtl="0" eaLnBrk="1" latinLnBrk="0" hangingPunct="1"/>
            <a:r>
              <a:rPr lang="tr-TR" noProof="0" dirty="0"/>
              <a:t>Dördüncü düzey</a:t>
            </a:r>
          </a:p>
          <a:p>
            <a:pPr lvl="4" rtl="0" eaLnBrk="1" latinLnBrk="0" hangingPunct="1"/>
            <a:r>
              <a:rPr lang="tr-TR" noProof="0" dirty="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pPr/>
              <a:t>16.09.2024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pPr/>
              <a:t>16.09.2024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dirty="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a:t>
            </a:r>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pPr/>
              <a:t>16.09.2024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pPr/>
              <a:t>16.09.2024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28" name="Alt Bilgi Yer Tutucusu 27"/>
          <p:cNvSpPr>
            <a:spLocks noGrp="1"/>
          </p:cNvSpPr>
          <p:nvPr>
            <p:ph type="ftr" sz="quarter" idx="12"/>
          </p:nvPr>
        </p:nvSpPr>
        <p:spPr/>
        <p:txBody>
          <a:bodyPr rtlCol="0"/>
          <a:lstStyle/>
          <a:p>
            <a:pPr rtl="0"/>
            <a:r>
              <a:rPr lang="tr-TR" noProof="0" dirty="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pPr/>
              <a:t>16.09.2024</a:t>
            </a:fld>
            <a:endParaRPr lang="tr-TR" dirty="0"/>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dirty="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dirty="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pPr/>
              <a:t>16.09.2024</a:t>
            </a:fld>
            <a:endParaRPr lang="tr-TR" dirty="0"/>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pPr/>
              <a:t>16.09.2024</a:t>
            </a:fld>
            <a:endParaRPr lang="tr-TR" dirty="0"/>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dirty="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pPr/>
              <a:t>16.09.2024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dirty="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pPr/>
              <a:t>16.09.2024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dirty="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tr-TR" noProof="0" dirty="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fld id="{8A9E5AA4-4083-47B0-96D9-3464BE7D917D}" type="datetime1">
              <a:rPr lang="tr-TR" smtClean="0"/>
              <a:pPr/>
              <a:t>16.09.2024</a:t>
            </a:fld>
            <a:endParaRPr lang="tr-TR" dirty="0"/>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dirty="0" smtClean="0"/>
              <a:t>Ağ ve Bilişim Güvenliği</a:t>
            </a:r>
            <a:endParaRPr lang="tr-TR" dirty="0"/>
          </a:p>
        </p:txBody>
      </p:sp>
      <p:sp>
        <p:nvSpPr>
          <p:cNvPr id="3" name="Alt Başlık 2"/>
          <p:cNvSpPr>
            <a:spLocks noGrp="1"/>
          </p:cNvSpPr>
          <p:nvPr>
            <p:ph type="subTitle" idx="1"/>
          </p:nvPr>
        </p:nvSpPr>
        <p:spPr/>
        <p:txBody>
          <a:bodyPr rtlCol="0"/>
          <a:lstStyle/>
          <a:p>
            <a:pPr rtl="0"/>
            <a:r>
              <a:rPr lang="tr-TR" dirty="0" err="1" smtClean="0"/>
              <a:t>Öğr</a:t>
            </a:r>
            <a:r>
              <a:rPr lang="tr-TR" dirty="0" smtClean="0"/>
              <a:t>. Gör. Zafer SERİN</a:t>
            </a:r>
            <a:endParaRPr lang="tr-TR"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BAITING(YEMLEME)</a:t>
            </a:r>
            <a:endParaRPr lang="tr-TR" dirty="0"/>
          </a:p>
        </p:txBody>
      </p:sp>
      <p:sp>
        <p:nvSpPr>
          <p:cNvPr id="3" name="İçerik Yer Tutucusu 2"/>
          <p:cNvSpPr>
            <a:spLocks noGrp="1"/>
          </p:cNvSpPr>
          <p:nvPr>
            <p:ph idx="1"/>
          </p:nvPr>
        </p:nvSpPr>
        <p:spPr/>
        <p:txBody>
          <a:bodyPr rtlCol="0"/>
          <a:lstStyle/>
          <a:p>
            <a:pPr rtl="0"/>
            <a:r>
              <a:rPr lang="tr-TR" dirty="0" smtClean="0"/>
              <a:t>Saldırganlar, kullanıcıları kötü amaçlı yazılım içeren çekici dosyalar veya cihazlarla cezbetmeye çalışır.</a:t>
            </a:r>
          </a:p>
          <a:p>
            <a:pPr rtl="0"/>
            <a:r>
              <a:rPr lang="tr-TR" dirty="0" smtClean="0"/>
              <a:t>Örnek: USB belleği park halindeki bir araçta bırakarak, bulan kişinin bilgisayarına kötü amaçlı yazılım bulaştırmaya çalışan bir </a:t>
            </a:r>
            <a:r>
              <a:rPr lang="tr-TR" dirty="0" err="1" smtClean="0"/>
              <a:t>baiting</a:t>
            </a:r>
            <a:r>
              <a:rPr lang="tr-TR" dirty="0" smtClean="0"/>
              <a:t> saldırısı.</a:t>
            </a:r>
            <a:endParaRPr lang="tr-TR" dirty="0"/>
          </a:p>
        </p:txBody>
      </p:sp>
    </p:spTree>
    <p:extLst>
      <p:ext uri="{BB962C8B-B14F-4D97-AF65-F5344CB8AC3E}">
        <p14:creationId xmlns:p14="http://schemas.microsoft.com/office/powerpoint/2010/main" val="172318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TAILGATING(KUYRUKTA SÜRÜNME)</a:t>
            </a:r>
            <a:endParaRPr lang="tr-TR" dirty="0"/>
          </a:p>
        </p:txBody>
      </p:sp>
      <p:sp>
        <p:nvSpPr>
          <p:cNvPr id="3" name="İçerik Yer Tutucusu 2"/>
          <p:cNvSpPr>
            <a:spLocks noGrp="1"/>
          </p:cNvSpPr>
          <p:nvPr>
            <p:ph idx="1"/>
          </p:nvPr>
        </p:nvSpPr>
        <p:spPr/>
        <p:txBody>
          <a:bodyPr rtlCol="0"/>
          <a:lstStyle/>
          <a:p>
            <a:pPr rtl="0"/>
            <a:r>
              <a:rPr lang="tr-TR" dirty="0" smtClean="0"/>
              <a:t>Saldırganlar, birisinin yetkili bir alana girmesine izin vermesini bekleyerek güvenlik önlemlerini atlarlar.</a:t>
            </a:r>
          </a:p>
          <a:p>
            <a:pPr rtl="0"/>
            <a:r>
              <a:rPr lang="tr-TR" dirty="0" smtClean="0"/>
              <a:t>Örnek: Bir işyerinin girişinde başkasının arkasından girerek içeri sızma girişimi.</a:t>
            </a:r>
            <a:endParaRPr lang="tr-TR" dirty="0"/>
          </a:p>
        </p:txBody>
      </p:sp>
    </p:spTree>
    <p:extLst>
      <p:ext uri="{BB962C8B-B14F-4D97-AF65-F5344CB8AC3E}">
        <p14:creationId xmlns:p14="http://schemas.microsoft.com/office/powerpoint/2010/main" val="1624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QUID PRO QUO(KARŞILIK BEKLEME)</a:t>
            </a:r>
            <a:endParaRPr lang="tr-TR" dirty="0"/>
          </a:p>
        </p:txBody>
      </p:sp>
      <p:sp>
        <p:nvSpPr>
          <p:cNvPr id="3" name="İçerik Yer Tutucusu 2"/>
          <p:cNvSpPr>
            <a:spLocks noGrp="1"/>
          </p:cNvSpPr>
          <p:nvPr>
            <p:ph idx="1"/>
          </p:nvPr>
        </p:nvSpPr>
        <p:spPr/>
        <p:txBody>
          <a:bodyPr rtlCol="0"/>
          <a:lstStyle/>
          <a:p>
            <a:pPr rtl="0"/>
            <a:r>
              <a:rPr lang="tr-TR" dirty="0" smtClean="0"/>
              <a:t>Saldırganlar, kullanıcıları bir hizmet sunmaya veya yardım etmeye söz vererek bilgi elde etmeye çalışır.</a:t>
            </a:r>
          </a:p>
          <a:p>
            <a:pPr rtl="0"/>
            <a:r>
              <a:rPr lang="tr-TR" dirty="0" smtClean="0"/>
              <a:t>Örnek: Sahte bir teknik destek uzmanı olarak arayan saldırgan, bilgisayarın şifresini öğrenmek için yardım isteyebilir.</a:t>
            </a:r>
            <a:endParaRPr lang="tr-TR" dirty="0"/>
          </a:p>
        </p:txBody>
      </p:sp>
    </p:spTree>
    <p:extLst>
      <p:ext uri="{BB962C8B-B14F-4D97-AF65-F5344CB8AC3E}">
        <p14:creationId xmlns:p14="http://schemas.microsoft.com/office/powerpoint/2010/main" val="85223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IMPERSONATION(KİMLİK TAKLİDİ)</a:t>
            </a:r>
            <a:endParaRPr lang="tr-TR" dirty="0"/>
          </a:p>
        </p:txBody>
      </p:sp>
      <p:sp>
        <p:nvSpPr>
          <p:cNvPr id="3" name="İçerik Yer Tutucusu 2"/>
          <p:cNvSpPr>
            <a:spLocks noGrp="1"/>
          </p:cNvSpPr>
          <p:nvPr>
            <p:ph idx="1"/>
          </p:nvPr>
        </p:nvSpPr>
        <p:spPr/>
        <p:txBody>
          <a:bodyPr rtlCol="0"/>
          <a:lstStyle/>
          <a:p>
            <a:pPr rtl="0"/>
            <a:r>
              <a:rPr lang="tr-TR" dirty="0" smtClean="0"/>
              <a:t>Saldırganlar, başkasının kimliğini taklit ederek güven kazanmaya çalışır.</a:t>
            </a:r>
          </a:p>
          <a:p>
            <a:pPr rtl="0"/>
            <a:r>
              <a:rPr lang="tr-TR" dirty="0" smtClean="0"/>
              <a:t>Örnek: Birinin telefon numarasını taklit ederek, sahte bir kimlikle banka işlemi yapmaya çalışan bir </a:t>
            </a:r>
            <a:r>
              <a:rPr lang="tr-TR" dirty="0" err="1" smtClean="0"/>
              <a:t>impersonation</a:t>
            </a:r>
            <a:r>
              <a:rPr lang="tr-TR" dirty="0" smtClean="0"/>
              <a:t> saldırısı.</a:t>
            </a:r>
            <a:endParaRPr lang="tr-TR" dirty="0"/>
          </a:p>
        </p:txBody>
      </p:sp>
    </p:spTree>
    <p:extLst>
      <p:ext uri="{BB962C8B-B14F-4D97-AF65-F5344CB8AC3E}">
        <p14:creationId xmlns:p14="http://schemas.microsoft.com/office/powerpoint/2010/main" val="174568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PHARMING(ÇİFTÇİLİK)</a:t>
            </a:r>
            <a:endParaRPr lang="tr-TR" dirty="0"/>
          </a:p>
        </p:txBody>
      </p:sp>
      <p:sp>
        <p:nvSpPr>
          <p:cNvPr id="3" name="İçerik Yer Tutucusu 2"/>
          <p:cNvSpPr>
            <a:spLocks noGrp="1"/>
          </p:cNvSpPr>
          <p:nvPr>
            <p:ph idx="1"/>
          </p:nvPr>
        </p:nvSpPr>
        <p:spPr/>
        <p:txBody>
          <a:bodyPr rtlCol="0"/>
          <a:lstStyle/>
          <a:p>
            <a:pPr rtl="0"/>
            <a:r>
              <a:rPr lang="tr-TR" dirty="0" smtClean="0"/>
              <a:t>Saldırganlar, kullanıcıları sahte web sitelerine yönlendirerek kişisel bilgilerini toplamaya çalışır.</a:t>
            </a:r>
          </a:p>
          <a:p>
            <a:pPr rtl="0"/>
            <a:r>
              <a:rPr lang="tr-TR" dirty="0" smtClean="0"/>
              <a:t>Örnek: Kullanıcıları sahte bir banka web sitesine yönlendiren ve giriş bilgilerini çalmaya çalışan bir </a:t>
            </a:r>
            <a:r>
              <a:rPr lang="tr-TR" dirty="0" err="1" smtClean="0"/>
              <a:t>pharming</a:t>
            </a:r>
            <a:r>
              <a:rPr lang="tr-TR" dirty="0" smtClean="0"/>
              <a:t> saldırısı.</a:t>
            </a:r>
          </a:p>
          <a:p>
            <a:pPr rtl="0"/>
            <a:r>
              <a:rPr lang="tr-TR" dirty="0" err="1" smtClean="0"/>
              <a:t>Phishing</a:t>
            </a:r>
            <a:r>
              <a:rPr lang="tr-TR" dirty="0" smtClean="0"/>
              <a:t> saldırısının daha geniş çaplısı olarak düşünülebilir.</a:t>
            </a:r>
            <a:endParaRPr lang="tr-TR" dirty="0"/>
          </a:p>
        </p:txBody>
      </p:sp>
    </p:spTree>
    <p:extLst>
      <p:ext uri="{BB962C8B-B14F-4D97-AF65-F5344CB8AC3E}">
        <p14:creationId xmlns:p14="http://schemas.microsoft.com/office/powerpoint/2010/main" val="215361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VISHING(SESLİ FISHING)</a:t>
            </a:r>
            <a:endParaRPr lang="tr-TR" dirty="0"/>
          </a:p>
        </p:txBody>
      </p:sp>
      <p:sp>
        <p:nvSpPr>
          <p:cNvPr id="3" name="İçerik Yer Tutucusu 2"/>
          <p:cNvSpPr>
            <a:spLocks noGrp="1"/>
          </p:cNvSpPr>
          <p:nvPr>
            <p:ph idx="1"/>
          </p:nvPr>
        </p:nvSpPr>
        <p:spPr/>
        <p:txBody>
          <a:bodyPr rtlCol="0"/>
          <a:lstStyle/>
          <a:p>
            <a:pPr rtl="0"/>
            <a:r>
              <a:rPr lang="tr-TR" dirty="0" smtClean="0"/>
              <a:t>Saldırganlar, telefonla arayarak kurbanları kişisel bilgileri veya finansal bilgileri vermek konusunda kandırmaya çalışır.</a:t>
            </a:r>
          </a:p>
          <a:p>
            <a:pPr rtl="0"/>
            <a:r>
              <a:rPr lang="tr-TR" dirty="0" smtClean="0"/>
              <a:t>Örnek: Sahte bir banka temsilcisi olarak arayan saldırgan, müşterilerden hesap bilgilerini vermesini isteyebilir.</a:t>
            </a:r>
            <a:endParaRPr lang="tr-TR" dirty="0"/>
          </a:p>
        </p:txBody>
      </p:sp>
    </p:spTree>
    <p:extLst>
      <p:ext uri="{BB962C8B-B14F-4D97-AF65-F5344CB8AC3E}">
        <p14:creationId xmlns:p14="http://schemas.microsoft.com/office/powerpoint/2010/main" val="249962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WATER HOLING</a:t>
            </a:r>
            <a:endParaRPr lang="tr-TR" dirty="0"/>
          </a:p>
        </p:txBody>
      </p:sp>
      <p:sp>
        <p:nvSpPr>
          <p:cNvPr id="3" name="İçerik Yer Tutucusu 2"/>
          <p:cNvSpPr>
            <a:spLocks noGrp="1"/>
          </p:cNvSpPr>
          <p:nvPr>
            <p:ph idx="1"/>
          </p:nvPr>
        </p:nvSpPr>
        <p:spPr/>
        <p:txBody>
          <a:bodyPr rtlCol="0"/>
          <a:lstStyle/>
          <a:p>
            <a:pPr rtl="0"/>
            <a:r>
              <a:rPr lang="tr-TR" dirty="0" smtClean="0"/>
              <a:t>Saldırganlar, kurbanlarının sık kullandığı web sitelerini hedef alarak kötü amaçlı yazılım veya </a:t>
            </a:r>
            <a:r>
              <a:rPr lang="tr-TR" dirty="0" err="1" smtClean="0"/>
              <a:t>phishing</a:t>
            </a:r>
            <a:r>
              <a:rPr lang="tr-TR" dirty="0" smtClean="0"/>
              <a:t> kampanyaları düzenler.</a:t>
            </a:r>
          </a:p>
          <a:p>
            <a:pPr rtl="0"/>
            <a:r>
              <a:rPr lang="tr-TR" dirty="0" smtClean="0"/>
              <a:t>Örnek: Bir sektörün ilgi çekici bir web sitesini </a:t>
            </a:r>
            <a:r>
              <a:rPr lang="tr-TR" dirty="0" err="1" smtClean="0"/>
              <a:t>hackleyen</a:t>
            </a:r>
            <a:r>
              <a:rPr lang="tr-TR" dirty="0" smtClean="0"/>
              <a:t> ve ziyaretçilerini kötü amaçlı yazılım ile </a:t>
            </a:r>
            <a:r>
              <a:rPr lang="tr-TR" dirty="0" err="1" smtClean="0"/>
              <a:t>enfekte</a:t>
            </a:r>
            <a:r>
              <a:rPr lang="tr-TR" dirty="0" smtClean="0"/>
              <a:t> etmeye çalışan bir </a:t>
            </a:r>
            <a:r>
              <a:rPr lang="tr-TR" dirty="0" err="1" smtClean="0"/>
              <a:t>water</a:t>
            </a:r>
            <a:r>
              <a:rPr lang="tr-TR" dirty="0" smtClean="0"/>
              <a:t> </a:t>
            </a:r>
            <a:r>
              <a:rPr lang="tr-TR" dirty="0" err="1" smtClean="0"/>
              <a:t>holing</a:t>
            </a:r>
            <a:r>
              <a:rPr lang="tr-TR" dirty="0" smtClean="0"/>
              <a:t> saldırısı.</a:t>
            </a:r>
            <a:endParaRPr lang="tr-TR" dirty="0"/>
          </a:p>
        </p:txBody>
      </p:sp>
    </p:spTree>
    <p:extLst>
      <p:ext uri="{BB962C8B-B14F-4D97-AF65-F5344CB8AC3E}">
        <p14:creationId xmlns:p14="http://schemas.microsoft.com/office/powerpoint/2010/main" val="261784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HACKER METODOLOJİSİ</a:t>
            </a:r>
            <a:endParaRPr lang="tr-TR" dirty="0"/>
          </a:p>
        </p:txBody>
      </p:sp>
      <p:sp>
        <p:nvSpPr>
          <p:cNvPr id="3" name="İçerik Yer Tutucusu 2"/>
          <p:cNvSpPr>
            <a:spLocks noGrp="1"/>
          </p:cNvSpPr>
          <p:nvPr>
            <p:ph idx="1"/>
          </p:nvPr>
        </p:nvSpPr>
        <p:spPr/>
        <p:txBody>
          <a:bodyPr rtlCol="0"/>
          <a:lstStyle/>
          <a:p>
            <a:pPr marL="624078" indent="-514350" rtl="0">
              <a:buFont typeface="+mj-lt"/>
              <a:buAutoNum type="arabicPeriod"/>
            </a:pPr>
            <a:r>
              <a:rPr lang="tr-TR" dirty="0" err="1" smtClean="0"/>
              <a:t>Reconnaissance</a:t>
            </a:r>
            <a:r>
              <a:rPr lang="tr-TR" dirty="0" smtClean="0"/>
              <a:t>(Keşif)</a:t>
            </a:r>
          </a:p>
          <a:p>
            <a:pPr marL="624078" indent="-514350" rtl="0">
              <a:buFont typeface="+mj-lt"/>
              <a:buAutoNum type="arabicPeriod"/>
            </a:pPr>
            <a:r>
              <a:rPr lang="tr-TR" dirty="0" err="1" smtClean="0"/>
              <a:t>Scanning</a:t>
            </a:r>
            <a:r>
              <a:rPr lang="tr-TR" dirty="0" smtClean="0"/>
              <a:t>(Tarama)</a:t>
            </a:r>
          </a:p>
          <a:p>
            <a:pPr marL="624078" indent="-514350" rtl="0">
              <a:buFont typeface="+mj-lt"/>
              <a:buAutoNum type="arabicPeriod"/>
            </a:pPr>
            <a:r>
              <a:rPr lang="tr-TR" dirty="0" err="1" smtClean="0"/>
              <a:t>Gaining</a:t>
            </a:r>
            <a:r>
              <a:rPr lang="tr-TR" dirty="0" smtClean="0"/>
              <a:t> Access(Erişim elde etme)</a:t>
            </a:r>
          </a:p>
          <a:p>
            <a:pPr marL="624078" indent="-514350" rtl="0">
              <a:buFont typeface="+mj-lt"/>
              <a:buAutoNum type="arabicPeriod"/>
            </a:pPr>
            <a:r>
              <a:rPr lang="tr-TR" dirty="0" err="1" smtClean="0"/>
              <a:t>Maintain</a:t>
            </a:r>
            <a:r>
              <a:rPr lang="tr-TR" dirty="0" smtClean="0"/>
              <a:t> Access(Ana erişim elde etme)</a:t>
            </a:r>
          </a:p>
          <a:p>
            <a:pPr marL="624078" indent="-514350" rtl="0">
              <a:buFont typeface="+mj-lt"/>
              <a:buAutoNum type="arabicPeriod"/>
            </a:pPr>
            <a:r>
              <a:rPr lang="tr-TR" dirty="0" err="1" smtClean="0"/>
              <a:t>Covering</a:t>
            </a:r>
            <a:r>
              <a:rPr lang="tr-TR" dirty="0" smtClean="0"/>
              <a:t> Access(Erişimi Koruma)</a:t>
            </a:r>
            <a:endParaRPr lang="tr-TR" dirty="0"/>
          </a:p>
        </p:txBody>
      </p:sp>
    </p:spTree>
    <p:extLst>
      <p:ext uri="{BB962C8B-B14F-4D97-AF65-F5344CB8AC3E}">
        <p14:creationId xmlns:p14="http://schemas.microsoft.com/office/powerpoint/2010/main" val="240173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KURUMSAL BASİT GÜVENLİK TAVSİYELERİ</a:t>
            </a:r>
            <a:endParaRPr lang="tr-TR" dirty="0"/>
          </a:p>
        </p:txBody>
      </p:sp>
      <p:sp>
        <p:nvSpPr>
          <p:cNvPr id="3" name="İçerik Yer Tutucusu 2"/>
          <p:cNvSpPr>
            <a:spLocks noGrp="1"/>
          </p:cNvSpPr>
          <p:nvPr>
            <p:ph idx="1"/>
          </p:nvPr>
        </p:nvSpPr>
        <p:spPr/>
        <p:txBody>
          <a:bodyPr rtlCol="0"/>
          <a:lstStyle/>
          <a:p>
            <a:r>
              <a:rPr lang="tr-TR" dirty="0" smtClean="0"/>
              <a:t>Firewall kullanımı</a:t>
            </a:r>
          </a:p>
          <a:p>
            <a:r>
              <a:rPr lang="tr-TR" dirty="0" smtClean="0"/>
              <a:t>Güncel Yazılımlar ve Yama Yüklemeleri</a:t>
            </a:r>
          </a:p>
          <a:p>
            <a:r>
              <a:rPr lang="tr-TR" dirty="0" smtClean="0"/>
              <a:t>Güçlü Parolalar ve Kimlik Doğrulama</a:t>
            </a:r>
          </a:p>
          <a:p>
            <a:r>
              <a:rPr lang="tr-TR" dirty="0" smtClean="0"/>
              <a:t>Eğitim ve Farkındalık</a:t>
            </a:r>
          </a:p>
          <a:p>
            <a:r>
              <a:rPr lang="tr-TR" dirty="0" smtClean="0"/>
              <a:t>Anti-Virüs ve Anti-</a:t>
            </a:r>
            <a:r>
              <a:rPr lang="tr-TR" dirty="0" err="1" smtClean="0"/>
              <a:t>Malware</a:t>
            </a:r>
            <a:r>
              <a:rPr lang="tr-TR" dirty="0" smtClean="0"/>
              <a:t> Yazılımları</a:t>
            </a:r>
          </a:p>
          <a:p>
            <a:r>
              <a:rPr lang="tr-TR" dirty="0" smtClean="0"/>
              <a:t>Saldırı İzleme ve İncelenmesi</a:t>
            </a:r>
          </a:p>
          <a:p>
            <a:r>
              <a:rPr lang="tr-TR" dirty="0" smtClean="0"/>
              <a:t>Veri Yedeklemeleri</a:t>
            </a:r>
          </a:p>
          <a:p>
            <a:r>
              <a:rPr lang="tr-TR" dirty="0" smtClean="0"/>
              <a:t>Ayrıcalıklı Erişim Kontrolleri</a:t>
            </a:r>
          </a:p>
          <a:p>
            <a:r>
              <a:rPr lang="tr-TR" dirty="0" smtClean="0"/>
              <a:t>Gelişmiş Güvenlik Ekipmanları</a:t>
            </a:r>
          </a:p>
        </p:txBody>
      </p:sp>
    </p:spTree>
    <p:extLst>
      <p:ext uri="{BB962C8B-B14F-4D97-AF65-F5344CB8AC3E}">
        <p14:creationId xmlns:p14="http://schemas.microsoft.com/office/powerpoint/2010/main" val="385615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KİŞİSEL BASİT GÜVENLİK TAVSİYELERİ</a:t>
            </a:r>
            <a:endParaRPr lang="tr-TR" dirty="0"/>
          </a:p>
        </p:txBody>
      </p:sp>
      <p:sp>
        <p:nvSpPr>
          <p:cNvPr id="3" name="İçerik Yer Tutucusu 2"/>
          <p:cNvSpPr>
            <a:spLocks noGrp="1"/>
          </p:cNvSpPr>
          <p:nvPr>
            <p:ph idx="1"/>
          </p:nvPr>
        </p:nvSpPr>
        <p:spPr/>
        <p:txBody>
          <a:bodyPr rtlCol="0"/>
          <a:lstStyle/>
          <a:p>
            <a:r>
              <a:rPr lang="tr-TR" dirty="0" smtClean="0"/>
              <a:t>Çift Faktörlü Kimlik Doğrulama Kullanımı</a:t>
            </a:r>
          </a:p>
          <a:p>
            <a:r>
              <a:rPr lang="tr-TR" dirty="0" smtClean="0"/>
              <a:t>Şifre Yöneticisi Kullanımı</a:t>
            </a:r>
          </a:p>
          <a:p>
            <a:r>
              <a:rPr lang="tr-TR" dirty="0" smtClean="0"/>
              <a:t>Güçlü ve Benzersiz Parolalar Kullanın</a:t>
            </a:r>
          </a:p>
          <a:p>
            <a:r>
              <a:rPr lang="tr-TR" dirty="0" smtClean="0"/>
              <a:t>Kişisel Bilgilerinizi Paylaşmaktan Kaçının</a:t>
            </a:r>
          </a:p>
          <a:p>
            <a:r>
              <a:rPr lang="tr-TR" dirty="0" smtClean="0"/>
              <a:t>Bilinmeyen E-postalara ve Bağlantılara dikkat edin</a:t>
            </a:r>
          </a:p>
          <a:p>
            <a:r>
              <a:rPr lang="tr-TR" dirty="0" smtClean="0"/>
              <a:t>Yazılım Güncellemelerini İhmal Etmeyin</a:t>
            </a:r>
          </a:p>
          <a:p>
            <a:r>
              <a:rPr lang="tr-TR" dirty="0" smtClean="0"/>
              <a:t>Sosyal Mühendislik Saldırılarına Karşı Bilinçli Olun</a:t>
            </a:r>
          </a:p>
          <a:p>
            <a:r>
              <a:rPr lang="tr-TR" dirty="0" smtClean="0"/>
              <a:t>Bilinmeyen USB Cihazlarından Kaçının</a:t>
            </a:r>
          </a:p>
          <a:p>
            <a:endParaRPr lang="tr-TR" dirty="0" smtClean="0"/>
          </a:p>
        </p:txBody>
      </p:sp>
    </p:spTree>
    <p:extLst>
      <p:ext uri="{BB962C8B-B14F-4D97-AF65-F5344CB8AC3E}">
        <p14:creationId xmlns:p14="http://schemas.microsoft.com/office/powerpoint/2010/main" val="146885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SOSYAL MÜHENDİSLİK ALANLARI</a:t>
            </a:r>
            <a:endParaRPr lang="tr-TR" dirty="0"/>
          </a:p>
        </p:txBody>
      </p:sp>
      <p:sp>
        <p:nvSpPr>
          <p:cNvPr id="3" name="İçerik Yer Tutucusu 2"/>
          <p:cNvSpPr>
            <a:spLocks noGrp="1"/>
          </p:cNvSpPr>
          <p:nvPr>
            <p:ph idx="1"/>
          </p:nvPr>
        </p:nvSpPr>
        <p:spPr/>
        <p:txBody>
          <a:bodyPr rtlCol="0"/>
          <a:lstStyle/>
          <a:p>
            <a:pPr rtl="0"/>
            <a:r>
              <a:rPr lang="tr-TR" dirty="0" err="1" smtClean="0"/>
              <a:t>Phishing</a:t>
            </a:r>
            <a:r>
              <a:rPr lang="tr-TR" dirty="0" smtClean="0"/>
              <a:t>(</a:t>
            </a:r>
            <a:r>
              <a:rPr lang="tr-TR" dirty="0" err="1" smtClean="0"/>
              <a:t>Oltalama</a:t>
            </a:r>
            <a:r>
              <a:rPr lang="tr-TR" dirty="0" smtClean="0"/>
              <a:t>)</a:t>
            </a:r>
          </a:p>
          <a:p>
            <a:pPr rtl="0"/>
            <a:r>
              <a:rPr lang="tr-TR" dirty="0" err="1" smtClean="0"/>
              <a:t>Spear</a:t>
            </a:r>
            <a:r>
              <a:rPr lang="tr-TR" dirty="0" smtClean="0"/>
              <a:t> </a:t>
            </a:r>
            <a:r>
              <a:rPr lang="tr-TR" dirty="0" err="1" smtClean="0"/>
              <a:t>Phishing</a:t>
            </a:r>
            <a:endParaRPr lang="tr-TR" dirty="0" smtClean="0"/>
          </a:p>
          <a:p>
            <a:pPr rtl="0"/>
            <a:r>
              <a:rPr lang="tr-TR" dirty="0" err="1" smtClean="0"/>
              <a:t>Shoulder</a:t>
            </a:r>
            <a:r>
              <a:rPr lang="tr-TR" dirty="0" smtClean="0"/>
              <a:t> </a:t>
            </a:r>
            <a:r>
              <a:rPr lang="tr-TR" dirty="0" err="1" smtClean="0"/>
              <a:t>Surfing</a:t>
            </a:r>
            <a:r>
              <a:rPr lang="tr-TR" dirty="0" smtClean="0"/>
              <a:t>(Omuz Sörfü)</a:t>
            </a:r>
          </a:p>
          <a:p>
            <a:pPr rtl="0"/>
            <a:r>
              <a:rPr lang="tr-TR" dirty="0" err="1" smtClean="0"/>
              <a:t>Dumpster</a:t>
            </a:r>
            <a:r>
              <a:rPr lang="tr-TR" dirty="0" smtClean="0"/>
              <a:t> </a:t>
            </a:r>
            <a:r>
              <a:rPr lang="tr-TR" dirty="0" err="1" smtClean="0"/>
              <a:t>Diving</a:t>
            </a:r>
            <a:r>
              <a:rPr lang="tr-TR" dirty="0" smtClean="0"/>
              <a:t>(Çöp Karıştırma)</a:t>
            </a:r>
          </a:p>
          <a:p>
            <a:pPr rtl="0"/>
            <a:r>
              <a:rPr lang="tr-TR" dirty="0" smtClean="0"/>
              <a:t>Role </a:t>
            </a:r>
            <a:r>
              <a:rPr lang="tr-TR" dirty="0" err="1" smtClean="0"/>
              <a:t>Playing</a:t>
            </a:r>
            <a:r>
              <a:rPr lang="tr-TR" dirty="0" smtClean="0"/>
              <a:t>(Rol Yapma)</a:t>
            </a:r>
          </a:p>
          <a:p>
            <a:pPr rtl="0"/>
            <a:r>
              <a:rPr lang="tr-TR" dirty="0" err="1" smtClean="0"/>
              <a:t>Pretexting</a:t>
            </a:r>
            <a:r>
              <a:rPr lang="tr-TR" dirty="0" smtClean="0"/>
              <a:t>(Bahane Uydurma)</a:t>
            </a:r>
          </a:p>
          <a:p>
            <a:pPr rtl="0"/>
            <a:r>
              <a:rPr lang="tr-TR" dirty="0" err="1" smtClean="0"/>
              <a:t>Baiting</a:t>
            </a:r>
            <a:r>
              <a:rPr lang="tr-TR" dirty="0" smtClean="0"/>
              <a:t>(Yemleme)</a:t>
            </a:r>
          </a:p>
          <a:p>
            <a:pPr rtl="0"/>
            <a:r>
              <a:rPr lang="tr-TR" dirty="0" err="1" smtClean="0"/>
              <a:t>Tailgating</a:t>
            </a:r>
            <a:r>
              <a:rPr lang="tr-TR" dirty="0" smtClean="0"/>
              <a:t>(Kuyrukta Sürünme)</a:t>
            </a:r>
          </a:p>
          <a:p>
            <a:pPr rtl="0"/>
            <a:r>
              <a:rPr lang="tr-TR" dirty="0" err="1" smtClean="0"/>
              <a:t>Quid</a:t>
            </a:r>
            <a:r>
              <a:rPr lang="tr-TR" dirty="0" smtClean="0"/>
              <a:t> Pro </a:t>
            </a:r>
            <a:r>
              <a:rPr lang="tr-TR" dirty="0" err="1" smtClean="0"/>
              <a:t>Quo</a:t>
            </a:r>
            <a:r>
              <a:rPr lang="tr-TR" dirty="0" smtClean="0"/>
              <a:t>(Karşılık Bekleme)</a:t>
            </a:r>
            <a:endParaRPr lang="tr-TR"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DONANIM GÜVENLİĞİ</a:t>
            </a:r>
            <a:endParaRPr lang="tr-TR" dirty="0"/>
          </a:p>
        </p:txBody>
      </p:sp>
      <p:sp>
        <p:nvSpPr>
          <p:cNvPr id="3" name="İçerik Yer Tutucusu 2"/>
          <p:cNvSpPr>
            <a:spLocks noGrp="1"/>
          </p:cNvSpPr>
          <p:nvPr>
            <p:ph idx="1"/>
          </p:nvPr>
        </p:nvSpPr>
        <p:spPr/>
        <p:txBody>
          <a:bodyPr rtlCol="0"/>
          <a:lstStyle/>
          <a:p>
            <a:r>
              <a:rPr lang="tr-TR" dirty="0" smtClean="0"/>
              <a:t>Donanım güvenliği, bilgisayar sistemlerinin ve cihazlarının donanım bileşenlerinin, yazılım saldırılarına veya fiziksel tehditlere karşı korunmasını sağlayan bir bilgi güvenliği dalıdır. Temel amaç, donanımın gizlilik, bütünlük ve erişilebilirlik açısından güvende olmasını sağlamaktır.</a:t>
            </a:r>
          </a:p>
        </p:txBody>
      </p:sp>
    </p:spTree>
    <p:extLst>
      <p:ext uri="{BB962C8B-B14F-4D97-AF65-F5344CB8AC3E}">
        <p14:creationId xmlns:p14="http://schemas.microsoft.com/office/powerpoint/2010/main" val="133154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ALTYAPI GÜVENLİĞİ</a:t>
            </a:r>
            <a:endParaRPr lang="tr-TR" dirty="0"/>
          </a:p>
        </p:txBody>
      </p:sp>
      <p:sp>
        <p:nvSpPr>
          <p:cNvPr id="3" name="İçerik Yer Tutucusu 2"/>
          <p:cNvSpPr>
            <a:spLocks noGrp="1"/>
          </p:cNvSpPr>
          <p:nvPr>
            <p:ph idx="1"/>
          </p:nvPr>
        </p:nvSpPr>
        <p:spPr/>
        <p:txBody>
          <a:bodyPr rtlCol="0"/>
          <a:lstStyle/>
          <a:p>
            <a:r>
              <a:rPr lang="tr-TR" dirty="0" smtClean="0"/>
              <a:t>Altyapı güvenliği, bir organizasyonun bilgisayar ağlarının, sunucularının, yönlendiricilerinin ve diğer altyapı bileşenlerinin güvende olduğundan emin olma sürecini ifade eder. Bu, ağ erişiminin sınırlanması, güçlü kimlik doğrulama ve veri iletişiminin şifrelenmesi gibi önlemleri içerir.</a:t>
            </a:r>
          </a:p>
          <a:p>
            <a:r>
              <a:rPr lang="tr-TR" dirty="0" smtClean="0"/>
              <a:t>Örnek: Bir şirketin ağının güvenliği için  güvenlik duvarı(firewall) kullanmak, yetkilendirilmemiş erişimi engellemek için ağ anahtarlarını ve yönlendiricilerini yapılandırmak.</a:t>
            </a:r>
          </a:p>
        </p:txBody>
      </p:sp>
    </p:spTree>
    <p:extLst>
      <p:ext uri="{BB962C8B-B14F-4D97-AF65-F5344CB8AC3E}">
        <p14:creationId xmlns:p14="http://schemas.microsoft.com/office/powerpoint/2010/main" val="219959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İŞLETİM SİSTEMİ GÜVENLİĞİ</a:t>
            </a:r>
            <a:endParaRPr lang="tr-TR" dirty="0"/>
          </a:p>
        </p:txBody>
      </p:sp>
      <p:sp>
        <p:nvSpPr>
          <p:cNvPr id="3" name="İçerik Yer Tutucusu 2"/>
          <p:cNvSpPr>
            <a:spLocks noGrp="1"/>
          </p:cNvSpPr>
          <p:nvPr>
            <p:ph idx="1"/>
          </p:nvPr>
        </p:nvSpPr>
        <p:spPr/>
        <p:txBody>
          <a:bodyPr rtlCol="0"/>
          <a:lstStyle/>
          <a:p>
            <a:r>
              <a:rPr lang="tr-TR" dirty="0" smtClean="0"/>
              <a:t>İşletim sistemi güvenliği, bilgisayar veya sunucu üzerinde çalışan işletim sistemlerinin güvende olduğundan emin olma sürecini ifade eder. Bu, güncellemelerin düzenli olarak uygulanması, gereksiz hizmetlerin kapatılması ve güçlü parola politikalarının uygulanması gibi önlemleri içerir.</a:t>
            </a:r>
          </a:p>
        </p:txBody>
      </p:sp>
    </p:spTree>
    <p:extLst>
      <p:ext uri="{BB962C8B-B14F-4D97-AF65-F5344CB8AC3E}">
        <p14:creationId xmlns:p14="http://schemas.microsoft.com/office/powerpoint/2010/main" val="11300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UYGULAMA SUNUCUSU GÜVENLİĞİ</a:t>
            </a:r>
            <a:endParaRPr lang="tr-TR" dirty="0"/>
          </a:p>
        </p:txBody>
      </p:sp>
      <p:sp>
        <p:nvSpPr>
          <p:cNvPr id="3" name="İçerik Yer Tutucusu 2"/>
          <p:cNvSpPr>
            <a:spLocks noGrp="1"/>
          </p:cNvSpPr>
          <p:nvPr>
            <p:ph idx="1"/>
          </p:nvPr>
        </p:nvSpPr>
        <p:spPr/>
        <p:txBody>
          <a:bodyPr rtlCol="0"/>
          <a:lstStyle/>
          <a:p>
            <a:r>
              <a:rPr lang="tr-TR" dirty="0" smtClean="0"/>
              <a:t>Uygulama sunucusu güvenliği, web sunucuları, </a:t>
            </a:r>
            <a:r>
              <a:rPr lang="tr-TR" dirty="0" err="1" smtClean="0"/>
              <a:t>veritabanı</a:t>
            </a:r>
            <a:r>
              <a:rPr lang="tr-TR" dirty="0" smtClean="0"/>
              <a:t> sunucuları veya diğer uygulama sunucularının güvende olduğundan emin olma sürecini ifade eder. Bu, güvenlik yamalarının uygulanması, gereksiz hizmetlerin kapatılması ve sıkı erişim kontrolünün sağlanması gibi önlemleri içerir.</a:t>
            </a:r>
          </a:p>
        </p:txBody>
      </p:sp>
    </p:spTree>
    <p:extLst>
      <p:ext uri="{BB962C8B-B14F-4D97-AF65-F5344CB8AC3E}">
        <p14:creationId xmlns:p14="http://schemas.microsoft.com/office/powerpoint/2010/main" val="190068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VERİ SIZINTISI(DATA BREACH)</a:t>
            </a:r>
            <a:endParaRPr lang="tr-TR" dirty="0"/>
          </a:p>
        </p:txBody>
      </p:sp>
      <p:sp>
        <p:nvSpPr>
          <p:cNvPr id="3" name="İçerik Yer Tutucusu 2"/>
          <p:cNvSpPr>
            <a:spLocks noGrp="1"/>
          </p:cNvSpPr>
          <p:nvPr>
            <p:ph idx="1"/>
          </p:nvPr>
        </p:nvSpPr>
        <p:spPr/>
        <p:txBody>
          <a:bodyPr rtlCol="0"/>
          <a:lstStyle/>
          <a:p>
            <a:r>
              <a:rPr lang="tr-TR" dirty="0" smtClean="0"/>
              <a:t>Veri sızıntısı, hassas veya kişisel bilgilerin yetkisiz erişim veya ifşa sonucu sızdırıldığı bir olaydır.</a:t>
            </a:r>
          </a:p>
          <a:p>
            <a:r>
              <a:rPr lang="tr-TR" dirty="0" smtClean="0"/>
              <a:t>Bu tür bir sızıntı, kişisel bilgilerin, finansal bilgilerin, sağlık kayıtlarının veya diğer hassas verilerin yetkisiz kişilerin eline geçmesi durumunda meydana gelir.</a:t>
            </a:r>
          </a:p>
          <a:p>
            <a:r>
              <a:rPr lang="tr-TR" dirty="0" smtClean="0"/>
              <a:t>Veri sızıntıları, organizasyonların veya bireylerin güvenliğini ve gizliliğini tehlikeye atabilir.</a:t>
            </a:r>
          </a:p>
          <a:p>
            <a:pPr marL="624078" indent="-514350">
              <a:buFont typeface="+mj-lt"/>
              <a:buAutoNum type="arabicPeriod"/>
            </a:pPr>
            <a:r>
              <a:rPr lang="tr-TR" dirty="0" smtClean="0"/>
              <a:t>İstem Dışı – Kazara Veri Sızıntısı</a:t>
            </a:r>
          </a:p>
          <a:p>
            <a:pPr marL="624078" indent="-514350">
              <a:buFont typeface="+mj-lt"/>
              <a:buAutoNum type="arabicPeriod"/>
            </a:pPr>
            <a:r>
              <a:rPr lang="tr-TR" dirty="0" smtClean="0"/>
              <a:t>İstemli – Kasıtlı Veri Sızıntısı</a:t>
            </a:r>
          </a:p>
        </p:txBody>
      </p:sp>
    </p:spTree>
    <p:extLst>
      <p:ext uri="{BB962C8B-B14F-4D97-AF65-F5344CB8AC3E}">
        <p14:creationId xmlns:p14="http://schemas.microsoft.com/office/powerpoint/2010/main" val="188524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İSTEMLİ – KASITLI VERİ SIZINTISI</a:t>
            </a:r>
            <a:endParaRPr lang="tr-TR" dirty="0"/>
          </a:p>
        </p:txBody>
      </p:sp>
      <p:sp>
        <p:nvSpPr>
          <p:cNvPr id="3" name="İçerik Yer Tutucusu 2"/>
          <p:cNvSpPr>
            <a:spLocks noGrp="1"/>
          </p:cNvSpPr>
          <p:nvPr>
            <p:ph idx="1"/>
          </p:nvPr>
        </p:nvSpPr>
        <p:spPr/>
        <p:txBody>
          <a:bodyPr rtlCol="0"/>
          <a:lstStyle/>
          <a:p>
            <a:r>
              <a:rPr lang="tr-TR" dirty="0" smtClean="0"/>
              <a:t>İstem dışı kasıtlı veri sızıntısı, verinin kötü niyetli bir eylem sonucu ifşa edilmesine neden olan bir durumu ifade eder.</a:t>
            </a:r>
          </a:p>
          <a:p>
            <a:r>
              <a:rPr lang="tr-TR" dirty="0" smtClean="0"/>
              <a:t>Bu tür sızıntılar, bilinçli bir şekilde veri çalmayı veya ifşa etmeyi amaçlayan kişiler veya gruplar tarafından gerçekleştirilir.</a:t>
            </a:r>
          </a:p>
          <a:p>
            <a:r>
              <a:rPr lang="tr-TR" dirty="0" smtClean="0"/>
              <a:t>Saldırganlar, hassas verilere erişmek veya bu verileri kötü amaçlı olarak kullanmak için çeşitli yöntemler kullanabilirler.</a:t>
            </a:r>
          </a:p>
        </p:txBody>
      </p:sp>
    </p:spTree>
    <p:extLst>
      <p:ext uri="{BB962C8B-B14F-4D97-AF65-F5344CB8AC3E}">
        <p14:creationId xmlns:p14="http://schemas.microsoft.com/office/powerpoint/2010/main" val="152892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PAROLA NEDİR?</a:t>
            </a:r>
            <a:endParaRPr lang="tr-TR" dirty="0"/>
          </a:p>
        </p:txBody>
      </p:sp>
      <p:sp>
        <p:nvSpPr>
          <p:cNvPr id="3" name="İçerik Yer Tutucusu 2"/>
          <p:cNvSpPr>
            <a:spLocks noGrp="1"/>
          </p:cNvSpPr>
          <p:nvPr>
            <p:ph idx="1"/>
          </p:nvPr>
        </p:nvSpPr>
        <p:spPr/>
        <p:txBody>
          <a:bodyPr rtlCol="0"/>
          <a:lstStyle/>
          <a:p>
            <a:r>
              <a:rPr lang="tr-TR" dirty="0" smtClean="0"/>
              <a:t>Parola bir kullanıcının belirli bir hesaba veya sistemde kimliğini doğrulamak için kullandığı gizli karakter dizisidir.</a:t>
            </a:r>
          </a:p>
          <a:p>
            <a:r>
              <a:rPr lang="tr-TR" dirty="0" smtClean="0"/>
              <a:t>Parolalar, kullanıcı adı ile birlikte kullanılarak hesaba erişim sağlar. Genellikle harf, rakam ve sembollerin kombinasyonlarından oluşurlar ve gizliliklerinin korunması önemlidir.</a:t>
            </a:r>
          </a:p>
          <a:p>
            <a:r>
              <a:rPr lang="tr-TR" dirty="0" smtClean="0"/>
              <a:t>Örnek: ‘P@rola123’ veya ‘benimParolam11’</a:t>
            </a:r>
          </a:p>
        </p:txBody>
      </p:sp>
    </p:spTree>
    <p:extLst>
      <p:ext uri="{BB962C8B-B14F-4D97-AF65-F5344CB8AC3E}">
        <p14:creationId xmlns:p14="http://schemas.microsoft.com/office/powerpoint/2010/main" val="182496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PAROLA GÜVENLİĞİ</a:t>
            </a:r>
            <a:endParaRPr lang="tr-TR" dirty="0"/>
          </a:p>
        </p:txBody>
      </p:sp>
      <p:sp>
        <p:nvSpPr>
          <p:cNvPr id="3" name="İçerik Yer Tutucusu 2"/>
          <p:cNvSpPr>
            <a:spLocks noGrp="1"/>
          </p:cNvSpPr>
          <p:nvPr>
            <p:ph idx="1"/>
          </p:nvPr>
        </p:nvSpPr>
        <p:spPr/>
        <p:txBody>
          <a:bodyPr rtlCol="0"/>
          <a:lstStyle/>
          <a:p>
            <a:r>
              <a:rPr lang="tr-TR" dirty="0" smtClean="0"/>
              <a:t>Parola güvenliği, kullanıcıların parolalarını güvende tutma ve kötü niyetli kişilerin hesaplara yetkisiz erişimini engelleme pratiğini ifade eder.</a:t>
            </a:r>
          </a:p>
          <a:p>
            <a:r>
              <a:rPr lang="tr-TR" dirty="0" smtClean="0"/>
              <a:t>Güçlü parola güvenliği, zorlukla tahmin edilebilecek karmaşık parolaların düzenli olarak değiştirilmesi ve güvende tutulması da önemlidir.</a:t>
            </a:r>
          </a:p>
          <a:p>
            <a:r>
              <a:rPr lang="tr-TR" dirty="0" smtClean="0"/>
              <a:t>Güçlü bir parola, büyük harf, küçük harf, rakam ve sembollerin karışımını içerir ve kişisel bilgilere dayanmaz.</a:t>
            </a:r>
          </a:p>
        </p:txBody>
      </p:sp>
    </p:spTree>
    <p:extLst>
      <p:ext uri="{BB962C8B-B14F-4D97-AF65-F5344CB8AC3E}">
        <p14:creationId xmlns:p14="http://schemas.microsoft.com/office/powerpoint/2010/main" val="312213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PAROLA NEDİR?</a:t>
            </a:r>
            <a:endParaRPr lang="tr-TR" dirty="0"/>
          </a:p>
        </p:txBody>
      </p:sp>
      <p:sp>
        <p:nvSpPr>
          <p:cNvPr id="3" name="İçerik Yer Tutucusu 2"/>
          <p:cNvSpPr>
            <a:spLocks noGrp="1"/>
          </p:cNvSpPr>
          <p:nvPr>
            <p:ph idx="1"/>
          </p:nvPr>
        </p:nvSpPr>
        <p:spPr/>
        <p:txBody>
          <a:bodyPr rtlCol="0"/>
          <a:lstStyle/>
          <a:p>
            <a:r>
              <a:rPr lang="tr-TR" dirty="0" smtClean="0"/>
              <a:t>Parola bir kullanıcının belirli bir hesaba veya sistemde kimliğini doğrulamak için kullandığı gizli karakter dizisidir.</a:t>
            </a:r>
          </a:p>
          <a:p>
            <a:r>
              <a:rPr lang="tr-TR" dirty="0" smtClean="0"/>
              <a:t>Parolalar, kullanıcı adı ile birlikte kullanılarak hesaba erişim sağlar. Genellikle harf, rakam ve sembollerin kombinasyonlarından oluşurlar ve gizliliklerinin korunması önemlidir.</a:t>
            </a:r>
          </a:p>
          <a:p>
            <a:r>
              <a:rPr lang="tr-TR" dirty="0" smtClean="0"/>
              <a:t>Örnek: ‘P@rola123’ veya ‘benimParolam11’</a:t>
            </a:r>
          </a:p>
        </p:txBody>
      </p:sp>
    </p:spTree>
    <p:extLst>
      <p:ext uri="{BB962C8B-B14F-4D97-AF65-F5344CB8AC3E}">
        <p14:creationId xmlns:p14="http://schemas.microsoft.com/office/powerpoint/2010/main" val="71056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PAROLA SALDIRILARI NEDİR?</a:t>
            </a:r>
            <a:endParaRPr lang="tr-TR" dirty="0"/>
          </a:p>
        </p:txBody>
      </p:sp>
      <p:sp>
        <p:nvSpPr>
          <p:cNvPr id="3" name="İçerik Yer Tutucusu 2"/>
          <p:cNvSpPr>
            <a:spLocks noGrp="1"/>
          </p:cNvSpPr>
          <p:nvPr>
            <p:ph idx="1"/>
          </p:nvPr>
        </p:nvSpPr>
        <p:spPr/>
        <p:txBody>
          <a:bodyPr rtlCol="0"/>
          <a:lstStyle/>
          <a:p>
            <a:r>
              <a:rPr lang="tr-TR" dirty="0" smtClean="0"/>
              <a:t>Parola saldırıları, kötü niyetli kişilerin veya yazılımın bir hesaba veya sistemdeki parolayı tahmin etmeye veya kırarak yetkisiz erişim elde etmeye çalıştığı siber saldırı türleridir.</a:t>
            </a:r>
          </a:p>
          <a:p>
            <a:r>
              <a:rPr lang="tr-TR" dirty="0" smtClean="0"/>
              <a:t>Aşağıda bazı parola saldırısı türleri ve örnekleri verilmiştir:</a:t>
            </a:r>
          </a:p>
          <a:p>
            <a:pPr marL="624078" indent="-514350">
              <a:buFont typeface="+mj-lt"/>
              <a:buAutoNum type="arabicPeriod"/>
            </a:pPr>
            <a:r>
              <a:rPr lang="tr-TR" dirty="0" smtClean="0"/>
              <a:t>Brute Force Saldırısı: Örnek: ‘</a:t>
            </a:r>
            <a:r>
              <a:rPr lang="tr-TR" dirty="0" err="1" smtClean="0"/>
              <a:t>aaaa</a:t>
            </a:r>
            <a:r>
              <a:rPr lang="tr-TR" dirty="0" smtClean="0"/>
              <a:t>’, ‘</a:t>
            </a:r>
            <a:r>
              <a:rPr lang="tr-TR" dirty="0" err="1" smtClean="0"/>
              <a:t>aaab</a:t>
            </a:r>
            <a:r>
              <a:rPr lang="tr-TR" dirty="0" smtClean="0"/>
              <a:t>’, ‘</a:t>
            </a:r>
            <a:r>
              <a:rPr lang="tr-TR" dirty="0" err="1" smtClean="0"/>
              <a:t>aaac</a:t>
            </a:r>
            <a:r>
              <a:rPr lang="tr-TR" dirty="0" smtClean="0"/>
              <a:t>’, …</a:t>
            </a:r>
          </a:p>
          <a:p>
            <a:pPr marL="624078" indent="-514350">
              <a:buFont typeface="+mj-lt"/>
              <a:buAutoNum type="arabicPeriod"/>
            </a:pPr>
            <a:r>
              <a:rPr lang="tr-TR" dirty="0" smtClean="0"/>
              <a:t>Dictionary Saldırı: Örnek: ‘</a:t>
            </a:r>
            <a:r>
              <a:rPr lang="tr-TR" dirty="0" err="1" smtClean="0"/>
              <a:t>password</a:t>
            </a:r>
            <a:r>
              <a:rPr lang="tr-TR" dirty="0" smtClean="0"/>
              <a:t>’, ‘</a:t>
            </a:r>
            <a:r>
              <a:rPr lang="tr-TR" dirty="0" err="1" smtClean="0"/>
              <a:t>admin</a:t>
            </a:r>
            <a:r>
              <a:rPr lang="tr-TR" dirty="0" smtClean="0"/>
              <a:t>’, ‘123456’</a:t>
            </a:r>
          </a:p>
          <a:p>
            <a:pPr marL="624078" indent="-514350">
              <a:buFont typeface="+mj-lt"/>
              <a:buAutoNum type="arabicPeriod"/>
            </a:pPr>
            <a:r>
              <a:rPr lang="tr-TR" dirty="0" err="1" smtClean="0"/>
              <a:t>Phishing</a:t>
            </a:r>
            <a:r>
              <a:rPr lang="tr-TR" dirty="0" smtClean="0"/>
              <a:t> Saldırısı: Örnek: Kullanıcıların banka hesap bilgilerini girmelerini isteyen sahte bir banka web sitesi</a:t>
            </a:r>
          </a:p>
          <a:p>
            <a:pPr marL="109728" indent="0">
              <a:buNone/>
            </a:pPr>
            <a:endParaRPr lang="tr-TR" dirty="0" smtClean="0"/>
          </a:p>
          <a:p>
            <a:pPr marL="624078" indent="-514350">
              <a:buFont typeface="+mj-lt"/>
              <a:buAutoNum type="arabicPeriod"/>
            </a:pPr>
            <a:endParaRPr lang="tr-TR" dirty="0" smtClean="0"/>
          </a:p>
        </p:txBody>
      </p:sp>
    </p:spTree>
    <p:extLst>
      <p:ext uri="{BB962C8B-B14F-4D97-AF65-F5344CB8AC3E}">
        <p14:creationId xmlns:p14="http://schemas.microsoft.com/office/powerpoint/2010/main" val="339125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SOSYAL MÜHENDİSLİK ALANLARI</a:t>
            </a:r>
            <a:endParaRPr lang="tr-TR" dirty="0"/>
          </a:p>
        </p:txBody>
      </p:sp>
      <p:sp>
        <p:nvSpPr>
          <p:cNvPr id="3" name="İçerik Yer Tutucusu 2"/>
          <p:cNvSpPr>
            <a:spLocks noGrp="1"/>
          </p:cNvSpPr>
          <p:nvPr>
            <p:ph idx="1"/>
          </p:nvPr>
        </p:nvSpPr>
        <p:spPr/>
        <p:txBody>
          <a:bodyPr rtlCol="0"/>
          <a:lstStyle/>
          <a:p>
            <a:pPr rtl="0"/>
            <a:r>
              <a:rPr lang="tr-TR" dirty="0" err="1" smtClean="0"/>
              <a:t>Impersonation</a:t>
            </a:r>
            <a:r>
              <a:rPr lang="tr-TR" dirty="0" smtClean="0"/>
              <a:t>(Kimlik Taklidi)</a:t>
            </a:r>
          </a:p>
          <a:p>
            <a:pPr rtl="0"/>
            <a:r>
              <a:rPr lang="tr-TR" dirty="0" err="1" smtClean="0"/>
              <a:t>Pharming</a:t>
            </a:r>
            <a:r>
              <a:rPr lang="tr-TR" dirty="0" smtClean="0"/>
              <a:t>(Çiftçilik)</a:t>
            </a:r>
          </a:p>
          <a:p>
            <a:pPr rtl="0"/>
            <a:r>
              <a:rPr lang="tr-TR" dirty="0" err="1" smtClean="0"/>
              <a:t>Vishing</a:t>
            </a:r>
            <a:r>
              <a:rPr lang="tr-TR" dirty="0" smtClean="0"/>
              <a:t>(Sesli Fishing)</a:t>
            </a:r>
          </a:p>
          <a:p>
            <a:pPr rtl="0"/>
            <a:r>
              <a:rPr lang="tr-TR" dirty="0" err="1" smtClean="0"/>
              <a:t>Water</a:t>
            </a:r>
            <a:r>
              <a:rPr lang="tr-TR" dirty="0" smtClean="0"/>
              <a:t> </a:t>
            </a:r>
            <a:r>
              <a:rPr lang="tr-TR" dirty="0" err="1" smtClean="0"/>
              <a:t>Holing</a:t>
            </a:r>
            <a:endParaRPr lang="tr-TR" dirty="0"/>
          </a:p>
        </p:txBody>
      </p:sp>
    </p:spTree>
    <p:extLst>
      <p:ext uri="{BB962C8B-B14F-4D97-AF65-F5344CB8AC3E}">
        <p14:creationId xmlns:p14="http://schemas.microsoft.com/office/powerpoint/2010/main" val="21553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PAROLA SALDIRILARI NEDİR?</a:t>
            </a:r>
            <a:endParaRPr lang="tr-TR" dirty="0"/>
          </a:p>
        </p:txBody>
      </p:sp>
      <p:sp>
        <p:nvSpPr>
          <p:cNvPr id="3" name="İçerik Yer Tutucusu 2"/>
          <p:cNvSpPr>
            <a:spLocks noGrp="1"/>
          </p:cNvSpPr>
          <p:nvPr>
            <p:ph idx="1"/>
          </p:nvPr>
        </p:nvSpPr>
        <p:spPr/>
        <p:txBody>
          <a:bodyPr rtlCol="0"/>
          <a:lstStyle/>
          <a:p>
            <a:pPr marL="624078" indent="-514350">
              <a:buFont typeface="+mj-lt"/>
              <a:buAutoNum type="arabicPeriod" startAt="4"/>
            </a:pPr>
            <a:r>
              <a:rPr lang="tr-TR" dirty="0" err="1" smtClean="0"/>
              <a:t>Rainbow</a:t>
            </a:r>
            <a:r>
              <a:rPr lang="tr-TR" dirty="0" smtClean="0"/>
              <a:t> </a:t>
            </a:r>
            <a:r>
              <a:rPr lang="tr-TR" dirty="0" err="1" smtClean="0"/>
              <a:t>Table</a:t>
            </a:r>
            <a:r>
              <a:rPr lang="tr-TR" dirty="0" smtClean="0"/>
              <a:t> Saldırısı: Örnek: Önceden hesaplanmış MD5 veya SHA-1 karma değerlerini içeren bir </a:t>
            </a:r>
            <a:r>
              <a:rPr lang="tr-TR" dirty="0" err="1" smtClean="0"/>
              <a:t>veritabanı</a:t>
            </a:r>
            <a:r>
              <a:rPr lang="tr-TR" dirty="0" smtClean="0"/>
              <a:t>.</a:t>
            </a:r>
          </a:p>
          <a:p>
            <a:pPr marL="624078" indent="-514350">
              <a:buFont typeface="+mj-lt"/>
              <a:buAutoNum type="arabicPeriod" startAt="4"/>
            </a:pPr>
            <a:endParaRPr lang="tr-TR" dirty="0" smtClean="0"/>
          </a:p>
        </p:txBody>
      </p:sp>
    </p:spTree>
    <p:extLst>
      <p:ext uri="{BB962C8B-B14F-4D97-AF65-F5344CB8AC3E}">
        <p14:creationId xmlns:p14="http://schemas.microsoft.com/office/powerpoint/2010/main" val="255613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PHISHING(OLTALAMA)</a:t>
            </a:r>
            <a:endParaRPr lang="tr-TR" dirty="0"/>
          </a:p>
        </p:txBody>
      </p:sp>
      <p:sp>
        <p:nvSpPr>
          <p:cNvPr id="3" name="İçerik Yer Tutucusu 2"/>
          <p:cNvSpPr>
            <a:spLocks noGrp="1"/>
          </p:cNvSpPr>
          <p:nvPr>
            <p:ph idx="1"/>
          </p:nvPr>
        </p:nvSpPr>
        <p:spPr/>
        <p:txBody>
          <a:bodyPr rtlCol="0"/>
          <a:lstStyle/>
          <a:p>
            <a:pPr rtl="0"/>
            <a:r>
              <a:rPr lang="tr-TR" dirty="0" smtClean="0"/>
              <a:t>Saldırganlar, sahte e-postalar, web siteleri veya mesajlar kullanarak kullanıcıları kişisel bilgileri ifşa etmeye veya kötü amaçlı yazılımları indirmeye ikna etmeye çalışır.</a:t>
            </a:r>
          </a:p>
          <a:p>
            <a:pPr rtl="0"/>
            <a:r>
              <a:rPr lang="tr-TR" dirty="0" smtClean="0"/>
              <a:t>Örnek: Kullanıcılara sahte bir banka e-postası göndererek, hesap bilgilerini paylaşmalarını isteyen bir </a:t>
            </a:r>
            <a:r>
              <a:rPr lang="tr-TR" dirty="0" err="1" smtClean="0"/>
              <a:t>phishing</a:t>
            </a:r>
            <a:r>
              <a:rPr lang="tr-TR" dirty="0" smtClean="0"/>
              <a:t> saldırısı.</a:t>
            </a:r>
            <a:endParaRPr lang="tr-TR" dirty="0"/>
          </a:p>
        </p:txBody>
      </p:sp>
    </p:spTree>
    <p:extLst>
      <p:ext uri="{BB962C8B-B14F-4D97-AF65-F5344CB8AC3E}">
        <p14:creationId xmlns:p14="http://schemas.microsoft.com/office/powerpoint/2010/main" val="173406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SPEAR PHISHING</a:t>
            </a:r>
            <a:endParaRPr lang="tr-TR" dirty="0"/>
          </a:p>
        </p:txBody>
      </p:sp>
      <p:sp>
        <p:nvSpPr>
          <p:cNvPr id="3" name="İçerik Yer Tutucusu 2"/>
          <p:cNvSpPr>
            <a:spLocks noGrp="1"/>
          </p:cNvSpPr>
          <p:nvPr>
            <p:ph idx="1"/>
          </p:nvPr>
        </p:nvSpPr>
        <p:spPr/>
        <p:txBody>
          <a:bodyPr rtlCol="0"/>
          <a:lstStyle/>
          <a:p>
            <a:pPr rtl="0"/>
            <a:r>
              <a:rPr lang="tr-TR" dirty="0" err="1" smtClean="0"/>
              <a:t>Phishing’in</a:t>
            </a:r>
            <a:r>
              <a:rPr lang="tr-TR" dirty="0" smtClean="0"/>
              <a:t> özelleştirilmiş bir türüdür; saldırganlar belirli kişileri hedef alarak daha inandırıcı mesajlar gönderir.</a:t>
            </a:r>
          </a:p>
          <a:p>
            <a:pPr rtl="0"/>
            <a:r>
              <a:rPr lang="tr-TR" dirty="0" smtClean="0"/>
              <a:t>Örnek: CEO’yu taklit eden bir e-posta göndererek finans müdürünü para transferi yapmaya ikna etmeye çalışan bir </a:t>
            </a:r>
            <a:r>
              <a:rPr lang="tr-TR" dirty="0" err="1" smtClean="0"/>
              <a:t>spear</a:t>
            </a:r>
            <a:r>
              <a:rPr lang="tr-TR" dirty="0" smtClean="0"/>
              <a:t> </a:t>
            </a:r>
            <a:r>
              <a:rPr lang="tr-TR" dirty="0" err="1" smtClean="0"/>
              <a:t>phishing</a:t>
            </a:r>
            <a:r>
              <a:rPr lang="tr-TR" dirty="0" smtClean="0"/>
              <a:t> saldırısı.</a:t>
            </a:r>
            <a:endParaRPr lang="tr-TR" dirty="0"/>
          </a:p>
        </p:txBody>
      </p:sp>
    </p:spTree>
    <p:extLst>
      <p:ext uri="{BB962C8B-B14F-4D97-AF65-F5344CB8AC3E}">
        <p14:creationId xmlns:p14="http://schemas.microsoft.com/office/powerpoint/2010/main" val="281057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SHOULDER SURFING(OMUZ SÖRFÜ)</a:t>
            </a:r>
            <a:endParaRPr lang="tr-TR" dirty="0"/>
          </a:p>
        </p:txBody>
      </p:sp>
      <p:sp>
        <p:nvSpPr>
          <p:cNvPr id="3" name="İçerik Yer Tutucusu 2"/>
          <p:cNvSpPr>
            <a:spLocks noGrp="1"/>
          </p:cNvSpPr>
          <p:nvPr>
            <p:ph idx="1"/>
          </p:nvPr>
        </p:nvSpPr>
        <p:spPr/>
        <p:txBody>
          <a:bodyPr rtlCol="0"/>
          <a:lstStyle/>
          <a:p>
            <a:pPr rtl="0"/>
            <a:r>
              <a:rPr lang="tr-TR" dirty="0" smtClean="0"/>
              <a:t>Saldırganlar, birisinin bilgisayar ekranını veya klavyesini izleyerek hassas bilgilere erişim sağlamaya çalışır.</a:t>
            </a:r>
          </a:p>
          <a:p>
            <a:pPr rtl="0"/>
            <a:r>
              <a:rPr lang="tr-TR" dirty="0" smtClean="0"/>
              <a:t>Örnek: Halka açık bir </a:t>
            </a:r>
            <a:r>
              <a:rPr lang="tr-TR" dirty="0" err="1" smtClean="0"/>
              <a:t>Wi</a:t>
            </a:r>
            <a:r>
              <a:rPr lang="tr-TR" dirty="0" smtClean="0"/>
              <a:t>-Fi ağına bağlıyken, yan masada oturan kişinin şifresini izlemek.</a:t>
            </a:r>
            <a:endParaRPr lang="tr-TR" dirty="0"/>
          </a:p>
        </p:txBody>
      </p:sp>
    </p:spTree>
    <p:extLst>
      <p:ext uri="{BB962C8B-B14F-4D97-AF65-F5344CB8AC3E}">
        <p14:creationId xmlns:p14="http://schemas.microsoft.com/office/powerpoint/2010/main" val="195275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DUMPSTER DIVING(ÇÖP KARIŞTIRMA)</a:t>
            </a:r>
            <a:endParaRPr lang="tr-TR" dirty="0"/>
          </a:p>
        </p:txBody>
      </p:sp>
      <p:sp>
        <p:nvSpPr>
          <p:cNvPr id="3" name="İçerik Yer Tutucusu 2"/>
          <p:cNvSpPr>
            <a:spLocks noGrp="1"/>
          </p:cNvSpPr>
          <p:nvPr>
            <p:ph idx="1"/>
          </p:nvPr>
        </p:nvSpPr>
        <p:spPr/>
        <p:txBody>
          <a:bodyPr rtlCol="0"/>
          <a:lstStyle/>
          <a:p>
            <a:pPr rtl="0"/>
            <a:r>
              <a:rPr lang="tr-TR" dirty="0" smtClean="0"/>
              <a:t>Saldırganlar, kurumların veya bireylerin çöplerini karıştırarak hassas bilgilere ulaşmaya çalışır.</a:t>
            </a:r>
          </a:p>
          <a:p>
            <a:pPr rtl="0"/>
            <a:r>
              <a:rPr lang="tr-TR" dirty="0" smtClean="0"/>
              <a:t>Örnek: İşyerinin atıklarını karıştırarak, bilgisayarların atılan belgeleri üzerinden önemli bilgilere erişmeye çalışan bir saldırgan.</a:t>
            </a:r>
            <a:endParaRPr lang="tr-TR" dirty="0"/>
          </a:p>
        </p:txBody>
      </p:sp>
    </p:spTree>
    <p:extLst>
      <p:ext uri="{BB962C8B-B14F-4D97-AF65-F5344CB8AC3E}">
        <p14:creationId xmlns:p14="http://schemas.microsoft.com/office/powerpoint/2010/main" val="148678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ROLE PLAYING(ROL YAPMA)</a:t>
            </a:r>
            <a:endParaRPr lang="tr-TR" dirty="0"/>
          </a:p>
        </p:txBody>
      </p:sp>
      <p:sp>
        <p:nvSpPr>
          <p:cNvPr id="3" name="İçerik Yer Tutucusu 2"/>
          <p:cNvSpPr>
            <a:spLocks noGrp="1"/>
          </p:cNvSpPr>
          <p:nvPr>
            <p:ph idx="1"/>
          </p:nvPr>
        </p:nvSpPr>
        <p:spPr/>
        <p:txBody>
          <a:bodyPr rtlCol="0"/>
          <a:lstStyle/>
          <a:p>
            <a:pPr rtl="0"/>
            <a:r>
              <a:rPr lang="tr-TR" dirty="0" smtClean="0"/>
              <a:t>Saldırganlar, güven kazanmak veya inandırıcılıklarını artırmak için sahte bir rol üstlenirler.</a:t>
            </a:r>
          </a:p>
          <a:p>
            <a:pPr rtl="0"/>
            <a:r>
              <a:rPr lang="tr-TR" dirty="0" smtClean="0"/>
              <a:t>Örnek: Teknik destek uzmanı gibi davranarak, kullanıcılardan uzaktan bilgisayarlarına erişim izni talep eden bir role </a:t>
            </a:r>
            <a:r>
              <a:rPr lang="tr-TR" dirty="0" err="1" smtClean="0"/>
              <a:t>playing</a:t>
            </a:r>
            <a:r>
              <a:rPr lang="tr-TR" dirty="0" smtClean="0"/>
              <a:t> saldırısı.</a:t>
            </a:r>
            <a:endParaRPr lang="tr-TR" dirty="0"/>
          </a:p>
        </p:txBody>
      </p:sp>
    </p:spTree>
    <p:extLst>
      <p:ext uri="{BB962C8B-B14F-4D97-AF65-F5344CB8AC3E}">
        <p14:creationId xmlns:p14="http://schemas.microsoft.com/office/powerpoint/2010/main" val="375255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PRETEXTING(BAHANE UYDURMA)</a:t>
            </a:r>
            <a:endParaRPr lang="tr-TR" dirty="0"/>
          </a:p>
        </p:txBody>
      </p:sp>
      <p:sp>
        <p:nvSpPr>
          <p:cNvPr id="3" name="İçerik Yer Tutucusu 2"/>
          <p:cNvSpPr>
            <a:spLocks noGrp="1"/>
          </p:cNvSpPr>
          <p:nvPr>
            <p:ph idx="1"/>
          </p:nvPr>
        </p:nvSpPr>
        <p:spPr/>
        <p:txBody>
          <a:bodyPr rtlCol="0"/>
          <a:lstStyle/>
          <a:p>
            <a:pPr rtl="0"/>
            <a:r>
              <a:rPr lang="tr-TR" dirty="0" smtClean="0"/>
              <a:t>Saldırganlar, inandırıcı bir bahane uydurarak kişilerden bilgi veya yardım talep ederler.</a:t>
            </a:r>
          </a:p>
          <a:p>
            <a:pPr rtl="0"/>
            <a:r>
              <a:rPr lang="tr-TR" dirty="0" smtClean="0"/>
              <a:t>Örnek: Sahte bir müşteri temsilcisi gibi davranarak, bir kişinin banka hesabı bilgilerini çalmaya çalışan bir </a:t>
            </a:r>
            <a:r>
              <a:rPr lang="tr-TR" dirty="0" err="1" smtClean="0"/>
              <a:t>pretexting</a:t>
            </a:r>
            <a:r>
              <a:rPr lang="tr-TR" dirty="0" smtClean="0"/>
              <a:t> saldırısı.</a:t>
            </a:r>
            <a:endParaRPr lang="tr-TR" dirty="0"/>
          </a:p>
        </p:txBody>
      </p:sp>
    </p:spTree>
    <p:extLst>
      <p:ext uri="{BB962C8B-B14F-4D97-AF65-F5344CB8AC3E}">
        <p14:creationId xmlns:p14="http://schemas.microsoft.com/office/powerpoint/2010/main" val="428932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5310_TF03460604" id="{F6EFC989-8B6A-426D-8CC8-42909735A4A0}" vid="{6F0D95CE-7106-4C3E-8D98-EE1220DA24E4}"/>
    </a:ext>
  </a:extLst>
</a:theme>
</file>

<file path=ppt/theme/theme2.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Eğitim sunusu</Template>
  <TotalTime>1032</TotalTime>
  <Words>2432</Words>
  <Application>Microsoft Office PowerPoint</Application>
  <PresentationFormat>Geniş ekran</PresentationFormat>
  <Paragraphs>209</Paragraphs>
  <Slides>30</Slides>
  <Notes>30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30</vt:i4>
      </vt:variant>
    </vt:vector>
  </HeadingPairs>
  <TitlesOfParts>
    <vt:vector size="35" baseType="lpstr">
      <vt:lpstr>Arial</vt:lpstr>
      <vt:lpstr>Calibri</vt:lpstr>
      <vt:lpstr>Georgia</vt:lpstr>
      <vt:lpstr>Wingdings 2</vt:lpstr>
      <vt:lpstr>Eğitim sunusu</vt:lpstr>
      <vt:lpstr>Ağ ve Bilişim Güvenliği</vt:lpstr>
      <vt:lpstr>SOSYAL MÜHENDİSLİK ALANLARI</vt:lpstr>
      <vt:lpstr>SOSYAL MÜHENDİSLİK ALANLARI</vt:lpstr>
      <vt:lpstr>PHISHING(OLTALAMA)</vt:lpstr>
      <vt:lpstr>SPEAR PHISHING</vt:lpstr>
      <vt:lpstr>SHOULDER SURFING(OMUZ SÖRFÜ)</vt:lpstr>
      <vt:lpstr>DUMPSTER DIVING(ÇÖP KARIŞTIRMA)</vt:lpstr>
      <vt:lpstr>ROLE PLAYING(ROL YAPMA)</vt:lpstr>
      <vt:lpstr>PRETEXTING(BAHANE UYDURMA)</vt:lpstr>
      <vt:lpstr>BAITING(YEMLEME)</vt:lpstr>
      <vt:lpstr>TAILGATING(KUYRUKTA SÜRÜNME)</vt:lpstr>
      <vt:lpstr>QUID PRO QUO(KARŞILIK BEKLEME)</vt:lpstr>
      <vt:lpstr>IMPERSONATION(KİMLİK TAKLİDİ)</vt:lpstr>
      <vt:lpstr>PHARMING(ÇİFTÇİLİK)</vt:lpstr>
      <vt:lpstr>VISHING(SESLİ FISHING)</vt:lpstr>
      <vt:lpstr>WATER HOLING</vt:lpstr>
      <vt:lpstr>HACKER METODOLOJİSİ</vt:lpstr>
      <vt:lpstr>KURUMSAL BASİT GÜVENLİK TAVSİYELERİ</vt:lpstr>
      <vt:lpstr>KİŞİSEL BASİT GÜVENLİK TAVSİYELERİ</vt:lpstr>
      <vt:lpstr>DONANIM GÜVENLİĞİ</vt:lpstr>
      <vt:lpstr>ALTYAPI GÜVENLİĞİ</vt:lpstr>
      <vt:lpstr>İŞLETİM SİSTEMİ GÜVENLİĞİ</vt:lpstr>
      <vt:lpstr>UYGULAMA SUNUCUSU GÜVENLİĞİ</vt:lpstr>
      <vt:lpstr>VERİ SIZINTISI(DATA BREACH)</vt:lpstr>
      <vt:lpstr>İSTEMLİ – KASITLI VERİ SIZINTISI</vt:lpstr>
      <vt:lpstr>PAROLA NEDİR?</vt:lpstr>
      <vt:lpstr>PAROLA GÜVENLİĞİ</vt:lpstr>
      <vt:lpstr>PAROLA NEDİR?</vt:lpstr>
      <vt:lpstr>PAROLA SALDIRILARI NEDİR?</vt:lpstr>
      <vt:lpstr>PAROLA SALDIRILARI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ve Bilişim Güvenliği</dc:title>
  <dc:creator>ZaferS</dc:creator>
  <cp:lastModifiedBy>Zafer</cp:lastModifiedBy>
  <cp:revision>112</cp:revision>
  <dcterms:created xsi:type="dcterms:W3CDTF">2023-12-09T09:03:26Z</dcterms:created>
  <dcterms:modified xsi:type="dcterms:W3CDTF">2024-09-16T09:59:09Z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