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handoutMasterIdLst>
    <p:handoutMasterId r:id="rId39"/>
  </p:handoutMasterIdLst>
  <p:sldIdLst>
    <p:sldId id="257"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89911" autoAdjust="0"/>
  </p:normalViewPr>
  <p:slideViewPr>
    <p:cSldViewPr snapToGrid="0">
      <p:cViewPr varScale="1">
        <p:scale>
          <a:sx n="87" d="100"/>
          <a:sy n="87" d="100"/>
        </p:scale>
        <p:origin x="389" y="5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3" d="100"/>
          <a:sy n="93" d="100"/>
        </p:scale>
        <p:origin x="287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1FC8FC1-A1A8-42CB-96AC-83684F0DF578}" type="datetime1">
              <a:rPr lang="tr-TR" smtClean="0"/>
              <a:t>16.09.2024</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tr-TR" smtClean="0"/>
              <a:t>‹#›</a:t>
            </a:fld>
            <a:endParaRPr lang="tr-TR"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653A-FB33-4975-A611-5D53C5C337D6}" type="datetime1">
              <a:rPr lang="tr-TR" smtClean="0"/>
              <a:pPr/>
              <a:t>16.09.2024</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tr-TR" noProof="0" smtClean="0"/>
              <a:t>‹#›</a:t>
            </a:fld>
            <a:endParaRPr lang="tr-TR"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a:t>
            </a:fld>
            <a:endParaRPr lang="tr-TR"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10</a:t>
            </a:fld>
            <a:endParaRPr lang="tr-TR" dirty="0"/>
          </a:p>
        </p:txBody>
      </p:sp>
    </p:spTree>
    <p:extLst>
      <p:ext uri="{BB962C8B-B14F-4D97-AF65-F5344CB8AC3E}">
        <p14:creationId xmlns:p14="http://schemas.microsoft.com/office/powerpoint/2010/main" val="1232715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11</a:t>
            </a:fld>
            <a:endParaRPr lang="tr-TR" dirty="0"/>
          </a:p>
        </p:txBody>
      </p:sp>
    </p:spTree>
    <p:extLst>
      <p:ext uri="{BB962C8B-B14F-4D97-AF65-F5344CB8AC3E}">
        <p14:creationId xmlns:p14="http://schemas.microsoft.com/office/powerpoint/2010/main" val="1536145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12</a:t>
            </a:fld>
            <a:endParaRPr lang="tr-TR" dirty="0"/>
          </a:p>
        </p:txBody>
      </p:sp>
    </p:spTree>
    <p:extLst>
      <p:ext uri="{BB962C8B-B14F-4D97-AF65-F5344CB8AC3E}">
        <p14:creationId xmlns:p14="http://schemas.microsoft.com/office/powerpoint/2010/main" val="100762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13</a:t>
            </a:fld>
            <a:endParaRPr lang="tr-TR" dirty="0"/>
          </a:p>
        </p:txBody>
      </p:sp>
    </p:spTree>
    <p:extLst>
      <p:ext uri="{BB962C8B-B14F-4D97-AF65-F5344CB8AC3E}">
        <p14:creationId xmlns:p14="http://schemas.microsoft.com/office/powerpoint/2010/main" val="64888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14</a:t>
            </a:fld>
            <a:endParaRPr lang="tr-TR" dirty="0"/>
          </a:p>
        </p:txBody>
      </p:sp>
    </p:spTree>
    <p:extLst>
      <p:ext uri="{BB962C8B-B14F-4D97-AF65-F5344CB8AC3E}">
        <p14:creationId xmlns:p14="http://schemas.microsoft.com/office/powerpoint/2010/main" val="1815675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15</a:t>
            </a:fld>
            <a:endParaRPr lang="tr-TR" dirty="0"/>
          </a:p>
        </p:txBody>
      </p:sp>
    </p:spTree>
    <p:extLst>
      <p:ext uri="{BB962C8B-B14F-4D97-AF65-F5344CB8AC3E}">
        <p14:creationId xmlns:p14="http://schemas.microsoft.com/office/powerpoint/2010/main" val="132899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16</a:t>
            </a:fld>
            <a:endParaRPr lang="tr-TR" dirty="0"/>
          </a:p>
        </p:txBody>
      </p:sp>
    </p:spTree>
    <p:extLst>
      <p:ext uri="{BB962C8B-B14F-4D97-AF65-F5344CB8AC3E}">
        <p14:creationId xmlns:p14="http://schemas.microsoft.com/office/powerpoint/2010/main" val="354249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17</a:t>
            </a:fld>
            <a:endParaRPr lang="tr-TR" dirty="0"/>
          </a:p>
        </p:txBody>
      </p:sp>
    </p:spTree>
    <p:extLst>
      <p:ext uri="{BB962C8B-B14F-4D97-AF65-F5344CB8AC3E}">
        <p14:creationId xmlns:p14="http://schemas.microsoft.com/office/powerpoint/2010/main" val="2121193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18</a:t>
            </a:fld>
            <a:endParaRPr lang="tr-TR" dirty="0"/>
          </a:p>
        </p:txBody>
      </p:sp>
    </p:spTree>
    <p:extLst>
      <p:ext uri="{BB962C8B-B14F-4D97-AF65-F5344CB8AC3E}">
        <p14:creationId xmlns:p14="http://schemas.microsoft.com/office/powerpoint/2010/main" val="3843886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19</a:t>
            </a:fld>
            <a:endParaRPr lang="tr-TR" dirty="0"/>
          </a:p>
        </p:txBody>
      </p:sp>
    </p:spTree>
    <p:extLst>
      <p:ext uri="{BB962C8B-B14F-4D97-AF65-F5344CB8AC3E}">
        <p14:creationId xmlns:p14="http://schemas.microsoft.com/office/powerpoint/2010/main" val="356219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a:t>
            </a:fld>
            <a:endParaRPr lang="tr-TR" dirty="0"/>
          </a:p>
        </p:txBody>
      </p:sp>
    </p:spTree>
    <p:extLst>
      <p:ext uri="{BB962C8B-B14F-4D97-AF65-F5344CB8AC3E}">
        <p14:creationId xmlns:p14="http://schemas.microsoft.com/office/powerpoint/2010/main" val="3572037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20</a:t>
            </a:fld>
            <a:endParaRPr lang="tr-TR" dirty="0"/>
          </a:p>
        </p:txBody>
      </p:sp>
    </p:spTree>
    <p:extLst>
      <p:ext uri="{BB962C8B-B14F-4D97-AF65-F5344CB8AC3E}">
        <p14:creationId xmlns:p14="http://schemas.microsoft.com/office/powerpoint/2010/main" val="60588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21</a:t>
            </a:fld>
            <a:endParaRPr lang="tr-TR" dirty="0"/>
          </a:p>
        </p:txBody>
      </p:sp>
    </p:spTree>
    <p:extLst>
      <p:ext uri="{BB962C8B-B14F-4D97-AF65-F5344CB8AC3E}">
        <p14:creationId xmlns:p14="http://schemas.microsoft.com/office/powerpoint/2010/main" val="806886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22</a:t>
            </a:fld>
            <a:endParaRPr lang="tr-TR" dirty="0"/>
          </a:p>
        </p:txBody>
      </p:sp>
    </p:spTree>
    <p:extLst>
      <p:ext uri="{BB962C8B-B14F-4D97-AF65-F5344CB8AC3E}">
        <p14:creationId xmlns:p14="http://schemas.microsoft.com/office/powerpoint/2010/main" val="1133239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23</a:t>
            </a:fld>
            <a:endParaRPr lang="tr-TR" dirty="0"/>
          </a:p>
        </p:txBody>
      </p:sp>
    </p:spTree>
    <p:extLst>
      <p:ext uri="{BB962C8B-B14F-4D97-AF65-F5344CB8AC3E}">
        <p14:creationId xmlns:p14="http://schemas.microsoft.com/office/powerpoint/2010/main" val="1395035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24</a:t>
            </a:fld>
            <a:endParaRPr lang="tr-TR" dirty="0"/>
          </a:p>
        </p:txBody>
      </p:sp>
    </p:spTree>
    <p:extLst>
      <p:ext uri="{BB962C8B-B14F-4D97-AF65-F5344CB8AC3E}">
        <p14:creationId xmlns:p14="http://schemas.microsoft.com/office/powerpoint/2010/main" val="1279604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25</a:t>
            </a:fld>
            <a:endParaRPr lang="tr-TR" dirty="0"/>
          </a:p>
        </p:txBody>
      </p:sp>
    </p:spTree>
    <p:extLst>
      <p:ext uri="{BB962C8B-B14F-4D97-AF65-F5344CB8AC3E}">
        <p14:creationId xmlns:p14="http://schemas.microsoft.com/office/powerpoint/2010/main" val="3806442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26</a:t>
            </a:fld>
            <a:endParaRPr lang="tr-TR" dirty="0"/>
          </a:p>
        </p:txBody>
      </p:sp>
    </p:spTree>
    <p:extLst>
      <p:ext uri="{BB962C8B-B14F-4D97-AF65-F5344CB8AC3E}">
        <p14:creationId xmlns:p14="http://schemas.microsoft.com/office/powerpoint/2010/main" val="255683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27</a:t>
            </a:fld>
            <a:endParaRPr lang="tr-TR" dirty="0"/>
          </a:p>
        </p:txBody>
      </p:sp>
    </p:spTree>
    <p:extLst>
      <p:ext uri="{BB962C8B-B14F-4D97-AF65-F5344CB8AC3E}">
        <p14:creationId xmlns:p14="http://schemas.microsoft.com/office/powerpoint/2010/main" val="1639132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28</a:t>
            </a:fld>
            <a:endParaRPr lang="tr-TR" dirty="0"/>
          </a:p>
        </p:txBody>
      </p:sp>
    </p:spTree>
    <p:extLst>
      <p:ext uri="{BB962C8B-B14F-4D97-AF65-F5344CB8AC3E}">
        <p14:creationId xmlns:p14="http://schemas.microsoft.com/office/powerpoint/2010/main" val="38221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29</a:t>
            </a:fld>
            <a:endParaRPr lang="tr-TR" dirty="0"/>
          </a:p>
        </p:txBody>
      </p:sp>
    </p:spTree>
    <p:extLst>
      <p:ext uri="{BB962C8B-B14F-4D97-AF65-F5344CB8AC3E}">
        <p14:creationId xmlns:p14="http://schemas.microsoft.com/office/powerpoint/2010/main" val="3236390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a:t>
            </a:fld>
            <a:endParaRPr lang="tr-TR" dirty="0"/>
          </a:p>
        </p:txBody>
      </p:sp>
    </p:spTree>
    <p:extLst>
      <p:ext uri="{BB962C8B-B14F-4D97-AF65-F5344CB8AC3E}">
        <p14:creationId xmlns:p14="http://schemas.microsoft.com/office/powerpoint/2010/main" val="2511963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30</a:t>
            </a:fld>
            <a:endParaRPr lang="tr-TR" dirty="0"/>
          </a:p>
        </p:txBody>
      </p:sp>
    </p:spTree>
    <p:extLst>
      <p:ext uri="{BB962C8B-B14F-4D97-AF65-F5344CB8AC3E}">
        <p14:creationId xmlns:p14="http://schemas.microsoft.com/office/powerpoint/2010/main" val="323348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31</a:t>
            </a:fld>
            <a:endParaRPr lang="tr-TR" dirty="0"/>
          </a:p>
        </p:txBody>
      </p:sp>
    </p:spTree>
    <p:extLst>
      <p:ext uri="{BB962C8B-B14F-4D97-AF65-F5344CB8AC3E}">
        <p14:creationId xmlns:p14="http://schemas.microsoft.com/office/powerpoint/2010/main" val="250750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32</a:t>
            </a:fld>
            <a:endParaRPr lang="tr-TR" dirty="0"/>
          </a:p>
        </p:txBody>
      </p:sp>
    </p:spTree>
    <p:extLst>
      <p:ext uri="{BB962C8B-B14F-4D97-AF65-F5344CB8AC3E}">
        <p14:creationId xmlns:p14="http://schemas.microsoft.com/office/powerpoint/2010/main" val="3220937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33</a:t>
            </a:fld>
            <a:endParaRPr lang="tr-TR" dirty="0"/>
          </a:p>
        </p:txBody>
      </p:sp>
    </p:spTree>
    <p:extLst>
      <p:ext uri="{BB962C8B-B14F-4D97-AF65-F5344CB8AC3E}">
        <p14:creationId xmlns:p14="http://schemas.microsoft.com/office/powerpoint/2010/main" val="3720046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34</a:t>
            </a:fld>
            <a:endParaRPr lang="tr-TR" dirty="0"/>
          </a:p>
        </p:txBody>
      </p:sp>
    </p:spTree>
    <p:extLst>
      <p:ext uri="{BB962C8B-B14F-4D97-AF65-F5344CB8AC3E}">
        <p14:creationId xmlns:p14="http://schemas.microsoft.com/office/powerpoint/2010/main" val="14163467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35</a:t>
            </a:fld>
            <a:endParaRPr lang="tr-TR" dirty="0"/>
          </a:p>
        </p:txBody>
      </p:sp>
    </p:spTree>
    <p:extLst>
      <p:ext uri="{BB962C8B-B14F-4D97-AF65-F5344CB8AC3E}">
        <p14:creationId xmlns:p14="http://schemas.microsoft.com/office/powerpoint/2010/main" val="95685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36</a:t>
            </a:fld>
            <a:endParaRPr lang="tr-TR" dirty="0"/>
          </a:p>
        </p:txBody>
      </p:sp>
    </p:spTree>
    <p:extLst>
      <p:ext uri="{BB962C8B-B14F-4D97-AF65-F5344CB8AC3E}">
        <p14:creationId xmlns:p14="http://schemas.microsoft.com/office/powerpoint/2010/main" val="189226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a:t>
            </a:fld>
            <a:endParaRPr lang="tr-TR" dirty="0"/>
          </a:p>
        </p:txBody>
      </p:sp>
    </p:spTree>
    <p:extLst>
      <p:ext uri="{BB962C8B-B14F-4D97-AF65-F5344CB8AC3E}">
        <p14:creationId xmlns:p14="http://schemas.microsoft.com/office/powerpoint/2010/main" val="120930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5</a:t>
            </a:fld>
            <a:endParaRPr lang="tr-TR" dirty="0"/>
          </a:p>
        </p:txBody>
      </p:sp>
    </p:spTree>
    <p:extLst>
      <p:ext uri="{BB962C8B-B14F-4D97-AF65-F5344CB8AC3E}">
        <p14:creationId xmlns:p14="http://schemas.microsoft.com/office/powerpoint/2010/main" val="231513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6</a:t>
            </a:fld>
            <a:endParaRPr lang="tr-TR" dirty="0"/>
          </a:p>
        </p:txBody>
      </p:sp>
    </p:spTree>
    <p:extLst>
      <p:ext uri="{BB962C8B-B14F-4D97-AF65-F5344CB8AC3E}">
        <p14:creationId xmlns:p14="http://schemas.microsoft.com/office/powerpoint/2010/main" val="2776135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7</a:t>
            </a:fld>
            <a:endParaRPr lang="tr-TR" dirty="0"/>
          </a:p>
        </p:txBody>
      </p:sp>
    </p:spTree>
    <p:extLst>
      <p:ext uri="{BB962C8B-B14F-4D97-AF65-F5344CB8AC3E}">
        <p14:creationId xmlns:p14="http://schemas.microsoft.com/office/powerpoint/2010/main" val="3788859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8</a:t>
            </a:fld>
            <a:endParaRPr lang="tr-TR" dirty="0"/>
          </a:p>
        </p:txBody>
      </p:sp>
    </p:spTree>
    <p:extLst>
      <p:ext uri="{BB962C8B-B14F-4D97-AF65-F5344CB8AC3E}">
        <p14:creationId xmlns:p14="http://schemas.microsoft.com/office/powerpoint/2010/main" val="1011655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9</a:t>
            </a:fld>
            <a:endParaRPr lang="tr-TR" dirty="0"/>
          </a:p>
        </p:txBody>
      </p:sp>
    </p:spTree>
    <p:extLst>
      <p:ext uri="{BB962C8B-B14F-4D97-AF65-F5344CB8AC3E}">
        <p14:creationId xmlns:p14="http://schemas.microsoft.com/office/powerpoint/2010/main" val="337656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tr-TR" noProof="0" smtClean="0"/>
              <a:t>Asıl başlık stili için tıklatın</a:t>
            </a:r>
            <a:endParaRPr lang="tr-TR" noProof="0" dirty="0"/>
          </a:p>
        </p:txBody>
      </p:sp>
      <p:sp>
        <p:nvSpPr>
          <p:cNvPr id="9" name="Alt Başlık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smtClean="0"/>
              <a:t>Asıl alt başlık stilini düzenlemek için tıklayın</a:t>
            </a:r>
            <a:endParaRPr lang="tr-TR" noProof="0" dirty="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dirty="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pPr/>
              <a:t>16.09.2024</a:t>
            </a:fld>
            <a:endParaRPr lang="tr-TR" dirty="0"/>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pPr/>
              <a:t>16.09.2024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dirty="0"/>
              <a:t>Asıl başlık stilini düzenle</a:t>
            </a:r>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dirty="0"/>
              <a:t>Asıl metin stillerini düzenlemek için tıklayın</a:t>
            </a:r>
          </a:p>
          <a:p>
            <a:pPr lvl="1" rtl="0" eaLnBrk="1" latinLnBrk="0" hangingPunct="1"/>
            <a:r>
              <a:rPr lang="tr-TR" noProof="0" dirty="0"/>
              <a:t>İkinci düzey</a:t>
            </a:r>
          </a:p>
          <a:p>
            <a:pPr lvl="2" rtl="0" eaLnBrk="1" latinLnBrk="0" hangingPunct="1"/>
            <a:r>
              <a:rPr lang="tr-TR" noProof="0" dirty="0"/>
              <a:t>Üçüncü düzey</a:t>
            </a:r>
          </a:p>
          <a:p>
            <a:pPr lvl="3" rtl="0" eaLnBrk="1" latinLnBrk="0" hangingPunct="1"/>
            <a:r>
              <a:rPr lang="tr-TR" noProof="0" dirty="0"/>
              <a:t>Dördüncü düzey</a:t>
            </a:r>
          </a:p>
          <a:p>
            <a:pPr lvl="4" rtl="0" eaLnBrk="1" latinLnBrk="0" hangingPunct="1"/>
            <a:r>
              <a:rPr lang="tr-TR" noProof="0" dirty="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pPr/>
              <a:t>16.09.2024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pPr/>
              <a:t>16.09.2024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smtClean="0"/>
              <a:t>Asıl başlık stili için tıklatın</a:t>
            </a:r>
            <a:endParaRPr kumimoji="0" lang="tr-TR" noProof="0" dirty="0"/>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smtClean="0"/>
              <a:t>Asıl metin stillerini düzenle</a:t>
            </a:r>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pPr/>
              <a:t>16.09.2024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pPr/>
              <a:t>16.09.2024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tr-TR" noProof="0" smtClean="0"/>
              <a:t>Asıl başlık stili için tıklatın</a:t>
            </a:r>
            <a:endParaRPr lang="tr-TR" noProof="0" dirty="0"/>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28" name="Alt Bilgi Yer Tutucusu 27"/>
          <p:cNvSpPr>
            <a:spLocks noGrp="1"/>
          </p:cNvSpPr>
          <p:nvPr>
            <p:ph type="ftr" sz="quarter" idx="12"/>
          </p:nvPr>
        </p:nvSpPr>
        <p:spPr/>
        <p:txBody>
          <a:bodyPr rtlCol="0"/>
          <a:lstStyle/>
          <a:p>
            <a:pPr rtl="0"/>
            <a:r>
              <a:rPr lang="tr-TR" noProof="0" dirty="0"/>
              <a:t>Alt bilgi ekleme</a:t>
            </a:r>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pPr/>
              <a:t>16.09.2024</a:t>
            </a:fld>
            <a:endParaRPr lang="tr-TR" dirty="0"/>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tr-TR" noProof="0" smtClean="0"/>
              <a:t>Asıl başlık stili için tıklatın</a:t>
            </a:r>
            <a:endParaRPr lang="tr-TR" noProof="0" dirty="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dirty="0"/>
              <a:t>Alt bilgi ekleme</a:t>
            </a:r>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pPr/>
              <a:t>16.09.2024</a:t>
            </a:fld>
            <a:endParaRPr lang="tr-TR" dirty="0"/>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pPr/>
              <a:t>16.09.2024</a:t>
            </a:fld>
            <a:endParaRPr lang="tr-TR" dirty="0"/>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dirty="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pPr/>
              <a:t>16.09.2024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tr-TR" noProof="0" smtClean="0"/>
              <a:t>Asıl başlık stili için tıklatın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smtClean="0"/>
              <a:t>Resim eklemek için simgeyi tıklatın</a:t>
            </a:r>
            <a:endParaRPr kumimoji="0" lang="tr-TR" noProof="0" dirty="0"/>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pPr/>
              <a:t>16.09.2024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dirty="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tr-TR" noProof="0" dirty="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fld id="{8A9E5AA4-4083-47B0-96D9-3464BE7D917D}" type="datetime1">
              <a:rPr lang="tr-TR" smtClean="0"/>
              <a:pPr/>
              <a:t>16.09.2024</a:t>
            </a:fld>
            <a:endParaRPr lang="tr-TR" dirty="0"/>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TR" dirty="0" smtClean="0"/>
              <a:t>Ağ ve Bilişim Güvenliği</a:t>
            </a:r>
            <a:endParaRPr lang="tr-TR" dirty="0"/>
          </a:p>
        </p:txBody>
      </p:sp>
      <p:sp>
        <p:nvSpPr>
          <p:cNvPr id="3" name="Alt Başlık 2"/>
          <p:cNvSpPr>
            <a:spLocks noGrp="1"/>
          </p:cNvSpPr>
          <p:nvPr>
            <p:ph type="subTitle" idx="1"/>
          </p:nvPr>
        </p:nvSpPr>
        <p:spPr/>
        <p:txBody>
          <a:bodyPr rtlCol="0"/>
          <a:lstStyle/>
          <a:p>
            <a:pPr rtl="0"/>
            <a:r>
              <a:rPr lang="tr-TR" dirty="0" err="1" smtClean="0"/>
              <a:t>Öğr</a:t>
            </a:r>
            <a:r>
              <a:rPr lang="tr-TR" dirty="0" smtClean="0"/>
              <a:t>. Gör. Zafer SERİN</a:t>
            </a:r>
            <a:endParaRPr lang="tr-TR"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OWASP NEDİR?</a:t>
            </a:r>
            <a:endParaRPr lang="tr-TR" dirty="0"/>
          </a:p>
        </p:txBody>
      </p:sp>
      <p:sp>
        <p:nvSpPr>
          <p:cNvPr id="3" name="İçerik Yer Tutucusu 2"/>
          <p:cNvSpPr>
            <a:spLocks noGrp="1"/>
          </p:cNvSpPr>
          <p:nvPr>
            <p:ph idx="1"/>
          </p:nvPr>
        </p:nvSpPr>
        <p:spPr/>
        <p:txBody>
          <a:bodyPr rtlCol="0"/>
          <a:lstStyle/>
          <a:p>
            <a:r>
              <a:rPr lang="tr-TR" dirty="0" smtClean="0"/>
              <a:t>OWASP, geliştiricilere, güvenlik profesyonellerine ve organizasyonlara aşağıdaki konularda yardımcı olur:</a:t>
            </a:r>
          </a:p>
          <a:p>
            <a:pPr marL="624078" indent="-514350">
              <a:buFont typeface="+mj-lt"/>
              <a:buAutoNum type="arabicPeriod"/>
            </a:pPr>
            <a:r>
              <a:rPr lang="tr-TR" dirty="0" smtClean="0"/>
              <a:t>Güvenli uygulama geliştirme</a:t>
            </a:r>
          </a:p>
          <a:p>
            <a:pPr marL="624078" indent="-514350">
              <a:buFont typeface="+mj-lt"/>
              <a:buAutoNum type="arabicPeriod"/>
            </a:pPr>
            <a:r>
              <a:rPr lang="tr-TR" dirty="0" smtClean="0"/>
              <a:t>Siber Tehditlere Karşı Koruma</a:t>
            </a:r>
          </a:p>
          <a:p>
            <a:pPr marL="624078" indent="-514350">
              <a:buFont typeface="+mj-lt"/>
              <a:buAutoNum type="arabicPeriod"/>
            </a:pPr>
            <a:r>
              <a:rPr lang="tr-TR" dirty="0" smtClean="0"/>
              <a:t>Eğitim ve Bilinçlendirme</a:t>
            </a:r>
          </a:p>
        </p:txBody>
      </p:sp>
    </p:spTree>
    <p:extLst>
      <p:ext uri="{BB962C8B-B14F-4D97-AF65-F5344CB8AC3E}">
        <p14:creationId xmlns:p14="http://schemas.microsoft.com/office/powerpoint/2010/main" val="173724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OWASPI KİMLER KULLANIR VE ÖNEMİ NEDİR?</a:t>
            </a:r>
            <a:endParaRPr lang="tr-TR" dirty="0"/>
          </a:p>
        </p:txBody>
      </p:sp>
      <p:sp>
        <p:nvSpPr>
          <p:cNvPr id="3" name="İçerik Yer Tutucusu 2"/>
          <p:cNvSpPr>
            <a:spLocks noGrp="1"/>
          </p:cNvSpPr>
          <p:nvPr>
            <p:ph idx="1"/>
          </p:nvPr>
        </p:nvSpPr>
        <p:spPr/>
        <p:txBody>
          <a:bodyPr rtlCol="0"/>
          <a:lstStyle/>
          <a:p>
            <a:r>
              <a:rPr lang="tr-TR" dirty="0" smtClean="0"/>
              <a:t>OWASP kaynakları, yazılım geliştiricileri, siber güvenlik profesyonelleri, bilgi güvenliği uzmanları ve organizasyonları tarafından kullanılır.</a:t>
            </a:r>
          </a:p>
          <a:p>
            <a:r>
              <a:rPr lang="tr-TR" dirty="0" smtClean="0"/>
              <a:t>Güvenli yazılım geliştirme uygulamalarını benimsemek, organizasyonların siber saldırılardan kaynaklanan veri sızıntıları ve maddi kayıpları önlemelerine yardımcı olabilir.</a:t>
            </a:r>
          </a:p>
          <a:p>
            <a:r>
              <a:rPr lang="tr-TR" dirty="0" smtClean="0"/>
              <a:t>OWASP, yazılım güvenliği için bir standart oluşturur ve bu nedenle büyük bir öneme sahiptir.</a:t>
            </a:r>
          </a:p>
        </p:txBody>
      </p:sp>
    </p:spTree>
    <p:extLst>
      <p:ext uri="{BB962C8B-B14F-4D97-AF65-F5344CB8AC3E}">
        <p14:creationId xmlns:p14="http://schemas.microsoft.com/office/powerpoint/2010/main" val="287155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GÜVENLİK AMAÇLI KOD NEDİR?</a:t>
            </a:r>
            <a:endParaRPr lang="tr-TR" dirty="0"/>
          </a:p>
        </p:txBody>
      </p:sp>
      <p:sp>
        <p:nvSpPr>
          <p:cNvPr id="3" name="İçerik Yer Tutucusu 2"/>
          <p:cNvSpPr>
            <a:spLocks noGrp="1"/>
          </p:cNvSpPr>
          <p:nvPr>
            <p:ph idx="1"/>
          </p:nvPr>
        </p:nvSpPr>
        <p:spPr/>
        <p:txBody>
          <a:bodyPr rtlCol="0"/>
          <a:lstStyle/>
          <a:p>
            <a:r>
              <a:rPr lang="tr-TR" dirty="0" smtClean="0"/>
              <a:t>Güvenlik amaçlı kod, yazılım geliştirme sürecinde güvenlik açıklarını tespit etmek ve önlemek amacıyla eklenen programlama kodlarını ifade eder. Bu kodlar, yazılımın siber saldırılara ve güvenlik ihlallerine karşı daha dayanıklı olmasını sağlar.</a:t>
            </a:r>
          </a:p>
          <a:p>
            <a:r>
              <a:rPr lang="tr-TR" dirty="0" smtClean="0"/>
              <a:t>Güvenlik amaçlı kodlama uygulamaları, yazılımın zayıf noktalarını tespit eder ve düzeltilmesine yardımcı olur.</a:t>
            </a:r>
          </a:p>
        </p:txBody>
      </p:sp>
    </p:spTree>
    <p:extLst>
      <p:ext uri="{BB962C8B-B14F-4D97-AF65-F5344CB8AC3E}">
        <p14:creationId xmlns:p14="http://schemas.microsoft.com/office/powerpoint/2010/main" val="181329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GÜVENLİK AMAÇLI KOD ANALİZİ NEDİR?</a:t>
            </a:r>
            <a:endParaRPr lang="tr-TR" dirty="0"/>
          </a:p>
        </p:txBody>
      </p:sp>
      <p:sp>
        <p:nvSpPr>
          <p:cNvPr id="3" name="İçerik Yer Tutucusu 2"/>
          <p:cNvSpPr>
            <a:spLocks noGrp="1"/>
          </p:cNvSpPr>
          <p:nvPr>
            <p:ph idx="1"/>
          </p:nvPr>
        </p:nvSpPr>
        <p:spPr/>
        <p:txBody>
          <a:bodyPr rtlCol="0"/>
          <a:lstStyle/>
          <a:p>
            <a:r>
              <a:rPr lang="tr-TR" dirty="0" smtClean="0"/>
              <a:t>Statik Kod Analizi: Bu, yazılımın kaynak kodunun incelenmesiyle gerçekleştirilen bir güvenlik testidir.</a:t>
            </a:r>
          </a:p>
          <a:p>
            <a:r>
              <a:rPr lang="tr-TR" dirty="0" smtClean="0"/>
              <a:t>Otomatik analiz araçları kullanılarak kod üzerinde potansiyel güvenlik açıkları ve hatalar tespit edilir.</a:t>
            </a:r>
          </a:p>
          <a:p>
            <a:r>
              <a:rPr lang="tr-TR" dirty="0" smtClean="0"/>
              <a:t>Bu analiz, kodun yazılım geliştirme aşamasında yapıldığı için daha erken tespit ve düzeltme imkanı sağlar.</a:t>
            </a:r>
          </a:p>
        </p:txBody>
      </p:sp>
    </p:spTree>
    <p:extLst>
      <p:ext uri="{BB962C8B-B14F-4D97-AF65-F5344CB8AC3E}">
        <p14:creationId xmlns:p14="http://schemas.microsoft.com/office/powerpoint/2010/main" val="380026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GÜVENLİK AMAÇLI KOD ANALİZİ NEDİR?</a:t>
            </a:r>
            <a:endParaRPr lang="tr-TR" dirty="0"/>
          </a:p>
        </p:txBody>
      </p:sp>
      <p:sp>
        <p:nvSpPr>
          <p:cNvPr id="3" name="İçerik Yer Tutucusu 2"/>
          <p:cNvSpPr>
            <a:spLocks noGrp="1"/>
          </p:cNvSpPr>
          <p:nvPr>
            <p:ph idx="1"/>
          </p:nvPr>
        </p:nvSpPr>
        <p:spPr/>
        <p:txBody>
          <a:bodyPr rtlCol="0"/>
          <a:lstStyle/>
          <a:p>
            <a:r>
              <a:rPr lang="tr-TR" dirty="0" smtClean="0"/>
              <a:t>Dinamik Kod Analizi: Bu, yazılımın çalışma zamanında test edilmesini içerir.</a:t>
            </a:r>
          </a:p>
          <a:p>
            <a:r>
              <a:rPr lang="tr-TR" dirty="0" smtClean="0"/>
              <a:t>Uygulama çalışırken güvenlik açıkları ve zayıf noktalar test edilir.</a:t>
            </a:r>
          </a:p>
          <a:p>
            <a:r>
              <a:rPr lang="tr-TR" dirty="0" smtClean="0"/>
              <a:t>Bu analiz, uygulamanın gerçek dünya koşullarında nasıl davrandığını değerlendirmeye yardımcı olur.</a:t>
            </a:r>
          </a:p>
        </p:txBody>
      </p:sp>
    </p:spTree>
    <p:extLst>
      <p:ext uri="{BB962C8B-B14F-4D97-AF65-F5344CB8AC3E}">
        <p14:creationId xmlns:p14="http://schemas.microsoft.com/office/powerpoint/2010/main" val="140762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GÜVENLİ YAZILIM GELİŞTİRME YAŞAM DÖNGÜSÜ</a:t>
            </a:r>
            <a:endParaRPr lang="tr-TR" dirty="0"/>
          </a:p>
        </p:txBody>
      </p:sp>
      <p:sp>
        <p:nvSpPr>
          <p:cNvPr id="3" name="İçerik Yer Tutucusu 2"/>
          <p:cNvSpPr>
            <a:spLocks noGrp="1"/>
          </p:cNvSpPr>
          <p:nvPr>
            <p:ph idx="1"/>
          </p:nvPr>
        </p:nvSpPr>
        <p:spPr/>
        <p:txBody>
          <a:bodyPr rtlCol="0"/>
          <a:lstStyle/>
          <a:p>
            <a:r>
              <a:rPr lang="tr-TR" dirty="0" smtClean="0"/>
              <a:t>Güvenli Yazılım Geliştirme Yaşam Döngüsü(Software Security Development Life </a:t>
            </a:r>
            <a:r>
              <a:rPr lang="tr-TR" dirty="0" err="1" smtClean="0"/>
              <a:t>Cycle</a:t>
            </a:r>
            <a:r>
              <a:rPr lang="tr-TR" dirty="0" smtClean="0"/>
              <a:t> - SSDLC), yazılım geliştirme sürecinin her aşamasında güvenlik önlemlerinin ve uygulamalarının entegre edilmesini sağlayan bir metodoloji veya süreçtir.</a:t>
            </a:r>
          </a:p>
          <a:p>
            <a:r>
              <a:rPr lang="tr-TR" dirty="0" smtClean="0"/>
              <a:t>SSDLC, yazılımın tasarımından başlayarak kodlama, test, yayınlama ve bakım aşamalarını içerir ve güvenlik açıklarının erken tespitini ve düzeltilmesini hedefler.</a:t>
            </a:r>
          </a:p>
        </p:txBody>
      </p:sp>
    </p:spTree>
    <p:extLst>
      <p:ext uri="{BB962C8B-B14F-4D97-AF65-F5344CB8AC3E}">
        <p14:creationId xmlns:p14="http://schemas.microsoft.com/office/powerpoint/2010/main" val="264577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SSDLC NE İŞE YARAR?</a:t>
            </a:r>
            <a:endParaRPr lang="tr-TR" dirty="0"/>
          </a:p>
        </p:txBody>
      </p:sp>
      <p:sp>
        <p:nvSpPr>
          <p:cNvPr id="3" name="İçerik Yer Tutucusu 2"/>
          <p:cNvSpPr>
            <a:spLocks noGrp="1"/>
          </p:cNvSpPr>
          <p:nvPr>
            <p:ph idx="1"/>
          </p:nvPr>
        </p:nvSpPr>
        <p:spPr/>
        <p:txBody>
          <a:bodyPr rtlCol="0"/>
          <a:lstStyle/>
          <a:p>
            <a:r>
              <a:rPr lang="tr-TR" dirty="0" smtClean="0"/>
              <a:t>Güvenlik açıklarının erken tespiti: Yazılım geliştirme sürecinin her aşamasında güvenlik değerlendirmeleri yaparak potansiyel tehditleri erken tespit eder.</a:t>
            </a:r>
          </a:p>
          <a:p>
            <a:r>
              <a:rPr lang="tr-TR" dirty="0" smtClean="0"/>
              <a:t>Yazılım güvenliği kültürünü teşvik eder: Geliştiricilerin ve diğer ekip üyelerinin yazılım güvenliği konusunda bilinçlenmelerine ve eğitilmelerine yardımcı olur.</a:t>
            </a:r>
          </a:p>
        </p:txBody>
      </p:sp>
    </p:spTree>
    <p:extLst>
      <p:ext uri="{BB962C8B-B14F-4D97-AF65-F5344CB8AC3E}">
        <p14:creationId xmlns:p14="http://schemas.microsoft.com/office/powerpoint/2010/main" val="5002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SİBER RİSKLER</a:t>
            </a:r>
            <a:endParaRPr lang="tr-TR" dirty="0"/>
          </a:p>
        </p:txBody>
      </p:sp>
      <p:sp>
        <p:nvSpPr>
          <p:cNvPr id="3" name="İçerik Yer Tutucusu 2"/>
          <p:cNvSpPr>
            <a:spLocks noGrp="1"/>
          </p:cNvSpPr>
          <p:nvPr>
            <p:ph idx="1"/>
          </p:nvPr>
        </p:nvSpPr>
        <p:spPr/>
        <p:txBody>
          <a:bodyPr rtlCol="0"/>
          <a:lstStyle/>
          <a:p>
            <a:r>
              <a:rPr lang="tr-TR" dirty="0" smtClean="0"/>
              <a:t>Siber riskler, bilgi teknolojileri ve internetin kullanımıyla ilişkilendirilen potansiyel tehlikeleri ifade eder.</a:t>
            </a:r>
          </a:p>
          <a:p>
            <a:r>
              <a:rPr lang="tr-TR" dirty="0" smtClean="0"/>
              <a:t>Bazı siber riskler:</a:t>
            </a:r>
          </a:p>
          <a:p>
            <a:pPr marL="624078" indent="-514350">
              <a:buFont typeface="+mj-lt"/>
              <a:buAutoNum type="arabicPeriod"/>
            </a:pPr>
            <a:r>
              <a:rPr lang="tr-TR" dirty="0" smtClean="0"/>
              <a:t>Veri sızıntısı</a:t>
            </a:r>
            <a:r>
              <a:rPr lang="tr-TR" dirty="0"/>
              <a:t> </a:t>
            </a:r>
            <a:r>
              <a:rPr lang="tr-TR" dirty="0" smtClean="0"/>
              <a:t>Örnek: Bir kuruluşun müşteri bilgilerinin sızdırılması</a:t>
            </a:r>
          </a:p>
          <a:p>
            <a:pPr marL="624078" indent="-514350">
              <a:buFont typeface="+mj-lt"/>
              <a:buAutoNum type="arabicPeriod"/>
            </a:pPr>
            <a:r>
              <a:rPr lang="tr-TR" dirty="0" err="1" smtClean="0"/>
              <a:t>Malware</a:t>
            </a:r>
            <a:r>
              <a:rPr lang="tr-TR" dirty="0" smtClean="0"/>
              <a:t>(Kötü Amaçlı Yazılım) Örnek: Bir </a:t>
            </a:r>
            <a:r>
              <a:rPr lang="tr-TR" dirty="0" err="1" smtClean="0"/>
              <a:t>ransomware</a:t>
            </a:r>
            <a:r>
              <a:rPr lang="tr-TR" dirty="0" smtClean="0"/>
              <a:t> saldırısı</a:t>
            </a:r>
          </a:p>
          <a:p>
            <a:pPr marL="624078" indent="-514350">
              <a:buFont typeface="+mj-lt"/>
              <a:buAutoNum type="arabicPeriod"/>
            </a:pPr>
            <a:r>
              <a:rPr lang="tr-TR" dirty="0" err="1" smtClean="0"/>
              <a:t>Phishing</a:t>
            </a:r>
            <a:r>
              <a:rPr lang="tr-TR" dirty="0" smtClean="0"/>
              <a:t> Örnek: Bir çalışanın sahte bir e-postaya tıklaması</a:t>
            </a:r>
          </a:p>
          <a:p>
            <a:pPr marL="624078" indent="-514350">
              <a:buFont typeface="+mj-lt"/>
              <a:buAutoNum type="arabicPeriod"/>
            </a:pPr>
            <a:r>
              <a:rPr lang="tr-TR" dirty="0" err="1" smtClean="0"/>
              <a:t>DDoS</a:t>
            </a:r>
            <a:r>
              <a:rPr lang="tr-TR" dirty="0" smtClean="0"/>
              <a:t> Saldırısı Örnek: Bir e-ticaret sitesinin saldırıya uğraması ve erişilemez hale gelmesi</a:t>
            </a:r>
          </a:p>
          <a:p>
            <a:pPr marL="624078" indent="-514350">
              <a:buFont typeface="+mj-lt"/>
              <a:buAutoNum type="arabicPeriod"/>
            </a:pPr>
            <a:r>
              <a:rPr lang="tr-TR" dirty="0" smtClean="0"/>
              <a:t>İç Tehditler Örnek: İçeriden bir saldırganın gizli bilgilere erişimi.</a:t>
            </a:r>
          </a:p>
        </p:txBody>
      </p:sp>
    </p:spTree>
    <p:extLst>
      <p:ext uri="{BB962C8B-B14F-4D97-AF65-F5344CB8AC3E}">
        <p14:creationId xmlns:p14="http://schemas.microsoft.com/office/powerpoint/2010/main" val="386105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SİBER RİSKLER</a:t>
            </a:r>
            <a:endParaRPr lang="tr-TR" dirty="0"/>
          </a:p>
        </p:txBody>
      </p:sp>
      <p:sp>
        <p:nvSpPr>
          <p:cNvPr id="3" name="İçerik Yer Tutucusu 2"/>
          <p:cNvSpPr>
            <a:spLocks noGrp="1"/>
          </p:cNvSpPr>
          <p:nvPr>
            <p:ph idx="1"/>
          </p:nvPr>
        </p:nvSpPr>
        <p:spPr/>
        <p:txBody>
          <a:bodyPr rtlCol="0"/>
          <a:lstStyle/>
          <a:p>
            <a:r>
              <a:rPr lang="tr-TR" dirty="0" smtClean="0"/>
              <a:t>Risk yönetimi, organizasyonların karşılaştığı riskleri tanımlama, analiz etme, değerlendirme, azaltma veya kabul etme sürecini ifade eder.</a:t>
            </a:r>
          </a:p>
          <a:p>
            <a:r>
              <a:rPr lang="tr-TR" dirty="0" smtClean="0"/>
              <a:t>Siber risk yönetimi, organizasyonların siber tehditleri ve riskleri belirlemesine, bu riskleri azaltmasına veya kabul etmesine ve uygun güvenlik önlemlerini uygulamasına yardımcı olur.</a:t>
            </a:r>
          </a:p>
        </p:txBody>
      </p:sp>
    </p:spTree>
    <p:extLst>
      <p:ext uri="{BB962C8B-B14F-4D97-AF65-F5344CB8AC3E}">
        <p14:creationId xmlns:p14="http://schemas.microsoft.com/office/powerpoint/2010/main" val="181375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SİBER RİSK YÖNETİMİNİ KİMLER KULLANIR</a:t>
            </a:r>
            <a:endParaRPr lang="tr-TR" dirty="0"/>
          </a:p>
        </p:txBody>
      </p:sp>
      <p:sp>
        <p:nvSpPr>
          <p:cNvPr id="3" name="İçerik Yer Tutucusu 2"/>
          <p:cNvSpPr>
            <a:spLocks noGrp="1"/>
          </p:cNvSpPr>
          <p:nvPr>
            <p:ph idx="1"/>
          </p:nvPr>
        </p:nvSpPr>
        <p:spPr/>
        <p:txBody>
          <a:bodyPr rtlCol="0"/>
          <a:lstStyle/>
          <a:p>
            <a:r>
              <a:rPr lang="tr-TR" dirty="0" smtClean="0"/>
              <a:t>Siber risk yönetimi, tüm organizasyonlar için önemlidir, özellikle büyük kuruluşlar, finans kurumları ve sağlık sektörü gibi hassas verilere sahip olanlar için daha kritiktir.</a:t>
            </a:r>
          </a:p>
          <a:p>
            <a:r>
              <a:rPr lang="tr-TR" dirty="0" smtClean="0"/>
              <a:t>Bilgi güvenliği profesyonelleri, risk yöneticileri ve üst düzey yöneticiler siber risk yönetimi süreçlerini uygular.</a:t>
            </a:r>
          </a:p>
          <a:p>
            <a:endParaRPr lang="tr-TR" dirty="0" smtClean="0"/>
          </a:p>
        </p:txBody>
      </p:sp>
    </p:spTree>
    <p:extLst>
      <p:ext uri="{BB962C8B-B14F-4D97-AF65-F5344CB8AC3E}">
        <p14:creationId xmlns:p14="http://schemas.microsoft.com/office/powerpoint/2010/main" val="135070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VERİTABANI(DATABASE) NEDİR?</a:t>
            </a:r>
            <a:endParaRPr lang="tr-TR" dirty="0"/>
          </a:p>
        </p:txBody>
      </p:sp>
      <p:sp>
        <p:nvSpPr>
          <p:cNvPr id="3" name="İçerik Yer Tutucusu 2"/>
          <p:cNvSpPr>
            <a:spLocks noGrp="1"/>
          </p:cNvSpPr>
          <p:nvPr>
            <p:ph idx="1"/>
          </p:nvPr>
        </p:nvSpPr>
        <p:spPr/>
        <p:txBody>
          <a:bodyPr rtlCol="0"/>
          <a:lstStyle/>
          <a:p>
            <a:r>
              <a:rPr lang="tr-TR" dirty="0" err="1" smtClean="0"/>
              <a:t>Veritabanı</a:t>
            </a:r>
            <a:r>
              <a:rPr lang="tr-TR" dirty="0" smtClean="0"/>
              <a:t>, yapılandırılmış bir şekilde bilgi saklamak, düzenlemek, erişmek ve sorgulamak için kullanılan bir elektronik depolama sistemidir.</a:t>
            </a:r>
          </a:p>
          <a:p>
            <a:r>
              <a:rPr lang="tr-TR" dirty="0" err="1" smtClean="0"/>
              <a:t>Veritabanları</a:t>
            </a:r>
            <a:r>
              <a:rPr lang="tr-TR" dirty="0" smtClean="0"/>
              <a:t>, büyük miktarda verinin güvenli ve düzenli bir şekilde yönetilmesine olanak tanır. Bu veriler, metin, sayılar, resimler, sesler veya diğer veri türlerini içerebilir.</a:t>
            </a:r>
          </a:p>
          <a:p>
            <a:r>
              <a:rPr lang="tr-TR" dirty="0" smtClean="0"/>
              <a:t>Örnek: Bir şirketin müşteri bilgilerini, ürün envanterini ve işlemlerini saklamak için bir </a:t>
            </a:r>
            <a:r>
              <a:rPr lang="tr-TR" dirty="0" err="1" smtClean="0"/>
              <a:t>veritabanı</a:t>
            </a:r>
            <a:r>
              <a:rPr lang="tr-TR" dirty="0" smtClean="0"/>
              <a:t> kullanılabilir. Bu </a:t>
            </a:r>
            <a:r>
              <a:rPr lang="tr-TR" dirty="0" err="1" smtClean="0"/>
              <a:t>veritabanı</a:t>
            </a:r>
            <a:r>
              <a:rPr lang="tr-TR" dirty="0" smtClean="0"/>
              <a:t>, tüm bu bilgilere hızlı ve güvenli bir şekilde erişim sağlar.</a:t>
            </a:r>
          </a:p>
        </p:txBody>
      </p:sp>
    </p:spTree>
    <p:extLst>
      <p:ext uri="{BB962C8B-B14F-4D97-AF65-F5344CB8AC3E}">
        <p14:creationId xmlns:p14="http://schemas.microsoft.com/office/powerpoint/2010/main" val="105735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NIST SİBER RİSK YÖNETİMİ</a:t>
            </a:r>
            <a:endParaRPr lang="tr-TR" dirty="0"/>
          </a:p>
        </p:txBody>
      </p:sp>
      <p:sp>
        <p:nvSpPr>
          <p:cNvPr id="3" name="İçerik Yer Tutucusu 2"/>
          <p:cNvSpPr>
            <a:spLocks noGrp="1"/>
          </p:cNvSpPr>
          <p:nvPr>
            <p:ph idx="1"/>
          </p:nvPr>
        </p:nvSpPr>
        <p:spPr/>
        <p:txBody>
          <a:bodyPr rtlCol="0"/>
          <a:lstStyle/>
          <a:p>
            <a:pPr marL="624078" indent="-514350">
              <a:buFont typeface="+mj-lt"/>
              <a:buAutoNum type="arabicPeriod"/>
            </a:pPr>
            <a:r>
              <a:rPr lang="tr-TR" dirty="0" err="1" smtClean="0"/>
              <a:t>Identify</a:t>
            </a:r>
            <a:r>
              <a:rPr lang="tr-TR" dirty="0" smtClean="0"/>
              <a:t>(Tanımlama)</a:t>
            </a:r>
          </a:p>
          <a:p>
            <a:pPr marL="624078" indent="-514350">
              <a:buFont typeface="+mj-lt"/>
              <a:buAutoNum type="arabicPeriod"/>
            </a:pPr>
            <a:r>
              <a:rPr lang="tr-TR" dirty="0" err="1" smtClean="0"/>
              <a:t>Protect</a:t>
            </a:r>
            <a:r>
              <a:rPr lang="tr-TR" dirty="0" smtClean="0"/>
              <a:t>(Koruma)</a:t>
            </a:r>
          </a:p>
          <a:p>
            <a:pPr marL="624078" indent="-514350">
              <a:buFont typeface="+mj-lt"/>
              <a:buAutoNum type="arabicPeriod"/>
            </a:pPr>
            <a:r>
              <a:rPr lang="tr-TR" dirty="0" err="1" smtClean="0"/>
              <a:t>Detect</a:t>
            </a:r>
            <a:r>
              <a:rPr lang="tr-TR" dirty="0" smtClean="0"/>
              <a:t>(Belirleme)</a:t>
            </a:r>
          </a:p>
          <a:p>
            <a:pPr marL="624078" indent="-514350">
              <a:buFont typeface="+mj-lt"/>
              <a:buAutoNum type="arabicPeriod"/>
            </a:pPr>
            <a:r>
              <a:rPr lang="tr-TR" dirty="0" err="1" smtClean="0"/>
              <a:t>Respond</a:t>
            </a:r>
            <a:r>
              <a:rPr lang="tr-TR" dirty="0" smtClean="0"/>
              <a:t>(Cevaplama)</a:t>
            </a:r>
          </a:p>
          <a:p>
            <a:pPr marL="624078" indent="-514350">
              <a:buFont typeface="+mj-lt"/>
              <a:buAutoNum type="arabicPeriod"/>
            </a:pPr>
            <a:r>
              <a:rPr lang="tr-TR" dirty="0" err="1" smtClean="0"/>
              <a:t>Recover</a:t>
            </a:r>
            <a:r>
              <a:rPr lang="tr-TR" dirty="0" smtClean="0"/>
              <a:t>(Yenileme)</a:t>
            </a:r>
          </a:p>
          <a:p>
            <a:endParaRPr lang="tr-TR" dirty="0" smtClean="0"/>
          </a:p>
        </p:txBody>
      </p:sp>
    </p:spTree>
    <p:extLst>
      <p:ext uri="{BB962C8B-B14F-4D97-AF65-F5344CB8AC3E}">
        <p14:creationId xmlns:p14="http://schemas.microsoft.com/office/powerpoint/2010/main" val="380237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TSE ISO/IEC 27001 BİLGİ GÜVENLİĞİ STANDARDI</a:t>
            </a:r>
            <a:endParaRPr lang="tr-TR" dirty="0"/>
          </a:p>
        </p:txBody>
      </p:sp>
      <p:sp>
        <p:nvSpPr>
          <p:cNvPr id="3" name="İçerik Yer Tutucusu 2"/>
          <p:cNvSpPr>
            <a:spLocks noGrp="1"/>
          </p:cNvSpPr>
          <p:nvPr>
            <p:ph idx="1"/>
          </p:nvPr>
        </p:nvSpPr>
        <p:spPr/>
        <p:txBody>
          <a:bodyPr rtlCol="0"/>
          <a:lstStyle/>
          <a:p>
            <a:r>
              <a:rPr lang="tr-TR" dirty="0" smtClean="0"/>
              <a:t>Türk Standartları Enstitüsü(TSE) tarafından kabul edilen bu standart, Türkiye’de bilgi güvenliği için en yaygın olarak kullanılan standarttır.</a:t>
            </a:r>
          </a:p>
          <a:p>
            <a:r>
              <a:rPr lang="tr-TR" dirty="0" smtClean="0"/>
              <a:t>ISO/IEC 27001, bilgi güvenliği yönetim sistemi kurmak ve sürdürmek isteyen organizasyonlar için rehberlik sunar.</a:t>
            </a:r>
          </a:p>
        </p:txBody>
      </p:sp>
    </p:spTree>
    <p:extLst>
      <p:ext uri="{BB962C8B-B14F-4D97-AF65-F5344CB8AC3E}">
        <p14:creationId xmlns:p14="http://schemas.microsoft.com/office/powerpoint/2010/main" val="117505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ISO/IEC 27032 SİBER GÜVENLİK</a:t>
            </a:r>
            <a:endParaRPr lang="tr-TR" dirty="0"/>
          </a:p>
        </p:txBody>
      </p:sp>
      <p:sp>
        <p:nvSpPr>
          <p:cNvPr id="3" name="İçerik Yer Tutucusu 2"/>
          <p:cNvSpPr>
            <a:spLocks noGrp="1"/>
          </p:cNvSpPr>
          <p:nvPr>
            <p:ph idx="1"/>
          </p:nvPr>
        </p:nvSpPr>
        <p:spPr/>
        <p:txBody>
          <a:bodyPr rtlCol="0"/>
          <a:lstStyle/>
          <a:p>
            <a:r>
              <a:rPr lang="tr-TR" dirty="0" smtClean="0"/>
              <a:t>ISO/IEC 27032, Siber Güvenlik Yönetim Sistemi, Siber uzaydaki veri bilgilerinin gizliliğinin, bütünlüğünün ve erişilebilirliğinin korunması anlamına gelir.</a:t>
            </a:r>
          </a:p>
          <a:p>
            <a:r>
              <a:rPr lang="tr-TR" dirty="0" smtClean="0"/>
              <a:t>Bu standart, bilgi güvenliği, ağ ve internet güvenliği ve kritik bilgi altyapısı koruması ile ilgili olarak Siber uzayda farklı güvenliklerin rolünü vurgulamayı amaçlar.</a:t>
            </a:r>
          </a:p>
        </p:txBody>
      </p:sp>
    </p:spTree>
    <p:extLst>
      <p:ext uri="{BB962C8B-B14F-4D97-AF65-F5344CB8AC3E}">
        <p14:creationId xmlns:p14="http://schemas.microsoft.com/office/powerpoint/2010/main" val="58446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OFFENSIVE SECURITY(OSWE, OSCE, OSCP, OSWP)</a:t>
            </a:r>
            <a:endParaRPr lang="tr-TR" dirty="0"/>
          </a:p>
        </p:txBody>
      </p:sp>
      <p:sp>
        <p:nvSpPr>
          <p:cNvPr id="3" name="İçerik Yer Tutucusu 2"/>
          <p:cNvSpPr>
            <a:spLocks noGrp="1"/>
          </p:cNvSpPr>
          <p:nvPr>
            <p:ph idx="1"/>
          </p:nvPr>
        </p:nvSpPr>
        <p:spPr/>
        <p:txBody>
          <a:bodyPr rtlCol="0"/>
          <a:lstStyle/>
          <a:p>
            <a:r>
              <a:rPr lang="tr-TR" dirty="0" err="1" smtClean="0"/>
              <a:t>Offensive</a:t>
            </a:r>
            <a:r>
              <a:rPr lang="tr-TR" dirty="0" smtClean="0"/>
              <a:t> Security, siber güvenlik alanında eğitim ve sertifikasyon programları sunan bir şirkettir. </a:t>
            </a:r>
            <a:r>
              <a:rPr lang="tr-TR" dirty="0" err="1" smtClean="0"/>
              <a:t>Offensive</a:t>
            </a:r>
            <a:r>
              <a:rPr lang="tr-TR" dirty="0" smtClean="0"/>
              <a:t> </a:t>
            </a:r>
            <a:r>
              <a:rPr lang="tr-TR" dirty="0" err="1" smtClean="0"/>
              <a:t>Security’nin</a:t>
            </a:r>
            <a:r>
              <a:rPr lang="tr-TR" dirty="0" smtClean="0"/>
              <a:t> sunduğu bazı önemli sertifikalar şunlardır:</a:t>
            </a:r>
          </a:p>
          <a:p>
            <a:r>
              <a:rPr lang="tr-TR" dirty="0" smtClean="0"/>
              <a:t>OSCP(</a:t>
            </a:r>
            <a:r>
              <a:rPr lang="tr-TR" dirty="0" err="1" smtClean="0"/>
              <a:t>Offensive</a:t>
            </a:r>
            <a:r>
              <a:rPr lang="tr-TR" dirty="0" smtClean="0"/>
              <a:t> Security </a:t>
            </a:r>
            <a:r>
              <a:rPr lang="tr-TR" dirty="0" err="1" smtClean="0"/>
              <a:t>Certified</a:t>
            </a:r>
            <a:r>
              <a:rPr lang="tr-TR" dirty="0" smtClean="0"/>
              <a:t> Professional): OSCP, </a:t>
            </a:r>
            <a:r>
              <a:rPr lang="tr-TR" dirty="0" err="1" smtClean="0"/>
              <a:t>Offensive</a:t>
            </a:r>
            <a:r>
              <a:rPr lang="tr-TR" dirty="0" smtClean="0"/>
              <a:t> </a:t>
            </a:r>
            <a:r>
              <a:rPr lang="tr-TR" dirty="0" err="1" smtClean="0"/>
              <a:t>Security’nin</a:t>
            </a:r>
            <a:r>
              <a:rPr lang="tr-TR" dirty="0" smtClean="0"/>
              <a:t> en popüler ve tanınmış sertifikasıdır.</a:t>
            </a:r>
          </a:p>
          <a:p>
            <a:r>
              <a:rPr lang="tr-TR" dirty="0" smtClean="0"/>
              <a:t>OSCE(</a:t>
            </a:r>
            <a:r>
              <a:rPr lang="tr-TR" dirty="0" err="1" smtClean="0"/>
              <a:t>Offensive</a:t>
            </a:r>
            <a:r>
              <a:rPr lang="tr-TR" dirty="0" smtClean="0"/>
              <a:t> Security </a:t>
            </a:r>
            <a:r>
              <a:rPr lang="tr-TR" dirty="0" err="1" smtClean="0"/>
              <a:t>Certified</a:t>
            </a:r>
            <a:r>
              <a:rPr lang="tr-TR" dirty="0" smtClean="0"/>
              <a:t> </a:t>
            </a:r>
            <a:r>
              <a:rPr lang="tr-TR" dirty="0" err="1" smtClean="0"/>
              <a:t>Expert</a:t>
            </a:r>
            <a:r>
              <a:rPr lang="tr-TR" dirty="0" smtClean="0"/>
              <a:t>): OSCE, bilgisayar güvenliği uzmanlarının bilgisayar sistemlerine sızma testleri yapma yeteneklerini daha derinlemesine göstermelerine olanak tanır.</a:t>
            </a:r>
          </a:p>
        </p:txBody>
      </p:sp>
    </p:spTree>
    <p:extLst>
      <p:ext uri="{BB962C8B-B14F-4D97-AF65-F5344CB8AC3E}">
        <p14:creationId xmlns:p14="http://schemas.microsoft.com/office/powerpoint/2010/main" val="355278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OFFENSIVE SECURITY(OSWE, OSCE, OSCP, OSWP)</a:t>
            </a:r>
            <a:endParaRPr lang="tr-TR" dirty="0"/>
          </a:p>
        </p:txBody>
      </p:sp>
      <p:sp>
        <p:nvSpPr>
          <p:cNvPr id="3" name="İçerik Yer Tutucusu 2"/>
          <p:cNvSpPr>
            <a:spLocks noGrp="1"/>
          </p:cNvSpPr>
          <p:nvPr>
            <p:ph idx="1"/>
          </p:nvPr>
        </p:nvSpPr>
        <p:spPr/>
        <p:txBody>
          <a:bodyPr rtlCol="0"/>
          <a:lstStyle/>
          <a:p>
            <a:r>
              <a:rPr lang="tr-TR" dirty="0" smtClean="0"/>
              <a:t>OSWE(</a:t>
            </a:r>
            <a:r>
              <a:rPr lang="tr-TR" dirty="0" err="1" smtClean="0"/>
              <a:t>Offensive</a:t>
            </a:r>
            <a:r>
              <a:rPr lang="tr-TR" dirty="0" smtClean="0"/>
              <a:t> Security Web </a:t>
            </a:r>
            <a:r>
              <a:rPr lang="tr-TR" dirty="0" err="1" smtClean="0"/>
              <a:t>Expert</a:t>
            </a:r>
            <a:r>
              <a:rPr lang="tr-TR" dirty="0" smtClean="0"/>
              <a:t>): OSWE sertifikası, web uygulamalarının güvenliğini test etme ve web uygulama sızma testleri yapma yeteneklerini ölçer.</a:t>
            </a:r>
          </a:p>
          <a:p>
            <a:r>
              <a:rPr lang="tr-TR" dirty="0" smtClean="0"/>
              <a:t>OSWP(</a:t>
            </a:r>
            <a:r>
              <a:rPr lang="tr-TR" dirty="0" err="1" smtClean="0"/>
              <a:t>Offensive</a:t>
            </a:r>
            <a:r>
              <a:rPr lang="tr-TR" dirty="0" smtClean="0"/>
              <a:t> Security Wireless Professional): OSWP sertifikası, kablosuz ağ güvenliği ile ilgilenen kişilere yöneliktir.</a:t>
            </a:r>
          </a:p>
        </p:txBody>
      </p:sp>
    </p:spTree>
    <p:extLst>
      <p:ext uri="{BB962C8B-B14F-4D97-AF65-F5344CB8AC3E}">
        <p14:creationId xmlns:p14="http://schemas.microsoft.com/office/powerpoint/2010/main" val="58244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CISSP</a:t>
            </a:r>
            <a:endParaRPr lang="tr-TR" dirty="0"/>
          </a:p>
        </p:txBody>
      </p:sp>
      <p:sp>
        <p:nvSpPr>
          <p:cNvPr id="3" name="İçerik Yer Tutucusu 2"/>
          <p:cNvSpPr>
            <a:spLocks noGrp="1"/>
          </p:cNvSpPr>
          <p:nvPr>
            <p:ph idx="1"/>
          </p:nvPr>
        </p:nvSpPr>
        <p:spPr/>
        <p:txBody>
          <a:bodyPr rtlCol="0"/>
          <a:lstStyle/>
          <a:p>
            <a:r>
              <a:rPr lang="tr-TR" dirty="0" smtClean="0"/>
              <a:t>CISSP(</a:t>
            </a:r>
            <a:r>
              <a:rPr lang="tr-TR" dirty="0" err="1" smtClean="0"/>
              <a:t>Certified</a:t>
            </a:r>
            <a:r>
              <a:rPr lang="tr-TR" dirty="0" smtClean="0"/>
              <a:t> Information </a:t>
            </a:r>
            <a:r>
              <a:rPr lang="tr-TR" dirty="0" err="1" smtClean="0"/>
              <a:t>Systems</a:t>
            </a:r>
            <a:r>
              <a:rPr lang="tr-TR" dirty="0" smtClean="0"/>
              <a:t> Security Professional), bilgi sistemleri güvenliği profesyonelleri için dünya genelinde tanınmış bir sertifikadır.</a:t>
            </a:r>
          </a:p>
          <a:p>
            <a:r>
              <a:rPr lang="tr-TR" dirty="0" smtClean="0"/>
              <a:t>Bilgi güvenliği yönetimi, risk yönetimi, güvenlik mimarisi ve diğer konularda uzmanlaşmış profesyonellere yöneliktir.</a:t>
            </a:r>
          </a:p>
        </p:txBody>
      </p:sp>
    </p:spTree>
    <p:extLst>
      <p:ext uri="{BB962C8B-B14F-4D97-AF65-F5344CB8AC3E}">
        <p14:creationId xmlns:p14="http://schemas.microsoft.com/office/powerpoint/2010/main" val="62434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CEH(CERTIFIED ETHICAL HACKER)</a:t>
            </a:r>
            <a:endParaRPr lang="tr-TR" dirty="0"/>
          </a:p>
        </p:txBody>
      </p:sp>
      <p:sp>
        <p:nvSpPr>
          <p:cNvPr id="3" name="İçerik Yer Tutucusu 2"/>
          <p:cNvSpPr>
            <a:spLocks noGrp="1"/>
          </p:cNvSpPr>
          <p:nvPr>
            <p:ph idx="1"/>
          </p:nvPr>
        </p:nvSpPr>
        <p:spPr/>
        <p:txBody>
          <a:bodyPr rtlCol="0"/>
          <a:lstStyle/>
          <a:p>
            <a:r>
              <a:rPr lang="tr-TR" dirty="0" smtClean="0"/>
              <a:t>CEH sertifikası, etik </a:t>
            </a:r>
            <a:r>
              <a:rPr lang="tr-TR" dirty="0" err="1" smtClean="0"/>
              <a:t>hackerlar</a:t>
            </a:r>
            <a:r>
              <a:rPr lang="tr-TR" dirty="0" smtClean="0"/>
              <a:t> için tasarlanmıştır.</a:t>
            </a:r>
          </a:p>
          <a:p>
            <a:r>
              <a:rPr lang="tr-TR" dirty="0" smtClean="0"/>
              <a:t>Bu sertifika, ağları güvenlik açıklarını tespit etmek ve kapatmak için yetenekli hale getirmek isteyen profesyoneller için geçerlidir.</a:t>
            </a:r>
          </a:p>
        </p:txBody>
      </p:sp>
    </p:spTree>
    <p:extLst>
      <p:ext uri="{BB962C8B-B14F-4D97-AF65-F5344CB8AC3E}">
        <p14:creationId xmlns:p14="http://schemas.microsoft.com/office/powerpoint/2010/main" val="52790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CCNA CYBEROPS</a:t>
            </a:r>
            <a:endParaRPr lang="tr-TR" dirty="0"/>
          </a:p>
        </p:txBody>
      </p:sp>
      <p:sp>
        <p:nvSpPr>
          <p:cNvPr id="3" name="İçerik Yer Tutucusu 2"/>
          <p:cNvSpPr>
            <a:spLocks noGrp="1"/>
          </p:cNvSpPr>
          <p:nvPr>
            <p:ph idx="1"/>
          </p:nvPr>
        </p:nvSpPr>
        <p:spPr/>
        <p:txBody>
          <a:bodyPr rtlCol="0"/>
          <a:lstStyle/>
          <a:p>
            <a:r>
              <a:rPr lang="tr-TR" dirty="0" smtClean="0"/>
              <a:t>CCNA(Cisco </a:t>
            </a:r>
            <a:r>
              <a:rPr lang="tr-TR" dirty="0" err="1" smtClean="0"/>
              <a:t>Certified</a:t>
            </a:r>
            <a:r>
              <a:rPr lang="tr-TR" dirty="0" smtClean="0"/>
              <a:t> Network </a:t>
            </a:r>
            <a:r>
              <a:rPr lang="tr-TR" dirty="0" err="1" smtClean="0"/>
              <a:t>Associate</a:t>
            </a:r>
            <a:r>
              <a:rPr lang="tr-TR" dirty="0" smtClean="0"/>
              <a:t> - </a:t>
            </a:r>
            <a:r>
              <a:rPr lang="tr-TR" dirty="0" err="1" smtClean="0"/>
              <a:t>Cyberops</a:t>
            </a:r>
            <a:r>
              <a:rPr lang="tr-TR" dirty="0" smtClean="0"/>
              <a:t>), ağ güvenliği ve siber güvenlik alanlarında uzmanlaşmak isteyen ağ profesyonelleri için Cisco tarafından sunulan bir sertifikadır.</a:t>
            </a:r>
          </a:p>
        </p:txBody>
      </p:sp>
    </p:spTree>
    <p:extLst>
      <p:ext uri="{BB962C8B-B14F-4D97-AF65-F5344CB8AC3E}">
        <p14:creationId xmlns:p14="http://schemas.microsoft.com/office/powerpoint/2010/main" val="33449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CCSP</a:t>
            </a:r>
            <a:endParaRPr lang="tr-TR" dirty="0"/>
          </a:p>
        </p:txBody>
      </p:sp>
      <p:sp>
        <p:nvSpPr>
          <p:cNvPr id="3" name="İçerik Yer Tutucusu 2"/>
          <p:cNvSpPr>
            <a:spLocks noGrp="1"/>
          </p:cNvSpPr>
          <p:nvPr>
            <p:ph idx="1"/>
          </p:nvPr>
        </p:nvSpPr>
        <p:spPr/>
        <p:txBody>
          <a:bodyPr rtlCol="0"/>
          <a:lstStyle/>
          <a:p>
            <a:r>
              <a:rPr lang="tr-TR" dirty="0" smtClean="0"/>
              <a:t>CCSP(</a:t>
            </a:r>
            <a:r>
              <a:rPr lang="tr-TR" dirty="0" err="1" smtClean="0"/>
              <a:t>Certified</a:t>
            </a:r>
            <a:r>
              <a:rPr lang="tr-TR" dirty="0" smtClean="0"/>
              <a:t> </a:t>
            </a:r>
            <a:r>
              <a:rPr lang="tr-TR" dirty="0" err="1" smtClean="0"/>
              <a:t>Cloud</a:t>
            </a:r>
            <a:r>
              <a:rPr lang="tr-TR" dirty="0" smtClean="0"/>
              <a:t> Security Professional), bulut bilişim güvenliği uzmanları için tasarlanmış bir sertifikadır.</a:t>
            </a:r>
          </a:p>
          <a:p>
            <a:r>
              <a:rPr lang="tr-TR" dirty="0" smtClean="0"/>
              <a:t>Bulut ortamında güvenliği sağlamak için gereken bilgi ve becerileri ölçer.</a:t>
            </a:r>
          </a:p>
        </p:txBody>
      </p:sp>
    </p:spTree>
    <p:extLst>
      <p:ext uri="{BB962C8B-B14F-4D97-AF65-F5344CB8AC3E}">
        <p14:creationId xmlns:p14="http://schemas.microsoft.com/office/powerpoint/2010/main" val="155831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SOME(SİBER OLAYLARA MÜDAHALE EKİBİ)</a:t>
            </a:r>
            <a:endParaRPr lang="tr-TR" dirty="0"/>
          </a:p>
        </p:txBody>
      </p:sp>
      <p:sp>
        <p:nvSpPr>
          <p:cNvPr id="3" name="İçerik Yer Tutucusu 2"/>
          <p:cNvSpPr>
            <a:spLocks noGrp="1"/>
          </p:cNvSpPr>
          <p:nvPr>
            <p:ph idx="1"/>
          </p:nvPr>
        </p:nvSpPr>
        <p:spPr/>
        <p:txBody>
          <a:bodyPr rtlCol="0"/>
          <a:lstStyle/>
          <a:p>
            <a:r>
              <a:rPr lang="tr-TR" dirty="0" smtClean="0"/>
              <a:t>SOME, bir organizasyonun veya kurumun siber güvenliği ile ilgili olayları izlemek, tespit etmek, analiz etmek, yanıtlamak ve çözmek için kurulan bir ekiptir.</a:t>
            </a:r>
          </a:p>
          <a:p>
            <a:r>
              <a:rPr lang="tr-TR" dirty="0" smtClean="0"/>
              <a:t>Bu ekip, siber tehditlere karşı savunma sağlamak, olayları hızla çözmek ve potansiyel olarak zararlı etkileri en aza indirmek amacıyla çalışır.</a:t>
            </a:r>
          </a:p>
        </p:txBody>
      </p:sp>
    </p:spTree>
    <p:extLst>
      <p:ext uri="{BB962C8B-B14F-4D97-AF65-F5344CB8AC3E}">
        <p14:creationId xmlns:p14="http://schemas.microsoft.com/office/powerpoint/2010/main" val="427240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VERİTABANI GÜVENLİĞİ NEDİR?</a:t>
            </a:r>
            <a:endParaRPr lang="tr-TR" dirty="0"/>
          </a:p>
        </p:txBody>
      </p:sp>
      <p:sp>
        <p:nvSpPr>
          <p:cNvPr id="3" name="İçerik Yer Tutucusu 2"/>
          <p:cNvSpPr>
            <a:spLocks noGrp="1"/>
          </p:cNvSpPr>
          <p:nvPr>
            <p:ph idx="1"/>
          </p:nvPr>
        </p:nvSpPr>
        <p:spPr/>
        <p:txBody>
          <a:bodyPr rtlCol="0"/>
          <a:lstStyle/>
          <a:p>
            <a:r>
              <a:rPr lang="tr-TR" dirty="0" err="1" smtClean="0"/>
              <a:t>Veritabanı</a:t>
            </a:r>
            <a:r>
              <a:rPr lang="tr-TR" dirty="0" smtClean="0"/>
              <a:t> güvenliği, bir </a:t>
            </a:r>
            <a:r>
              <a:rPr lang="tr-TR" dirty="0" err="1" smtClean="0"/>
              <a:t>veritabanının</a:t>
            </a:r>
            <a:r>
              <a:rPr lang="tr-TR" dirty="0" smtClean="0"/>
              <a:t> içerdiği bilgilerin ve yapıların yetkisiz erişimden, değiştirilmeden veya yok edilmeden korunmasını sağlamayı amaçlar.</a:t>
            </a:r>
          </a:p>
        </p:txBody>
      </p:sp>
    </p:spTree>
    <p:extLst>
      <p:ext uri="{BB962C8B-B14F-4D97-AF65-F5344CB8AC3E}">
        <p14:creationId xmlns:p14="http://schemas.microsoft.com/office/powerpoint/2010/main" val="375614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SOME(SİBER OLAYLARA MÜDAHALE EKİBİ)</a:t>
            </a:r>
            <a:endParaRPr lang="tr-TR" dirty="0"/>
          </a:p>
        </p:txBody>
      </p:sp>
      <p:sp>
        <p:nvSpPr>
          <p:cNvPr id="3" name="İçerik Yer Tutucusu 2"/>
          <p:cNvSpPr>
            <a:spLocks noGrp="1"/>
          </p:cNvSpPr>
          <p:nvPr>
            <p:ph idx="1"/>
          </p:nvPr>
        </p:nvSpPr>
        <p:spPr/>
        <p:txBody>
          <a:bodyPr rtlCol="0"/>
          <a:lstStyle/>
          <a:p>
            <a:r>
              <a:rPr lang="tr-TR" dirty="0" smtClean="0"/>
              <a:t>SOME ekibi genellikle aşağıdaki görevleri yerine getirir:</a:t>
            </a:r>
          </a:p>
          <a:p>
            <a:r>
              <a:rPr lang="tr-TR" dirty="0" smtClean="0"/>
              <a:t>Olay Tespiti: SOME ekibi, ağlarını ve sistemlerini sürekli olarak izler ve potansiyel siber tehditleri tespit etmek için güvenlik olaylarını analiz eder.</a:t>
            </a:r>
          </a:p>
          <a:p>
            <a:r>
              <a:rPr lang="tr-TR" dirty="0" smtClean="0"/>
              <a:t>Olay Analizi: Ekip, tespit edilen olayları ayrıntılı bir şekilde analiz eder.</a:t>
            </a:r>
          </a:p>
          <a:p>
            <a:r>
              <a:rPr lang="tr-TR" dirty="0" smtClean="0"/>
              <a:t>Olay Yanıtı: SOME ekibi, bir siber olay tespit edildiğinde hızla yanıt verir.</a:t>
            </a:r>
          </a:p>
          <a:p>
            <a:r>
              <a:rPr lang="tr-TR" dirty="0" smtClean="0"/>
              <a:t>Olayın Düzgün Kayıt Altına Alınması: Ekip, tüm olayları ve müdahale süreçlerini ayrıntılı bir şekilde kayıt altına alır.</a:t>
            </a:r>
          </a:p>
        </p:txBody>
      </p:sp>
    </p:spTree>
    <p:extLst>
      <p:ext uri="{BB962C8B-B14F-4D97-AF65-F5344CB8AC3E}">
        <p14:creationId xmlns:p14="http://schemas.microsoft.com/office/powerpoint/2010/main" val="29866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SOME(SİBER OLAYLARA MÜDAHALE EKİBİ)</a:t>
            </a:r>
            <a:endParaRPr lang="tr-TR" dirty="0"/>
          </a:p>
        </p:txBody>
      </p:sp>
      <p:sp>
        <p:nvSpPr>
          <p:cNvPr id="3" name="İçerik Yer Tutucusu 2"/>
          <p:cNvSpPr>
            <a:spLocks noGrp="1"/>
          </p:cNvSpPr>
          <p:nvPr>
            <p:ph idx="1"/>
          </p:nvPr>
        </p:nvSpPr>
        <p:spPr/>
        <p:txBody>
          <a:bodyPr rtlCol="0"/>
          <a:lstStyle/>
          <a:p>
            <a:r>
              <a:rPr lang="tr-TR" dirty="0" smtClean="0"/>
              <a:t>SOME ekibi, organizasyonların siber güvenliğini artırmak ve siber saldırılara karşı dirençli olmalarını sağlamak için çok önemlidir.</a:t>
            </a:r>
          </a:p>
          <a:p>
            <a:r>
              <a:rPr lang="tr-TR" dirty="0" smtClean="0"/>
              <a:t>Önemli nedenler şunlar olabilir:</a:t>
            </a:r>
          </a:p>
          <a:p>
            <a:r>
              <a:rPr lang="tr-TR" dirty="0" smtClean="0"/>
              <a:t>Siber Tehditlere Hızla Yanıt: SOME ekipleri, siber saldırıları hızla tespit edebilir ve yanıtlayabilir, bu da organizasyonların potansiyel olarak büyük zararları en aza indirmelerine yardımcı olur.</a:t>
            </a:r>
          </a:p>
        </p:txBody>
      </p:sp>
    </p:spTree>
    <p:extLst>
      <p:ext uri="{BB962C8B-B14F-4D97-AF65-F5344CB8AC3E}">
        <p14:creationId xmlns:p14="http://schemas.microsoft.com/office/powerpoint/2010/main" val="263469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SOME(SİBER OLAYLARA MÜDAHALE EKİBİ)</a:t>
            </a:r>
            <a:endParaRPr lang="tr-TR" dirty="0"/>
          </a:p>
        </p:txBody>
      </p:sp>
      <p:sp>
        <p:nvSpPr>
          <p:cNvPr id="3" name="İçerik Yer Tutucusu 2"/>
          <p:cNvSpPr>
            <a:spLocks noGrp="1"/>
          </p:cNvSpPr>
          <p:nvPr>
            <p:ph idx="1"/>
          </p:nvPr>
        </p:nvSpPr>
        <p:spPr/>
        <p:txBody>
          <a:bodyPr rtlCol="0">
            <a:normAutofit/>
          </a:bodyPr>
          <a:lstStyle/>
          <a:p>
            <a:r>
              <a:rPr lang="tr-TR" dirty="0" smtClean="0"/>
              <a:t>Veri ve Varlık Koruması: SOME ekipleri, organizasyonların hassas verilerini ve diğer varlıklarını koruma görevini üstlenir. Bu, veri sızıntıları ve kayıplarının önlendiği anlamına gelir.</a:t>
            </a:r>
          </a:p>
          <a:p>
            <a:r>
              <a:rPr lang="tr-TR" dirty="0" smtClean="0"/>
              <a:t>Siber Güvenlik Farkındalığı: SOME ekibi, organizasyonun siber güvenlik farkındalığını arttırır ve güvenlik politikalarını uygulamak için en iyi uygulamaları teşvik eder.</a:t>
            </a:r>
          </a:p>
          <a:p>
            <a:r>
              <a:rPr lang="tr-TR" dirty="0" smtClean="0"/>
              <a:t>Uzun Vadeli Öğrenme: SOME ekipleri, saldırılar hakkında bilgi toplar ve bu bilgileri gelecekteki olaylara karşı hazırlık olarak kullanır. Bu, organizasyonun siber güvenlik savunmasını sürekli olarak güçlendirir.</a:t>
            </a:r>
          </a:p>
        </p:txBody>
      </p:sp>
    </p:spTree>
    <p:extLst>
      <p:ext uri="{BB962C8B-B14F-4D97-AF65-F5344CB8AC3E}">
        <p14:creationId xmlns:p14="http://schemas.microsoft.com/office/powerpoint/2010/main" val="152780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SOC(GÜVENLİK OPERASYON MERKEZİ)</a:t>
            </a:r>
            <a:endParaRPr lang="tr-TR" dirty="0"/>
          </a:p>
        </p:txBody>
      </p:sp>
      <p:sp>
        <p:nvSpPr>
          <p:cNvPr id="3" name="İçerik Yer Tutucusu 2"/>
          <p:cNvSpPr>
            <a:spLocks noGrp="1"/>
          </p:cNvSpPr>
          <p:nvPr>
            <p:ph idx="1"/>
          </p:nvPr>
        </p:nvSpPr>
        <p:spPr/>
        <p:txBody>
          <a:bodyPr rtlCol="0">
            <a:normAutofit/>
          </a:bodyPr>
          <a:lstStyle/>
          <a:p>
            <a:r>
              <a:rPr lang="tr-TR" dirty="0" smtClean="0"/>
              <a:t>SOC(Güvenlik Operasyon Merkezi), bir organizasyonun veya kurumun siber güvenliği ile ilgili sürekli izleme, tehdit tespiti, yanıt verme ve güvenlik olaylarını yönetme amacıyla kurulan bir merkezdir.</a:t>
            </a:r>
          </a:p>
          <a:p>
            <a:r>
              <a:rPr lang="tr-TR" dirty="0" smtClean="0"/>
              <a:t>SOC, siber tehditlere karşı savunma sağlamak ve siber güvenliği artırmak için tasarlanmış bir </a:t>
            </a:r>
            <a:r>
              <a:rPr lang="tr-TR" dirty="0" err="1" smtClean="0"/>
              <a:t>operasyonel</a:t>
            </a:r>
            <a:r>
              <a:rPr lang="tr-TR" dirty="0" smtClean="0"/>
              <a:t> birimdir.</a:t>
            </a:r>
          </a:p>
        </p:txBody>
      </p:sp>
    </p:spTree>
    <p:extLst>
      <p:ext uri="{BB962C8B-B14F-4D97-AF65-F5344CB8AC3E}">
        <p14:creationId xmlns:p14="http://schemas.microsoft.com/office/powerpoint/2010/main" val="64621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SOC(GÜVENLİK OPERASYON MERKEZİ)</a:t>
            </a:r>
            <a:endParaRPr lang="tr-TR" dirty="0"/>
          </a:p>
        </p:txBody>
      </p:sp>
      <p:sp>
        <p:nvSpPr>
          <p:cNvPr id="3" name="İçerik Yer Tutucusu 2"/>
          <p:cNvSpPr>
            <a:spLocks noGrp="1"/>
          </p:cNvSpPr>
          <p:nvPr>
            <p:ph idx="1"/>
          </p:nvPr>
        </p:nvSpPr>
        <p:spPr/>
        <p:txBody>
          <a:bodyPr rtlCol="0">
            <a:normAutofit/>
          </a:bodyPr>
          <a:lstStyle/>
          <a:p>
            <a:r>
              <a:rPr lang="tr-TR" dirty="0" smtClean="0"/>
              <a:t>SOC görevleri:</a:t>
            </a:r>
          </a:p>
          <a:p>
            <a:r>
              <a:rPr lang="tr-TR" dirty="0" smtClean="0"/>
              <a:t>Siber Tehdit İzleme: SOC, organizasyonun bilgisayar ağları ve sistemlerini sürekli olarak izler ve siber tehditlerin erken tespitini sağlar.</a:t>
            </a:r>
          </a:p>
          <a:p>
            <a:r>
              <a:rPr lang="tr-TR" dirty="0" smtClean="0"/>
              <a:t>Tehdit Analizi: SOC, tespit edilen tehditleri analiz eder ve bunların ne kadar ciddi olduğunu ve organizasyona ne tür zararlar verebileceğini belirlemeye çalışır.</a:t>
            </a:r>
          </a:p>
        </p:txBody>
      </p:sp>
    </p:spTree>
    <p:extLst>
      <p:ext uri="{BB962C8B-B14F-4D97-AF65-F5344CB8AC3E}">
        <p14:creationId xmlns:p14="http://schemas.microsoft.com/office/powerpoint/2010/main" val="197527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pPr rtl="0"/>
            <a:r>
              <a:rPr lang="tr-TR" dirty="0" smtClean="0"/>
              <a:t>SOC(GÜVENLİK OPERASYON MERKEZİ)</a:t>
            </a:r>
            <a:endParaRPr lang="tr-TR" dirty="0"/>
          </a:p>
        </p:txBody>
      </p:sp>
      <p:sp>
        <p:nvSpPr>
          <p:cNvPr id="3" name="İçerik Yer Tutucusu 2"/>
          <p:cNvSpPr>
            <a:spLocks noGrp="1"/>
          </p:cNvSpPr>
          <p:nvPr>
            <p:ph idx="1"/>
          </p:nvPr>
        </p:nvSpPr>
        <p:spPr/>
        <p:txBody>
          <a:bodyPr rtlCol="0">
            <a:normAutofit/>
          </a:bodyPr>
          <a:lstStyle/>
          <a:p>
            <a:r>
              <a:rPr lang="tr-TR" dirty="0" smtClean="0"/>
              <a:t>SOC görevleri:</a:t>
            </a:r>
          </a:p>
          <a:p>
            <a:r>
              <a:rPr lang="tr-TR" dirty="0" smtClean="0"/>
              <a:t>Olay Yanıtı: SOC, siber güvenlik olaylarını hızla yanıtlar. Tehditlerin etkisini sınırlamak ve organizasyonun sistemlerini korumak için gerekli aksiyonları alır.</a:t>
            </a:r>
          </a:p>
          <a:p>
            <a:r>
              <a:rPr lang="tr-TR" dirty="0" smtClean="0"/>
              <a:t>Olay Kayıt ve Raporlama: SOC, tüm güvenlik olaylarını ayrıntılı bir şekilde kayıt altına alır ve bu kayıtları organizasyonun yasal gereksinimlerine ve raporlama ihtiyaçlarına uygun olarak saklar.</a:t>
            </a:r>
          </a:p>
        </p:txBody>
      </p:sp>
    </p:spTree>
    <p:extLst>
      <p:ext uri="{BB962C8B-B14F-4D97-AF65-F5344CB8AC3E}">
        <p14:creationId xmlns:p14="http://schemas.microsoft.com/office/powerpoint/2010/main" val="353601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fontScale="90000"/>
          </a:bodyPr>
          <a:lstStyle/>
          <a:p>
            <a:pPr rtl="0"/>
            <a:r>
              <a:rPr lang="tr-TR" dirty="0" smtClean="0"/>
              <a:t>USOM(ULUSAL SİBER OLAYLARA MÜDAHALE MERKEZİ)</a:t>
            </a:r>
            <a:endParaRPr lang="tr-TR" dirty="0"/>
          </a:p>
        </p:txBody>
      </p:sp>
      <p:sp>
        <p:nvSpPr>
          <p:cNvPr id="3" name="İçerik Yer Tutucusu 2"/>
          <p:cNvSpPr>
            <a:spLocks noGrp="1"/>
          </p:cNvSpPr>
          <p:nvPr>
            <p:ph idx="1"/>
          </p:nvPr>
        </p:nvSpPr>
        <p:spPr/>
        <p:txBody>
          <a:bodyPr rtlCol="0">
            <a:normAutofit/>
          </a:bodyPr>
          <a:lstStyle/>
          <a:p>
            <a:pPr marL="624078" indent="-514350">
              <a:buFont typeface="+mj-lt"/>
              <a:buAutoNum type="arabicPeriod"/>
            </a:pPr>
            <a:r>
              <a:rPr lang="tr-TR" dirty="0" smtClean="0"/>
              <a:t>Siber güvenlik İzleme ve Teşhis</a:t>
            </a:r>
          </a:p>
          <a:p>
            <a:pPr marL="624078" indent="-514350">
              <a:buFont typeface="+mj-lt"/>
              <a:buAutoNum type="arabicPeriod"/>
            </a:pPr>
            <a:r>
              <a:rPr lang="tr-TR" dirty="0" smtClean="0"/>
              <a:t>Olay Yanıtı ve Müdahale</a:t>
            </a:r>
          </a:p>
          <a:p>
            <a:pPr marL="624078" indent="-514350">
              <a:buFont typeface="+mj-lt"/>
              <a:buAutoNum type="arabicPeriod"/>
            </a:pPr>
            <a:r>
              <a:rPr lang="tr-TR" dirty="0" smtClean="0"/>
              <a:t>Siber Tehdit İstihbaratı ve Analiz</a:t>
            </a:r>
          </a:p>
          <a:p>
            <a:pPr marL="624078" indent="-514350">
              <a:buFont typeface="+mj-lt"/>
              <a:buAutoNum type="arabicPeriod"/>
            </a:pPr>
            <a:r>
              <a:rPr lang="tr-TR" dirty="0" smtClean="0"/>
              <a:t>Kamu ve Özel Sektör İşbirliği</a:t>
            </a:r>
          </a:p>
          <a:p>
            <a:pPr marL="624078" indent="-514350">
              <a:buFont typeface="+mj-lt"/>
              <a:buAutoNum type="arabicPeriod"/>
            </a:pPr>
            <a:r>
              <a:rPr lang="tr-TR" dirty="0" smtClean="0"/>
              <a:t>Siber Güvenlik Bilincinin Artırılması</a:t>
            </a:r>
          </a:p>
        </p:txBody>
      </p:sp>
    </p:spTree>
    <p:extLst>
      <p:ext uri="{BB962C8B-B14F-4D97-AF65-F5344CB8AC3E}">
        <p14:creationId xmlns:p14="http://schemas.microsoft.com/office/powerpoint/2010/main" val="311131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VERİTABANI GÜVENLİĞİ NEDİR?</a:t>
            </a:r>
            <a:endParaRPr lang="tr-TR" dirty="0"/>
          </a:p>
        </p:txBody>
      </p:sp>
      <p:sp>
        <p:nvSpPr>
          <p:cNvPr id="3" name="İçerik Yer Tutucusu 2"/>
          <p:cNvSpPr>
            <a:spLocks noGrp="1"/>
          </p:cNvSpPr>
          <p:nvPr>
            <p:ph idx="1"/>
          </p:nvPr>
        </p:nvSpPr>
        <p:spPr/>
        <p:txBody>
          <a:bodyPr rtlCol="0"/>
          <a:lstStyle/>
          <a:p>
            <a:r>
              <a:rPr lang="tr-TR" dirty="0" err="1" smtClean="0"/>
              <a:t>Veritabanı</a:t>
            </a:r>
            <a:r>
              <a:rPr lang="tr-TR" dirty="0" smtClean="0"/>
              <a:t> güvenliği, bilgi güvenliğinin önemli bir parçasıdır ve aşağıdaki unsurları içerir:</a:t>
            </a:r>
          </a:p>
          <a:p>
            <a:pPr marL="624078" indent="-514350">
              <a:buFont typeface="+mj-lt"/>
              <a:buAutoNum type="arabicPeriod"/>
            </a:pPr>
            <a:r>
              <a:rPr lang="tr-TR" dirty="0" smtClean="0"/>
              <a:t>Erişim Kontrolleri</a:t>
            </a:r>
          </a:p>
          <a:p>
            <a:pPr marL="624078" indent="-514350">
              <a:buFont typeface="+mj-lt"/>
              <a:buAutoNum type="arabicPeriod"/>
            </a:pPr>
            <a:r>
              <a:rPr lang="tr-TR" dirty="0" smtClean="0"/>
              <a:t>Şifreleme</a:t>
            </a:r>
          </a:p>
          <a:p>
            <a:pPr marL="624078" indent="-514350">
              <a:buFont typeface="+mj-lt"/>
              <a:buAutoNum type="arabicPeriod"/>
            </a:pPr>
            <a:r>
              <a:rPr lang="tr-TR" dirty="0" smtClean="0"/>
              <a:t>Günlük Kayıtları</a:t>
            </a:r>
          </a:p>
          <a:p>
            <a:pPr marL="624078" indent="-514350">
              <a:buFont typeface="+mj-lt"/>
              <a:buAutoNum type="arabicPeriod"/>
            </a:pPr>
            <a:r>
              <a:rPr lang="tr-TR" dirty="0" smtClean="0"/>
              <a:t>Yedeklemeler</a:t>
            </a:r>
          </a:p>
          <a:p>
            <a:pPr marL="624078" indent="-514350">
              <a:buFont typeface="+mj-lt"/>
              <a:buAutoNum type="arabicPeriod"/>
            </a:pPr>
            <a:r>
              <a:rPr lang="tr-TR" dirty="0" smtClean="0"/>
              <a:t>Güncel Yazılım ve Yama Yüklemeleri</a:t>
            </a:r>
          </a:p>
          <a:p>
            <a:pPr marL="624078" indent="-514350">
              <a:buFont typeface="+mj-lt"/>
              <a:buAutoNum type="arabicPeriod"/>
            </a:pPr>
            <a:r>
              <a:rPr lang="tr-TR" dirty="0" smtClean="0"/>
              <a:t>Saldırı Tespit ve Önleme Sistemleri(IDS/IPS)</a:t>
            </a:r>
          </a:p>
        </p:txBody>
      </p:sp>
    </p:spTree>
    <p:extLst>
      <p:ext uri="{BB962C8B-B14F-4D97-AF65-F5344CB8AC3E}">
        <p14:creationId xmlns:p14="http://schemas.microsoft.com/office/powerpoint/2010/main" val="395205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KURUMSAL AĞ(CORPORATE NETWORK) NEDİR?</a:t>
            </a:r>
            <a:endParaRPr lang="tr-TR" dirty="0"/>
          </a:p>
        </p:txBody>
      </p:sp>
      <p:sp>
        <p:nvSpPr>
          <p:cNvPr id="3" name="İçerik Yer Tutucusu 2"/>
          <p:cNvSpPr>
            <a:spLocks noGrp="1"/>
          </p:cNvSpPr>
          <p:nvPr>
            <p:ph idx="1"/>
          </p:nvPr>
        </p:nvSpPr>
        <p:spPr/>
        <p:txBody>
          <a:bodyPr rtlCol="0"/>
          <a:lstStyle/>
          <a:p>
            <a:r>
              <a:rPr lang="tr-TR" dirty="0" smtClean="0"/>
              <a:t>Kurumsal ağ, bir organizasyonun veya işletmenin içindeki bilgisayarların ve diğer cihazların birbiriyle iletişim kurduğu, bilgi ve veri paylaştığı özel bir iletişim altyapısını ifade eder.</a:t>
            </a:r>
          </a:p>
          <a:p>
            <a:r>
              <a:rPr lang="tr-TR" dirty="0" smtClean="0"/>
              <a:t>Kurumsal ağlar, çalışanların işbirliği yapması, veri ve dosya paylaşımı, e-posta iletişimi gibi günlük iş süreçlerini desteklemek için kullanılır.</a:t>
            </a:r>
          </a:p>
        </p:txBody>
      </p:sp>
    </p:spTree>
    <p:extLst>
      <p:ext uri="{BB962C8B-B14F-4D97-AF65-F5344CB8AC3E}">
        <p14:creationId xmlns:p14="http://schemas.microsoft.com/office/powerpoint/2010/main" val="18262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KURUMSAL AĞ GÜVENLİĞİ NEDİR?</a:t>
            </a:r>
            <a:endParaRPr lang="tr-TR" dirty="0"/>
          </a:p>
        </p:txBody>
      </p:sp>
      <p:sp>
        <p:nvSpPr>
          <p:cNvPr id="3" name="İçerik Yer Tutucusu 2"/>
          <p:cNvSpPr>
            <a:spLocks noGrp="1"/>
          </p:cNvSpPr>
          <p:nvPr>
            <p:ph idx="1"/>
          </p:nvPr>
        </p:nvSpPr>
        <p:spPr/>
        <p:txBody>
          <a:bodyPr rtlCol="0"/>
          <a:lstStyle/>
          <a:p>
            <a:r>
              <a:rPr lang="tr-TR" dirty="0" smtClean="0"/>
              <a:t>Kurumsal ağ güvenliği, bir organizasyonun iç ağına yönelik tehditlere karşı koruma sağlama pratiğini ifade eder.</a:t>
            </a:r>
          </a:p>
          <a:p>
            <a:r>
              <a:rPr lang="tr-TR" dirty="0" smtClean="0"/>
              <a:t>Bu, ağa yetkisiz erişimden, veri sızıntısından veya diğer siber saldırılardan korunmayı içerir. Ayrıca, çalışanların ve organizasyonun veri güvenliği politikalarına uygun davranmalarını teşvik etmek de önemlidir.</a:t>
            </a:r>
          </a:p>
        </p:txBody>
      </p:sp>
    </p:spTree>
    <p:extLst>
      <p:ext uri="{BB962C8B-B14F-4D97-AF65-F5344CB8AC3E}">
        <p14:creationId xmlns:p14="http://schemas.microsoft.com/office/powerpoint/2010/main" val="65171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KABLOSUZ AĞ(WIRELESS NETWORK) NEDİR?</a:t>
            </a:r>
            <a:endParaRPr lang="tr-TR" dirty="0"/>
          </a:p>
        </p:txBody>
      </p:sp>
      <p:sp>
        <p:nvSpPr>
          <p:cNvPr id="3" name="İçerik Yer Tutucusu 2"/>
          <p:cNvSpPr>
            <a:spLocks noGrp="1"/>
          </p:cNvSpPr>
          <p:nvPr>
            <p:ph idx="1"/>
          </p:nvPr>
        </p:nvSpPr>
        <p:spPr/>
        <p:txBody>
          <a:bodyPr rtlCol="0"/>
          <a:lstStyle/>
          <a:p>
            <a:r>
              <a:rPr lang="tr-TR" dirty="0" smtClean="0"/>
              <a:t>Kablosuz ağ, bilgisayarlar, telefonlar, tabletler ve diğer cihazların kablosuz iletişim teknolojileri aracılığıyla birbirleriyle veya internetle iletişim kurmasını sağlayan bir ağ türüdür. Bu iletişim </a:t>
            </a:r>
            <a:r>
              <a:rPr lang="tr-TR" dirty="0" err="1" smtClean="0"/>
              <a:t>Wi</a:t>
            </a:r>
            <a:r>
              <a:rPr lang="tr-TR" dirty="0" smtClean="0"/>
              <a:t>-Fi, Bluetooth veya diğer kablosuz iletişim protokollerini kullanarak gerçekleşir.</a:t>
            </a:r>
          </a:p>
          <a:p>
            <a:r>
              <a:rPr lang="tr-TR" dirty="0" smtClean="0"/>
              <a:t>Kablosuz ağlar, telli(kablolu) ağlara göre daha esneklik ve </a:t>
            </a:r>
            <a:r>
              <a:rPr lang="tr-TR" dirty="0" err="1" smtClean="0"/>
              <a:t>mobilite</a:t>
            </a:r>
            <a:r>
              <a:rPr lang="tr-TR" dirty="0" smtClean="0"/>
              <a:t> sağlar.</a:t>
            </a:r>
          </a:p>
        </p:txBody>
      </p:sp>
    </p:spTree>
    <p:extLst>
      <p:ext uri="{BB962C8B-B14F-4D97-AF65-F5344CB8AC3E}">
        <p14:creationId xmlns:p14="http://schemas.microsoft.com/office/powerpoint/2010/main" val="93872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KABLOSUZ AĞ GÜVENLİĞİ NEDİR?</a:t>
            </a:r>
            <a:endParaRPr lang="tr-TR" dirty="0"/>
          </a:p>
        </p:txBody>
      </p:sp>
      <p:sp>
        <p:nvSpPr>
          <p:cNvPr id="3" name="İçerik Yer Tutucusu 2"/>
          <p:cNvSpPr>
            <a:spLocks noGrp="1"/>
          </p:cNvSpPr>
          <p:nvPr>
            <p:ph idx="1"/>
          </p:nvPr>
        </p:nvSpPr>
        <p:spPr/>
        <p:txBody>
          <a:bodyPr rtlCol="0"/>
          <a:lstStyle/>
          <a:p>
            <a:r>
              <a:rPr lang="tr-TR" dirty="0" smtClean="0"/>
              <a:t>Kablosuz ağ güvenliği, kablosuz ağları yetkisiz erişim ve siber saldırılardan koruma pratiğini ifade eder.</a:t>
            </a:r>
          </a:p>
          <a:p>
            <a:r>
              <a:rPr lang="tr-TR" dirty="0" smtClean="0"/>
              <a:t>Kablosuz ağlar, yaygın olarak kullanıldıkları için güvenlikleri önemlidir çünkü kötü niyetli kişiler veya cihazlar bu ağlara kolayca erişebilirler.</a:t>
            </a:r>
          </a:p>
          <a:p>
            <a:r>
              <a:rPr lang="tr-TR" dirty="0" smtClean="0"/>
              <a:t>Kablosuz ağ güvenliği, ağın gizliliğini, bütünlüğünü ve </a:t>
            </a:r>
            <a:r>
              <a:rPr lang="tr-TR" dirty="0" err="1" smtClean="0"/>
              <a:t>erişlebilirliğini</a:t>
            </a:r>
            <a:r>
              <a:rPr lang="tr-TR" dirty="0" smtClean="0"/>
              <a:t> korumayı amaçlar.</a:t>
            </a:r>
          </a:p>
        </p:txBody>
      </p:sp>
    </p:spTree>
    <p:extLst>
      <p:ext uri="{BB962C8B-B14F-4D97-AF65-F5344CB8AC3E}">
        <p14:creationId xmlns:p14="http://schemas.microsoft.com/office/powerpoint/2010/main" val="9572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OWASP NEDİR?</a:t>
            </a:r>
            <a:endParaRPr lang="tr-TR" dirty="0"/>
          </a:p>
        </p:txBody>
      </p:sp>
      <p:sp>
        <p:nvSpPr>
          <p:cNvPr id="3" name="İçerik Yer Tutucusu 2"/>
          <p:cNvSpPr>
            <a:spLocks noGrp="1"/>
          </p:cNvSpPr>
          <p:nvPr>
            <p:ph idx="1"/>
          </p:nvPr>
        </p:nvSpPr>
        <p:spPr/>
        <p:txBody>
          <a:bodyPr rtlCol="0"/>
          <a:lstStyle/>
          <a:p>
            <a:r>
              <a:rPr lang="tr-TR" dirty="0" smtClean="0"/>
              <a:t>OWASP, ‘Open Web Application Security Project’ kelimelerinin baş harflerinden oluşan bir kısaltmadır ve açık kaynaklı bir topluluk tarafından yönetilen bir projeyi ifade eder.</a:t>
            </a:r>
          </a:p>
          <a:p>
            <a:r>
              <a:rPr lang="tr-TR" dirty="0" smtClean="0"/>
              <a:t>OWASP, yazılım ve web uygulamalarının güvenliğini artırmayı amaçlayan bir dizi kaynak ve rehber sunar. OWASP, web uygulama güvenliği alanında dünya genelinde tanınan bir otoritedir.</a:t>
            </a:r>
          </a:p>
        </p:txBody>
      </p:sp>
    </p:spTree>
    <p:extLst>
      <p:ext uri="{BB962C8B-B14F-4D97-AF65-F5344CB8AC3E}">
        <p14:creationId xmlns:p14="http://schemas.microsoft.com/office/powerpoint/2010/main" val="5798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5310_TF03460604" id="{F6EFC989-8B6A-426D-8CC8-42909735A4A0}" vid="{6F0D95CE-7106-4C3E-8D98-EE1220DA24E4}"/>
    </a:ext>
  </a:extLst>
</a:theme>
</file>

<file path=ppt/theme/theme2.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Eğitim sunusu</Template>
  <TotalTime>1032</TotalTime>
  <Words>3218</Words>
  <Application>Microsoft Office PowerPoint</Application>
  <PresentationFormat>Geniş ekran</PresentationFormat>
  <Paragraphs>242</Paragraphs>
  <Slides>36</Slides>
  <Notes>36</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36</vt:i4>
      </vt:variant>
    </vt:vector>
  </HeadingPairs>
  <TitlesOfParts>
    <vt:vector size="41" baseType="lpstr">
      <vt:lpstr>Arial</vt:lpstr>
      <vt:lpstr>Calibri</vt:lpstr>
      <vt:lpstr>Georgia</vt:lpstr>
      <vt:lpstr>Wingdings 2</vt:lpstr>
      <vt:lpstr>Eğitim sunusu</vt:lpstr>
      <vt:lpstr>Ağ ve Bilişim Güvenliği</vt:lpstr>
      <vt:lpstr>VERİTABANI(DATABASE) NEDİR?</vt:lpstr>
      <vt:lpstr>VERİTABANI GÜVENLİĞİ NEDİR?</vt:lpstr>
      <vt:lpstr>VERİTABANI GÜVENLİĞİ NEDİR?</vt:lpstr>
      <vt:lpstr>KURUMSAL AĞ(CORPORATE NETWORK) NEDİR?</vt:lpstr>
      <vt:lpstr>KURUMSAL AĞ GÜVENLİĞİ NEDİR?</vt:lpstr>
      <vt:lpstr>KABLOSUZ AĞ(WIRELESS NETWORK) NEDİR?</vt:lpstr>
      <vt:lpstr>KABLOSUZ AĞ GÜVENLİĞİ NEDİR?</vt:lpstr>
      <vt:lpstr>OWASP NEDİR?</vt:lpstr>
      <vt:lpstr>OWASP NEDİR?</vt:lpstr>
      <vt:lpstr>OWASPI KİMLER KULLANIR VE ÖNEMİ NEDİR?</vt:lpstr>
      <vt:lpstr>GÜVENLİK AMAÇLI KOD NEDİR?</vt:lpstr>
      <vt:lpstr>GÜVENLİK AMAÇLI KOD ANALİZİ NEDİR?</vt:lpstr>
      <vt:lpstr>GÜVENLİK AMAÇLI KOD ANALİZİ NEDİR?</vt:lpstr>
      <vt:lpstr>GÜVENLİ YAZILIM GELİŞTİRME YAŞAM DÖNGÜSÜ</vt:lpstr>
      <vt:lpstr>SSDLC NE İŞE YARAR?</vt:lpstr>
      <vt:lpstr>SİBER RİSKLER</vt:lpstr>
      <vt:lpstr>SİBER RİSKLER</vt:lpstr>
      <vt:lpstr>SİBER RİSK YÖNETİMİNİ KİMLER KULLANIR</vt:lpstr>
      <vt:lpstr>NIST SİBER RİSK YÖNETİMİ</vt:lpstr>
      <vt:lpstr>TSE ISO/IEC 27001 BİLGİ GÜVENLİĞİ STANDARDI</vt:lpstr>
      <vt:lpstr>ISO/IEC 27032 SİBER GÜVENLİK</vt:lpstr>
      <vt:lpstr>OFFENSIVE SECURITY(OSWE, OSCE, OSCP, OSWP)</vt:lpstr>
      <vt:lpstr>OFFENSIVE SECURITY(OSWE, OSCE, OSCP, OSWP)</vt:lpstr>
      <vt:lpstr>CISSP</vt:lpstr>
      <vt:lpstr>CEH(CERTIFIED ETHICAL HACKER)</vt:lpstr>
      <vt:lpstr>CCNA CYBEROPS</vt:lpstr>
      <vt:lpstr>CCSP</vt:lpstr>
      <vt:lpstr>SOME(SİBER OLAYLARA MÜDAHALE EKİBİ)</vt:lpstr>
      <vt:lpstr>SOME(SİBER OLAYLARA MÜDAHALE EKİBİ)</vt:lpstr>
      <vt:lpstr>SOME(SİBER OLAYLARA MÜDAHALE EKİBİ)</vt:lpstr>
      <vt:lpstr>SOME(SİBER OLAYLARA MÜDAHALE EKİBİ)</vt:lpstr>
      <vt:lpstr>SOC(GÜVENLİK OPERASYON MERKEZİ)</vt:lpstr>
      <vt:lpstr>SOC(GÜVENLİK OPERASYON MERKEZİ)</vt:lpstr>
      <vt:lpstr>SOC(GÜVENLİK OPERASYON MERKEZİ)</vt:lpstr>
      <vt:lpstr>USOM(ULUSAL SİBER OLAYLARA MÜDAHALE MERKEZİ)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Ağ ve Bilişim Güvenliği</dc:title>
  <dc:creator>ZaferS</dc:creator>
  <cp:lastModifiedBy>Zafer</cp:lastModifiedBy>
  <cp:revision>112</cp:revision>
  <dcterms:created xsi:type="dcterms:W3CDTF">2023-12-09T09:03:26Z</dcterms:created>
  <dcterms:modified xsi:type="dcterms:W3CDTF">2024-09-16T09:59:24Z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