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9911" autoAdjust="0"/>
  </p:normalViewPr>
  <p:slideViewPr>
    <p:cSldViewPr snapToGrid="0">
      <p:cViewPr varScale="1">
        <p:scale>
          <a:sx n="87" d="100"/>
          <a:sy n="87" d="100"/>
        </p:scale>
        <p:origin x="389"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11.12.2024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11.12.2024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194416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3351870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334854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37018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4079831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360621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278074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930996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3840777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155920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890461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2553519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351649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21634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132829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184237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145626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396427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417047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301160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11.12.2024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11.12.2024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11.12.2024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11.12.2024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11.12.2024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11.12.2024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11.12.2024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11.12.2024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11.12.2024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11.12.2024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11.12.2024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11.12.2024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Ağ ve Bilişim Güvenliği</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TARİHİ(KUANTUM BİLGİSAYARLAR)</a:t>
            </a:r>
            <a:endParaRPr lang="tr-TR" dirty="0"/>
          </a:p>
        </p:txBody>
      </p:sp>
      <p:sp>
        <p:nvSpPr>
          <p:cNvPr id="3" name="İçerik Yer Tutucusu 2"/>
          <p:cNvSpPr>
            <a:spLocks noGrp="1"/>
          </p:cNvSpPr>
          <p:nvPr>
            <p:ph idx="1"/>
          </p:nvPr>
        </p:nvSpPr>
        <p:spPr/>
        <p:txBody>
          <a:bodyPr>
            <a:normAutofit lnSpcReduction="10000"/>
          </a:bodyPr>
          <a:lstStyle/>
          <a:p>
            <a:r>
              <a:rPr lang="tr-TR" dirty="0"/>
              <a:t>Popüler bilim dergisi </a:t>
            </a:r>
            <a:r>
              <a:rPr lang="tr-TR" dirty="0" err="1"/>
              <a:t>Nature’daki</a:t>
            </a:r>
            <a:r>
              <a:rPr lang="tr-TR" dirty="0"/>
              <a:t> bir makaleye göre; Google Ekim 2019’da “</a:t>
            </a:r>
            <a:r>
              <a:rPr lang="tr-TR" dirty="0" err="1"/>
              <a:t>Sycamore</a:t>
            </a:r>
            <a:r>
              <a:rPr lang="tr-TR" dirty="0"/>
              <a:t>” adını verdiği 54 </a:t>
            </a:r>
            <a:r>
              <a:rPr lang="tr-TR" dirty="0" err="1"/>
              <a:t>qubit</a:t>
            </a:r>
            <a:r>
              <a:rPr lang="tr-TR" dirty="0"/>
              <a:t> kuantum bilgisayarın mevcut en hızlı süper bilgisayarların 10 bin yılda çözebileceği işlemi 200 saniyede çözdüğünü ileri sürmüş, böylece kuantum üstünlüğüne sahip olduklarını duyurmuştu. IBM ise, Google’ın hesaplamasında bir hata bulunduğunu, kuantum bilgisayarı tarafından çözülen problemin klasik bir bilgisayar tarafından 2.5 günde çözülebileceğini belirtmişti. Ancak, yine de 200 saniye ile 2.5 gün arasındaki muazzam fark Google’ın iddia ettiği gibi dramatik olmasa da, teknoloji dünyası için büyük bir dönüm noktası olma niteliği taşıyor diyebiliriz.</a:t>
            </a:r>
            <a:endParaRPr lang="tr-TR" dirty="0" smtClean="0"/>
          </a:p>
        </p:txBody>
      </p:sp>
    </p:spTree>
    <p:extLst>
      <p:ext uri="{BB962C8B-B14F-4D97-AF65-F5344CB8AC3E}">
        <p14:creationId xmlns:p14="http://schemas.microsoft.com/office/powerpoint/2010/main" val="304224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TARİHİ(KUANTUM BİLGİSAYARLAR)</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2164" y="2209800"/>
            <a:ext cx="7407671" cy="3960000"/>
          </a:xfrm>
        </p:spPr>
      </p:pic>
    </p:spTree>
    <p:extLst>
      <p:ext uri="{BB962C8B-B14F-4D97-AF65-F5344CB8AC3E}">
        <p14:creationId xmlns:p14="http://schemas.microsoft.com/office/powerpoint/2010/main" val="41440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TARİHİ(ZPK)</a:t>
            </a:r>
            <a:endParaRPr lang="tr-TR" dirty="0"/>
          </a:p>
        </p:txBody>
      </p:sp>
      <p:sp>
        <p:nvSpPr>
          <p:cNvPr id="3" name="İçerik Yer Tutucusu 2"/>
          <p:cNvSpPr>
            <a:spLocks noGrp="1"/>
          </p:cNvSpPr>
          <p:nvPr>
            <p:ph idx="1"/>
          </p:nvPr>
        </p:nvSpPr>
        <p:spPr/>
        <p:txBody>
          <a:bodyPr/>
          <a:lstStyle/>
          <a:p>
            <a:r>
              <a:rPr lang="tr-TR" dirty="0" smtClean="0"/>
              <a:t>ZPK(Zero Knowledge </a:t>
            </a:r>
            <a:r>
              <a:rPr lang="tr-TR" dirty="0" err="1" smtClean="0"/>
              <a:t>Proof</a:t>
            </a:r>
            <a:r>
              <a:rPr lang="tr-TR" dirty="0" smtClean="0"/>
              <a:t>) kriptolojinin bir diğer alanıdır ve temel olarak bir bilgiye sahip olduğunu kanıtlamak ancak bunu yaparken karşı tarafa hiçbir bilgi vermeden yapmayı ifade etmektedir.</a:t>
            </a:r>
          </a:p>
          <a:p>
            <a:r>
              <a:rPr lang="tr-TR" dirty="0" smtClean="0"/>
              <a:t>Özellikle kripto paralarda kullanılır.</a:t>
            </a:r>
            <a:endParaRPr lang="tr-TR" dirty="0"/>
          </a:p>
        </p:txBody>
      </p:sp>
    </p:spTree>
    <p:extLst>
      <p:ext uri="{BB962C8B-B14F-4D97-AF65-F5344CB8AC3E}">
        <p14:creationId xmlns:p14="http://schemas.microsoft.com/office/powerpoint/2010/main" val="255122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TARİHİ(ZPK)</a:t>
            </a:r>
            <a:endParaRPr lang="tr-TR" dirty="0"/>
          </a:p>
        </p:txBody>
      </p:sp>
      <p:pic>
        <p:nvPicPr>
          <p:cNvPr id="5" name="İçerik Yer Tutucus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1244" y="2209800"/>
            <a:ext cx="8389511" cy="4324350"/>
          </a:xfrm>
        </p:spPr>
      </p:pic>
    </p:spTree>
    <p:extLst>
      <p:ext uri="{BB962C8B-B14F-4D97-AF65-F5344CB8AC3E}">
        <p14:creationId xmlns:p14="http://schemas.microsoft.com/office/powerpoint/2010/main" val="6607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TARİHİ(Smart </a:t>
            </a:r>
            <a:r>
              <a:rPr lang="tr-TR" dirty="0" err="1" smtClean="0"/>
              <a:t>Contracts</a:t>
            </a:r>
            <a:r>
              <a:rPr lang="tr-TR" dirty="0" smtClean="0"/>
              <a:t>)</a:t>
            </a:r>
            <a:endParaRPr lang="tr-TR" dirty="0"/>
          </a:p>
        </p:txBody>
      </p:sp>
      <p:sp>
        <p:nvSpPr>
          <p:cNvPr id="3" name="İçerik Yer Tutucusu 2"/>
          <p:cNvSpPr>
            <a:spLocks noGrp="1"/>
          </p:cNvSpPr>
          <p:nvPr>
            <p:ph idx="1"/>
          </p:nvPr>
        </p:nvSpPr>
        <p:spPr/>
        <p:txBody>
          <a:bodyPr/>
          <a:lstStyle/>
          <a:p>
            <a:r>
              <a:rPr lang="tr-TR" dirty="0" smtClean="0"/>
              <a:t>Smart </a:t>
            </a:r>
            <a:r>
              <a:rPr lang="tr-TR" dirty="0" err="1" smtClean="0"/>
              <a:t>Contracts</a:t>
            </a:r>
            <a:r>
              <a:rPr lang="tr-TR" dirty="0" smtClean="0"/>
              <a:t>(Akıllı Kontratlar) </a:t>
            </a:r>
            <a:r>
              <a:rPr lang="tr-TR" dirty="0" err="1" smtClean="0"/>
              <a:t>Ethereum</a:t>
            </a:r>
            <a:r>
              <a:rPr lang="tr-TR" dirty="0" smtClean="0"/>
              <a:t> veya başka kripto paralar tarafından çalıştırılabilecek küçük kod parçacıklarıdır.</a:t>
            </a:r>
          </a:p>
          <a:p>
            <a:r>
              <a:rPr lang="tr-TR" dirty="0" smtClean="0"/>
              <a:t>Bir şartname veya kontrata ihtiyaç duyulabilecek pek çok yerde bunların kullanılabilmesini sağlar.</a:t>
            </a:r>
            <a:endParaRPr lang="tr-TR" dirty="0"/>
          </a:p>
        </p:txBody>
      </p:sp>
    </p:spTree>
    <p:extLst>
      <p:ext uri="{BB962C8B-B14F-4D97-AF65-F5344CB8AC3E}">
        <p14:creationId xmlns:p14="http://schemas.microsoft.com/office/powerpoint/2010/main" val="82823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TARİHİ(Smart </a:t>
            </a:r>
            <a:r>
              <a:rPr lang="tr-TR" dirty="0" err="1" smtClean="0"/>
              <a:t>Contracts</a:t>
            </a:r>
            <a:r>
              <a:rPr lang="tr-TR" dirty="0" smtClean="0"/>
              <a:t>)</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256" y="2209800"/>
            <a:ext cx="8337488" cy="3960000"/>
          </a:xfrm>
        </p:spPr>
      </p:pic>
    </p:spTree>
    <p:extLst>
      <p:ext uri="{BB962C8B-B14F-4D97-AF65-F5344CB8AC3E}">
        <p14:creationId xmlns:p14="http://schemas.microsoft.com/office/powerpoint/2010/main" val="150413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TARİHİ(Yan Kanal Analizleri)</a:t>
            </a:r>
            <a:endParaRPr lang="tr-TR" dirty="0"/>
          </a:p>
        </p:txBody>
      </p:sp>
      <p:sp>
        <p:nvSpPr>
          <p:cNvPr id="3" name="İçerik Yer Tutucusu 2"/>
          <p:cNvSpPr>
            <a:spLocks noGrp="1"/>
          </p:cNvSpPr>
          <p:nvPr>
            <p:ph idx="1"/>
          </p:nvPr>
        </p:nvSpPr>
        <p:spPr/>
        <p:txBody>
          <a:bodyPr/>
          <a:lstStyle/>
          <a:p>
            <a:r>
              <a:rPr lang="tr-TR" dirty="0" smtClean="0"/>
              <a:t>Yan Kanal Analizleri özellikle donanım güvenliği kısmında kullanılır.</a:t>
            </a:r>
          </a:p>
          <a:p>
            <a:r>
              <a:rPr lang="tr-TR" dirty="0" smtClean="0"/>
              <a:t>Bir şifreleme algoritmasının çalıştığı donanım üzerinde bir gizli anahtar barındırması ve bu gizli anahtarın dışarıya çıkamaması gibi bir durumda ilgili donanımı dinleyerek gizli anahtar hakkında bir bilgi elde edilebilmesini inceler.</a:t>
            </a:r>
          </a:p>
          <a:p>
            <a:r>
              <a:rPr lang="tr-TR" dirty="0" smtClean="0"/>
              <a:t>Kriptoloji ile ilgilenenler bu tarz yaklaşımlara karşı güvenli donanım üretme ve bir yandan da bunu test etme üzerine çalışabilirler.</a:t>
            </a:r>
            <a:endParaRPr lang="tr-TR" dirty="0"/>
          </a:p>
        </p:txBody>
      </p:sp>
    </p:spTree>
    <p:extLst>
      <p:ext uri="{BB962C8B-B14F-4D97-AF65-F5344CB8AC3E}">
        <p14:creationId xmlns:p14="http://schemas.microsoft.com/office/powerpoint/2010/main" val="414048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TARİHİ(Yan Kanal Analizleri)</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4379" y="2209800"/>
            <a:ext cx="8883242" cy="3960000"/>
          </a:xfrm>
        </p:spPr>
      </p:pic>
    </p:spTree>
    <p:extLst>
      <p:ext uri="{BB962C8B-B14F-4D97-AF65-F5344CB8AC3E}">
        <p14:creationId xmlns:p14="http://schemas.microsoft.com/office/powerpoint/2010/main" val="188204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t>
            </a:r>
            <a:r>
              <a:rPr lang="tr-TR" dirty="0" err="1" smtClean="0"/>
              <a:t>Sensör</a:t>
            </a:r>
            <a:r>
              <a:rPr lang="tr-TR" dirty="0" smtClean="0"/>
              <a:t> Güvenliği)</a:t>
            </a:r>
            <a:endParaRPr lang="tr-TR" dirty="0"/>
          </a:p>
        </p:txBody>
      </p:sp>
      <p:sp>
        <p:nvSpPr>
          <p:cNvPr id="3" name="İçerik Yer Tutucusu 2"/>
          <p:cNvSpPr>
            <a:spLocks noGrp="1"/>
          </p:cNvSpPr>
          <p:nvPr>
            <p:ph idx="1"/>
          </p:nvPr>
        </p:nvSpPr>
        <p:spPr/>
        <p:txBody>
          <a:bodyPr/>
          <a:lstStyle/>
          <a:p>
            <a:r>
              <a:rPr lang="tr-TR" dirty="0" smtClean="0"/>
              <a:t>Sıcaklık, nem, ses, duman vb. </a:t>
            </a:r>
            <a:r>
              <a:rPr lang="tr-TR" dirty="0" err="1" smtClean="0"/>
              <a:t>sensörler</a:t>
            </a:r>
            <a:r>
              <a:rPr lang="tr-TR" dirty="0" smtClean="0"/>
              <a:t> için ayrıca güvenlik önlemleri gerekebilmektedir. </a:t>
            </a:r>
            <a:r>
              <a:rPr lang="tr-TR" dirty="0" err="1" smtClean="0"/>
              <a:t>Hafifsiklet</a:t>
            </a:r>
            <a:r>
              <a:rPr lang="tr-TR" dirty="0" smtClean="0"/>
              <a:t> </a:t>
            </a:r>
            <a:r>
              <a:rPr lang="tr-TR" dirty="0" err="1" smtClean="0"/>
              <a:t>kriptografi</a:t>
            </a:r>
            <a:r>
              <a:rPr lang="tr-TR" dirty="0" smtClean="0"/>
              <a:t> olarak geçen bu alanda </a:t>
            </a:r>
            <a:r>
              <a:rPr lang="tr-TR" dirty="0" err="1" smtClean="0"/>
              <a:t>sensörlerden</a:t>
            </a:r>
            <a:r>
              <a:rPr lang="tr-TR" dirty="0" smtClean="0"/>
              <a:t> okunan veriler değiştirilebilir ve bütünlük bozulabilir.</a:t>
            </a:r>
          </a:p>
          <a:p>
            <a:r>
              <a:rPr lang="tr-TR" dirty="0" smtClean="0"/>
              <a:t>DES burada kullanılamaz çünkü çoktan kırılmıştır AES ise bu tarz donanımlar için çok maliyet oluşturmaktadır.</a:t>
            </a:r>
            <a:endParaRPr lang="tr-TR" dirty="0"/>
          </a:p>
        </p:txBody>
      </p:sp>
    </p:spTree>
    <p:extLst>
      <p:ext uri="{BB962C8B-B14F-4D97-AF65-F5344CB8AC3E}">
        <p14:creationId xmlns:p14="http://schemas.microsoft.com/office/powerpoint/2010/main" val="276301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t>
            </a:r>
            <a:r>
              <a:rPr lang="tr-TR" dirty="0" err="1" smtClean="0"/>
              <a:t>Sensör</a:t>
            </a:r>
            <a:r>
              <a:rPr lang="tr-TR" dirty="0" smtClean="0"/>
              <a:t> Güvenliği)</a:t>
            </a:r>
            <a:endParaRPr lang="tr-TR" dirty="0"/>
          </a:p>
        </p:txBody>
      </p:sp>
      <p:pic>
        <p:nvPicPr>
          <p:cNvPr id="5" name="İçerik Yer Tutucus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7338" y="2209800"/>
            <a:ext cx="7697324" cy="3960000"/>
          </a:xfrm>
        </p:spPr>
      </p:pic>
    </p:spTree>
    <p:extLst>
      <p:ext uri="{BB962C8B-B14F-4D97-AF65-F5344CB8AC3E}">
        <p14:creationId xmlns:p14="http://schemas.microsoft.com/office/powerpoint/2010/main" val="380024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TARİHİ(ASİMETRİK ŞİFRELEME)</a:t>
            </a:r>
            <a:endParaRPr lang="tr-TR" dirty="0"/>
          </a:p>
        </p:txBody>
      </p:sp>
      <p:sp>
        <p:nvSpPr>
          <p:cNvPr id="3" name="İçerik Yer Tutucusu 2"/>
          <p:cNvSpPr>
            <a:spLocks noGrp="1"/>
          </p:cNvSpPr>
          <p:nvPr>
            <p:ph idx="1"/>
          </p:nvPr>
        </p:nvSpPr>
        <p:spPr/>
        <p:txBody>
          <a:bodyPr/>
          <a:lstStyle/>
          <a:p>
            <a:r>
              <a:rPr lang="tr-TR" dirty="0" smtClean="0"/>
              <a:t>1975 yılında </a:t>
            </a:r>
            <a:r>
              <a:rPr lang="tr-TR" dirty="0" err="1" smtClean="0"/>
              <a:t>Diffie</a:t>
            </a:r>
            <a:r>
              <a:rPr lang="tr-TR" dirty="0" smtClean="0"/>
              <a:t> ve </a:t>
            </a:r>
            <a:r>
              <a:rPr lang="tr-TR" dirty="0" err="1" smtClean="0"/>
              <a:t>Hellman</a:t>
            </a:r>
            <a:r>
              <a:rPr lang="tr-TR" dirty="0" smtClean="0"/>
              <a:t> tarafından asimetrik şifreleme bulunmuştur.</a:t>
            </a:r>
          </a:p>
          <a:p>
            <a:r>
              <a:rPr lang="tr-TR" dirty="0" smtClean="0"/>
              <a:t>Asimetrik şifreleme bulunana kadar şifreleme işlemleri için kullanılan anahtar açık bir şekilde paylaşılmaktaydı.</a:t>
            </a:r>
          </a:p>
          <a:p>
            <a:r>
              <a:rPr lang="tr-TR" dirty="0" smtClean="0"/>
              <a:t>Asimetrik şifreleme şu şekilde anlatılabilir: bir kutu olduğunu ve içinde gizli bilginin olduğunu varsayalım A kişisi bu kutuyu B kişisine gönderirken önce kendisi bir kilit ekler, B’ye ulaşan kilitli kutuya B tarafından bir kilit daha eklenir ve A’ya gönderilir. A 2 kilitten kendi eklediği kilidi açar ve B’ye gönderir; B’de kendi kilidini açar.</a:t>
            </a:r>
            <a:endParaRPr lang="tr-TR" dirty="0"/>
          </a:p>
        </p:txBody>
      </p:sp>
    </p:spTree>
    <p:extLst>
      <p:ext uri="{BB962C8B-B14F-4D97-AF65-F5344CB8AC3E}">
        <p14:creationId xmlns:p14="http://schemas.microsoft.com/office/powerpoint/2010/main" val="343393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TARİHİ(Güvenli Çoklu Hesaplama)</a:t>
            </a:r>
            <a:endParaRPr lang="tr-TR" dirty="0"/>
          </a:p>
        </p:txBody>
      </p:sp>
      <p:sp>
        <p:nvSpPr>
          <p:cNvPr id="3" name="İçerik Yer Tutucusu 2"/>
          <p:cNvSpPr>
            <a:spLocks noGrp="1"/>
          </p:cNvSpPr>
          <p:nvPr>
            <p:ph idx="1"/>
          </p:nvPr>
        </p:nvSpPr>
        <p:spPr/>
        <p:txBody>
          <a:bodyPr/>
          <a:lstStyle/>
          <a:p>
            <a:r>
              <a:rPr lang="tr-TR" dirty="0" smtClean="0"/>
              <a:t>Güvenli çoklu hesaplama yöntemleri kriptolojinin bir diğer alanıdır.</a:t>
            </a:r>
          </a:p>
          <a:p>
            <a:r>
              <a:rPr lang="tr-TR" dirty="0" smtClean="0"/>
              <a:t>Bu alanda çok büyük bir hesaplamanın yapılması ve bunu birden çok kişinin yapması ancak hiçbirinin birbirinin hesabından haberinin olmaması düşünülebilir.</a:t>
            </a:r>
            <a:endParaRPr lang="tr-TR" dirty="0"/>
          </a:p>
        </p:txBody>
      </p:sp>
    </p:spTree>
    <p:extLst>
      <p:ext uri="{BB962C8B-B14F-4D97-AF65-F5344CB8AC3E}">
        <p14:creationId xmlns:p14="http://schemas.microsoft.com/office/powerpoint/2010/main" val="146087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TARİHİ(Güvenli Çoklu Hesaplama)</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7686" y="2209800"/>
            <a:ext cx="7196628" cy="3960000"/>
          </a:xfrm>
        </p:spPr>
      </p:pic>
    </p:spTree>
    <p:extLst>
      <p:ext uri="{BB962C8B-B14F-4D97-AF65-F5344CB8AC3E}">
        <p14:creationId xmlns:p14="http://schemas.microsoft.com/office/powerpoint/2010/main" val="167293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TARİHİ(ASİMETRİK ŞİFRELEME)</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9740" y="2209800"/>
            <a:ext cx="7032519" cy="3960000"/>
          </a:xfrm>
        </p:spPr>
      </p:pic>
    </p:spTree>
    <p:extLst>
      <p:ext uri="{BB962C8B-B14F-4D97-AF65-F5344CB8AC3E}">
        <p14:creationId xmlns:p14="http://schemas.microsoft.com/office/powerpoint/2010/main" val="21481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TARİHİ(RSA)</a:t>
            </a:r>
            <a:endParaRPr lang="tr-TR" dirty="0"/>
          </a:p>
        </p:txBody>
      </p:sp>
      <p:sp>
        <p:nvSpPr>
          <p:cNvPr id="3" name="İçerik Yer Tutucusu 2"/>
          <p:cNvSpPr>
            <a:spLocks noGrp="1"/>
          </p:cNvSpPr>
          <p:nvPr>
            <p:ph idx="1"/>
          </p:nvPr>
        </p:nvSpPr>
        <p:spPr/>
        <p:txBody>
          <a:bodyPr/>
          <a:lstStyle/>
          <a:p>
            <a:r>
              <a:rPr lang="tr-TR" dirty="0" smtClean="0"/>
              <a:t>Asimetrik şifrelemenin öneminin ve güvenliğinin öne çıkması sonrası 1977 yılında </a:t>
            </a:r>
            <a:r>
              <a:rPr lang="tr-TR" dirty="0" err="1" smtClean="0"/>
              <a:t>Ron</a:t>
            </a:r>
            <a:r>
              <a:rPr lang="tr-TR" dirty="0" smtClean="0"/>
              <a:t> </a:t>
            </a:r>
            <a:r>
              <a:rPr lang="tr-TR" dirty="0" err="1" smtClean="0"/>
              <a:t>Rivest</a:t>
            </a:r>
            <a:r>
              <a:rPr lang="tr-TR" dirty="0" smtClean="0"/>
              <a:t>, Adi </a:t>
            </a:r>
            <a:r>
              <a:rPr lang="tr-TR" dirty="0" err="1" smtClean="0"/>
              <a:t>Shamir</a:t>
            </a:r>
            <a:r>
              <a:rPr lang="tr-TR" dirty="0" smtClean="0"/>
              <a:t> ve </a:t>
            </a:r>
            <a:r>
              <a:rPr lang="tr-TR" dirty="0" err="1" smtClean="0"/>
              <a:t>Leonard</a:t>
            </a:r>
            <a:r>
              <a:rPr lang="tr-TR" dirty="0" smtClean="0"/>
              <a:t> </a:t>
            </a:r>
            <a:r>
              <a:rPr lang="tr-TR" dirty="0" err="1" smtClean="0"/>
              <a:t>Adleman</a:t>
            </a:r>
            <a:r>
              <a:rPr lang="tr-TR" dirty="0" smtClean="0"/>
              <a:t> tarafından baş harflerini içeren RSA şifreleme yöntemi geliştirilmiştir.</a:t>
            </a:r>
          </a:p>
          <a:p>
            <a:r>
              <a:rPr lang="tr-TR" dirty="0" smtClean="0"/>
              <a:t>RSA şu an günümüzde dahi kullanılan ve tam sayıları çarpanlarına ayırmanın </a:t>
            </a:r>
            <a:r>
              <a:rPr lang="tr-TR" dirty="0" err="1" smtClean="0"/>
              <a:t>algoritmik</a:t>
            </a:r>
            <a:r>
              <a:rPr lang="tr-TR" dirty="0" smtClean="0"/>
              <a:t> zorluğuna dayanan bir yöntemdir.</a:t>
            </a:r>
            <a:endParaRPr lang="tr-TR" dirty="0"/>
          </a:p>
        </p:txBody>
      </p:sp>
    </p:spTree>
    <p:extLst>
      <p:ext uri="{BB962C8B-B14F-4D97-AF65-F5344CB8AC3E}">
        <p14:creationId xmlns:p14="http://schemas.microsoft.com/office/powerpoint/2010/main" val="107091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TARİHİ(RSA)</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6950" y="2209800"/>
            <a:ext cx="7018100" cy="3960000"/>
          </a:xfrm>
        </p:spPr>
      </p:pic>
    </p:spTree>
    <p:extLst>
      <p:ext uri="{BB962C8B-B14F-4D97-AF65-F5344CB8AC3E}">
        <p14:creationId xmlns:p14="http://schemas.microsoft.com/office/powerpoint/2010/main" val="243879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TARİHİ(ELİPTİK EĞRİ YÖNTEMİ)</a:t>
            </a:r>
            <a:endParaRPr lang="tr-TR" dirty="0"/>
          </a:p>
        </p:txBody>
      </p:sp>
      <p:sp>
        <p:nvSpPr>
          <p:cNvPr id="3" name="İçerik Yer Tutucusu 2"/>
          <p:cNvSpPr>
            <a:spLocks noGrp="1"/>
          </p:cNvSpPr>
          <p:nvPr>
            <p:ph idx="1"/>
          </p:nvPr>
        </p:nvSpPr>
        <p:spPr/>
        <p:txBody>
          <a:bodyPr/>
          <a:lstStyle/>
          <a:p>
            <a:r>
              <a:rPr lang="tr-TR" dirty="0" smtClean="0"/>
              <a:t>RSA oldukça güvenilir olmasına karşın </a:t>
            </a:r>
            <a:r>
              <a:rPr lang="tr-TR" dirty="0" err="1" smtClean="0"/>
              <a:t>kriptografi</a:t>
            </a:r>
            <a:r>
              <a:rPr lang="tr-TR" dirty="0" smtClean="0"/>
              <a:t> alanında çalışmalar devam etmiş ve </a:t>
            </a:r>
            <a:r>
              <a:rPr lang="tr-TR" dirty="0" err="1" smtClean="0"/>
              <a:t>RSA’ya</a:t>
            </a:r>
            <a:r>
              <a:rPr lang="tr-TR" dirty="0" smtClean="0"/>
              <a:t> göre daha hızlı ve güvenli olan eliptik eğri yöntemi geliştirilmiştir.</a:t>
            </a:r>
            <a:endParaRPr lang="tr-TR"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307" y="3694536"/>
            <a:ext cx="2855386" cy="2880000"/>
          </a:xfrm>
          <a:prstGeom prst="rect">
            <a:avLst/>
          </a:prstGeom>
        </p:spPr>
      </p:pic>
    </p:spTree>
    <p:extLst>
      <p:ext uri="{BB962C8B-B14F-4D97-AF65-F5344CB8AC3E}">
        <p14:creationId xmlns:p14="http://schemas.microsoft.com/office/powerpoint/2010/main" val="321340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TARİHİ(AES)</a:t>
            </a:r>
            <a:endParaRPr lang="tr-TR" dirty="0"/>
          </a:p>
        </p:txBody>
      </p:sp>
      <p:sp>
        <p:nvSpPr>
          <p:cNvPr id="3" name="İçerik Yer Tutucusu 2"/>
          <p:cNvSpPr>
            <a:spLocks noGrp="1"/>
          </p:cNvSpPr>
          <p:nvPr>
            <p:ph idx="1"/>
          </p:nvPr>
        </p:nvSpPr>
        <p:spPr/>
        <p:txBody>
          <a:bodyPr/>
          <a:lstStyle/>
          <a:p>
            <a:r>
              <a:rPr lang="tr-TR" dirty="0" smtClean="0"/>
              <a:t>AES(Advanced </a:t>
            </a:r>
            <a:r>
              <a:rPr lang="tr-TR" dirty="0" err="1" smtClean="0"/>
              <a:t>Encription</a:t>
            </a:r>
            <a:r>
              <a:rPr lang="tr-TR" dirty="0" smtClean="0"/>
              <a:t> Standard) 2001 yılında NIST(</a:t>
            </a:r>
            <a:r>
              <a:rPr lang="tr-TR" dirty="0" err="1" smtClean="0"/>
              <a:t>National</a:t>
            </a:r>
            <a:r>
              <a:rPr lang="tr-TR" dirty="0" smtClean="0"/>
              <a:t> </a:t>
            </a:r>
            <a:r>
              <a:rPr lang="tr-TR" dirty="0" err="1" smtClean="0"/>
              <a:t>Institute</a:t>
            </a:r>
            <a:r>
              <a:rPr lang="tr-TR" dirty="0" smtClean="0"/>
              <a:t> of </a:t>
            </a:r>
            <a:r>
              <a:rPr lang="tr-TR" dirty="0" err="1" smtClean="0"/>
              <a:t>Standards</a:t>
            </a:r>
            <a:r>
              <a:rPr lang="tr-TR" dirty="0" smtClean="0"/>
              <a:t> </a:t>
            </a:r>
            <a:r>
              <a:rPr lang="tr-TR" dirty="0" err="1" smtClean="0"/>
              <a:t>and</a:t>
            </a:r>
            <a:r>
              <a:rPr lang="tr-TR" dirty="0" smtClean="0"/>
              <a:t> </a:t>
            </a:r>
            <a:r>
              <a:rPr lang="tr-TR" dirty="0" err="1" smtClean="0"/>
              <a:t>Technology</a:t>
            </a:r>
            <a:r>
              <a:rPr lang="tr-TR" dirty="0" smtClean="0"/>
              <a:t>) tarafından duyurulmuştur.</a:t>
            </a:r>
          </a:p>
          <a:p>
            <a:r>
              <a:rPr lang="tr-TR" dirty="0" smtClean="0"/>
              <a:t>128 </a:t>
            </a:r>
            <a:r>
              <a:rPr lang="tr-TR" dirty="0"/>
              <a:t>bit açık metni şifrelemek için </a:t>
            </a:r>
            <a:r>
              <a:rPr lang="tr-TR" dirty="0" smtClean="0"/>
              <a:t>128 </a:t>
            </a:r>
            <a:r>
              <a:rPr lang="tr-TR" dirty="0"/>
              <a:t>bit anahtar kullanır ve şifrelenmiş </a:t>
            </a:r>
            <a:r>
              <a:rPr lang="tr-TR" dirty="0" err="1"/>
              <a:t>olarakta</a:t>
            </a:r>
            <a:r>
              <a:rPr lang="tr-TR" dirty="0"/>
              <a:t> </a:t>
            </a:r>
            <a:r>
              <a:rPr lang="tr-TR" dirty="0" smtClean="0"/>
              <a:t>128 </a:t>
            </a:r>
            <a:r>
              <a:rPr lang="tr-TR" dirty="0"/>
              <a:t>bit çıktı vermektedir</a:t>
            </a:r>
            <a:r>
              <a:rPr lang="tr-TR" dirty="0" smtClean="0"/>
              <a:t>.</a:t>
            </a:r>
          </a:p>
          <a:p>
            <a:r>
              <a:rPr lang="tr-TR" dirty="0"/>
              <a:t>AES ile standartlaştırılan algoritma, esas olarak Vincent </a:t>
            </a:r>
            <a:r>
              <a:rPr lang="tr-TR" dirty="0" err="1"/>
              <a:t>Rijmen</a:t>
            </a:r>
            <a:r>
              <a:rPr lang="tr-TR" dirty="0"/>
              <a:t> ve </a:t>
            </a:r>
            <a:r>
              <a:rPr lang="tr-TR" dirty="0" err="1"/>
              <a:t>Joan</a:t>
            </a:r>
            <a:r>
              <a:rPr lang="tr-TR" dirty="0"/>
              <a:t> </a:t>
            </a:r>
            <a:r>
              <a:rPr lang="tr-TR" dirty="0" err="1"/>
              <a:t>Daemen</a:t>
            </a:r>
            <a:r>
              <a:rPr lang="tr-TR" dirty="0"/>
              <a:t> tarafından geliştirilen </a:t>
            </a:r>
            <a:r>
              <a:rPr lang="tr-TR" dirty="0" err="1"/>
              <a:t>Rijndael</a:t>
            </a:r>
            <a:r>
              <a:rPr lang="tr-TR" dirty="0"/>
              <a:t> algoritmasında bazı değişiklikler yapılarak oluşturulmuştur</a:t>
            </a:r>
            <a:r>
              <a:rPr lang="tr-TR" dirty="0" smtClean="0"/>
              <a:t>.</a:t>
            </a:r>
          </a:p>
          <a:p>
            <a:r>
              <a:rPr lang="tr-TR" dirty="0" smtClean="0"/>
              <a:t>AES günümüzde halen kullanılmaktadır.</a:t>
            </a:r>
            <a:endParaRPr lang="tr-TR" dirty="0"/>
          </a:p>
        </p:txBody>
      </p:sp>
    </p:spTree>
    <p:extLst>
      <p:ext uri="{BB962C8B-B14F-4D97-AF65-F5344CB8AC3E}">
        <p14:creationId xmlns:p14="http://schemas.microsoft.com/office/powerpoint/2010/main" val="22614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TARİHİ(AES)</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6496" y="2209800"/>
            <a:ext cx="7259007" cy="3960000"/>
          </a:xfrm>
        </p:spPr>
      </p:pic>
    </p:spTree>
    <p:extLst>
      <p:ext uri="{BB962C8B-B14F-4D97-AF65-F5344CB8AC3E}">
        <p14:creationId xmlns:p14="http://schemas.microsoft.com/office/powerpoint/2010/main" val="334983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dirty="0" smtClean="0"/>
              <a:t>KRİPTOGRAFİNİN TARİHİ(KUANTUM BİLGİSAYARLAR)</a:t>
            </a:r>
            <a:endParaRPr lang="tr-TR" dirty="0"/>
          </a:p>
        </p:txBody>
      </p:sp>
      <p:sp>
        <p:nvSpPr>
          <p:cNvPr id="3" name="İçerik Yer Tutucusu 2"/>
          <p:cNvSpPr>
            <a:spLocks noGrp="1"/>
          </p:cNvSpPr>
          <p:nvPr>
            <p:ph idx="1"/>
          </p:nvPr>
        </p:nvSpPr>
        <p:spPr/>
        <p:txBody>
          <a:bodyPr/>
          <a:lstStyle/>
          <a:p>
            <a:r>
              <a:rPr lang="tr-TR" dirty="0" smtClean="0"/>
              <a:t>Günümüzde kuantum bilgisayarlar ile ilgili pek çok çalışma yapılmakta bir çok büyük şirket bu alanda faaliyet göstermeye ve geliştirme yapmaya başlamıştır. Buna ek olarak yakın gelecekte kuantum bilgisayarlar son kullanıcıya ulaşabilir ve herkes bu bilgisayarları kullanabilir hale gelecektir.</a:t>
            </a:r>
          </a:p>
          <a:p>
            <a:r>
              <a:rPr lang="tr-TR" dirty="0" smtClean="0"/>
              <a:t>Kuantum bilgisayarların gelişmesi ile özellikle RSA, DH ve Eliptik Eğri </a:t>
            </a:r>
            <a:r>
              <a:rPr lang="tr-TR" dirty="0" err="1" smtClean="0"/>
              <a:t>kriptosistemlerinin</a:t>
            </a:r>
            <a:r>
              <a:rPr lang="tr-TR" dirty="0" smtClean="0"/>
              <a:t> tehlike de olduğu söylenebilir.</a:t>
            </a:r>
          </a:p>
        </p:txBody>
      </p:sp>
    </p:spTree>
    <p:extLst>
      <p:ext uri="{BB962C8B-B14F-4D97-AF65-F5344CB8AC3E}">
        <p14:creationId xmlns:p14="http://schemas.microsoft.com/office/powerpoint/2010/main" val="272561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1514</TotalTime>
  <Words>1491</Words>
  <Application>Microsoft Office PowerPoint</Application>
  <PresentationFormat>Geniş ekran</PresentationFormat>
  <Paragraphs>107</Paragraphs>
  <Slides>21</Slides>
  <Notes>21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Calibri</vt:lpstr>
      <vt:lpstr>Georgia</vt:lpstr>
      <vt:lpstr>Wingdings 2</vt:lpstr>
      <vt:lpstr>Eğitim sunusu</vt:lpstr>
      <vt:lpstr>Ağ ve Bilişim Güvenliği</vt:lpstr>
      <vt:lpstr>KRİPTOGRAFİNİN TARİHİ(ASİMETRİK ŞİFRELEME)</vt:lpstr>
      <vt:lpstr>KRİPTOGRAFİNİN TARİHİ(ASİMETRİK ŞİFRELEME)</vt:lpstr>
      <vt:lpstr>KRİPTOGRAFİNİN TARİHİ(RSA)</vt:lpstr>
      <vt:lpstr>KRİPTOGRAFİNİN TARİHİ(RSA)</vt:lpstr>
      <vt:lpstr>KRİPTOGRAFİNİN TARİHİ(ELİPTİK EĞRİ YÖNTEMİ)</vt:lpstr>
      <vt:lpstr>KRİPTOGRAFİNİN TARİHİ(AES)</vt:lpstr>
      <vt:lpstr>KRİPTOGRAFİNİN TARİHİ(AES)</vt:lpstr>
      <vt:lpstr>KRİPTOGRAFİNİN TARİHİ(KUANTUM BİLGİSAYARLAR)</vt:lpstr>
      <vt:lpstr>KRİPTOGRAFİNİN TARİHİ(KUANTUM BİLGİSAYARLAR)</vt:lpstr>
      <vt:lpstr>KRİPTOGRAFİNİN TARİHİ(KUANTUM BİLGİSAYARLAR)</vt:lpstr>
      <vt:lpstr>KRİPTOGRAFİNİN TARİHİ(ZPK)</vt:lpstr>
      <vt:lpstr>KRİPTOGRAFİNİN TARİHİ(ZPK)</vt:lpstr>
      <vt:lpstr>KRİPTOGRAFİNİN TARİHİ(Smart Contracts)</vt:lpstr>
      <vt:lpstr>KRİPTOGRAFİNİN TARİHİ(Smart Contracts)</vt:lpstr>
      <vt:lpstr>KRİPTOGRAFİNİN TARİHİ(Yan Kanal Analizleri)</vt:lpstr>
      <vt:lpstr>KRİPTOGRAFİNİN TARİHİ(Yan Kanal Analizleri)</vt:lpstr>
      <vt:lpstr>KRİPTOGRAFİNİN TARİHİ(Sensör Güvenliği)</vt:lpstr>
      <vt:lpstr>KRİPTOGRAFİNİN TARİHİ(Sensör Güvenliği)</vt:lpstr>
      <vt:lpstr>KRİPTOGRAFİNİN TARİHİ(Güvenli Çoklu Hesaplama)</vt:lpstr>
      <vt:lpstr>KRİPTOGRAFİNİN TARİHİ(Güvenli Çoklu Hesaplama)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173</cp:revision>
  <dcterms:created xsi:type="dcterms:W3CDTF">2023-12-09T09:03:26Z</dcterms:created>
  <dcterms:modified xsi:type="dcterms:W3CDTF">2024-12-11T13:21:03Z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