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Açık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Açık Stil 1 - Vurgu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Açık Stil 1 - Vurgu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3" d="100"/>
          <a:sy n="93" d="100"/>
        </p:scale>
        <p:origin x="287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1FC8FC1-A1A8-42CB-96AC-83684F0DF578}" type="datetime1">
              <a:rPr lang="tr-TR" smtClean="0"/>
              <a:t>16.09.2024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653A-FB33-4975-A611-5D53C5C337D6}" type="datetime1">
              <a:rPr lang="tr-TR" smtClean="0"/>
              <a:pPr/>
              <a:t>16.09.2024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dörtgen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3" name="Dikdörtgen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4" name="Dikdörtgen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5" name="Dikdörtgen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6" name="Dikdörtgen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7" name="Dikdörtgen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0" name="Yuvarlatılmış Dikdörtgen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1" name="Yuvarlatılmış Dikdörtgen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7" name="Dikdörtgen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10" name="Dikdörtgen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11" name="Dikdörtgen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tr-TR" noProof="0" smtClean="0"/>
              <a:t>Asıl alt başlık stilini düzenlemek için tıklayın</a:t>
            </a:r>
            <a:endParaRPr lang="tr-TR" noProof="0" dirty="0"/>
          </a:p>
        </p:txBody>
      </p:sp>
      <p:sp>
        <p:nvSpPr>
          <p:cNvPr id="17" name="Alt Bilgi Yer Tutucusu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28" name="Tarih Yer Tutucusu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8609038-EC1C-40A6-91EB-4A3D73CE9547}" type="datetime1">
              <a:rPr lang="tr-TR" smtClean="0"/>
              <a:pPr/>
              <a:t>16.09.2024</a:t>
            </a:fld>
            <a:endParaRPr lang="tr-TR" dirty="0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3DEEBB-C631-4BE4-9EB9-151005B5892D}" type="datetime1">
              <a:rPr lang="tr-TR" smtClean="0"/>
              <a:pPr/>
              <a:t>16.09.2024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tr-TR" noProof="0" dirty="0"/>
              <a:t>Asıl başlık stilini düzenle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tr-TR" noProof="0" dirty="0"/>
              <a:t>Asıl metin stillerini düzenlemek için tıklayın</a:t>
            </a:r>
          </a:p>
          <a:p>
            <a:pPr lvl="1" rtl="0" eaLnBrk="1" latinLnBrk="0" hangingPunct="1"/>
            <a:r>
              <a:rPr lang="tr-TR" noProof="0" dirty="0"/>
              <a:t>İkinci düzey</a:t>
            </a:r>
          </a:p>
          <a:p>
            <a:pPr lvl="2" rtl="0" eaLnBrk="1" latinLnBrk="0" hangingPunct="1"/>
            <a:r>
              <a:rPr lang="tr-TR" noProof="0" dirty="0"/>
              <a:t>Üçüncü düzey</a:t>
            </a:r>
          </a:p>
          <a:p>
            <a:pPr lvl="3" rtl="0" eaLnBrk="1" latinLnBrk="0" hangingPunct="1"/>
            <a:r>
              <a:rPr lang="tr-TR" noProof="0" dirty="0"/>
              <a:t>Dördüncü düzey</a:t>
            </a:r>
          </a:p>
          <a:p>
            <a:pPr lvl="4" rtl="0" eaLnBrk="1" latinLnBrk="0" hangingPunct="1"/>
            <a:r>
              <a:rPr lang="tr-TR" noProof="0" dirty="0"/>
              <a:t>Beşinci düzey</a:t>
            </a:r>
            <a:endParaRPr kumimoji="0"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6B82DB-6D5C-486A-98D3-E008B7673553}" type="datetime1">
              <a:rPr lang="tr-TR" smtClean="0"/>
              <a:pPr/>
              <a:t>16.09.2024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610F96-FFD0-4BC1-86F0-D957A2A4B8C7}" type="datetime1">
              <a:rPr lang="tr-TR" smtClean="0"/>
              <a:pPr/>
              <a:t>16.09.2024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kumimoji="0"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56EF26-BBDF-4885-BB66-53FDFCADA69E}" type="datetime1">
              <a:rPr lang="tr-TR" smtClean="0"/>
              <a:pPr/>
              <a:t>16.09.2024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84B813B-74D5-4B4F-94CB-6CD8395E9845}" type="datetime1">
              <a:rPr lang="tr-TR" smtClean="0"/>
              <a:pPr/>
              <a:t>16.09.2024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28" name="Alt Bilgi Yer Tutucusu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26" name="Tarih Yer Tutucus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72EC71D-25AD-4A7C-AB6C-E63D5EDA9366}" type="datetime1">
              <a:rPr lang="tr-TR" smtClean="0"/>
              <a:pPr/>
              <a:t>16.09.2024</a:t>
            </a:fld>
            <a:endParaRPr lang="tr-TR" dirty="0"/>
          </a:p>
        </p:txBody>
      </p:sp>
      <p:sp>
        <p:nvSpPr>
          <p:cNvPr id="27" name="Slayt Numarası Yer Tutucus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>
            <a:lvl1pPr>
              <a:defRPr/>
            </a:lvl1pPr>
          </a:lstStyle>
          <a:p>
            <a:fld id="{851036E3-487C-41B5-92E9-47E0F0B9591B}" type="datetime1">
              <a:rPr lang="tr-TR" smtClean="0"/>
              <a:pPr/>
              <a:t>16.09.2024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730CD3-31CA-47BB-8FC4-9AA93086A77D}" type="datetime1">
              <a:rPr lang="tr-TR" smtClean="0"/>
              <a:pPr/>
              <a:t>16.09.2024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tr-TR" noProof="0" dirty="0"/>
              <a:t>Asıl başlık stilini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C5B609-EC73-4CF8-A564-D90D0E54FA36}" type="datetime1">
              <a:rPr lang="tr-TR" smtClean="0"/>
              <a:pPr/>
              <a:t>16.09.2024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Resim Yer Tutucusu 2" descr="Resim eklemek için boş yer tutucu. Yer tutucuya tıklayın ve eklemek istediğiniz resmi seçin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tr-TR" noProof="0" smtClean="0"/>
              <a:t>Resim eklemek için simgeyi tıklatın</a:t>
            </a:r>
            <a:endParaRPr kumimoji="0"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5D7756-B745-4648-9348-5BA7D8FC560E}" type="datetime1">
              <a:rPr lang="tr-TR" smtClean="0"/>
              <a:pPr/>
              <a:t>16.09.2024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kdörtgen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9" name="Dikdörtgen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0" name="Dikdörtgen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1" name="Dikdörtgen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2" name="Dikdörtgen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3" name="Yuvarlatılmış Dikdörtgen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4" name="Yuvarlatılmış Dikdörtgen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5" name="Dikdörtgen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6" name="Dikdörtgen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7" name="Dikdörtgen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8" name="Dikdörtgen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9" name="Dikdörtgen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40" name="Dikdörtgen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tr-TR" noProof="0" dirty="0"/>
              <a:t>Asıl metin stillerini düzenle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14" name="Tarih Yer Tutucusu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8A9E5AA4-4083-47B0-96D9-3464BE7D917D}" type="datetime1">
              <a:rPr lang="tr-TR" smtClean="0"/>
              <a:pPr/>
              <a:t>16.09.2024</a:t>
            </a:fld>
            <a:endParaRPr lang="tr-TR" dirty="0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Ağ ve Bilişim Güvenliği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Öğr</a:t>
            </a:r>
            <a:r>
              <a:rPr lang="tr-TR" dirty="0" smtClean="0"/>
              <a:t>. Gör. Zafer SERİN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KOMUTLAR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912193"/>
              </p:ext>
            </p:extLst>
          </p:nvPr>
        </p:nvGraphicFramePr>
        <p:xfrm>
          <a:off x="609600" y="2249488"/>
          <a:ext cx="11080800" cy="3947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37200">
                  <a:extLst>
                    <a:ext uri="{9D8B030D-6E8A-4147-A177-3AD203B41FA5}">
                      <a16:colId xmlns:a16="http://schemas.microsoft.com/office/drawing/2014/main" val="1563526393"/>
                    </a:ext>
                  </a:extLst>
                </a:gridCol>
                <a:gridCol w="5126400">
                  <a:extLst>
                    <a:ext uri="{9D8B030D-6E8A-4147-A177-3AD203B41FA5}">
                      <a16:colId xmlns:a16="http://schemas.microsoft.com/office/drawing/2014/main" val="3578134630"/>
                    </a:ext>
                  </a:extLst>
                </a:gridCol>
                <a:gridCol w="2617200">
                  <a:extLst>
                    <a:ext uri="{9D8B030D-6E8A-4147-A177-3AD203B41FA5}">
                      <a16:colId xmlns:a16="http://schemas.microsoft.com/office/drawing/2014/main" val="2766304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Komut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Açıklama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Örnek Kullanım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9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cp</a:t>
                      </a:r>
                      <a:r>
                        <a:rPr lang="tr-TR" dirty="0" smtClean="0"/>
                        <a:t> -r [yol1] [yol2]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[yol1] konumundan [yol2] ye klasörü</a:t>
                      </a:r>
                      <a:r>
                        <a:rPr lang="tr-TR" baseline="0" dirty="0" smtClean="0"/>
                        <a:t> kopyalar</a:t>
                      </a:r>
                      <a:r>
                        <a:rPr lang="tr-TR" dirty="0" smtClean="0"/>
                        <a:t>. Aynı konumda iken</a:t>
                      </a:r>
                      <a:r>
                        <a:rPr lang="tr-TR" baseline="0" dirty="0" smtClean="0"/>
                        <a:t> yol belirtilmese de olur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cp</a:t>
                      </a:r>
                      <a:r>
                        <a:rPr lang="tr-TR" dirty="0" smtClean="0"/>
                        <a:t> test3</a:t>
                      </a:r>
                      <a:r>
                        <a:rPr lang="tr-TR" baseline="0" dirty="0" smtClean="0"/>
                        <a:t> /</a:t>
                      </a:r>
                      <a:r>
                        <a:rPr lang="tr-TR" baseline="0" dirty="0" err="1" smtClean="0"/>
                        <a:t>home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63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mv -r [yol1] [yol2]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[yol1/dosya adi] konumundan [yol2] ye klasörü taşır(keser). Aynı konumda iken</a:t>
                      </a:r>
                      <a:r>
                        <a:rPr lang="tr-TR" baseline="0" dirty="0" smtClean="0"/>
                        <a:t> yol belirtilmese de olur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mv</a:t>
                      </a:r>
                      <a:r>
                        <a:rPr lang="tr-TR" baseline="0" dirty="0" smtClean="0"/>
                        <a:t> test3 /</a:t>
                      </a:r>
                      <a:r>
                        <a:rPr lang="tr-TR" baseline="0" dirty="0" err="1" smtClean="0"/>
                        <a:t>home</a:t>
                      </a:r>
                      <a:r>
                        <a:rPr lang="tr-TR" baseline="0" dirty="0" smtClean="0"/>
                        <a:t>/deneme</a:t>
                      </a:r>
                      <a:endParaRPr lang="tr-T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2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Komutları</a:t>
                      </a:r>
                      <a:r>
                        <a:rPr lang="tr-TR" baseline="0" dirty="0" smtClean="0"/>
                        <a:t> bağımsız olarak çalıştırır. &amp; ile bağlanan her komut ayrı ayrı çalıştırılır.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mkdir</a:t>
                      </a:r>
                      <a:r>
                        <a:rPr lang="tr-TR" baseline="0" dirty="0" smtClean="0"/>
                        <a:t> dene &amp; </a:t>
                      </a:r>
                      <a:r>
                        <a:rPr lang="tr-TR" baseline="0" dirty="0" err="1" smtClean="0"/>
                        <a:t>touch</a:t>
                      </a:r>
                      <a:r>
                        <a:rPr lang="tr-TR" baseline="0" dirty="0" smtClean="0"/>
                        <a:t> s.txt</a:t>
                      </a:r>
                      <a:endParaRPr lang="tr-T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88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Komutları</a:t>
                      </a:r>
                      <a:r>
                        <a:rPr lang="tr-TR" baseline="0" dirty="0" smtClean="0"/>
                        <a:t> bağımlı olarak çalıştırır. &amp;&amp; ile bağlanan ilk komut başarılı bir şekilde çalışırsa diğer komut çalışır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/>
                        <a:t>mkdir</a:t>
                      </a:r>
                      <a:r>
                        <a:rPr lang="tr-TR" baseline="0" dirty="0" smtClean="0"/>
                        <a:t> dene &amp;&amp; </a:t>
                      </a:r>
                      <a:r>
                        <a:rPr lang="tr-TR" baseline="0" dirty="0" err="1" smtClean="0"/>
                        <a:t>touch</a:t>
                      </a:r>
                      <a:r>
                        <a:rPr lang="tr-TR" baseline="0" dirty="0" smtClean="0"/>
                        <a:t> s.txt</a:t>
                      </a:r>
                      <a:endParaRPr lang="tr-T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17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/>
                        <a:t>runlevel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Şu anda çalışılan </a:t>
                      </a:r>
                      <a:r>
                        <a:rPr lang="tr-TR" dirty="0" err="1" smtClean="0"/>
                        <a:t>runlevelı</a:t>
                      </a:r>
                      <a:r>
                        <a:rPr lang="tr-TR" baseline="0" dirty="0" smtClean="0"/>
                        <a:t> gösterir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runlevel</a:t>
                      </a:r>
                      <a:endParaRPr lang="tr-T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51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/>
                        <a:t>init</a:t>
                      </a:r>
                      <a:r>
                        <a:rPr lang="tr-TR" dirty="0" smtClean="0"/>
                        <a:t> [</a:t>
                      </a:r>
                      <a:r>
                        <a:rPr lang="tr-TR" dirty="0" err="1" smtClean="0"/>
                        <a:t>runlevel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numarasi</a:t>
                      </a:r>
                      <a:r>
                        <a:rPr lang="tr-TR" dirty="0" smtClean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[</a:t>
                      </a:r>
                      <a:r>
                        <a:rPr lang="tr-TR" dirty="0" err="1" smtClean="0"/>
                        <a:t>runlevel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numarasi</a:t>
                      </a:r>
                      <a:r>
                        <a:rPr lang="tr-TR" dirty="0" smtClean="0"/>
                        <a:t>] </a:t>
                      </a:r>
                      <a:r>
                        <a:rPr lang="tr-TR" dirty="0" err="1" smtClean="0"/>
                        <a:t>na</a:t>
                      </a:r>
                      <a:r>
                        <a:rPr lang="tr-TR" dirty="0" smtClean="0"/>
                        <a:t> sahip </a:t>
                      </a:r>
                      <a:r>
                        <a:rPr lang="tr-TR" dirty="0" err="1" smtClean="0"/>
                        <a:t>runlevela</a:t>
                      </a:r>
                      <a:r>
                        <a:rPr lang="tr-TR" dirty="0" smtClean="0"/>
                        <a:t> geçiş</a:t>
                      </a:r>
                      <a:r>
                        <a:rPr lang="tr-TR" baseline="0" dirty="0" smtClean="0"/>
                        <a:t> sağlar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init</a:t>
                      </a:r>
                      <a:r>
                        <a:rPr lang="tr-TR" dirty="0" smtClean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207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03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KOMUTLAR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154596"/>
              </p:ext>
            </p:extLst>
          </p:nvPr>
        </p:nvGraphicFramePr>
        <p:xfrm>
          <a:off x="609600" y="2249488"/>
          <a:ext cx="11080800" cy="3754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417200">
                  <a:extLst>
                    <a:ext uri="{9D8B030D-6E8A-4147-A177-3AD203B41FA5}">
                      <a16:colId xmlns:a16="http://schemas.microsoft.com/office/drawing/2014/main" val="1563526393"/>
                    </a:ext>
                  </a:extLst>
                </a:gridCol>
                <a:gridCol w="4046400">
                  <a:extLst>
                    <a:ext uri="{9D8B030D-6E8A-4147-A177-3AD203B41FA5}">
                      <a16:colId xmlns:a16="http://schemas.microsoft.com/office/drawing/2014/main" val="3578134630"/>
                    </a:ext>
                  </a:extLst>
                </a:gridCol>
                <a:gridCol w="2617200">
                  <a:extLst>
                    <a:ext uri="{9D8B030D-6E8A-4147-A177-3AD203B41FA5}">
                      <a16:colId xmlns:a16="http://schemas.microsoft.com/office/drawing/2014/main" val="2766304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Komut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Açıklama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Örnek Kullanım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9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x</a:t>
                      </a:r>
                      <a:r>
                        <a:rPr lang="tr-TR" baseline="0" dirty="0" smtClean="0"/>
                        <a:t> = 1(çalıştırma yetkisi)</a:t>
                      </a:r>
                    </a:p>
                    <a:p>
                      <a:r>
                        <a:rPr lang="tr-TR" baseline="0" dirty="0" smtClean="0"/>
                        <a:t>w = 2(yazma yetkisi)</a:t>
                      </a:r>
                    </a:p>
                    <a:p>
                      <a:r>
                        <a:rPr lang="tr-TR" baseline="0" dirty="0" smtClean="0"/>
                        <a:t>r = 4(okuma yetkisi)</a:t>
                      </a:r>
                    </a:p>
                    <a:p>
                      <a:r>
                        <a:rPr lang="tr-TR" baseline="0" dirty="0" err="1" smtClean="0"/>
                        <a:t>chmod</a:t>
                      </a:r>
                      <a:r>
                        <a:rPr lang="tr-TR" baseline="0" dirty="0" smtClean="0"/>
                        <a:t> [</a:t>
                      </a:r>
                      <a:r>
                        <a:rPr lang="tr-TR" baseline="0" dirty="0" err="1" smtClean="0"/>
                        <a:t>kullanici</a:t>
                      </a:r>
                      <a:r>
                        <a:rPr lang="tr-TR" baseline="0" dirty="0" smtClean="0"/>
                        <a:t>][grup][diğerleri] [dosya adi] 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[dosya adi] isimli dosya üzerinde sırasıyla [</a:t>
                      </a:r>
                      <a:r>
                        <a:rPr lang="tr-TR" dirty="0" err="1" smtClean="0"/>
                        <a:t>kullanici</a:t>
                      </a:r>
                      <a:r>
                        <a:rPr lang="tr-TR" dirty="0" smtClean="0"/>
                        <a:t>][grup][diğerleri] ne 1, 2 ve 4 ile belirtilen yetkileri</a:t>
                      </a:r>
                      <a:r>
                        <a:rPr lang="tr-TR" baseline="0" dirty="0" smtClean="0"/>
                        <a:t> vermeyi sağlar. Örneğin </a:t>
                      </a:r>
                      <a:r>
                        <a:rPr lang="tr-TR" baseline="0" dirty="0" err="1" smtClean="0"/>
                        <a:t>chmod</a:t>
                      </a:r>
                      <a:r>
                        <a:rPr lang="tr-TR" baseline="0" dirty="0" smtClean="0"/>
                        <a:t> 763 deneme.txt şeklindeki bir komut deneme.txt dosyasının </a:t>
                      </a:r>
                      <a:r>
                        <a:rPr lang="tr-TR" baseline="0" dirty="0" err="1" smtClean="0"/>
                        <a:t>kullanicisina</a:t>
                      </a:r>
                      <a:r>
                        <a:rPr lang="tr-TR" baseline="0" dirty="0" smtClean="0"/>
                        <a:t>(sahibine) hem çalıştırma hem yazma hem de okuma yetkisini, deneme.txt dosyasının grubuna yazma ve okuma yetkisini(4 ile 2 </a:t>
                      </a:r>
                      <a:r>
                        <a:rPr lang="tr-TR" baseline="0" dirty="0" err="1" smtClean="0"/>
                        <a:t>nin</a:t>
                      </a:r>
                      <a:r>
                        <a:rPr lang="tr-TR" baseline="0" dirty="0" smtClean="0"/>
                        <a:t> toplamı), deneme.txt dosyasını diğer kullananlara ise çalıştırma ve yazma yetkisini(1 ve 2 </a:t>
                      </a:r>
                      <a:r>
                        <a:rPr lang="tr-TR" baseline="0" dirty="0" err="1" smtClean="0"/>
                        <a:t>nin</a:t>
                      </a:r>
                      <a:r>
                        <a:rPr lang="tr-TR" baseline="0" dirty="0" smtClean="0"/>
                        <a:t> toplamı) verir.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chmod</a:t>
                      </a:r>
                      <a:r>
                        <a:rPr lang="tr-TR" dirty="0" smtClean="0"/>
                        <a:t> 000 test.py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638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90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KOMUTLAR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641843"/>
              </p:ext>
            </p:extLst>
          </p:nvPr>
        </p:nvGraphicFramePr>
        <p:xfrm>
          <a:off x="609600" y="2249488"/>
          <a:ext cx="11080800" cy="3754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77200">
                  <a:extLst>
                    <a:ext uri="{9D8B030D-6E8A-4147-A177-3AD203B41FA5}">
                      <a16:colId xmlns:a16="http://schemas.microsoft.com/office/drawing/2014/main" val="1563526393"/>
                    </a:ext>
                  </a:extLst>
                </a:gridCol>
                <a:gridCol w="4046400">
                  <a:extLst>
                    <a:ext uri="{9D8B030D-6E8A-4147-A177-3AD203B41FA5}">
                      <a16:colId xmlns:a16="http://schemas.microsoft.com/office/drawing/2014/main" val="3578134630"/>
                    </a:ext>
                  </a:extLst>
                </a:gridCol>
                <a:gridCol w="2257200">
                  <a:extLst>
                    <a:ext uri="{9D8B030D-6E8A-4147-A177-3AD203B41FA5}">
                      <a16:colId xmlns:a16="http://schemas.microsoft.com/office/drawing/2014/main" val="2766304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Komut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Açıklama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Örnek Kullanım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9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x</a:t>
                      </a:r>
                      <a:r>
                        <a:rPr lang="tr-TR" baseline="0" dirty="0" smtClean="0"/>
                        <a:t> = 1(çalıştırma yetkisi)</a:t>
                      </a:r>
                    </a:p>
                    <a:p>
                      <a:r>
                        <a:rPr lang="tr-TR" baseline="0" dirty="0" smtClean="0"/>
                        <a:t>w = 2(yazma yetkisi)</a:t>
                      </a:r>
                    </a:p>
                    <a:p>
                      <a:r>
                        <a:rPr lang="tr-TR" baseline="0" dirty="0" smtClean="0"/>
                        <a:t>r = 4(okuma yetkisi)</a:t>
                      </a:r>
                    </a:p>
                    <a:p>
                      <a:r>
                        <a:rPr lang="tr-TR" baseline="0" dirty="0" err="1" smtClean="0"/>
                        <a:t>chmod</a:t>
                      </a:r>
                      <a:r>
                        <a:rPr lang="tr-TR" baseline="0" dirty="0" smtClean="0"/>
                        <a:t> [</a:t>
                      </a:r>
                      <a:r>
                        <a:rPr lang="tr-TR" baseline="0" dirty="0" err="1" smtClean="0"/>
                        <a:t>kullanici</a:t>
                      </a:r>
                      <a:r>
                        <a:rPr lang="tr-TR" baseline="0" dirty="0" smtClean="0"/>
                        <a:t>][grup][diğerleri] [klasör adi]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aseline="0" dirty="0" err="1" smtClean="0"/>
                        <a:t>chmod</a:t>
                      </a:r>
                      <a:r>
                        <a:rPr lang="tr-TR" baseline="0" dirty="0" smtClean="0"/>
                        <a:t> -R [</a:t>
                      </a:r>
                      <a:r>
                        <a:rPr lang="tr-TR" baseline="0" dirty="0" err="1" smtClean="0"/>
                        <a:t>kullanici</a:t>
                      </a:r>
                      <a:r>
                        <a:rPr lang="tr-TR" baseline="0" dirty="0" smtClean="0"/>
                        <a:t>][grup][diğerleri] [klasör adi]  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[klasör adi] isimli klasör üzerinde sırasıyla [</a:t>
                      </a:r>
                      <a:r>
                        <a:rPr lang="tr-TR" dirty="0" err="1" smtClean="0"/>
                        <a:t>kullanici</a:t>
                      </a:r>
                      <a:r>
                        <a:rPr lang="tr-TR" dirty="0" smtClean="0"/>
                        <a:t>][grup][diğerleri] ne 1, 2 ve 4 ile belirtilen yetkileri</a:t>
                      </a:r>
                      <a:r>
                        <a:rPr lang="tr-TR" baseline="0" dirty="0" smtClean="0"/>
                        <a:t> vermeyi sağlar. Örneğin </a:t>
                      </a:r>
                      <a:r>
                        <a:rPr lang="tr-TR" baseline="0" dirty="0" err="1" smtClean="0"/>
                        <a:t>chmod</a:t>
                      </a:r>
                      <a:r>
                        <a:rPr lang="tr-TR" baseline="0" dirty="0" smtClean="0"/>
                        <a:t> 763 test şeklindeki bir komut test klasörünün </a:t>
                      </a:r>
                      <a:r>
                        <a:rPr lang="tr-TR" baseline="0" dirty="0" err="1" smtClean="0"/>
                        <a:t>kullanicisina</a:t>
                      </a:r>
                      <a:r>
                        <a:rPr lang="tr-TR" baseline="0" dirty="0" smtClean="0"/>
                        <a:t>(sahibine) hem çalıştırma hem yazma hem de okuma yetkisini, test klasörünün grubuna yazma ve okuma yetkisini(4 ile 2 </a:t>
                      </a:r>
                      <a:r>
                        <a:rPr lang="tr-TR" baseline="0" dirty="0" err="1" smtClean="0"/>
                        <a:t>nin</a:t>
                      </a:r>
                      <a:r>
                        <a:rPr lang="tr-TR" baseline="0" dirty="0" smtClean="0"/>
                        <a:t> toplamı), test klasörünü diğer kullananlara ise çalıştırma ve yazma yetkisini(1 ve 2 </a:t>
                      </a:r>
                      <a:r>
                        <a:rPr lang="tr-TR" baseline="0" dirty="0" err="1" smtClean="0"/>
                        <a:t>nin</a:t>
                      </a:r>
                      <a:r>
                        <a:rPr lang="tr-TR" baseline="0" dirty="0" smtClean="0"/>
                        <a:t> toplamı) verir. –R parametresi alt klasörlere de yetkilendirmeyi uygular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chmod</a:t>
                      </a:r>
                      <a:r>
                        <a:rPr lang="tr-TR" dirty="0" smtClean="0"/>
                        <a:t> 777 test</a:t>
                      </a:r>
                    </a:p>
                    <a:p>
                      <a:r>
                        <a:rPr lang="tr-TR" dirty="0" err="1" smtClean="0"/>
                        <a:t>chmod</a:t>
                      </a:r>
                      <a:r>
                        <a:rPr lang="tr-TR" dirty="0" smtClean="0"/>
                        <a:t> –R</a:t>
                      </a:r>
                      <a:r>
                        <a:rPr lang="tr-TR" baseline="0" dirty="0" smtClean="0"/>
                        <a:t> 777 test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638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6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KOMUTLAR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197744"/>
              </p:ext>
            </p:extLst>
          </p:nvPr>
        </p:nvGraphicFramePr>
        <p:xfrm>
          <a:off x="609600" y="2249488"/>
          <a:ext cx="11080800" cy="3845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417200">
                  <a:extLst>
                    <a:ext uri="{9D8B030D-6E8A-4147-A177-3AD203B41FA5}">
                      <a16:colId xmlns:a16="http://schemas.microsoft.com/office/drawing/2014/main" val="1563526393"/>
                    </a:ext>
                  </a:extLst>
                </a:gridCol>
                <a:gridCol w="4046400">
                  <a:extLst>
                    <a:ext uri="{9D8B030D-6E8A-4147-A177-3AD203B41FA5}">
                      <a16:colId xmlns:a16="http://schemas.microsoft.com/office/drawing/2014/main" val="3578134630"/>
                    </a:ext>
                  </a:extLst>
                </a:gridCol>
                <a:gridCol w="2617200">
                  <a:extLst>
                    <a:ext uri="{9D8B030D-6E8A-4147-A177-3AD203B41FA5}">
                      <a16:colId xmlns:a16="http://schemas.microsoft.com/office/drawing/2014/main" val="2766304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Komut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Açıklama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Örnek Kullanım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9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aseline="0" dirty="0" smtClean="0"/>
                        <a:t>u= </a:t>
                      </a:r>
                      <a:r>
                        <a:rPr lang="tr-TR" baseline="0" dirty="0" err="1" smtClean="0"/>
                        <a:t>user</a:t>
                      </a:r>
                      <a:r>
                        <a:rPr lang="tr-TR" baseline="0" dirty="0" smtClean="0"/>
                        <a:t>(</a:t>
                      </a:r>
                      <a:r>
                        <a:rPr lang="tr-TR" baseline="0" dirty="0" err="1" smtClean="0"/>
                        <a:t>kullanici</a:t>
                      </a:r>
                      <a:r>
                        <a:rPr lang="tr-TR" baseline="0" dirty="0" smtClean="0"/>
                        <a:t>)</a:t>
                      </a:r>
                    </a:p>
                    <a:p>
                      <a:r>
                        <a:rPr lang="tr-TR" baseline="0" dirty="0" smtClean="0"/>
                        <a:t>g = </a:t>
                      </a:r>
                      <a:r>
                        <a:rPr lang="tr-TR" baseline="0" dirty="0" err="1" smtClean="0"/>
                        <a:t>group</a:t>
                      </a:r>
                      <a:r>
                        <a:rPr lang="tr-TR" baseline="0" dirty="0" smtClean="0"/>
                        <a:t>(grup)</a:t>
                      </a:r>
                    </a:p>
                    <a:p>
                      <a:r>
                        <a:rPr lang="tr-TR" baseline="0" dirty="0" smtClean="0"/>
                        <a:t>o = </a:t>
                      </a:r>
                      <a:r>
                        <a:rPr lang="tr-TR" baseline="0" dirty="0" err="1" smtClean="0"/>
                        <a:t>other</a:t>
                      </a:r>
                      <a:r>
                        <a:rPr lang="tr-TR" baseline="0" dirty="0" smtClean="0"/>
                        <a:t>(diğerleri)</a:t>
                      </a:r>
                    </a:p>
                    <a:p>
                      <a:r>
                        <a:rPr lang="tr-TR" baseline="0" dirty="0" smtClean="0"/>
                        <a:t>r = </a:t>
                      </a:r>
                      <a:r>
                        <a:rPr lang="tr-TR" baseline="0" dirty="0" err="1" smtClean="0"/>
                        <a:t>read</a:t>
                      </a:r>
                      <a:r>
                        <a:rPr lang="tr-TR" baseline="0" dirty="0" smtClean="0"/>
                        <a:t>(okuma)</a:t>
                      </a:r>
                    </a:p>
                    <a:p>
                      <a:r>
                        <a:rPr lang="tr-TR" baseline="0" dirty="0" smtClean="0"/>
                        <a:t>w = </a:t>
                      </a:r>
                      <a:r>
                        <a:rPr lang="tr-TR" baseline="0" dirty="0" err="1" smtClean="0"/>
                        <a:t>write</a:t>
                      </a:r>
                      <a:r>
                        <a:rPr lang="tr-TR" baseline="0" dirty="0" smtClean="0"/>
                        <a:t>(yazma)</a:t>
                      </a:r>
                    </a:p>
                    <a:p>
                      <a:r>
                        <a:rPr lang="tr-TR" baseline="0" dirty="0" smtClean="0"/>
                        <a:t>x = </a:t>
                      </a:r>
                      <a:r>
                        <a:rPr lang="tr-TR" baseline="0" dirty="0" err="1" smtClean="0"/>
                        <a:t>execute</a:t>
                      </a:r>
                      <a:r>
                        <a:rPr lang="tr-TR" baseline="0" dirty="0" smtClean="0"/>
                        <a:t>(çalıştırma)</a:t>
                      </a:r>
                    </a:p>
                    <a:p>
                      <a:r>
                        <a:rPr lang="tr-TR" baseline="0" dirty="0" err="1" smtClean="0"/>
                        <a:t>chmod</a:t>
                      </a:r>
                      <a:r>
                        <a:rPr lang="tr-TR" baseline="0" dirty="0" smtClean="0"/>
                        <a:t> [</a:t>
                      </a:r>
                      <a:r>
                        <a:rPr lang="tr-TR" baseline="0" dirty="0" err="1" smtClean="0"/>
                        <a:t>ugo</a:t>
                      </a:r>
                      <a:r>
                        <a:rPr lang="tr-TR" baseline="0" dirty="0" smtClean="0"/>
                        <a:t>][+-][</a:t>
                      </a:r>
                      <a:r>
                        <a:rPr lang="tr-TR" baseline="0" dirty="0" err="1" smtClean="0"/>
                        <a:t>rwx</a:t>
                      </a:r>
                      <a:r>
                        <a:rPr lang="tr-TR" baseline="0" dirty="0" smtClean="0"/>
                        <a:t>] [dosya adi]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[dosya adi] isimli dosya üzerinde kullanıcı,</a:t>
                      </a:r>
                      <a:r>
                        <a:rPr lang="tr-TR" baseline="0" dirty="0" smtClean="0"/>
                        <a:t> grup ve diğerleri için yetkilendirme yapabilmeyi sağlar. [</a:t>
                      </a:r>
                      <a:r>
                        <a:rPr lang="tr-TR" baseline="0" dirty="0" err="1" smtClean="0"/>
                        <a:t>ugo</a:t>
                      </a:r>
                      <a:r>
                        <a:rPr lang="tr-TR" baseline="0" dirty="0" smtClean="0"/>
                        <a:t>] tek tek yazılabilir. [</a:t>
                      </a:r>
                      <a:r>
                        <a:rPr lang="tr-TR" baseline="0" dirty="0" err="1" smtClean="0"/>
                        <a:t>rwx</a:t>
                      </a:r>
                      <a:r>
                        <a:rPr lang="tr-TR" baseline="0" dirty="0" smtClean="0"/>
                        <a:t>] tek tek yazılabilir. [+] yetkiyi vermeyi [-] yetkiyi almayı ifade eder.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chmod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ugo+rwx</a:t>
                      </a:r>
                      <a:r>
                        <a:rPr lang="tr-TR" baseline="0" dirty="0" smtClean="0"/>
                        <a:t> dene.txt</a:t>
                      </a:r>
                    </a:p>
                    <a:p>
                      <a:r>
                        <a:rPr lang="tr-TR" baseline="0" dirty="0" err="1" smtClean="0"/>
                        <a:t>chmod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ugo-rwx</a:t>
                      </a:r>
                      <a:r>
                        <a:rPr lang="tr-TR" baseline="0" dirty="0" smtClean="0"/>
                        <a:t> dene.txt</a:t>
                      </a:r>
                    </a:p>
                    <a:p>
                      <a:r>
                        <a:rPr lang="tr-TR" baseline="0" dirty="0" err="1" smtClean="0"/>
                        <a:t>chmod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u+rw</a:t>
                      </a:r>
                      <a:r>
                        <a:rPr lang="tr-TR" baseline="0" dirty="0" smtClean="0"/>
                        <a:t> dene.txt</a:t>
                      </a:r>
                    </a:p>
                    <a:p>
                      <a:r>
                        <a:rPr lang="tr-TR" baseline="0" dirty="0" err="1" smtClean="0"/>
                        <a:t>chmod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go-xw</a:t>
                      </a:r>
                      <a:r>
                        <a:rPr lang="tr-TR" baseline="0" dirty="0" smtClean="0"/>
                        <a:t> dene.txt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63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chmod</a:t>
                      </a:r>
                      <a:r>
                        <a:rPr lang="tr-TR" dirty="0" smtClean="0"/>
                        <a:t> –R [</a:t>
                      </a:r>
                      <a:r>
                        <a:rPr lang="tr-TR" dirty="0" err="1" smtClean="0"/>
                        <a:t>ugo</a:t>
                      </a:r>
                      <a:r>
                        <a:rPr lang="tr-TR" dirty="0" smtClean="0"/>
                        <a:t>][+-][</a:t>
                      </a:r>
                      <a:r>
                        <a:rPr lang="tr-TR" dirty="0" err="1" smtClean="0"/>
                        <a:t>rwx</a:t>
                      </a:r>
                      <a:r>
                        <a:rPr lang="tr-TR" dirty="0" smtClean="0"/>
                        <a:t>] [klasör adi]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[klasör adi] için yetkilendirme sağlar –R parametresi yapılan bu</a:t>
                      </a:r>
                      <a:r>
                        <a:rPr lang="tr-TR" baseline="0" dirty="0" smtClean="0"/>
                        <a:t> yetkilendirmenin ilgili klasörün altında bulunan diğer klasör ve dosyalara da bu yetkilendirmenin uygulanmasını sağlar.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chmod</a:t>
                      </a:r>
                      <a:r>
                        <a:rPr lang="tr-TR" dirty="0" smtClean="0"/>
                        <a:t> –R </a:t>
                      </a:r>
                      <a:r>
                        <a:rPr lang="tr-TR" dirty="0" err="1" smtClean="0"/>
                        <a:t>ugo+rwx</a:t>
                      </a:r>
                      <a:r>
                        <a:rPr lang="tr-TR" baseline="0" dirty="0" smtClean="0"/>
                        <a:t> test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84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2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KOMUTLAR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92665"/>
              </p:ext>
            </p:extLst>
          </p:nvPr>
        </p:nvGraphicFramePr>
        <p:xfrm>
          <a:off x="609600" y="2249488"/>
          <a:ext cx="11080800" cy="2473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37200">
                  <a:extLst>
                    <a:ext uri="{9D8B030D-6E8A-4147-A177-3AD203B41FA5}">
                      <a16:colId xmlns:a16="http://schemas.microsoft.com/office/drawing/2014/main" val="1563526393"/>
                    </a:ext>
                  </a:extLst>
                </a:gridCol>
                <a:gridCol w="4766400">
                  <a:extLst>
                    <a:ext uri="{9D8B030D-6E8A-4147-A177-3AD203B41FA5}">
                      <a16:colId xmlns:a16="http://schemas.microsoft.com/office/drawing/2014/main" val="3578134630"/>
                    </a:ext>
                  </a:extLst>
                </a:gridCol>
                <a:gridCol w="2977200">
                  <a:extLst>
                    <a:ext uri="{9D8B030D-6E8A-4147-A177-3AD203B41FA5}">
                      <a16:colId xmlns:a16="http://schemas.microsoft.com/office/drawing/2014/main" val="2766304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Komut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Açıklama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Örnek Kullanım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9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chown</a:t>
                      </a:r>
                      <a:r>
                        <a:rPr lang="tr-TR" dirty="0" smtClean="0"/>
                        <a:t> [</a:t>
                      </a:r>
                      <a:r>
                        <a:rPr lang="tr-TR" dirty="0" err="1" smtClean="0"/>
                        <a:t>kullanici</a:t>
                      </a:r>
                      <a:r>
                        <a:rPr lang="tr-TR" dirty="0" smtClean="0"/>
                        <a:t> adi] [klasör adı]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[klasör adı] </a:t>
                      </a:r>
                      <a:r>
                        <a:rPr lang="tr-TR" dirty="0" err="1" smtClean="0"/>
                        <a:t>nın</a:t>
                      </a:r>
                      <a:r>
                        <a:rPr lang="tr-TR" dirty="0" smtClean="0"/>
                        <a:t> sahibi</a:t>
                      </a:r>
                      <a:r>
                        <a:rPr lang="tr-TR" baseline="0" dirty="0" smtClean="0"/>
                        <a:t> olan kullanıcıyı</a:t>
                      </a:r>
                      <a:r>
                        <a:rPr lang="tr-TR" dirty="0" smtClean="0"/>
                        <a:t> [</a:t>
                      </a:r>
                      <a:r>
                        <a:rPr lang="tr-TR" dirty="0" err="1" smtClean="0"/>
                        <a:t>kullanici</a:t>
                      </a:r>
                      <a:r>
                        <a:rPr lang="tr-TR" dirty="0" smtClean="0"/>
                        <a:t> adi] yapar. [klasör</a:t>
                      </a:r>
                      <a:r>
                        <a:rPr lang="tr-TR" baseline="0" dirty="0" smtClean="0"/>
                        <a:t> adı</a:t>
                      </a:r>
                      <a:r>
                        <a:rPr lang="tr-TR" dirty="0" smtClean="0"/>
                        <a:t>] yerine [dosya adi] yazılabilir. –R parametresi alt klasörlere de uygulamayı sağlar.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chown</a:t>
                      </a:r>
                      <a:r>
                        <a:rPr lang="tr-TR" dirty="0" smtClean="0"/>
                        <a:t> zafer deneme</a:t>
                      </a:r>
                    </a:p>
                    <a:p>
                      <a:r>
                        <a:rPr lang="tr-TR" dirty="0" err="1" smtClean="0"/>
                        <a:t>chown</a:t>
                      </a:r>
                      <a:r>
                        <a:rPr lang="tr-TR" dirty="0" smtClean="0"/>
                        <a:t> zafer dene.py</a:t>
                      </a:r>
                    </a:p>
                    <a:p>
                      <a:r>
                        <a:rPr lang="tr-TR" dirty="0" err="1" smtClean="0"/>
                        <a:t>chown</a:t>
                      </a:r>
                      <a:r>
                        <a:rPr lang="tr-TR" dirty="0" smtClean="0"/>
                        <a:t> –R zafer deneme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63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chgrp</a:t>
                      </a:r>
                      <a:r>
                        <a:rPr lang="tr-TR" dirty="0" smtClean="0"/>
                        <a:t> [grup adi] [klasör adı]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[klasör adı] </a:t>
                      </a:r>
                      <a:r>
                        <a:rPr lang="tr-TR" dirty="0" err="1" smtClean="0"/>
                        <a:t>nın</a:t>
                      </a:r>
                      <a:r>
                        <a:rPr lang="tr-TR" dirty="0" smtClean="0"/>
                        <a:t> sahibi</a:t>
                      </a:r>
                      <a:r>
                        <a:rPr lang="tr-TR" baseline="0" dirty="0" smtClean="0"/>
                        <a:t> olan grubu</a:t>
                      </a:r>
                      <a:r>
                        <a:rPr lang="tr-TR" dirty="0" smtClean="0"/>
                        <a:t> [grup adi] yapar. [klasör</a:t>
                      </a:r>
                      <a:r>
                        <a:rPr lang="tr-TR" baseline="0" dirty="0" smtClean="0"/>
                        <a:t> adı</a:t>
                      </a:r>
                      <a:r>
                        <a:rPr lang="tr-TR" dirty="0" smtClean="0"/>
                        <a:t>] yerine [dosya adi] yazılabilir. –R parametresi alt klasörlere de uygulamayı sağlar.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chgrp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yenigrup</a:t>
                      </a:r>
                      <a:r>
                        <a:rPr lang="tr-TR" dirty="0" smtClean="0"/>
                        <a:t> deneme</a:t>
                      </a:r>
                    </a:p>
                    <a:p>
                      <a:r>
                        <a:rPr lang="tr-TR" dirty="0" err="1" smtClean="0"/>
                        <a:t>chgrp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yenigrup</a:t>
                      </a:r>
                      <a:r>
                        <a:rPr lang="tr-TR" dirty="0" smtClean="0"/>
                        <a:t> dene.py</a:t>
                      </a:r>
                    </a:p>
                    <a:p>
                      <a:r>
                        <a:rPr lang="tr-TR" dirty="0" err="1" smtClean="0"/>
                        <a:t>chgrp</a:t>
                      </a:r>
                      <a:r>
                        <a:rPr lang="tr-TR" dirty="0" smtClean="0"/>
                        <a:t> –R </a:t>
                      </a:r>
                      <a:r>
                        <a:rPr lang="tr-TR" dirty="0" err="1" smtClean="0"/>
                        <a:t>yenigrup</a:t>
                      </a:r>
                      <a:r>
                        <a:rPr lang="tr-TR" dirty="0" smtClean="0"/>
                        <a:t> deneme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000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44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KOMUTLAR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082115"/>
              </p:ext>
            </p:extLst>
          </p:nvPr>
        </p:nvGraphicFramePr>
        <p:xfrm>
          <a:off x="609600" y="2249488"/>
          <a:ext cx="11080800" cy="3022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97200">
                  <a:extLst>
                    <a:ext uri="{9D8B030D-6E8A-4147-A177-3AD203B41FA5}">
                      <a16:colId xmlns:a16="http://schemas.microsoft.com/office/drawing/2014/main" val="1563526393"/>
                    </a:ext>
                  </a:extLst>
                </a:gridCol>
                <a:gridCol w="3686400">
                  <a:extLst>
                    <a:ext uri="{9D8B030D-6E8A-4147-A177-3AD203B41FA5}">
                      <a16:colId xmlns:a16="http://schemas.microsoft.com/office/drawing/2014/main" val="3578134630"/>
                    </a:ext>
                  </a:extLst>
                </a:gridCol>
                <a:gridCol w="3697200">
                  <a:extLst>
                    <a:ext uri="{9D8B030D-6E8A-4147-A177-3AD203B41FA5}">
                      <a16:colId xmlns:a16="http://schemas.microsoft.com/office/drawing/2014/main" val="2766304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Komut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Açıklama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Örnek Kullanım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9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tar –</a:t>
                      </a:r>
                      <a:r>
                        <a:rPr lang="tr-TR" dirty="0" err="1" smtClean="0"/>
                        <a:t>cvf</a:t>
                      </a:r>
                      <a:r>
                        <a:rPr lang="tr-TR" dirty="0" smtClean="0"/>
                        <a:t> [yedek adi].tar</a:t>
                      </a:r>
                      <a:r>
                        <a:rPr lang="tr-TR" baseline="0" dirty="0" smtClean="0"/>
                        <a:t> [dosyalar]</a:t>
                      </a:r>
                    </a:p>
                    <a:p>
                      <a:r>
                        <a:rPr lang="tr-TR" baseline="0" dirty="0" smtClean="0"/>
                        <a:t>c: arşiv yapmayı sağlar</a:t>
                      </a:r>
                    </a:p>
                    <a:p>
                      <a:r>
                        <a:rPr lang="tr-TR" baseline="0" dirty="0" smtClean="0"/>
                        <a:t>v: detayları gösterir</a:t>
                      </a:r>
                    </a:p>
                    <a:p>
                      <a:r>
                        <a:rPr lang="tr-TR" baseline="0" dirty="0" smtClean="0"/>
                        <a:t>f: dosya adı vermeyi sağlar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[dosyalar] ı [yedek adi].tar olarak arşivlemeyi sağlar.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tar</a:t>
                      </a:r>
                      <a:r>
                        <a:rPr lang="tr-TR" baseline="0" dirty="0" smtClean="0"/>
                        <a:t> –</a:t>
                      </a:r>
                      <a:r>
                        <a:rPr lang="tr-TR" baseline="0" dirty="0" err="1" smtClean="0"/>
                        <a:t>cvf</a:t>
                      </a:r>
                      <a:r>
                        <a:rPr lang="tr-TR" baseline="0" dirty="0" smtClean="0"/>
                        <a:t> yedek.tar dosya1 dosya2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63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tar –</a:t>
                      </a:r>
                      <a:r>
                        <a:rPr lang="tr-TR" dirty="0" err="1" smtClean="0"/>
                        <a:t>zcvf</a:t>
                      </a:r>
                      <a:r>
                        <a:rPr lang="tr-TR" dirty="0" smtClean="0"/>
                        <a:t> [yedek adi].tar.gz</a:t>
                      </a:r>
                      <a:r>
                        <a:rPr lang="tr-TR" baseline="0" dirty="0" smtClean="0"/>
                        <a:t> [dosyalar]</a:t>
                      </a:r>
                    </a:p>
                    <a:p>
                      <a:r>
                        <a:rPr lang="tr-TR" baseline="0" dirty="0" smtClean="0"/>
                        <a:t>z: </a:t>
                      </a:r>
                      <a:r>
                        <a:rPr lang="tr-TR" baseline="0" dirty="0" err="1" smtClean="0"/>
                        <a:t>gzip</a:t>
                      </a:r>
                      <a:r>
                        <a:rPr lang="tr-TR" baseline="0" dirty="0" smtClean="0"/>
                        <a:t> ile sıkıştırmayı belirtir</a:t>
                      </a:r>
                    </a:p>
                    <a:p>
                      <a:r>
                        <a:rPr lang="tr-TR" baseline="0" dirty="0" smtClean="0"/>
                        <a:t>c: arşiv yapmayı sağlar</a:t>
                      </a:r>
                    </a:p>
                    <a:p>
                      <a:r>
                        <a:rPr lang="tr-TR" baseline="0" dirty="0" smtClean="0"/>
                        <a:t>v: detayları gösterir</a:t>
                      </a:r>
                    </a:p>
                    <a:p>
                      <a:r>
                        <a:rPr lang="tr-TR" baseline="0" dirty="0" smtClean="0"/>
                        <a:t>f: dosya adı vermeyi sağlar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[dosyalar] ı [yedek adi].tar.gz olarak arşivlemeyi ve</a:t>
                      </a:r>
                      <a:r>
                        <a:rPr lang="tr-TR" baseline="0" dirty="0" smtClean="0"/>
                        <a:t> sıkıştırmayı</a:t>
                      </a:r>
                      <a:r>
                        <a:rPr lang="tr-TR" dirty="0" smtClean="0"/>
                        <a:t> sağlar.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tar</a:t>
                      </a:r>
                      <a:r>
                        <a:rPr lang="tr-TR" baseline="0" dirty="0" smtClean="0"/>
                        <a:t> –</a:t>
                      </a:r>
                      <a:r>
                        <a:rPr lang="tr-TR" baseline="0" dirty="0" err="1" smtClean="0"/>
                        <a:t>zcvf</a:t>
                      </a:r>
                      <a:r>
                        <a:rPr lang="tr-TR" baseline="0" dirty="0" smtClean="0"/>
                        <a:t> yedek.tar.gz dosya1 dosya2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60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18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KOMUTLAR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740228"/>
              </p:ext>
            </p:extLst>
          </p:nvPr>
        </p:nvGraphicFramePr>
        <p:xfrm>
          <a:off x="609600" y="2249488"/>
          <a:ext cx="11080800" cy="3571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97200">
                  <a:extLst>
                    <a:ext uri="{9D8B030D-6E8A-4147-A177-3AD203B41FA5}">
                      <a16:colId xmlns:a16="http://schemas.microsoft.com/office/drawing/2014/main" val="1563526393"/>
                    </a:ext>
                  </a:extLst>
                </a:gridCol>
                <a:gridCol w="3686400">
                  <a:extLst>
                    <a:ext uri="{9D8B030D-6E8A-4147-A177-3AD203B41FA5}">
                      <a16:colId xmlns:a16="http://schemas.microsoft.com/office/drawing/2014/main" val="3578134630"/>
                    </a:ext>
                  </a:extLst>
                </a:gridCol>
                <a:gridCol w="3697200">
                  <a:extLst>
                    <a:ext uri="{9D8B030D-6E8A-4147-A177-3AD203B41FA5}">
                      <a16:colId xmlns:a16="http://schemas.microsoft.com/office/drawing/2014/main" val="2766304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Komut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Açıklama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Örnek Kullanım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9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tar –</a:t>
                      </a:r>
                      <a:r>
                        <a:rPr lang="tr-TR" dirty="0" err="1" smtClean="0"/>
                        <a:t>jcvf</a:t>
                      </a:r>
                      <a:r>
                        <a:rPr lang="tr-TR" dirty="0" smtClean="0"/>
                        <a:t> [yedek adi].tar.bz2</a:t>
                      </a:r>
                      <a:r>
                        <a:rPr lang="tr-TR" baseline="0" dirty="0" smtClean="0"/>
                        <a:t> [dosyalar]</a:t>
                      </a:r>
                    </a:p>
                    <a:p>
                      <a:r>
                        <a:rPr lang="tr-TR" baseline="0" dirty="0" smtClean="0"/>
                        <a:t>j: bzip2 ile sıkıştırmayı belirtir</a:t>
                      </a:r>
                    </a:p>
                    <a:p>
                      <a:r>
                        <a:rPr lang="tr-TR" baseline="0" dirty="0" smtClean="0"/>
                        <a:t>c: arşiv yapmayı sağlar</a:t>
                      </a:r>
                    </a:p>
                    <a:p>
                      <a:r>
                        <a:rPr lang="tr-TR" baseline="0" dirty="0" smtClean="0"/>
                        <a:t>v: detayları gösterir</a:t>
                      </a:r>
                    </a:p>
                    <a:p>
                      <a:r>
                        <a:rPr lang="tr-TR" baseline="0" dirty="0" smtClean="0"/>
                        <a:t>f: dosya adı vermeyi sağlar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[dosyalar] ı [yedek adi].tar.bz2 olarak arşivlemeyi ve sıkıştırmayı sağlar.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tar</a:t>
                      </a:r>
                      <a:r>
                        <a:rPr lang="tr-TR" baseline="0" dirty="0" smtClean="0"/>
                        <a:t> –</a:t>
                      </a:r>
                      <a:r>
                        <a:rPr lang="tr-TR" baseline="0" dirty="0" err="1" smtClean="0"/>
                        <a:t>jcvf</a:t>
                      </a:r>
                      <a:r>
                        <a:rPr lang="tr-TR" baseline="0" dirty="0" smtClean="0"/>
                        <a:t> yedek.tar.bz2 dosya1 dosya2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63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tar –</a:t>
                      </a:r>
                      <a:r>
                        <a:rPr lang="tr-TR" dirty="0" err="1" smtClean="0"/>
                        <a:t>zxvf</a:t>
                      </a:r>
                      <a:r>
                        <a:rPr lang="tr-TR" dirty="0" smtClean="0"/>
                        <a:t> [yedek adi].tar.gz</a:t>
                      </a:r>
                      <a:endParaRPr lang="tr-TR" baseline="0" dirty="0" smtClean="0"/>
                    </a:p>
                    <a:p>
                      <a:r>
                        <a:rPr lang="tr-TR" baseline="0" dirty="0" smtClean="0"/>
                        <a:t>z: </a:t>
                      </a:r>
                      <a:r>
                        <a:rPr lang="tr-TR" baseline="0" dirty="0" err="1" smtClean="0"/>
                        <a:t>gzip</a:t>
                      </a:r>
                      <a:r>
                        <a:rPr lang="tr-TR" baseline="0" dirty="0" smtClean="0"/>
                        <a:t> ile sıkıştırmayı belirtir</a:t>
                      </a:r>
                    </a:p>
                    <a:p>
                      <a:r>
                        <a:rPr lang="tr-TR" baseline="0" dirty="0" smtClean="0"/>
                        <a:t>x: arşivi açmayı sağlar</a:t>
                      </a:r>
                    </a:p>
                    <a:p>
                      <a:r>
                        <a:rPr lang="tr-TR" baseline="0" dirty="0" smtClean="0"/>
                        <a:t>v: detayları gösterir</a:t>
                      </a:r>
                    </a:p>
                    <a:p>
                      <a:r>
                        <a:rPr lang="tr-TR" baseline="0" dirty="0" smtClean="0"/>
                        <a:t>f: dosya adı vermeyi sağlar</a:t>
                      </a:r>
                      <a:endParaRPr lang="tr-TR" dirty="0" smtClean="0"/>
                    </a:p>
                    <a:p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[yedek adi].tar.gz isimli </a:t>
                      </a:r>
                      <a:r>
                        <a:rPr lang="tr-TR" dirty="0" err="1" smtClean="0"/>
                        <a:t>gzip</a:t>
                      </a:r>
                      <a:r>
                        <a:rPr lang="tr-TR" dirty="0" smtClean="0"/>
                        <a:t> dosyasını çıkarmayı sağlar.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tar –</a:t>
                      </a:r>
                      <a:r>
                        <a:rPr lang="tr-TR" dirty="0" err="1" smtClean="0"/>
                        <a:t>zxvf</a:t>
                      </a:r>
                      <a:r>
                        <a:rPr lang="tr-TR" dirty="0" smtClean="0"/>
                        <a:t> yedek.tar.gz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60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50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KOMUTLAR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22208"/>
              </p:ext>
            </p:extLst>
          </p:nvPr>
        </p:nvGraphicFramePr>
        <p:xfrm>
          <a:off x="609600" y="2249488"/>
          <a:ext cx="11080800" cy="439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97200">
                  <a:extLst>
                    <a:ext uri="{9D8B030D-6E8A-4147-A177-3AD203B41FA5}">
                      <a16:colId xmlns:a16="http://schemas.microsoft.com/office/drawing/2014/main" val="1563526393"/>
                    </a:ext>
                  </a:extLst>
                </a:gridCol>
                <a:gridCol w="3686400">
                  <a:extLst>
                    <a:ext uri="{9D8B030D-6E8A-4147-A177-3AD203B41FA5}">
                      <a16:colId xmlns:a16="http://schemas.microsoft.com/office/drawing/2014/main" val="3578134630"/>
                    </a:ext>
                  </a:extLst>
                </a:gridCol>
                <a:gridCol w="3697200">
                  <a:extLst>
                    <a:ext uri="{9D8B030D-6E8A-4147-A177-3AD203B41FA5}">
                      <a16:colId xmlns:a16="http://schemas.microsoft.com/office/drawing/2014/main" val="2766304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Komut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Açıklama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Örnek Kullanım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9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tar –</a:t>
                      </a:r>
                      <a:r>
                        <a:rPr lang="tr-TR" dirty="0" err="1" smtClean="0"/>
                        <a:t>jxvf</a:t>
                      </a:r>
                      <a:r>
                        <a:rPr lang="tr-TR" dirty="0" smtClean="0"/>
                        <a:t> [yedek adi].tar.bz2</a:t>
                      </a:r>
                      <a:endParaRPr lang="tr-TR" baseline="0" dirty="0" smtClean="0"/>
                    </a:p>
                    <a:p>
                      <a:r>
                        <a:rPr lang="tr-TR" baseline="0" dirty="0" smtClean="0"/>
                        <a:t>j: bzip2 ile sıkıştırmayı belirtir</a:t>
                      </a:r>
                    </a:p>
                    <a:p>
                      <a:r>
                        <a:rPr lang="tr-TR" baseline="0" dirty="0" smtClean="0"/>
                        <a:t>x: arşivi açmayı sağlar</a:t>
                      </a:r>
                    </a:p>
                    <a:p>
                      <a:r>
                        <a:rPr lang="tr-TR" baseline="0" dirty="0" smtClean="0"/>
                        <a:t>v: detayları gösterir</a:t>
                      </a:r>
                    </a:p>
                    <a:p>
                      <a:r>
                        <a:rPr lang="tr-TR" baseline="0" dirty="0" smtClean="0"/>
                        <a:t>f: dosya adı vermeyi sağlar</a:t>
                      </a:r>
                      <a:endParaRPr lang="tr-T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[yedek adi].tar.bz2 isimli bzip2 dosyasını çıkarmayı sağlar.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tar</a:t>
                      </a:r>
                      <a:r>
                        <a:rPr lang="tr-TR" baseline="0" dirty="0" smtClean="0"/>
                        <a:t> –</a:t>
                      </a:r>
                      <a:r>
                        <a:rPr lang="tr-TR" baseline="0" dirty="0" err="1" smtClean="0"/>
                        <a:t>jxvf</a:t>
                      </a:r>
                      <a:r>
                        <a:rPr lang="tr-TR" baseline="0" dirty="0" smtClean="0"/>
                        <a:t> yedek.tar.bz2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63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gzip</a:t>
                      </a:r>
                      <a:r>
                        <a:rPr lang="tr-TR" dirty="0" smtClean="0"/>
                        <a:t> [dosya adi]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[dosya adi] </a:t>
                      </a:r>
                      <a:r>
                        <a:rPr lang="tr-TR" dirty="0" err="1" smtClean="0"/>
                        <a:t>na</a:t>
                      </a:r>
                      <a:r>
                        <a:rPr lang="tr-TR" baseline="0" dirty="0" smtClean="0"/>
                        <a:t> sahip dosyayı </a:t>
                      </a:r>
                      <a:r>
                        <a:rPr lang="tr-TR" baseline="0" dirty="0" err="1" smtClean="0"/>
                        <a:t>gzip</a:t>
                      </a:r>
                      <a:r>
                        <a:rPr lang="tr-TR" baseline="0" dirty="0" smtClean="0"/>
                        <a:t> ile sıkıştırmayı sağlar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gzip</a:t>
                      </a:r>
                      <a:r>
                        <a:rPr lang="tr-TR" dirty="0" smtClean="0"/>
                        <a:t> deneme.txt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60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gzip</a:t>
                      </a:r>
                      <a:r>
                        <a:rPr lang="tr-TR" dirty="0" smtClean="0"/>
                        <a:t> –d [dosya adi].gz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[dosya adi].gz isimli </a:t>
                      </a:r>
                      <a:r>
                        <a:rPr lang="tr-TR" dirty="0" err="1" smtClean="0"/>
                        <a:t>gzip</a:t>
                      </a:r>
                      <a:r>
                        <a:rPr lang="tr-TR" dirty="0" smtClean="0"/>
                        <a:t> sıkıştırılmış dosyasını</a:t>
                      </a:r>
                      <a:r>
                        <a:rPr lang="tr-TR" baseline="0" dirty="0" smtClean="0"/>
                        <a:t> çıkarmayı sağlar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gzip</a:t>
                      </a:r>
                      <a:r>
                        <a:rPr lang="tr-TR" dirty="0" smtClean="0"/>
                        <a:t> –d deneme.gz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0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bzip2 [dosya adi]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[dosya adi] </a:t>
                      </a:r>
                      <a:r>
                        <a:rPr lang="tr-TR" dirty="0" err="1" smtClean="0"/>
                        <a:t>na</a:t>
                      </a:r>
                      <a:r>
                        <a:rPr lang="tr-TR" baseline="0" dirty="0" smtClean="0"/>
                        <a:t> sahip dosyayı bzip2 ile sıkıştırmayı sağlar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bzip2 deneme.txt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84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bzip2 –d [dosya adi].bz2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[dosya adi].bz2 isimli bzip2 sıkıştırılmış dosyasını</a:t>
                      </a:r>
                      <a:r>
                        <a:rPr lang="tr-TR" baseline="0" dirty="0" smtClean="0"/>
                        <a:t> çıkarmayı sağlar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bzip2 –d deneme.bz2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000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53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KOMUTLAR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776696"/>
              </p:ext>
            </p:extLst>
          </p:nvPr>
        </p:nvGraphicFramePr>
        <p:xfrm>
          <a:off x="609600" y="2249488"/>
          <a:ext cx="11080800" cy="1651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97200">
                  <a:extLst>
                    <a:ext uri="{9D8B030D-6E8A-4147-A177-3AD203B41FA5}">
                      <a16:colId xmlns:a16="http://schemas.microsoft.com/office/drawing/2014/main" val="1563526393"/>
                    </a:ext>
                  </a:extLst>
                </a:gridCol>
                <a:gridCol w="3686400">
                  <a:extLst>
                    <a:ext uri="{9D8B030D-6E8A-4147-A177-3AD203B41FA5}">
                      <a16:colId xmlns:a16="http://schemas.microsoft.com/office/drawing/2014/main" val="3578134630"/>
                    </a:ext>
                  </a:extLst>
                </a:gridCol>
                <a:gridCol w="3697200">
                  <a:extLst>
                    <a:ext uri="{9D8B030D-6E8A-4147-A177-3AD203B41FA5}">
                      <a16:colId xmlns:a16="http://schemas.microsoft.com/office/drawing/2014/main" val="2766304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Komut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Açıklama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Örnek Kullanım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9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nano</a:t>
                      </a:r>
                      <a:r>
                        <a:rPr lang="tr-TR" dirty="0" smtClean="0"/>
                        <a:t> [dosya adi]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[dosya adi] isimli dosyayı </a:t>
                      </a:r>
                      <a:r>
                        <a:rPr lang="tr-TR" dirty="0" err="1" smtClean="0"/>
                        <a:t>nano</a:t>
                      </a:r>
                      <a:r>
                        <a:rPr lang="tr-TR" dirty="0" smtClean="0"/>
                        <a:t> editörü ile düzenlemek için açar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nano</a:t>
                      </a:r>
                      <a:r>
                        <a:rPr lang="tr-TR" dirty="0" smtClean="0"/>
                        <a:t> deneme.py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63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vi [dosya adi]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[dosya adi] isimli dosyayı vi editörü ile düzenlemek için açar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vi deneme.txt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7303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50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KOMUTLAR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849609"/>
              </p:ext>
            </p:extLst>
          </p:nvPr>
        </p:nvGraphicFramePr>
        <p:xfrm>
          <a:off x="609600" y="2249488"/>
          <a:ext cx="11091600" cy="4079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37200">
                  <a:extLst>
                    <a:ext uri="{9D8B030D-6E8A-4147-A177-3AD203B41FA5}">
                      <a16:colId xmlns:a16="http://schemas.microsoft.com/office/drawing/2014/main" val="1563526393"/>
                    </a:ext>
                  </a:extLst>
                </a:gridCol>
                <a:gridCol w="5137200">
                  <a:extLst>
                    <a:ext uri="{9D8B030D-6E8A-4147-A177-3AD203B41FA5}">
                      <a16:colId xmlns:a16="http://schemas.microsoft.com/office/drawing/2014/main" val="3578134630"/>
                    </a:ext>
                  </a:extLst>
                </a:gridCol>
                <a:gridCol w="2617200">
                  <a:extLst>
                    <a:ext uri="{9D8B030D-6E8A-4147-A177-3AD203B41FA5}">
                      <a16:colId xmlns:a16="http://schemas.microsoft.com/office/drawing/2014/main" val="2766304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Komut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Açıklama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Örnek Kullanım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9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man</a:t>
                      </a:r>
                      <a:r>
                        <a:rPr lang="tr-TR" dirty="0" smtClean="0"/>
                        <a:t> [komut adi]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[komut adi] ile ilgili bilgi verir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man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apt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80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whoami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Hangi</a:t>
                      </a:r>
                      <a:r>
                        <a:rPr lang="tr-TR" baseline="0" dirty="0" smtClean="0"/>
                        <a:t> kullanıcıda olunduğunu gösterir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whoami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77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sudo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Bir komutu </a:t>
                      </a:r>
                      <a:r>
                        <a:rPr lang="tr-TR" dirty="0" err="1" smtClean="0"/>
                        <a:t>root</a:t>
                      </a:r>
                      <a:r>
                        <a:rPr lang="tr-TR" dirty="0" smtClean="0"/>
                        <a:t> olarak çalıştırır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sudo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apt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78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apt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install</a:t>
                      </a:r>
                      <a:r>
                        <a:rPr lang="tr-TR" dirty="0" smtClean="0"/>
                        <a:t> [paket adi]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[paket adi] </a:t>
                      </a:r>
                      <a:r>
                        <a:rPr lang="tr-TR" dirty="0" err="1" smtClean="0"/>
                        <a:t>ni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Kali</a:t>
                      </a:r>
                      <a:r>
                        <a:rPr lang="tr-TR" dirty="0" smtClean="0"/>
                        <a:t> Reposundan(varsa) kurar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apt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install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nmap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5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apt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update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Sistemdeki paket listesini</a:t>
                      </a:r>
                      <a:r>
                        <a:rPr lang="tr-TR" baseline="0" dirty="0" smtClean="0"/>
                        <a:t> günceller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apt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update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6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sudo</a:t>
                      </a:r>
                      <a:r>
                        <a:rPr lang="tr-TR" dirty="0" smtClean="0"/>
                        <a:t> su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Root</a:t>
                      </a:r>
                      <a:r>
                        <a:rPr lang="tr-TR" dirty="0" smtClean="0"/>
                        <a:t> kullanıcısına geçmeyi sağlar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sudo</a:t>
                      </a:r>
                      <a:r>
                        <a:rPr lang="tr-TR" dirty="0" smtClean="0"/>
                        <a:t> su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09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dpkg</a:t>
                      </a:r>
                      <a:r>
                        <a:rPr lang="tr-TR" dirty="0" smtClean="0"/>
                        <a:t> -l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Sistemde yüklü olan paketleri gösterir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dpkg</a:t>
                      </a:r>
                      <a:r>
                        <a:rPr lang="tr-TR" dirty="0" smtClean="0"/>
                        <a:t> -l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22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dpkg</a:t>
                      </a:r>
                      <a:r>
                        <a:rPr lang="tr-TR" dirty="0" smtClean="0"/>
                        <a:t> -l</a:t>
                      </a:r>
                      <a:r>
                        <a:rPr lang="tr-TR" baseline="0" dirty="0" smtClean="0"/>
                        <a:t> | </a:t>
                      </a:r>
                      <a:r>
                        <a:rPr lang="tr-TR" baseline="0" dirty="0" err="1" smtClean="0"/>
                        <a:t>grep</a:t>
                      </a:r>
                      <a:r>
                        <a:rPr lang="tr-TR" baseline="0" dirty="0" smtClean="0"/>
                        <a:t> [isim]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| işaretinin</a:t>
                      </a:r>
                      <a:r>
                        <a:rPr lang="tr-TR" baseline="0" dirty="0" smtClean="0"/>
                        <a:t> solundaki çıktıda sağdaki [isim] i arar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dpkg</a:t>
                      </a:r>
                      <a:r>
                        <a:rPr lang="tr-TR" dirty="0" smtClean="0"/>
                        <a:t> -l | </a:t>
                      </a:r>
                      <a:r>
                        <a:rPr lang="tr-TR" dirty="0" err="1" smtClean="0"/>
                        <a:t>grep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nmap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913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apt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search</a:t>
                      </a:r>
                      <a:r>
                        <a:rPr lang="tr-TR" dirty="0" smtClean="0"/>
                        <a:t> [paket adi]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[paket</a:t>
                      </a:r>
                      <a:r>
                        <a:rPr lang="tr-TR" baseline="0" dirty="0" smtClean="0"/>
                        <a:t> adi</a:t>
                      </a:r>
                      <a:r>
                        <a:rPr lang="tr-TR" dirty="0" smtClean="0"/>
                        <a:t>] </a:t>
                      </a:r>
                      <a:r>
                        <a:rPr lang="tr-TR" dirty="0" err="1" smtClean="0"/>
                        <a:t>ni</a:t>
                      </a:r>
                      <a:r>
                        <a:rPr lang="tr-TR" dirty="0" smtClean="0"/>
                        <a:t> arar ve</a:t>
                      </a:r>
                      <a:r>
                        <a:rPr lang="tr-TR" baseline="0" dirty="0" smtClean="0"/>
                        <a:t> özet bilgi verir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apt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search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sqlmap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22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apt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show</a:t>
                      </a:r>
                      <a:r>
                        <a:rPr lang="tr-TR" dirty="0" smtClean="0"/>
                        <a:t> [paket adi]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[paket</a:t>
                      </a:r>
                      <a:r>
                        <a:rPr lang="tr-TR" baseline="0" dirty="0" smtClean="0"/>
                        <a:t> adi</a:t>
                      </a:r>
                      <a:r>
                        <a:rPr lang="tr-TR" dirty="0" smtClean="0"/>
                        <a:t>] ile ilgili çok</a:t>
                      </a:r>
                      <a:r>
                        <a:rPr lang="tr-TR" baseline="0" dirty="0" smtClean="0"/>
                        <a:t> detaylı bilgi verir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apt</a:t>
                      </a:r>
                      <a:r>
                        <a:rPr lang="tr-TR" dirty="0" smtClean="0"/>
                        <a:t> Show </a:t>
                      </a:r>
                      <a:r>
                        <a:rPr lang="tr-TR" dirty="0" err="1" smtClean="0"/>
                        <a:t>sqlmap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86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53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KOMUTLAR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447712"/>
              </p:ext>
            </p:extLst>
          </p:nvPr>
        </p:nvGraphicFramePr>
        <p:xfrm>
          <a:off x="609600" y="2249488"/>
          <a:ext cx="11080800" cy="3876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37200">
                  <a:extLst>
                    <a:ext uri="{9D8B030D-6E8A-4147-A177-3AD203B41FA5}">
                      <a16:colId xmlns:a16="http://schemas.microsoft.com/office/drawing/2014/main" val="1563526393"/>
                    </a:ext>
                  </a:extLst>
                </a:gridCol>
                <a:gridCol w="5126400">
                  <a:extLst>
                    <a:ext uri="{9D8B030D-6E8A-4147-A177-3AD203B41FA5}">
                      <a16:colId xmlns:a16="http://schemas.microsoft.com/office/drawing/2014/main" val="3578134630"/>
                    </a:ext>
                  </a:extLst>
                </a:gridCol>
                <a:gridCol w="2617200">
                  <a:extLst>
                    <a:ext uri="{9D8B030D-6E8A-4147-A177-3AD203B41FA5}">
                      <a16:colId xmlns:a16="http://schemas.microsoft.com/office/drawing/2014/main" val="2766304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Komut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Açıklama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Örnek Kullanım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9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apt-cache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depends</a:t>
                      </a:r>
                      <a:r>
                        <a:rPr lang="tr-TR" dirty="0" smtClean="0"/>
                        <a:t> [paket adi]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[paket adi] </a:t>
                      </a:r>
                      <a:r>
                        <a:rPr lang="tr-TR" dirty="0" err="1" smtClean="0"/>
                        <a:t>nin</a:t>
                      </a:r>
                      <a:r>
                        <a:rPr lang="tr-TR" dirty="0" smtClean="0"/>
                        <a:t> bağımlı</a:t>
                      </a:r>
                      <a:r>
                        <a:rPr lang="tr-TR" baseline="0" dirty="0" smtClean="0"/>
                        <a:t> olduğu paketleri gösterir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apt-cache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depends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nmap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80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dpkg</a:t>
                      </a:r>
                      <a:r>
                        <a:rPr lang="tr-TR" dirty="0" smtClean="0"/>
                        <a:t> -i</a:t>
                      </a:r>
                      <a:r>
                        <a:rPr lang="tr-TR" baseline="0" dirty="0" smtClean="0"/>
                        <a:t> [paket adi].</a:t>
                      </a:r>
                      <a:r>
                        <a:rPr lang="tr-TR" baseline="0" dirty="0" err="1" smtClean="0"/>
                        <a:t>deb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Debian</a:t>
                      </a:r>
                      <a:r>
                        <a:rPr lang="tr-TR" baseline="0" dirty="0" smtClean="0"/>
                        <a:t> için program kurmayı sağlar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dpkg</a:t>
                      </a:r>
                      <a:r>
                        <a:rPr lang="tr-TR" dirty="0" smtClean="0"/>
                        <a:t> -i </a:t>
                      </a:r>
                      <a:r>
                        <a:rPr lang="tr-TR" dirty="0" err="1" smtClean="0"/>
                        <a:t>chrome.deb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3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apt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remove</a:t>
                      </a:r>
                      <a:r>
                        <a:rPr lang="tr-TR" baseline="0" dirty="0" smtClean="0"/>
                        <a:t> [paket adi]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[paket adi] </a:t>
                      </a:r>
                      <a:r>
                        <a:rPr lang="tr-TR" dirty="0" err="1" smtClean="0"/>
                        <a:t>ni</a:t>
                      </a:r>
                      <a:r>
                        <a:rPr lang="tr-TR" dirty="0" smtClean="0"/>
                        <a:t> sistemden silmeyi sağlar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apt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remove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nmap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91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dpkg</a:t>
                      </a:r>
                      <a:r>
                        <a:rPr lang="tr-TR" dirty="0" smtClean="0"/>
                        <a:t> –r [paket adi].</a:t>
                      </a:r>
                      <a:r>
                        <a:rPr lang="tr-TR" dirty="0" err="1" smtClean="0"/>
                        <a:t>deb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[paket adi] </a:t>
                      </a:r>
                      <a:r>
                        <a:rPr lang="tr-TR" dirty="0" err="1" smtClean="0"/>
                        <a:t>ni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Debian</a:t>
                      </a:r>
                      <a:r>
                        <a:rPr lang="tr-TR" dirty="0" smtClean="0"/>
                        <a:t> sistemden</a:t>
                      </a:r>
                      <a:r>
                        <a:rPr lang="tr-TR" baseline="0" dirty="0" smtClean="0"/>
                        <a:t> silmeyi sağlar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dpkg</a:t>
                      </a:r>
                      <a:r>
                        <a:rPr lang="tr-TR" dirty="0" smtClean="0"/>
                        <a:t> –r </a:t>
                      </a:r>
                      <a:r>
                        <a:rPr lang="tr-TR" dirty="0" err="1" smtClean="0"/>
                        <a:t>chrome.deb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02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apt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purge</a:t>
                      </a:r>
                      <a:r>
                        <a:rPr lang="tr-TR" dirty="0" smtClean="0"/>
                        <a:t> [paket adi]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[paket adi] </a:t>
                      </a:r>
                      <a:r>
                        <a:rPr lang="tr-TR" dirty="0" err="1" smtClean="0"/>
                        <a:t>ni</a:t>
                      </a:r>
                      <a:r>
                        <a:rPr lang="tr-TR" dirty="0" smtClean="0"/>
                        <a:t> sistemden tamamen(ön ayarlar vb.) silmeyi sağlar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apt-get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purge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nmap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08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apt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upgrade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Sistemdeki</a:t>
                      </a:r>
                      <a:r>
                        <a:rPr lang="tr-TR" baseline="0" dirty="0" smtClean="0"/>
                        <a:t> mevcut paketleri en son sürüme yükseltir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apt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upgrade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65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apt</a:t>
                      </a:r>
                      <a:r>
                        <a:rPr lang="tr-TR" baseline="0" dirty="0" smtClean="0"/>
                        <a:t> --</a:t>
                      </a:r>
                      <a:r>
                        <a:rPr lang="tr-TR" dirty="0" err="1" smtClean="0"/>
                        <a:t>only-upgrade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install</a:t>
                      </a:r>
                      <a:r>
                        <a:rPr lang="tr-TR" baseline="0" dirty="0" smtClean="0"/>
                        <a:t> [paket adi]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Sadece [paket adi] isimli paketi</a:t>
                      </a:r>
                      <a:r>
                        <a:rPr lang="tr-TR" baseline="0" dirty="0" smtClean="0"/>
                        <a:t> son sürüme yükseltir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apt</a:t>
                      </a:r>
                      <a:r>
                        <a:rPr lang="tr-TR" dirty="0" smtClean="0"/>
                        <a:t> --</a:t>
                      </a:r>
                      <a:r>
                        <a:rPr lang="tr-TR" dirty="0" err="1" smtClean="0"/>
                        <a:t>only-upgrade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install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nmap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33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apt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list</a:t>
                      </a:r>
                      <a:r>
                        <a:rPr lang="tr-TR" dirty="0" smtClean="0"/>
                        <a:t> --</a:t>
                      </a:r>
                      <a:r>
                        <a:rPr lang="tr-TR" dirty="0" err="1" smtClean="0"/>
                        <a:t>upgradable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Son sürüme yükseltilebilecek paketleri gösterir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apt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list</a:t>
                      </a:r>
                      <a:r>
                        <a:rPr lang="tr-TR" dirty="0" smtClean="0"/>
                        <a:t> --</a:t>
                      </a:r>
                      <a:r>
                        <a:rPr lang="tr-TR" dirty="0" err="1" smtClean="0"/>
                        <a:t>upgradable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78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21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KOMUTLAR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128477"/>
              </p:ext>
            </p:extLst>
          </p:nvPr>
        </p:nvGraphicFramePr>
        <p:xfrm>
          <a:off x="609600" y="2249488"/>
          <a:ext cx="11080800" cy="3779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37200">
                  <a:extLst>
                    <a:ext uri="{9D8B030D-6E8A-4147-A177-3AD203B41FA5}">
                      <a16:colId xmlns:a16="http://schemas.microsoft.com/office/drawing/2014/main" val="1563526393"/>
                    </a:ext>
                  </a:extLst>
                </a:gridCol>
                <a:gridCol w="5126400">
                  <a:extLst>
                    <a:ext uri="{9D8B030D-6E8A-4147-A177-3AD203B41FA5}">
                      <a16:colId xmlns:a16="http://schemas.microsoft.com/office/drawing/2014/main" val="3578134630"/>
                    </a:ext>
                  </a:extLst>
                </a:gridCol>
                <a:gridCol w="2617200">
                  <a:extLst>
                    <a:ext uri="{9D8B030D-6E8A-4147-A177-3AD203B41FA5}">
                      <a16:colId xmlns:a16="http://schemas.microsoft.com/office/drawing/2014/main" val="2766304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Komut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Açıklama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Örnek Kullanım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9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useradd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Kullanıcı</a:t>
                      </a:r>
                      <a:r>
                        <a:rPr lang="tr-TR" baseline="0" dirty="0" smtClean="0"/>
                        <a:t> eklemeyi sağlar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useradd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bilisim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3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useradd</a:t>
                      </a:r>
                      <a:r>
                        <a:rPr lang="tr-TR" baseline="0" dirty="0" smtClean="0"/>
                        <a:t> –s /bin/</a:t>
                      </a:r>
                      <a:r>
                        <a:rPr lang="tr-TR" baseline="0" dirty="0" err="1" smtClean="0"/>
                        <a:t>bash</a:t>
                      </a:r>
                      <a:r>
                        <a:rPr lang="tr-TR" baseline="0" dirty="0" smtClean="0"/>
                        <a:t> –m –d /</a:t>
                      </a:r>
                      <a:r>
                        <a:rPr lang="tr-TR" baseline="0" dirty="0" err="1" smtClean="0"/>
                        <a:t>home</a:t>
                      </a:r>
                      <a:r>
                        <a:rPr lang="tr-TR" baseline="0" dirty="0" smtClean="0"/>
                        <a:t>/deneme –g </a:t>
                      </a:r>
                      <a:r>
                        <a:rPr lang="tr-TR" baseline="0" dirty="0" err="1" smtClean="0"/>
                        <a:t>sudo</a:t>
                      </a:r>
                      <a:r>
                        <a:rPr lang="tr-TR" baseline="0" dirty="0" smtClean="0"/>
                        <a:t> deneme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deneme ismindeki kullanıcıyı kendine ait bir </a:t>
                      </a:r>
                      <a:r>
                        <a:rPr lang="tr-TR" dirty="0" err="1" smtClean="0"/>
                        <a:t>home</a:t>
                      </a:r>
                      <a:r>
                        <a:rPr lang="tr-TR" dirty="0" smtClean="0"/>
                        <a:t> dizini</a:t>
                      </a:r>
                      <a:r>
                        <a:rPr lang="tr-TR" baseline="0" dirty="0" smtClean="0"/>
                        <a:t> ile ve </a:t>
                      </a:r>
                      <a:r>
                        <a:rPr lang="tr-TR" baseline="0" dirty="0" err="1" smtClean="0"/>
                        <a:t>sudo</a:t>
                      </a:r>
                      <a:r>
                        <a:rPr lang="tr-TR" baseline="0" dirty="0" smtClean="0"/>
                        <a:t> grubuna dahil olacak şekilde kabukta(</a:t>
                      </a:r>
                      <a:r>
                        <a:rPr lang="tr-TR" baseline="0" dirty="0" err="1" smtClean="0"/>
                        <a:t>shell</a:t>
                      </a:r>
                      <a:r>
                        <a:rPr lang="tr-TR" baseline="0" dirty="0" smtClean="0"/>
                        <a:t>) çalışması için ekler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/>
                        <a:t>useradd</a:t>
                      </a:r>
                      <a:r>
                        <a:rPr lang="tr-TR" baseline="0" dirty="0" smtClean="0"/>
                        <a:t> –s /bin/</a:t>
                      </a:r>
                      <a:r>
                        <a:rPr lang="tr-TR" baseline="0" dirty="0" err="1" smtClean="0"/>
                        <a:t>bash</a:t>
                      </a:r>
                      <a:r>
                        <a:rPr lang="tr-TR" baseline="0" dirty="0" smtClean="0"/>
                        <a:t> –m –d /</a:t>
                      </a:r>
                      <a:r>
                        <a:rPr lang="tr-TR" baseline="0" dirty="0" err="1" smtClean="0"/>
                        <a:t>home</a:t>
                      </a:r>
                      <a:r>
                        <a:rPr lang="tr-TR" baseline="0" dirty="0" smtClean="0"/>
                        <a:t>/deneme –g </a:t>
                      </a:r>
                      <a:r>
                        <a:rPr lang="tr-TR" baseline="0" dirty="0" err="1" smtClean="0"/>
                        <a:t>sudo</a:t>
                      </a:r>
                      <a:r>
                        <a:rPr lang="tr-TR" baseline="0" dirty="0" smtClean="0"/>
                        <a:t> deneme</a:t>
                      </a:r>
                      <a:endParaRPr lang="tr-T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91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cat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Dosya</a:t>
                      </a:r>
                      <a:r>
                        <a:rPr lang="tr-TR" baseline="0" dirty="0" smtClean="0"/>
                        <a:t> içeriğini sonuna kadar okur ve ekrana yazar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cat</a:t>
                      </a:r>
                      <a:r>
                        <a:rPr lang="tr-TR" baseline="0" dirty="0" smtClean="0"/>
                        <a:t> dene.txt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02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more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Dosya içeriğini</a:t>
                      </a:r>
                      <a:r>
                        <a:rPr lang="tr-TR" baseline="0" dirty="0" smtClean="0"/>
                        <a:t> sonuna kadar okur ama kullanıcı satır </a:t>
                      </a:r>
                      <a:r>
                        <a:rPr lang="tr-TR" baseline="0" dirty="0" err="1" smtClean="0"/>
                        <a:t>satır</a:t>
                      </a:r>
                      <a:r>
                        <a:rPr lang="tr-TR" baseline="0" dirty="0" smtClean="0"/>
                        <a:t> aşağı inebilir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more</a:t>
                      </a:r>
                      <a:r>
                        <a:rPr lang="tr-TR" baseline="0" dirty="0" smtClean="0"/>
                        <a:t> dene.txt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08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id</a:t>
                      </a:r>
                      <a:r>
                        <a:rPr lang="tr-TR" baseline="0" dirty="0" smtClean="0"/>
                        <a:t> [</a:t>
                      </a:r>
                      <a:r>
                        <a:rPr lang="tr-TR" baseline="0" dirty="0" err="1" smtClean="0"/>
                        <a:t>kullanici</a:t>
                      </a:r>
                      <a:r>
                        <a:rPr lang="tr-TR" baseline="0" dirty="0" smtClean="0"/>
                        <a:t> adi]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</a:t>
                      </a:r>
                      <a:r>
                        <a:rPr lang="tr-TR" dirty="0" err="1" smtClean="0"/>
                        <a:t>kullanici</a:t>
                      </a:r>
                      <a:r>
                        <a:rPr lang="tr-TR" dirty="0" smtClean="0"/>
                        <a:t> adi] </a:t>
                      </a:r>
                      <a:r>
                        <a:rPr lang="tr-TR" dirty="0" err="1" smtClean="0"/>
                        <a:t>nın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id</a:t>
                      </a:r>
                      <a:r>
                        <a:rPr lang="tr-TR" baseline="0" dirty="0" smtClean="0"/>
                        <a:t> bilgilerini ve grup bilgilerini verir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id</a:t>
                      </a:r>
                      <a:r>
                        <a:rPr lang="tr-TR" baseline="0" dirty="0" smtClean="0"/>
                        <a:t> deneme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65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passwd</a:t>
                      </a:r>
                      <a:r>
                        <a:rPr lang="tr-TR" dirty="0" smtClean="0"/>
                        <a:t> [</a:t>
                      </a:r>
                      <a:r>
                        <a:rPr lang="tr-TR" dirty="0" err="1" smtClean="0"/>
                        <a:t>kullanici</a:t>
                      </a:r>
                      <a:r>
                        <a:rPr lang="tr-TR" dirty="0" smtClean="0"/>
                        <a:t> adi]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</a:t>
                      </a:r>
                      <a:r>
                        <a:rPr lang="tr-TR" dirty="0" err="1" smtClean="0"/>
                        <a:t>kullanici</a:t>
                      </a:r>
                      <a:r>
                        <a:rPr lang="tr-TR" dirty="0" smtClean="0"/>
                        <a:t> adi] için</a:t>
                      </a:r>
                      <a:r>
                        <a:rPr lang="tr-TR" baseline="0" dirty="0" smtClean="0"/>
                        <a:t> şifre belirlemeyi sağlar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passwd</a:t>
                      </a:r>
                      <a:r>
                        <a:rPr lang="tr-TR" dirty="0" smtClean="0"/>
                        <a:t> deneme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33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groupadd</a:t>
                      </a:r>
                      <a:r>
                        <a:rPr lang="tr-TR" dirty="0" smtClean="0"/>
                        <a:t> [grup adi]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[grup adi] </a:t>
                      </a:r>
                      <a:r>
                        <a:rPr lang="tr-TR" dirty="0" err="1" smtClean="0"/>
                        <a:t>nı</a:t>
                      </a:r>
                      <a:r>
                        <a:rPr lang="tr-TR" dirty="0" smtClean="0"/>
                        <a:t> grup olarak</a:t>
                      </a:r>
                      <a:r>
                        <a:rPr lang="tr-TR" baseline="0" dirty="0" smtClean="0"/>
                        <a:t> ekler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groupadd</a:t>
                      </a:r>
                      <a:r>
                        <a:rPr lang="tr-TR" dirty="0" smtClean="0"/>
                        <a:t> test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78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30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KOMUTLAR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910543"/>
              </p:ext>
            </p:extLst>
          </p:nvPr>
        </p:nvGraphicFramePr>
        <p:xfrm>
          <a:off x="609600" y="2249488"/>
          <a:ext cx="11080800" cy="4145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37200">
                  <a:extLst>
                    <a:ext uri="{9D8B030D-6E8A-4147-A177-3AD203B41FA5}">
                      <a16:colId xmlns:a16="http://schemas.microsoft.com/office/drawing/2014/main" val="1563526393"/>
                    </a:ext>
                  </a:extLst>
                </a:gridCol>
                <a:gridCol w="5126400">
                  <a:extLst>
                    <a:ext uri="{9D8B030D-6E8A-4147-A177-3AD203B41FA5}">
                      <a16:colId xmlns:a16="http://schemas.microsoft.com/office/drawing/2014/main" val="3578134630"/>
                    </a:ext>
                  </a:extLst>
                </a:gridCol>
                <a:gridCol w="2617200">
                  <a:extLst>
                    <a:ext uri="{9D8B030D-6E8A-4147-A177-3AD203B41FA5}">
                      <a16:colId xmlns:a16="http://schemas.microsoft.com/office/drawing/2014/main" val="2766304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Komut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Açıklama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Örnek Kullanım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9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usermod</a:t>
                      </a:r>
                      <a:r>
                        <a:rPr lang="tr-TR" baseline="0" dirty="0" smtClean="0"/>
                        <a:t> –G [grup adi] [</a:t>
                      </a:r>
                      <a:r>
                        <a:rPr lang="tr-TR" baseline="0" dirty="0" err="1" smtClean="0"/>
                        <a:t>kullanici</a:t>
                      </a:r>
                      <a:r>
                        <a:rPr lang="tr-TR" baseline="0" dirty="0" smtClean="0"/>
                        <a:t> adi]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</a:t>
                      </a:r>
                      <a:r>
                        <a:rPr lang="tr-TR" dirty="0" err="1" smtClean="0"/>
                        <a:t>kullanici</a:t>
                      </a:r>
                      <a:r>
                        <a:rPr lang="tr-TR" dirty="0" smtClean="0"/>
                        <a:t> adi] isimli kullanıcıyı [grup adi] isimli</a:t>
                      </a:r>
                      <a:r>
                        <a:rPr lang="tr-TR" baseline="0" dirty="0" smtClean="0"/>
                        <a:t> gruba dahil etmeyi sağlar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usermod</a:t>
                      </a:r>
                      <a:r>
                        <a:rPr lang="tr-TR" dirty="0" smtClean="0"/>
                        <a:t> –G test deneme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3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gpasswd</a:t>
                      </a:r>
                      <a:r>
                        <a:rPr lang="tr-TR" dirty="0" smtClean="0"/>
                        <a:t> –d [</a:t>
                      </a:r>
                      <a:r>
                        <a:rPr lang="tr-TR" dirty="0" err="1" smtClean="0"/>
                        <a:t>kullanici</a:t>
                      </a:r>
                      <a:r>
                        <a:rPr lang="tr-TR" dirty="0" smtClean="0"/>
                        <a:t> adi] [grup adi]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[</a:t>
                      </a:r>
                      <a:r>
                        <a:rPr lang="tr-TR" dirty="0" err="1" smtClean="0"/>
                        <a:t>kullanici</a:t>
                      </a:r>
                      <a:r>
                        <a:rPr lang="tr-TR" dirty="0" smtClean="0"/>
                        <a:t> adi] isimli kullanıcıyı [grup adi] isimli</a:t>
                      </a:r>
                      <a:r>
                        <a:rPr lang="tr-TR" baseline="0" dirty="0" smtClean="0"/>
                        <a:t> gruptan çıkarmayı sağlar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gpasswd</a:t>
                      </a:r>
                      <a:r>
                        <a:rPr lang="tr-TR" baseline="0" dirty="0" smtClean="0"/>
                        <a:t> –d deneme test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2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usermod</a:t>
                      </a:r>
                      <a:r>
                        <a:rPr lang="tr-TR" dirty="0" smtClean="0"/>
                        <a:t> –L [</a:t>
                      </a:r>
                      <a:r>
                        <a:rPr lang="tr-TR" dirty="0" err="1" smtClean="0"/>
                        <a:t>kullanici</a:t>
                      </a:r>
                      <a:r>
                        <a:rPr lang="tr-TR" baseline="0" dirty="0" smtClean="0"/>
                        <a:t> adi</a:t>
                      </a:r>
                      <a:r>
                        <a:rPr lang="tr-TR" dirty="0" smtClean="0"/>
                        <a:t>]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</a:t>
                      </a:r>
                      <a:r>
                        <a:rPr lang="tr-TR" dirty="0" err="1" smtClean="0"/>
                        <a:t>kullanici</a:t>
                      </a:r>
                      <a:r>
                        <a:rPr lang="tr-TR" dirty="0" smtClean="0"/>
                        <a:t> adi] isimli kullanıcıyı kilitler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usermod</a:t>
                      </a:r>
                      <a:r>
                        <a:rPr lang="tr-TR" dirty="0" smtClean="0"/>
                        <a:t> –L deneme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93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userdel</a:t>
                      </a:r>
                      <a:r>
                        <a:rPr lang="tr-TR" dirty="0" smtClean="0"/>
                        <a:t> [</a:t>
                      </a:r>
                      <a:r>
                        <a:rPr lang="tr-TR" dirty="0" err="1" smtClean="0"/>
                        <a:t>kullanici</a:t>
                      </a:r>
                      <a:r>
                        <a:rPr lang="tr-TR" dirty="0" smtClean="0"/>
                        <a:t> adi]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Sadece</a:t>
                      </a:r>
                      <a:r>
                        <a:rPr lang="tr-TR" baseline="0" dirty="0" smtClean="0"/>
                        <a:t> [</a:t>
                      </a:r>
                      <a:r>
                        <a:rPr lang="tr-TR" baseline="0" dirty="0" err="1" smtClean="0"/>
                        <a:t>kullanici</a:t>
                      </a:r>
                      <a:r>
                        <a:rPr lang="tr-TR" baseline="0" dirty="0" smtClean="0"/>
                        <a:t> adi] </a:t>
                      </a:r>
                      <a:r>
                        <a:rPr lang="tr-TR" baseline="0" dirty="0" err="1" smtClean="0"/>
                        <a:t>na</a:t>
                      </a:r>
                      <a:r>
                        <a:rPr lang="tr-TR" baseline="0" dirty="0" smtClean="0"/>
                        <a:t> sahip kullanıcıyı siler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userdel</a:t>
                      </a:r>
                      <a:r>
                        <a:rPr lang="tr-TR" dirty="0" smtClean="0"/>
                        <a:t> deneme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0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userdel</a:t>
                      </a:r>
                      <a:r>
                        <a:rPr lang="tr-TR" dirty="0" smtClean="0"/>
                        <a:t> –r [</a:t>
                      </a:r>
                      <a:r>
                        <a:rPr lang="tr-TR" dirty="0" err="1" smtClean="0"/>
                        <a:t>kullanici</a:t>
                      </a:r>
                      <a:r>
                        <a:rPr lang="tr-TR" dirty="0" smtClean="0"/>
                        <a:t> adi]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</a:t>
                      </a:r>
                      <a:r>
                        <a:rPr lang="tr-TR" dirty="0" err="1" smtClean="0"/>
                        <a:t>kullanici</a:t>
                      </a:r>
                      <a:r>
                        <a:rPr lang="tr-TR" dirty="0" smtClean="0"/>
                        <a:t> adi] </a:t>
                      </a:r>
                      <a:r>
                        <a:rPr lang="tr-TR" dirty="0" err="1" smtClean="0"/>
                        <a:t>na</a:t>
                      </a:r>
                      <a:r>
                        <a:rPr lang="tr-TR" dirty="0" smtClean="0"/>
                        <a:t> sahip kullanıcıyı ve bu kullanıcıya ait tüm dosyaları siler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userdel</a:t>
                      </a:r>
                      <a:r>
                        <a:rPr lang="tr-TR" baseline="0" dirty="0" smtClean="0"/>
                        <a:t> –r deneme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481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systemctl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status</a:t>
                      </a:r>
                      <a:r>
                        <a:rPr lang="tr-TR" dirty="0" smtClean="0"/>
                        <a:t> [servis adi]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[servis adi] isimli servisin durumunu gösterir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systemctl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status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ssh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98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systemctl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restart</a:t>
                      </a:r>
                      <a:r>
                        <a:rPr lang="tr-TR" dirty="0" smtClean="0"/>
                        <a:t> [servis adi]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[servis adi] isimli servisi</a:t>
                      </a:r>
                      <a:r>
                        <a:rPr lang="tr-TR" baseline="0" dirty="0" smtClean="0"/>
                        <a:t> yeniden başlatır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systemctl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restart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ssh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56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ip 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IPv4, IPv6</a:t>
                      </a:r>
                      <a:r>
                        <a:rPr lang="tr-TR" baseline="0" dirty="0" smtClean="0"/>
                        <a:t> ve MAC adresi bilgilerini gösterir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ip a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363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19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KOMUTLAR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988158"/>
              </p:ext>
            </p:extLst>
          </p:nvPr>
        </p:nvGraphicFramePr>
        <p:xfrm>
          <a:off x="609600" y="2249488"/>
          <a:ext cx="11080800" cy="4145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37200">
                  <a:extLst>
                    <a:ext uri="{9D8B030D-6E8A-4147-A177-3AD203B41FA5}">
                      <a16:colId xmlns:a16="http://schemas.microsoft.com/office/drawing/2014/main" val="1563526393"/>
                    </a:ext>
                  </a:extLst>
                </a:gridCol>
                <a:gridCol w="5126400">
                  <a:extLst>
                    <a:ext uri="{9D8B030D-6E8A-4147-A177-3AD203B41FA5}">
                      <a16:colId xmlns:a16="http://schemas.microsoft.com/office/drawing/2014/main" val="3578134630"/>
                    </a:ext>
                  </a:extLst>
                </a:gridCol>
                <a:gridCol w="2617200">
                  <a:extLst>
                    <a:ext uri="{9D8B030D-6E8A-4147-A177-3AD203B41FA5}">
                      <a16:colId xmlns:a16="http://schemas.microsoft.com/office/drawing/2014/main" val="2766304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Komut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Açıklama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Örnek Kullanım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9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ip link</a:t>
                      </a:r>
                      <a:r>
                        <a:rPr lang="tr-TR" baseline="0" dirty="0" smtClean="0"/>
                        <a:t> set [network </a:t>
                      </a:r>
                      <a:r>
                        <a:rPr lang="tr-TR" baseline="0" dirty="0" err="1" smtClean="0"/>
                        <a:t>karti</a:t>
                      </a:r>
                      <a:r>
                        <a:rPr lang="tr-TR" baseline="0" dirty="0" smtClean="0"/>
                        <a:t>] </a:t>
                      </a:r>
                      <a:r>
                        <a:rPr lang="tr-TR" baseline="0" dirty="0" err="1" smtClean="0"/>
                        <a:t>down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[network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karti</a:t>
                      </a:r>
                      <a:r>
                        <a:rPr lang="tr-TR" dirty="0" smtClean="0"/>
                        <a:t>] isimli </a:t>
                      </a:r>
                      <a:r>
                        <a:rPr lang="tr-TR" dirty="0" err="1" smtClean="0"/>
                        <a:t>ethernet</a:t>
                      </a:r>
                      <a:r>
                        <a:rPr lang="tr-TR" baseline="0" dirty="0" smtClean="0"/>
                        <a:t> kartını kapatır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ip link set</a:t>
                      </a:r>
                      <a:r>
                        <a:rPr lang="tr-TR" baseline="0" dirty="0" smtClean="0"/>
                        <a:t> eth0 </a:t>
                      </a:r>
                      <a:r>
                        <a:rPr lang="tr-TR" baseline="0" dirty="0" err="1" smtClean="0"/>
                        <a:t>down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3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ip link</a:t>
                      </a:r>
                      <a:r>
                        <a:rPr lang="tr-TR" baseline="0" dirty="0" smtClean="0"/>
                        <a:t> set [network </a:t>
                      </a:r>
                      <a:r>
                        <a:rPr lang="tr-TR" baseline="0" dirty="0" err="1" smtClean="0"/>
                        <a:t>karti</a:t>
                      </a:r>
                      <a:r>
                        <a:rPr lang="tr-TR" baseline="0" dirty="0" smtClean="0"/>
                        <a:t>] </a:t>
                      </a:r>
                      <a:r>
                        <a:rPr lang="tr-TR" baseline="0" dirty="0" err="1" smtClean="0"/>
                        <a:t>up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[network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karti</a:t>
                      </a:r>
                      <a:r>
                        <a:rPr lang="tr-TR" dirty="0" smtClean="0"/>
                        <a:t>] isimli </a:t>
                      </a:r>
                      <a:r>
                        <a:rPr lang="tr-TR" dirty="0" err="1" smtClean="0"/>
                        <a:t>ethernet</a:t>
                      </a:r>
                      <a:r>
                        <a:rPr lang="tr-TR" baseline="0" dirty="0" smtClean="0"/>
                        <a:t> kartını açar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ip link set</a:t>
                      </a:r>
                      <a:r>
                        <a:rPr lang="tr-TR" baseline="0" dirty="0" smtClean="0"/>
                        <a:t> eth0 </a:t>
                      </a:r>
                      <a:r>
                        <a:rPr lang="tr-TR" baseline="0" dirty="0" err="1" smtClean="0"/>
                        <a:t>up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2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ethtool</a:t>
                      </a:r>
                      <a:r>
                        <a:rPr lang="tr-TR" dirty="0" smtClean="0"/>
                        <a:t> –i [network </a:t>
                      </a:r>
                      <a:r>
                        <a:rPr lang="tr-TR" dirty="0" err="1" smtClean="0"/>
                        <a:t>karti</a:t>
                      </a:r>
                      <a:r>
                        <a:rPr lang="tr-TR" dirty="0" smtClean="0"/>
                        <a:t>]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[network </a:t>
                      </a:r>
                      <a:r>
                        <a:rPr lang="tr-TR" dirty="0" err="1" smtClean="0"/>
                        <a:t>karti</a:t>
                      </a:r>
                      <a:r>
                        <a:rPr lang="tr-TR" dirty="0" smtClean="0"/>
                        <a:t>] isimli </a:t>
                      </a:r>
                      <a:r>
                        <a:rPr lang="tr-TR" dirty="0" err="1" smtClean="0"/>
                        <a:t>ethernet</a:t>
                      </a:r>
                      <a:r>
                        <a:rPr lang="tr-TR" dirty="0" smtClean="0"/>
                        <a:t> hakkında</a:t>
                      </a:r>
                      <a:r>
                        <a:rPr lang="tr-TR" baseline="0" dirty="0" smtClean="0"/>
                        <a:t> bilgi verir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ethtool</a:t>
                      </a:r>
                      <a:r>
                        <a:rPr lang="tr-TR" dirty="0" smtClean="0"/>
                        <a:t> -i</a:t>
                      </a:r>
                      <a:r>
                        <a:rPr lang="tr-TR" baseline="0" dirty="0" smtClean="0"/>
                        <a:t> eth0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93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ethtool</a:t>
                      </a:r>
                      <a:r>
                        <a:rPr lang="tr-TR" dirty="0" smtClean="0"/>
                        <a:t> –S [network </a:t>
                      </a:r>
                      <a:r>
                        <a:rPr lang="tr-TR" dirty="0" err="1" smtClean="0"/>
                        <a:t>karti</a:t>
                      </a:r>
                      <a:r>
                        <a:rPr lang="tr-TR" dirty="0" smtClean="0"/>
                        <a:t>]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[network </a:t>
                      </a:r>
                      <a:r>
                        <a:rPr lang="tr-TR" dirty="0" err="1" smtClean="0"/>
                        <a:t>karti</a:t>
                      </a:r>
                      <a:r>
                        <a:rPr lang="tr-TR" dirty="0" smtClean="0"/>
                        <a:t>] isimli </a:t>
                      </a:r>
                      <a:r>
                        <a:rPr lang="tr-TR" dirty="0" err="1" smtClean="0"/>
                        <a:t>ethernet</a:t>
                      </a:r>
                      <a:r>
                        <a:rPr lang="tr-TR" baseline="0" dirty="0" smtClean="0"/>
                        <a:t> hakkında detaylı bilgi verir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Ethtool</a:t>
                      </a:r>
                      <a:r>
                        <a:rPr lang="tr-TR" dirty="0" smtClean="0"/>
                        <a:t> –S eth0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420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systemctl</a:t>
                      </a:r>
                      <a:r>
                        <a:rPr lang="tr-TR" dirty="0" smtClean="0"/>
                        <a:t> start [servis adi]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[servis adi] isimli servisi başlatır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systemctl</a:t>
                      </a:r>
                      <a:r>
                        <a:rPr lang="tr-TR" dirty="0" smtClean="0"/>
                        <a:t> start </a:t>
                      </a:r>
                      <a:r>
                        <a:rPr lang="tr-TR" dirty="0" err="1" smtClean="0"/>
                        <a:t>ssh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481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systemctl</a:t>
                      </a:r>
                      <a:r>
                        <a:rPr lang="tr-TR" dirty="0" smtClean="0"/>
                        <a:t> stop [servis adi]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[servis adi] isimli servisi kapatır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systemctl</a:t>
                      </a:r>
                      <a:r>
                        <a:rPr lang="tr-TR" dirty="0" smtClean="0"/>
                        <a:t> stop </a:t>
                      </a:r>
                      <a:r>
                        <a:rPr lang="tr-TR" dirty="0" err="1" smtClean="0"/>
                        <a:t>ssh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98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systemctl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enable</a:t>
                      </a:r>
                      <a:r>
                        <a:rPr lang="tr-TR" dirty="0" smtClean="0"/>
                        <a:t> [servis adi]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[servis</a:t>
                      </a:r>
                      <a:r>
                        <a:rPr lang="tr-TR" baseline="0" dirty="0" smtClean="0"/>
                        <a:t> adi</a:t>
                      </a:r>
                      <a:r>
                        <a:rPr lang="tr-TR" dirty="0" smtClean="0"/>
                        <a:t>] isimli servisi</a:t>
                      </a:r>
                      <a:r>
                        <a:rPr lang="tr-TR" baseline="0" dirty="0" smtClean="0"/>
                        <a:t> her yeniden başlatma da otomatik olarak açılacak şekilde ayarlar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systemctl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enable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ssh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56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systemctl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disable</a:t>
                      </a:r>
                      <a:r>
                        <a:rPr lang="tr-TR" dirty="0" smtClean="0"/>
                        <a:t> [servis adi]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[servis</a:t>
                      </a:r>
                      <a:r>
                        <a:rPr lang="tr-TR" baseline="0" dirty="0" smtClean="0"/>
                        <a:t> adi</a:t>
                      </a:r>
                      <a:r>
                        <a:rPr lang="tr-TR" dirty="0" smtClean="0"/>
                        <a:t>] isimli servisi</a:t>
                      </a:r>
                      <a:r>
                        <a:rPr lang="tr-TR" baseline="0" dirty="0" smtClean="0"/>
                        <a:t> her yeniden başlatma da otomatik olarak açılmayacak şekilde ayarlar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systemctl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disable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ssh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63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17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KOMUTLAR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616671"/>
              </p:ext>
            </p:extLst>
          </p:nvPr>
        </p:nvGraphicFramePr>
        <p:xfrm>
          <a:off x="609600" y="2249488"/>
          <a:ext cx="11080800" cy="3708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37200">
                  <a:extLst>
                    <a:ext uri="{9D8B030D-6E8A-4147-A177-3AD203B41FA5}">
                      <a16:colId xmlns:a16="http://schemas.microsoft.com/office/drawing/2014/main" val="1563526393"/>
                    </a:ext>
                  </a:extLst>
                </a:gridCol>
                <a:gridCol w="5126400">
                  <a:extLst>
                    <a:ext uri="{9D8B030D-6E8A-4147-A177-3AD203B41FA5}">
                      <a16:colId xmlns:a16="http://schemas.microsoft.com/office/drawing/2014/main" val="3578134630"/>
                    </a:ext>
                  </a:extLst>
                </a:gridCol>
                <a:gridCol w="2617200">
                  <a:extLst>
                    <a:ext uri="{9D8B030D-6E8A-4147-A177-3AD203B41FA5}">
                      <a16:colId xmlns:a16="http://schemas.microsoft.com/office/drawing/2014/main" val="2766304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Komut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Açıklama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Örnek Kullanım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9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ps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Temel süreçleri gösterir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ps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3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ps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aux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Tüm</a:t>
                      </a:r>
                      <a:r>
                        <a:rPr lang="tr-TR" baseline="0" dirty="0" smtClean="0"/>
                        <a:t> süreçleri detaylı gösterir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ps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aux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07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ps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axjf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Tüm süreçleri bir ağaç yapısında gösterir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ps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axjf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61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pstree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Süreçleri bağlılıklarına göre ağaç olarak gösterir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pstree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72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top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En çok CPU kullanan süreçleri gösterir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top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24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free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Bellek ile ilgili(boş alan </a:t>
                      </a:r>
                      <a:r>
                        <a:rPr lang="tr-TR" dirty="0" err="1" smtClean="0"/>
                        <a:t>vb</a:t>
                      </a:r>
                      <a:r>
                        <a:rPr lang="tr-TR" dirty="0" smtClean="0"/>
                        <a:t>) detaylı bilgi verir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free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282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uptime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Sistemin ne kadar süredir çalıştığını gösterir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uptime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25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cd</a:t>
                      </a:r>
                      <a:r>
                        <a:rPr lang="tr-TR" baseline="0" dirty="0" smtClean="0"/>
                        <a:t> [dizin adi]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[dizin adi] </a:t>
                      </a:r>
                      <a:r>
                        <a:rPr lang="tr-TR" dirty="0" err="1" smtClean="0"/>
                        <a:t>na</a:t>
                      </a:r>
                      <a:r>
                        <a:rPr lang="tr-TR" dirty="0" smtClean="0"/>
                        <a:t> geçmeyi sağlar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cd /</a:t>
                      </a:r>
                      <a:r>
                        <a:rPr lang="tr-TR" dirty="0" err="1" smtClean="0"/>
                        <a:t>etc</a:t>
                      </a:r>
                      <a:r>
                        <a:rPr lang="tr-TR" dirty="0" smtClean="0"/>
                        <a:t>/rc0.d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7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cd ..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Bir</a:t>
                      </a:r>
                      <a:r>
                        <a:rPr lang="tr-TR" baseline="0" dirty="0" smtClean="0"/>
                        <a:t> üst dizine çıkmayı sağlar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cd ..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85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15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KOMUTLAR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757592"/>
              </p:ext>
            </p:extLst>
          </p:nvPr>
        </p:nvGraphicFramePr>
        <p:xfrm>
          <a:off x="609600" y="2249488"/>
          <a:ext cx="11080800" cy="3403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37200">
                  <a:extLst>
                    <a:ext uri="{9D8B030D-6E8A-4147-A177-3AD203B41FA5}">
                      <a16:colId xmlns:a16="http://schemas.microsoft.com/office/drawing/2014/main" val="1563526393"/>
                    </a:ext>
                  </a:extLst>
                </a:gridCol>
                <a:gridCol w="5126400">
                  <a:extLst>
                    <a:ext uri="{9D8B030D-6E8A-4147-A177-3AD203B41FA5}">
                      <a16:colId xmlns:a16="http://schemas.microsoft.com/office/drawing/2014/main" val="3578134630"/>
                    </a:ext>
                  </a:extLst>
                </a:gridCol>
                <a:gridCol w="2617200">
                  <a:extLst>
                    <a:ext uri="{9D8B030D-6E8A-4147-A177-3AD203B41FA5}">
                      <a16:colId xmlns:a16="http://schemas.microsoft.com/office/drawing/2014/main" val="2766304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Komut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Açıklama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Örnek Kullanım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9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ls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Dizindeki dosya ve klasörleri listeler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ls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3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Dizindeki dosya ve klasörleri listeler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ls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2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ls</a:t>
                      </a:r>
                      <a:r>
                        <a:rPr lang="tr-TR" dirty="0" smtClean="0"/>
                        <a:t> -l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Dizindeki dosya ve klasörleri yetkilendirmeleri ile listeler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ls</a:t>
                      </a:r>
                      <a:r>
                        <a:rPr lang="tr-TR" dirty="0" smtClean="0"/>
                        <a:t> -l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14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ls</a:t>
                      </a:r>
                      <a:r>
                        <a:rPr lang="tr-TR" dirty="0" smtClean="0"/>
                        <a:t> - al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Dizindeki dosya ve klasörleri yetkilendirmeleri ile </a:t>
                      </a:r>
                      <a:r>
                        <a:rPr lang="tr-TR" dirty="0" err="1" smtClean="0"/>
                        <a:t>vev</a:t>
                      </a:r>
                      <a:r>
                        <a:rPr lang="tr-TR" dirty="0" smtClean="0"/>
                        <a:t> gizli dosyaları da gösterecek şekilde listeler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ls</a:t>
                      </a:r>
                      <a:r>
                        <a:rPr lang="tr-TR" dirty="0" smtClean="0"/>
                        <a:t> - al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52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ll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Dizindeki dosya ve klasörleri yetkilendirmeleri ile listeler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ll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3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pwd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O</a:t>
                      </a:r>
                      <a:r>
                        <a:rPr lang="tr-TR" baseline="0" dirty="0" smtClean="0"/>
                        <a:t> anda bulunulan dizini gösterir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pwd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959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93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KOMUTLAR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18620"/>
              </p:ext>
            </p:extLst>
          </p:nvPr>
        </p:nvGraphicFramePr>
        <p:xfrm>
          <a:off x="609600" y="2249488"/>
          <a:ext cx="11080800" cy="4419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37200">
                  <a:extLst>
                    <a:ext uri="{9D8B030D-6E8A-4147-A177-3AD203B41FA5}">
                      <a16:colId xmlns:a16="http://schemas.microsoft.com/office/drawing/2014/main" val="1563526393"/>
                    </a:ext>
                  </a:extLst>
                </a:gridCol>
                <a:gridCol w="5126400">
                  <a:extLst>
                    <a:ext uri="{9D8B030D-6E8A-4147-A177-3AD203B41FA5}">
                      <a16:colId xmlns:a16="http://schemas.microsoft.com/office/drawing/2014/main" val="3578134630"/>
                    </a:ext>
                  </a:extLst>
                </a:gridCol>
                <a:gridCol w="2617200">
                  <a:extLst>
                    <a:ext uri="{9D8B030D-6E8A-4147-A177-3AD203B41FA5}">
                      <a16:colId xmlns:a16="http://schemas.microsoft.com/office/drawing/2014/main" val="2766304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Komut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Açıklama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Örnek Kullanım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9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find</a:t>
                      </a:r>
                      <a:r>
                        <a:rPr lang="tr-TR" dirty="0" smtClean="0"/>
                        <a:t> [yol] –name [isim]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[isim] e sahip dosya veya klasörü [yol] da arar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find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smtClean="0"/>
                        <a:t>/ -name </a:t>
                      </a:r>
                      <a:r>
                        <a:rPr lang="tr-TR" baseline="0" dirty="0" err="1" smtClean="0"/>
                        <a:t>nmap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3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Dizindeki dosya ve klasörleri listeler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ls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2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mkdir</a:t>
                      </a:r>
                      <a:r>
                        <a:rPr lang="tr-TR" dirty="0" smtClean="0"/>
                        <a:t> [klasör adi]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[klasör adi] isimli</a:t>
                      </a:r>
                      <a:r>
                        <a:rPr lang="tr-TR" baseline="0" dirty="0" smtClean="0"/>
                        <a:t> klasörü oluşturmayı sağlar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mkdir</a:t>
                      </a:r>
                      <a:r>
                        <a:rPr lang="tr-TR" baseline="0" dirty="0" smtClean="0"/>
                        <a:t> deneme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855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touch</a:t>
                      </a:r>
                      <a:r>
                        <a:rPr lang="tr-TR" dirty="0" smtClean="0"/>
                        <a:t> [dosya adi]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[dosya adi] isimli dosyayı oluşturmayı sağlar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touch</a:t>
                      </a:r>
                      <a:r>
                        <a:rPr lang="tr-TR" dirty="0" smtClean="0"/>
                        <a:t> test.py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05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cp</a:t>
                      </a:r>
                      <a:r>
                        <a:rPr lang="tr-TR" dirty="0" smtClean="0"/>
                        <a:t> [yol1/dosya adi] [yol2]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[yol1/dosya adi] konumundan [yol2] ye kopyalama yapar. Aynı konumda iken</a:t>
                      </a:r>
                      <a:r>
                        <a:rPr lang="tr-TR" baseline="0" dirty="0" smtClean="0"/>
                        <a:t> yol belirtilmese de olur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cp</a:t>
                      </a:r>
                      <a:r>
                        <a:rPr lang="tr-TR" dirty="0" smtClean="0"/>
                        <a:t> dene.py dene2.py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42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rm</a:t>
                      </a:r>
                      <a:r>
                        <a:rPr lang="tr-TR" dirty="0" smtClean="0"/>
                        <a:t> [dosya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dirty="0" smtClean="0"/>
                        <a:t>adi]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[dosya adi] </a:t>
                      </a:r>
                      <a:r>
                        <a:rPr lang="tr-TR" dirty="0" err="1" smtClean="0"/>
                        <a:t>na</a:t>
                      </a:r>
                      <a:r>
                        <a:rPr lang="tr-TR" dirty="0" smtClean="0"/>
                        <a:t> sahip dosyayı</a:t>
                      </a:r>
                      <a:r>
                        <a:rPr lang="tr-TR" baseline="0" dirty="0" smtClean="0"/>
                        <a:t> silmeyi sağlar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rm</a:t>
                      </a:r>
                      <a:r>
                        <a:rPr lang="tr-TR" baseline="0" dirty="0" smtClean="0"/>
                        <a:t> dene.py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17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rm</a:t>
                      </a:r>
                      <a:r>
                        <a:rPr lang="tr-TR" dirty="0" smtClean="0"/>
                        <a:t> –</a:t>
                      </a:r>
                      <a:r>
                        <a:rPr lang="tr-TR" dirty="0" err="1" smtClean="0"/>
                        <a:t>rf</a:t>
                      </a:r>
                      <a:r>
                        <a:rPr lang="tr-TR" dirty="0" smtClean="0"/>
                        <a:t> [klasör adi]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[klasör adi] </a:t>
                      </a:r>
                      <a:r>
                        <a:rPr lang="tr-TR" dirty="0" err="1" smtClean="0"/>
                        <a:t>na</a:t>
                      </a:r>
                      <a:r>
                        <a:rPr lang="tr-TR" dirty="0" smtClean="0"/>
                        <a:t> sahip klasörü alt klasörleri ile</a:t>
                      </a:r>
                      <a:r>
                        <a:rPr lang="tr-TR" baseline="0" dirty="0" smtClean="0"/>
                        <a:t> birlikte zorla silmeyi sağlar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rm</a:t>
                      </a:r>
                      <a:r>
                        <a:rPr lang="tr-TR" dirty="0" smtClean="0"/>
                        <a:t> –</a:t>
                      </a:r>
                      <a:r>
                        <a:rPr lang="tr-TR" dirty="0" err="1" smtClean="0"/>
                        <a:t>rf</a:t>
                      </a:r>
                      <a:r>
                        <a:rPr lang="tr-TR" dirty="0" smtClean="0"/>
                        <a:t> test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28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mv [yol1/dosya adi] [yol2]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[yol1/dosya adi] konumundan [yol2] ye taşıma(kesme) yapar. Aynı konumda iken</a:t>
                      </a:r>
                      <a:r>
                        <a:rPr lang="tr-TR" baseline="0" dirty="0" smtClean="0"/>
                        <a:t> yol belirtilmese de olur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mv</a:t>
                      </a:r>
                      <a:r>
                        <a:rPr lang="tr-TR" baseline="0" dirty="0" smtClean="0"/>
                        <a:t> /test /test2</a:t>
                      </a:r>
                      <a:endParaRPr lang="tr-T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36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30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ğitim sunusu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10_TF03460604" id="{F6EFC989-8B6A-426D-8CC8-42909735A4A0}" vid="{6F0D95CE-7106-4C3E-8D98-EE1220DA24E4}"/>
    </a:ext>
  </a:extLst>
</a:theme>
</file>

<file path=ppt/theme/theme2.xml><?xml version="1.0" encoding="utf-8"?>
<a:theme xmlns:a="http://schemas.openxmlformats.org/drawingml/2006/main" name="Ofis Temas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Eğitim sunusu</Template>
  <TotalTime>610</TotalTime>
  <Words>2106</Words>
  <Application>Microsoft Office PowerPoint</Application>
  <PresentationFormat>Geniş ekran</PresentationFormat>
  <Paragraphs>372</Paragraphs>
  <Slides>18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Calibri</vt:lpstr>
      <vt:lpstr>Georgia</vt:lpstr>
      <vt:lpstr>Wingdings 2</vt:lpstr>
      <vt:lpstr>Eğitim sunusu</vt:lpstr>
      <vt:lpstr>Ağ ve Bilişim Güvenliği</vt:lpstr>
      <vt:lpstr>KOMUTLAR</vt:lpstr>
      <vt:lpstr>KOMUTLAR</vt:lpstr>
      <vt:lpstr>KOMUTLAR</vt:lpstr>
      <vt:lpstr>KOMUTLAR</vt:lpstr>
      <vt:lpstr>KOMUTLAR</vt:lpstr>
      <vt:lpstr>KOMUTLAR</vt:lpstr>
      <vt:lpstr>KOMUTLAR</vt:lpstr>
      <vt:lpstr>KOMUTLAR</vt:lpstr>
      <vt:lpstr>KOMUTLAR</vt:lpstr>
      <vt:lpstr>KOMUTLAR</vt:lpstr>
      <vt:lpstr>KOMUTLAR</vt:lpstr>
      <vt:lpstr>KOMUTLAR</vt:lpstr>
      <vt:lpstr>KOMUTLAR</vt:lpstr>
      <vt:lpstr>KOMUTLAR</vt:lpstr>
      <vt:lpstr>KOMUTLAR</vt:lpstr>
      <vt:lpstr>KOMUTLAR</vt:lpstr>
      <vt:lpstr>KOMUTLAR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Ağ ve Bilişim Güvenliği</dc:title>
  <dc:creator>ZaferS</dc:creator>
  <cp:lastModifiedBy>Zafer</cp:lastModifiedBy>
  <cp:revision>84</cp:revision>
  <dcterms:created xsi:type="dcterms:W3CDTF">2023-12-09T09:03:26Z</dcterms:created>
  <dcterms:modified xsi:type="dcterms:W3CDTF">2024-09-16T10:16:46Z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