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17.09.2024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17.09.2024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neme2.com.tr/" TargetMode="External"/><Relationship Id="rId2" Type="http://schemas.openxmlformats.org/officeDocument/2006/relationships/hyperlink" Target="http://www.deneme1.com.t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neme.com.tr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neme1234.com.t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BASİT TARAMA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Başarılı bir tarama sonucunda PORT, STATE ve SERVICE olarak 3 farklı yapı ile karşılaşılır. Bunlar: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b="1" dirty="0" smtClean="0"/>
              <a:t>PORT: </a:t>
            </a:r>
            <a:r>
              <a:rPr lang="tr-TR" dirty="0" smtClean="0"/>
              <a:t>Port numarasını ve protokolünü belirtir.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b="1" dirty="0" smtClean="0"/>
              <a:t>STATE: </a:t>
            </a:r>
            <a:r>
              <a:rPr lang="tr-TR" dirty="0" smtClean="0"/>
              <a:t>Port durumunu belirtir.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b="1" dirty="0" smtClean="0"/>
              <a:t>SERVICE: </a:t>
            </a:r>
            <a:r>
              <a:rPr lang="tr-TR" dirty="0" smtClean="0"/>
              <a:t>Port servisini belirtir.</a:t>
            </a:r>
          </a:p>
          <a:p>
            <a:pPr marL="367200" lvl="1" indent="-255600">
              <a:buFont typeface="Arial" panose="020B0604020202020204" pitchFamily="34" charset="0"/>
              <a:buChar char="•"/>
            </a:pPr>
            <a:r>
              <a:rPr lang="tr-TR" dirty="0" smtClean="0"/>
              <a:t>Varsayılan olarak </a:t>
            </a:r>
            <a:r>
              <a:rPr lang="tr-TR" dirty="0" err="1" smtClean="0"/>
              <a:t>Nmap</a:t>
            </a:r>
            <a:r>
              <a:rPr lang="tr-TR" dirty="0" smtClean="0"/>
              <a:t> 1000 adet sık kullanılan TCP/IP portunu tarar.</a:t>
            </a: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738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PORT DURUMLARI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taraması sonucu Port durumu(</a:t>
            </a:r>
            <a:r>
              <a:rPr lang="tr-TR" dirty="0" err="1" smtClean="0"/>
              <a:t>State</a:t>
            </a:r>
            <a:r>
              <a:rPr lang="tr-TR" dirty="0" smtClean="0"/>
              <a:t>) 6 farklı durumda olabilir. Bunlar: </a:t>
            </a:r>
            <a:r>
              <a:rPr lang="tr-TR" dirty="0" err="1" smtClean="0"/>
              <a:t>open</a:t>
            </a:r>
            <a:r>
              <a:rPr lang="tr-TR" dirty="0" smtClean="0"/>
              <a:t>, </a:t>
            </a:r>
            <a:r>
              <a:rPr lang="tr-TR" dirty="0" err="1" smtClean="0"/>
              <a:t>closed</a:t>
            </a:r>
            <a:r>
              <a:rPr lang="tr-TR" dirty="0" smtClean="0"/>
              <a:t>, </a:t>
            </a:r>
            <a:r>
              <a:rPr lang="tr-TR" dirty="0" err="1" smtClean="0"/>
              <a:t>filtered</a:t>
            </a:r>
            <a:r>
              <a:rPr lang="tr-TR" dirty="0" smtClean="0"/>
              <a:t>, </a:t>
            </a:r>
            <a:r>
              <a:rPr lang="tr-TR" dirty="0" err="1" smtClean="0"/>
              <a:t>unfiltered</a:t>
            </a:r>
            <a:r>
              <a:rPr lang="tr-TR" dirty="0" smtClean="0"/>
              <a:t>, </a:t>
            </a:r>
            <a:r>
              <a:rPr lang="tr-TR" dirty="0" err="1" smtClean="0"/>
              <a:t>open|filtered</a:t>
            </a:r>
            <a:r>
              <a:rPr lang="tr-TR" dirty="0" smtClean="0"/>
              <a:t> ve </a:t>
            </a:r>
            <a:r>
              <a:rPr lang="tr-TR" dirty="0" err="1" smtClean="0"/>
              <a:t>closed|filtered</a:t>
            </a:r>
            <a:r>
              <a:rPr lang="tr-TR" dirty="0" smtClean="0"/>
              <a:t> olarak belirtilir.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b="1" dirty="0" smtClean="0"/>
              <a:t>Open(Açık): </a:t>
            </a:r>
            <a:r>
              <a:rPr lang="tr-TR" dirty="0"/>
              <a:t>Bu durum, portun aktif olarak bağlantıları dinlediğini gösterir. Yani, portun açık olması, üzerinde bir servis çalıştığını ve erişilebilir olduğunu ifade eder</a:t>
            </a:r>
            <a:r>
              <a:rPr lang="tr-T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b="1" dirty="0" err="1" smtClean="0"/>
              <a:t>Closed</a:t>
            </a:r>
            <a:r>
              <a:rPr lang="tr-TR" b="1" dirty="0" smtClean="0"/>
              <a:t>(Kapalı): </a:t>
            </a:r>
            <a:r>
              <a:rPr lang="tr-TR" dirty="0"/>
              <a:t>Bu durum, portun kapalı olduğunu ve herhangi bir servis çalıştırmadığını gösterir. Port kapalı olduğunda, </a:t>
            </a:r>
            <a:r>
              <a:rPr lang="tr-TR" dirty="0" err="1" smtClean="0"/>
              <a:t>Nmap</a:t>
            </a:r>
            <a:r>
              <a:rPr lang="tr-TR" dirty="0" smtClean="0"/>
              <a:t> </a:t>
            </a:r>
            <a:r>
              <a:rPr lang="tr-TR" dirty="0"/>
              <a:t>gönderdiği paketlere herhangi bir cevap almaz.</a:t>
            </a:r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993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PORT DURUMLARI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b="1" dirty="0" smtClean="0"/>
              <a:t> </a:t>
            </a:r>
            <a:r>
              <a:rPr lang="tr-TR" b="1" dirty="0" err="1" smtClean="0"/>
              <a:t>Filtered</a:t>
            </a:r>
            <a:r>
              <a:rPr lang="tr-TR" b="1" dirty="0" smtClean="0"/>
              <a:t>(Filtreli): </a:t>
            </a:r>
            <a:r>
              <a:rPr lang="tr-TR" dirty="0"/>
              <a:t>Bu durum, </a:t>
            </a:r>
            <a:r>
              <a:rPr lang="tr-TR" dirty="0" err="1"/>
              <a:t>Nmap'in</a:t>
            </a:r>
            <a:r>
              <a:rPr lang="tr-TR" dirty="0"/>
              <a:t> portun durumunu belirleyemediği anlamına gelir. Port </a:t>
            </a:r>
            <a:r>
              <a:rPr lang="tr-TR" dirty="0" smtClean="0"/>
              <a:t>güvenlik duvarı veya benzeri bir güvenlik cihazı tarafından korunuyor olabilir.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b="1" dirty="0" err="1" smtClean="0"/>
              <a:t>Unfiltered</a:t>
            </a:r>
            <a:r>
              <a:rPr lang="tr-TR" b="1" dirty="0" smtClean="0"/>
              <a:t>(Filtresiz): </a:t>
            </a:r>
            <a:r>
              <a:rPr lang="tr-TR" dirty="0"/>
              <a:t>Bu durum, portun herhangi bir güvenlik cihazı tarafından korunmadığını gösterir. Ancak, </a:t>
            </a:r>
            <a:r>
              <a:rPr lang="tr-TR" dirty="0" err="1"/>
              <a:t>Nmap</a:t>
            </a:r>
            <a:r>
              <a:rPr lang="tr-TR" dirty="0"/>
              <a:t> portun açık mı kapalı mı olduğunu belirleyemez. Bu durum genellikle UDP taramalarında görülür.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788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PORT DURUMLARI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b="1" dirty="0" smtClean="0"/>
              <a:t> </a:t>
            </a:r>
            <a:r>
              <a:rPr lang="tr-TR" b="1" dirty="0" err="1" smtClean="0"/>
              <a:t>Open|Filtered</a:t>
            </a:r>
            <a:r>
              <a:rPr lang="tr-TR" b="1" dirty="0" smtClean="0"/>
              <a:t>(Açık </a:t>
            </a:r>
            <a:r>
              <a:rPr lang="tr-TR" b="1" dirty="0"/>
              <a:t>veya Filtreli):  </a:t>
            </a:r>
            <a:r>
              <a:rPr lang="tr-TR" dirty="0"/>
              <a:t>Bu durum, </a:t>
            </a:r>
            <a:r>
              <a:rPr lang="tr-TR" dirty="0" err="1"/>
              <a:t>Nmap'in</a:t>
            </a:r>
            <a:r>
              <a:rPr lang="tr-TR" dirty="0"/>
              <a:t> portun açık olup olmadığını veya filtreli olup olmadığını belirleyemediğini gösterir</a:t>
            </a:r>
            <a:r>
              <a:rPr lang="tr-T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 smtClean="0"/>
              <a:t> </a:t>
            </a:r>
            <a:r>
              <a:rPr lang="tr-TR" b="1" dirty="0" err="1" smtClean="0"/>
              <a:t>Closed|Filtered</a:t>
            </a:r>
            <a:r>
              <a:rPr lang="tr-TR" b="1" dirty="0" smtClean="0"/>
              <a:t>(Kapalı </a:t>
            </a:r>
            <a:r>
              <a:rPr lang="tr-TR" b="1" dirty="0"/>
              <a:t>veya Filtreli): </a:t>
            </a:r>
            <a:r>
              <a:rPr lang="tr-TR" dirty="0"/>
              <a:t>Bu durum, </a:t>
            </a:r>
            <a:r>
              <a:rPr lang="tr-TR" dirty="0" err="1"/>
              <a:t>Nmap'in</a:t>
            </a:r>
            <a:r>
              <a:rPr lang="tr-TR" dirty="0"/>
              <a:t> portun açık olup olmadığını veya filtreli olup olmadığını belirleyemediğini gösterir</a:t>
            </a:r>
            <a:r>
              <a:rPr lang="tr-TR" dirty="0" smtClean="0"/>
              <a:t>.</a:t>
            </a:r>
            <a:r>
              <a:rPr lang="tr-TR" dirty="0"/>
              <a:t> </a:t>
            </a:r>
            <a:r>
              <a:rPr lang="tr-TR" dirty="0" smtClean="0"/>
              <a:t>Sadece IP ID bekleme taramalarında görülür.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85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BİRDEN ÇOK TARAMA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birden çok tarama yapabilmek için ‘</a:t>
            </a:r>
            <a:r>
              <a:rPr lang="tr-TR" dirty="0" err="1" smtClean="0"/>
              <a:t>nmap</a:t>
            </a:r>
            <a:r>
              <a:rPr lang="tr-TR" dirty="0" smtClean="0"/>
              <a:t>  [hedef1 hedef2 …]’ şeklindeki komut kullanılır.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www.deneme1.com.tr</a:t>
            </a:r>
            <a:r>
              <a:rPr lang="tr-TR" dirty="0" smtClean="0"/>
              <a:t> </a:t>
            </a:r>
            <a:r>
              <a:rPr lang="tr-TR" dirty="0" smtClean="0">
                <a:hlinkClick r:id="rId3"/>
              </a:rPr>
              <a:t>www.deneme2.com.tr</a:t>
            </a:r>
            <a:r>
              <a:rPr lang="tr-TR" dirty="0" smtClean="0"/>
              <a:t> </a:t>
            </a:r>
            <a:r>
              <a:rPr lang="tr-TR" dirty="0" smtClean="0">
                <a:hlinkClick r:id="rId4"/>
              </a:rPr>
              <a:t>www.deneme.com.tr3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323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IP ARALIĞI TARAMA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bir IP aralığı taranmak isteniyorsa ‘</a:t>
            </a:r>
            <a:r>
              <a:rPr lang="tr-TR" dirty="0" err="1" smtClean="0"/>
              <a:t>nmap</a:t>
            </a:r>
            <a:r>
              <a:rPr lang="tr-TR" dirty="0" smtClean="0"/>
              <a:t> [IP Adres aralığı]’ şeklindeki komut kullanılır. Örneğin aşağıdaki kod 192.168.10.1 ile 192.168.10.100 aralığında ki tüm IP’leri tarar.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192.168.10.1-100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17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TÜM ALT AĞI(SUBNET) TARAMA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tüm alt ağı taramak için ‘</a:t>
            </a:r>
            <a:r>
              <a:rPr lang="tr-TR" dirty="0" err="1" smtClean="0"/>
              <a:t>nmap</a:t>
            </a:r>
            <a:r>
              <a:rPr lang="tr-TR" dirty="0" smtClean="0"/>
              <a:t> [Ağ/Alt Ağ]’ komutu kullanılır.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192.168.10.1/24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758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BİR LİSTE TEXTİNDEN TARAMA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birden çok IP adresinin taranması isteniyor ise bu IP adresleri ara.txt isimli bir dosya içerisinde sırayla kaydedilebilir ve </a:t>
            </a:r>
            <a:r>
              <a:rPr lang="tr-TR" dirty="0" err="1" smtClean="0"/>
              <a:t>Nmap</a:t>
            </a:r>
            <a:r>
              <a:rPr lang="tr-TR" dirty="0" smtClean="0"/>
              <a:t> ile tarama yapılır. İlgili ara.txt dosyası içeriği şöyle olabilir:</a:t>
            </a:r>
          </a:p>
          <a:p>
            <a:pPr marL="411480" lvl="1" indent="0">
              <a:buNone/>
            </a:pPr>
            <a:r>
              <a:rPr lang="tr-TR" dirty="0" smtClean="0"/>
              <a:t>192.168.1.1</a:t>
            </a:r>
          </a:p>
          <a:p>
            <a:pPr marL="411480" lvl="1" indent="0">
              <a:buNone/>
            </a:pPr>
            <a:r>
              <a:rPr lang="tr-TR" dirty="0" smtClean="0"/>
              <a:t>192.168.1.124</a:t>
            </a:r>
          </a:p>
          <a:p>
            <a:pPr marL="411480" lvl="1" indent="0">
              <a:buNone/>
            </a:pPr>
            <a:r>
              <a:rPr lang="tr-TR" dirty="0" smtClean="0"/>
              <a:t>.</a:t>
            </a:r>
          </a:p>
          <a:p>
            <a:pPr marL="411480" lvl="1" indent="0">
              <a:buNone/>
            </a:pPr>
            <a:r>
              <a:rPr lang="tr-TR" dirty="0" smtClean="0"/>
              <a:t>.</a:t>
            </a:r>
          </a:p>
          <a:p>
            <a:pPr marL="411480" lvl="1" indent="0">
              <a:buNone/>
            </a:pPr>
            <a:r>
              <a:rPr lang="tr-TR" dirty="0" smtClean="0"/>
              <a:t>192.168.1.201</a:t>
            </a:r>
          </a:p>
          <a:p>
            <a:pPr marL="367200" lvl="1" indent="-255600">
              <a:buFont typeface="Arial" panose="020B0604020202020204" pitchFamily="34" charset="0"/>
              <a:buChar char="•"/>
            </a:pPr>
            <a:r>
              <a:rPr lang="tr-TR" dirty="0" smtClean="0"/>
              <a:t>Bu durumda tarama ‘</a:t>
            </a:r>
            <a:r>
              <a:rPr lang="tr-TR" dirty="0" err="1" smtClean="0"/>
              <a:t>nmap</a:t>
            </a:r>
            <a:r>
              <a:rPr lang="tr-TR" dirty="0" smtClean="0"/>
              <a:t> –</a:t>
            </a:r>
            <a:r>
              <a:rPr lang="tr-TR" dirty="0" err="1" smtClean="0"/>
              <a:t>iL</a:t>
            </a:r>
            <a:r>
              <a:rPr lang="tr-TR" dirty="0" smtClean="0"/>
              <a:t> ara.txt’ komutu ile yapılabilir.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508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RASTGELE BİR TARAMA YAPMA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rastgele bir </a:t>
            </a:r>
            <a:r>
              <a:rPr lang="tr-TR" dirty="0" err="1" smtClean="0"/>
              <a:t>host</a:t>
            </a:r>
            <a:r>
              <a:rPr lang="tr-TR" dirty="0" smtClean="0"/>
              <a:t> seçip tarama yapmak için ‘</a:t>
            </a:r>
            <a:r>
              <a:rPr lang="tr-TR" dirty="0" err="1" smtClean="0"/>
              <a:t>nmap</a:t>
            </a:r>
            <a:r>
              <a:rPr lang="tr-TR" dirty="0" smtClean="0"/>
              <a:t> –</a:t>
            </a:r>
            <a:r>
              <a:rPr lang="tr-TR" dirty="0" err="1" smtClean="0"/>
              <a:t>iR</a:t>
            </a:r>
            <a:r>
              <a:rPr lang="tr-TR" dirty="0" smtClean="0"/>
              <a:t> [hedef sayısı]’ komutu kullanılır. Bu durumda </a:t>
            </a:r>
            <a:r>
              <a:rPr lang="tr-TR" dirty="0" err="1" smtClean="0"/>
              <a:t>nmap</a:t>
            </a:r>
            <a:r>
              <a:rPr lang="tr-TR" dirty="0" smtClean="0"/>
              <a:t> hedef sayısı kadar rastgele IP adresi seçer ve tarar.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–</a:t>
            </a:r>
            <a:r>
              <a:rPr lang="tr-TR" dirty="0" err="1" smtClean="0"/>
              <a:t>iR</a:t>
            </a:r>
            <a:r>
              <a:rPr lang="tr-TR" dirty="0" smtClean="0"/>
              <a:t> 3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1738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BİR IP ADRESİNİ TARAMADAN ÇIKARMA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tarama yaparken tarama aralığında bulunan bir IP adresinin sonuçtan çıkarılması için ‘</a:t>
            </a:r>
            <a:r>
              <a:rPr lang="tr-TR" dirty="0" err="1" smtClean="0"/>
              <a:t>nmap</a:t>
            </a:r>
            <a:r>
              <a:rPr lang="tr-TR" dirty="0" smtClean="0"/>
              <a:t> [hedefler] --</a:t>
            </a:r>
            <a:r>
              <a:rPr lang="tr-TR" dirty="0" err="1" smtClean="0"/>
              <a:t>exclude</a:t>
            </a:r>
            <a:r>
              <a:rPr lang="tr-TR" dirty="0" smtClean="0"/>
              <a:t> [hedefler]’ şeklindeki komut kullanılır.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192.168.10.0/24 --</a:t>
            </a:r>
            <a:r>
              <a:rPr lang="tr-TR" dirty="0" err="1" smtClean="0"/>
              <a:t>exclude</a:t>
            </a:r>
            <a:r>
              <a:rPr lang="tr-TR" dirty="0" smtClean="0"/>
              <a:t> 192.168.10.100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316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, bilgisayar ağları uzmanı Gordon Lyon(</a:t>
            </a:r>
            <a:r>
              <a:rPr lang="tr-TR" dirty="0" err="1" smtClean="0"/>
              <a:t>Fyodor</a:t>
            </a:r>
            <a:r>
              <a:rPr lang="tr-TR" dirty="0" smtClean="0"/>
              <a:t>) tarafından geliştirilmiş bir ağ tarama aracıdır.</a:t>
            </a:r>
          </a:p>
          <a:p>
            <a:r>
              <a:rPr lang="tr-TR" dirty="0" smtClean="0"/>
              <a:t>1997 yılında piyasaya sürülmüştür. </a:t>
            </a:r>
          </a:p>
          <a:p>
            <a:r>
              <a:rPr lang="tr-TR" dirty="0" smtClean="0"/>
              <a:t>GNU(General </a:t>
            </a:r>
            <a:r>
              <a:rPr lang="tr-TR" dirty="0" err="1" smtClean="0"/>
              <a:t>Public</a:t>
            </a:r>
            <a:r>
              <a:rPr lang="tr-TR" dirty="0" smtClean="0"/>
              <a:t> License) lisansı altında açık kaynak kodlu bir programdır.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0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BİR IP ADRESİNİ TARAMADAN ÇIKARMA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tarama yaparken tarama aralığında bulunan bir IP adresinin sonuçtan çıkarılması için ‘</a:t>
            </a:r>
            <a:r>
              <a:rPr lang="tr-TR" dirty="0" err="1" smtClean="0"/>
              <a:t>nmap</a:t>
            </a:r>
            <a:r>
              <a:rPr lang="tr-TR" dirty="0" smtClean="0"/>
              <a:t> [hedefler] --</a:t>
            </a:r>
            <a:r>
              <a:rPr lang="tr-TR" dirty="0" err="1" smtClean="0"/>
              <a:t>exclude</a:t>
            </a:r>
            <a:r>
              <a:rPr lang="tr-TR" dirty="0" smtClean="0"/>
              <a:t> [hedefler]’ şeklindeki komut kullanılır.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192.168.10.0/24 --</a:t>
            </a:r>
            <a:r>
              <a:rPr lang="tr-TR" dirty="0" err="1" smtClean="0"/>
              <a:t>exclude</a:t>
            </a:r>
            <a:r>
              <a:rPr lang="tr-TR" dirty="0" smtClean="0"/>
              <a:t> 192.168.10.100</a:t>
            </a:r>
          </a:p>
          <a:p>
            <a:pPr marL="367200" lvl="1" indent="-255600">
              <a:buFont typeface="Arial" panose="020B0604020202020204" pitchFamily="34" charset="0"/>
              <a:buChar char="•"/>
            </a:pPr>
            <a:r>
              <a:rPr lang="tr-TR" dirty="0" smtClean="0"/>
              <a:t>Burada </a:t>
            </a:r>
            <a:r>
              <a:rPr lang="tr-TR" dirty="0" err="1" smtClean="0"/>
              <a:t>exclude</a:t>
            </a:r>
            <a:r>
              <a:rPr lang="tr-TR" dirty="0" smtClean="0"/>
              <a:t> parametresi ile tek bir IP adresi verilebileceği gibi IP aralığı veya bir alt ağ da verilebilir.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26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BİR LİSTEYİ TARAMADAN ÇIKARMA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ara.txt dosyasının içeriği aşağıdaki gibi olursa:</a:t>
            </a:r>
          </a:p>
          <a:p>
            <a:pPr marL="109728" indent="0">
              <a:buNone/>
            </a:pPr>
            <a:r>
              <a:rPr lang="tr-TR" dirty="0" smtClean="0"/>
              <a:t>192.168.10.1</a:t>
            </a:r>
          </a:p>
          <a:p>
            <a:pPr marL="109728" indent="0">
              <a:buNone/>
            </a:pPr>
            <a:r>
              <a:rPr lang="tr-TR" dirty="0" smtClean="0"/>
              <a:t>192.168.10.12</a:t>
            </a:r>
          </a:p>
          <a:p>
            <a:pPr marL="109728" indent="0">
              <a:buNone/>
            </a:pPr>
            <a:r>
              <a:rPr lang="tr-TR" dirty="0" smtClean="0"/>
              <a:t>192.168.10.44</a:t>
            </a:r>
          </a:p>
          <a:p>
            <a:r>
              <a:rPr lang="tr-TR" dirty="0" err="1" smtClean="0"/>
              <a:t>Nmap</a:t>
            </a:r>
            <a:r>
              <a:rPr lang="tr-TR" dirty="0" smtClean="0"/>
              <a:t> ile bu ara.txt dosyasını tarama sonuçlarından çıkarmak için şu komut kullanılır: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192.168.10.0/24 --</a:t>
            </a:r>
            <a:r>
              <a:rPr lang="tr-TR" dirty="0" err="1" smtClean="0"/>
              <a:t>excludefile</a:t>
            </a:r>
            <a:r>
              <a:rPr lang="tr-TR" dirty="0" smtClean="0"/>
              <a:t> ara.txt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521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BİR LİSTEYİ TARAMADAN ÇIKARMA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agresif – detaylı analiz şeklinde tarama yapılması için ‘</a:t>
            </a:r>
            <a:r>
              <a:rPr lang="tr-TR" dirty="0" err="1" smtClean="0"/>
              <a:t>nmap</a:t>
            </a:r>
            <a:r>
              <a:rPr lang="tr-TR" dirty="0" smtClean="0"/>
              <a:t> –A [hedef]’ komutu kullanılır.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–A 10.10.1.51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6286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IPV6 ADRESİ TARAMASI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IPV6 adresi taramak için ‘</a:t>
            </a:r>
            <a:r>
              <a:rPr lang="tr-TR" dirty="0" err="1" smtClean="0"/>
              <a:t>nmap</a:t>
            </a:r>
            <a:r>
              <a:rPr lang="tr-TR" dirty="0" smtClean="0"/>
              <a:t> -6 [hedef]’ komutu kullanılır.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/>
              <a:t> -6  fe80::29aa:9db9:4164:d80e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7068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ÖNEMLİ PORT NUMARALARI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21: FTP (File Transfer Protocol) - Dosya </a:t>
            </a:r>
            <a:r>
              <a:rPr lang="pt-BR" dirty="0" smtClean="0"/>
              <a:t>aktarımı</a:t>
            </a:r>
            <a:endParaRPr lang="tr-TR" dirty="0" smtClean="0"/>
          </a:p>
          <a:p>
            <a:r>
              <a:rPr lang="en-US" dirty="0"/>
              <a:t>22: SSH (Secure Shell) -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 smtClean="0"/>
              <a:t>bağlantı</a:t>
            </a:r>
            <a:endParaRPr lang="tr-TR" dirty="0" smtClean="0"/>
          </a:p>
          <a:p>
            <a:r>
              <a:rPr lang="tr-TR" dirty="0"/>
              <a:t>23: Telnet - Metin tabanlı </a:t>
            </a:r>
            <a:r>
              <a:rPr lang="tr-TR" dirty="0" smtClean="0"/>
              <a:t>bağlantı</a:t>
            </a:r>
          </a:p>
          <a:p>
            <a:r>
              <a:rPr lang="tr-TR" dirty="0"/>
              <a:t>25: SMTP (Simple Mail Transfer Protocol) - E-posta </a:t>
            </a:r>
            <a:r>
              <a:rPr lang="tr-TR" dirty="0" smtClean="0"/>
              <a:t>gönderimi</a:t>
            </a:r>
          </a:p>
          <a:p>
            <a:r>
              <a:rPr lang="en-US" dirty="0"/>
              <a:t>53: DNS (Domain Name System) - Alan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 smtClean="0"/>
              <a:t>çözme</a:t>
            </a:r>
            <a:endParaRPr lang="tr-TR" dirty="0" smtClean="0"/>
          </a:p>
          <a:p>
            <a:r>
              <a:rPr lang="tr-TR" dirty="0"/>
              <a:t>67/68: DHCP (</a:t>
            </a:r>
            <a:r>
              <a:rPr lang="tr-TR" dirty="0" err="1"/>
              <a:t>Dynamic</a:t>
            </a:r>
            <a:r>
              <a:rPr lang="tr-TR" dirty="0"/>
              <a:t> Host </a:t>
            </a:r>
            <a:r>
              <a:rPr lang="tr-TR" dirty="0" err="1"/>
              <a:t>Configuration</a:t>
            </a:r>
            <a:r>
              <a:rPr lang="tr-TR" dirty="0"/>
              <a:t> Protocol) - Otomatik IP adresi </a:t>
            </a:r>
            <a:r>
              <a:rPr lang="tr-TR" dirty="0" smtClean="0"/>
              <a:t>atama</a:t>
            </a:r>
          </a:p>
          <a:p>
            <a:r>
              <a:rPr lang="tr-TR" dirty="0"/>
              <a:t>80: HTTP (</a:t>
            </a:r>
            <a:r>
              <a:rPr lang="tr-TR" dirty="0" err="1"/>
              <a:t>Hypertext</a:t>
            </a:r>
            <a:r>
              <a:rPr lang="tr-TR" dirty="0"/>
              <a:t> Transfer Protocol) - Web </a:t>
            </a:r>
            <a:r>
              <a:rPr lang="tr-TR" dirty="0" smtClean="0"/>
              <a:t>sayfaları</a:t>
            </a:r>
          </a:p>
          <a:p>
            <a:r>
              <a:rPr lang="tr-TR" dirty="0"/>
              <a:t>110: POP3 (Post Office Protocol v3) - E-posta alma</a:t>
            </a:r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061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ÖNEMLİ PORT NUMARALARI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115: SFTP (</a:t>
            </a:r>
            <a:r>
              <a:rPr lang="tr-TR" dirty="0" err="1"/>
              <a:t>Secure</a:t>
            </a:r>
            <a:r>
              <a:rPr lang="tr-TR" dirty="0"/>
              <a:t> File Transfer Protocol) - Güvenli dosya </a:t>
            </a:r>
            <a:r>
              <a:rPr lang="tr-TR" dirty="0" smtClean="0"/>
              <a:t>aktarımı</a:t>
            </a:r>
          </a:p>
          <a:p>
            <a:r>
              <a:rPr lang="en-US" dirty="0"/>
              <a:t>139: NetBIOS (Network Basic </a:t>
            </a:r>
            <a:r>
              <a:rPr lang="en-US" dirty="0" err="1"/>
              <a:t>Input/Output</a:t>
            </a:r>
            <a:r>
              <a:rPr lang="en-US" dirty="0"/>
              <a:t> System) - Windows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 smtClean="0"/>
              <a:t>paylaşımı</a:t>
            </a:r>
            <a:endParaRPr lang="tr-TR" dirty="0" smtClean="0"/>
          </a:p>
          <a:p>
            <a:r>
              <a:rPr lang="tr-TR" dirty="0"/>
              <a:t>143: IMAP (Internet Message Access Protocol) - E-posta </a:t>
            </a:r>
            <a:r>
              <a:rPr lang="tr-TR" dirty="0" smtClean="0"/>
              <a:t>alma</a:t>
            </a:r>
          </a:p>
          <a:p>
            <a:r>
              <a:rPr lang="tr-TR" dirty="0"/>
              <a:t>161: SNMP (Simple Network Management Protocol) - Ağ </a:t>
            </a:r>
            <a:r>
              <a:rPr lang="tr-TR" dirty="0" smtClean="0"/>
              <a:t>yönetimi</a:t>
            </a:r>
          </a:p>
          <a:p>
            <a:r>
              <a:rPr lang="tr-TR" dirty="0"/>
              <a:t>162: SNMP Trap - Ağ yönetimi </a:t>
            </a:r>
            <a:r>
              <a:rPr lang="tr-TR" dirty="0" smtClean="0"/>
              <a:t>uyarıları</a:t>
            </a:r>
          </a:p>
          <a:p>
            <a:r>
              <a:rPr lang="en-US" dirty="0"/>
              <a:t>443: HTTPS (Hypertext Transfer Protocol Secure) - </a:t>
            </a:r>
            <a:r>
              <a:rPr lang="en-US" dirty="0" err="1"/>
              <a:t>Güvenli</a:t>
            </a:r>
            <a:r>
              <a:rPr lang="en-US" dirty="0"/>
              <a:t> web </a:t>
            </a:r>
            <a:r>
              <a:rPr lang="en-US" dirty="0" err="1" smtClean="0"/>
              <a:t>sayfaları</a:t>
            </a:r>
            <a:endParaRPr lang="tr-TR" dirty="0" smtClean="0"/>
          </a:p>
          <a:p>
            <a:r>
              <a:rPr lang="en-US" dirty="0"/>
              <a:t>445: SMB (Server Message Block) - Windows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 smtClean="0"/>
              <a:t>paylaşımı</a:t>
            </a:r>
            <a:endParaRPr lang="tr-TR" dirty="0" smtClean="0"/>
          </a:p>
          <a:p>
            <a:r>
              <a:rPr lang="tr-TR" dirty="0"/>
              <a:t>514: </a:t>
            </a:r>
            <a:r>
              <a:rPr lang="tr-TR" dirty="0" err="1"/>
              <a:t>Syslog</a:t>
            </a:r>
            <a:r>
              <a:rPr lang="tr-TR" dirty="0"/>
              <a:t> - Sistem günlükleri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0838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VERİTABANI PORT NUMARALARI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1433: Microsoft SQL Server</a:t>
            </a:r>
          </a:p>
          <a:p>
            <a:r>
              <a:rPr lang="tr-TR" dirty="0" smtClean="0"/>
              <a:t>3306: </a:t>
            </a:r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smtClean="0"/>
              <a:t>5432: </a:t>
            </a:r>
            <a:r>
              <a:rPr lang="tr-TR" dirty="0" err="1" smtClean="0"/>
              <a:t>PostgreSQL</a:t>
            </a:r>
            <a:endParaRPr lang="tr-TR" dirty="0" smtClean="0"/>
          </a:p>
          <a:p>
            <a:r>
              <a:rPr lang="tr-TR" dirty="0" smtClean="0"/>
              <a:t>1521: </a:t>
            </a:r>
            <a:r>
              <a:rPr lang="tr-TR" dirty="0" err="1" smtClean="0"/>
              <a:t>Oracle</a:t>
            </a:r>
            <a:endParaRPr lang="tr-TR" dirty="0" smtClean="0"/>
          </a:p>
          <a:p>
            <a:r>
              <a:rPr lang="tr-TR" dirty="0" smtClean="0"/>
              <a:t>27017: </a:t>
            </a:r>
            <a:r>
              <a:rPr lang="tr-TR" dirty="0" err="1" smtClean="0"/>
              <a:t>MongoDB</a:t>
            </a:r>
            <a:endParaRPr lang="tr-TR" dirty="0" smtClean="0"/>
          </a:p>
          <a:p>
            <a:r>
              <a:rPr lang="tr-TR" dirty="0" smtClean="0"/>
              <a:t>9000: </a:t>
            </a:r>
            <a:r>
              <a:rPr lang="tr-TR" dirty="0" err="1" smtClean="0"/>
              <a:t>MariaDB</a:t>
            </a:r>
            <a:endParaRPr lang="tr-TR" dirty="0" smtClean="0"/>
          </a:p>
          <a:p>
            <a:r>
              <a:rPr lang="tr-TR" dirty="0" smtClean="0"/>
              <a:t>8080: </a:t>
            </a:r>
            <a:r>
              <a:rPr lang="tr-TR" dirty="0" err="1" smtClean="0"/>
              <a:t>Apache</a:t>
            </a:r>
            <a:r>
              <a:rPr lang="tr-TR" dirty="0" smtClean="0"/>
              <a:t> </a:t>
            </a:r>
            <a:r>
              <a:rPr lang="tr-TR" dirty="0" err="1" smtClean="0"/>
              <a:t>Tomcat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618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TARAMA PARAMETRELERİ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ile tarama yaparken bazı parametreler kullanılabilir. Bunun için kullanılacak komut ‘</a:t>
            </a:r>
            <a:r>
              <a:rPr lang="tr-TR" dirty="0" err="1" smtClean="0"/>
              <a:t>nmap</a:t>
            </a:r>
            <a:r>
              <a:rPr lang="tr-TR" dirty="0" smtClean="0"/>
              <a:t> [parametre] [hedef]’ şeklindedir. Örneğin </a:t>
            </a:r>
            <a:r>
              <a:rPr lang="tr-TR" dirty="0" err="1" smtClean="0"/>
              <a:t>nmap</a:t>
            </a:r>
            <a:r>
              <a:rPr lang="tr-TR" dirty="0" smtClean="0"/>
              <a:t> -</a:t>
            </a:r>
            <a:r>
              <a:rPr lang="tr-TR" dirty="0" err="1" smtClean="0"/>
              <a:t>sP</a:t>
            </a:r>
            <a:r>
              <a:rPr lang="tr-TR" dirty="0" smtClean="0"/>
              <a:t> 192.168.1.1 şeklinde kullanılabilir. Bu parametreler: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-PN: </a:t>
            </a:r>
            <a:r>
              <a:rPr lang="tr-TR" dirty="0" err="1" smtClean="0"/>
              <a:t>Ping</a:t>
            </a:r>
            <a:r>
              <a:rPr lang="tr-TR" dirty="0" smtClean="0"/>
              <a:t> kullanma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sP</a:t>
            </a:r>
            <a:r>
              <a:rPr lang="tr-TR" dirty="0" smtClean="0"/>
              <a:t>: Sadece </a:t>
            </a:r>
            <a:r>
              <a:rPr lang="tr-TR" dirty="0" err="1" smtClean="0"/>
              <a:t>ping</a:t>
            </a:r>
            <a:r>
              <a:rPr lang="tr-TR" dirty="0" smtClean="0"/>
              <a:t> taraması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-PS: TCP SYN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-PA: TCP ACK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-PU: UDP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-PY: SCTP INIT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</p:txBody>
      </p:sp>
    </p:spTree>
    <p:extLst>
      <p:ext uri="{BB962C8B-B14F-4D97-AF65-F5344CB8AC3E}">
        <p14:creationId xmlns:p14="http://schemas.microsoft.com/office/powerpoint/2010/main" val="30759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TARAMA PARAMETRELERİ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-PE: ICMP </a:t>
            </a:r>
            <a:r>
              <a:rPr lang="tr-TR" dirty="0" err="1" smtClean="0"/>
              <a:t>Echo</a:t>
            </a:r>
            <a:r>
              <a:rPr lang="tr-TR" dirty="0" smtClean="0"/>
              <a:t>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-PP: ICMP </a:t>
            </a:r>
            <a:r>
              <a:rPr lang="tr-TR" dirty="0" err="1" smtClean="0"/>
              <a:t>Timestamp</a:t>
            </a:r>
            <a:r>
              <a:rPr lang="tr-TR" dirty="0" smtClean="0"/>
              <a:t>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-PM: ICMP </a:t>
            </a:r>
            <a:r>
              <a:rPr lang="tr-TR" dirty="0" err="1" smtClean="0"/>
              <a:t>Address</a:t>
            </a:r>
            <a:r>
              <a:rPr lang="tr-TR" dirty="0" smtClean="0"/>
              <a:t> Mask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-PO: IP Protocol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-PR: ARP </a:t>
            </a:r>
            <a:r>
              <a:rPr lang="tr-TR" dirty="0" err="1" smtClean="0"/>
              <a:t>Ping</a:t>
            </a:r>
            <a:r>
              <a:rPr lang="tr-TR" dirty="0" smtClean="0"/>
              <a:t>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--</a:t>
            </a:r>
            <a:r>
              <a:rPr lang="tr-TR" dirty="0" err="1" smtClean="0"/>
              <a:t>traceroute</a:t>
            </a:r>
            <a:r>
              <a:rPr lang="tr-TR" dirty="0" smtClean="0"/>
              <a:t>: </a:t>
            </a:r>
            <a:r>
              <a:rPr lang="tr-TR" dirty="0" err="1" smtClean="0"/>
              <a:t>Traceroute</a:t>
            </a:r>
            <a:r>
              <a:rPr lang="tr-TR" dirty="0" smtClean="0"/>
              <a:t>(kaynaktan hedefe giden yol) kullan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-R: Ters DNS çözümlemesine zorla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-n: Ters DNS çözümlemesini kapat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--</a:t>
            </a:r>
            <a:r>
              <a:rPr lang="tr-TR" dirty="0" err="1" smtClean="0"/>
              <a:t>system-dns</a:t>
            </a:r>
            <a:r>
              <a:rPr lang="tr-TR" dirty="0" smtClean="0"/>
              <a:t>: Alternatif DNS </a:t>
            </a:r>
            <a:r>
              <a:rPr lang="tr-TR" dirty="0" err="1" smtClean="0"/>
              <a:t>lookup</a:t>
            </a:r>
            <a:r>
              <a:rPr lang="tr-TR" dirty="0" smtClean="0"/>
              <a:t> komutu</a:t>
            </a:r>
          </a:p>
        </p:txBody>
      </p:sp>
    </p:spTree>
    <p:extLst>
      <p:ext uri="{BB962C8B-B14F-4D97-AF65-F5344CB8AC3E}">
        <p14:creationId xmlns:p14="http://schemas.microsoft.com/office/powerpoint/2010/main" val="1454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TARAMA PARAMETRELERİ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--</a:t>
            </a:r>
            <a:r>
              <a:rPr lang="tr-TR" dirty="0" err="1" smtClean="0"/>
              <a:t>dns-servers</a:t>
            </a:r>
            <a:r>
              <a:rPr lang="tr-TR" dirty="0" smtClean="0"/>
              <a:t>: Manuel olarak DNS </a:t>
            </a:r>
            <a:r>
              <a:rPr lang="tr-TR" dirty="0" err="1" smtClean="0"/>
              <a:t>Suncuları</a:t>
            </a:r>
            <a:r>
              <a:rPr lang="tr-TR" dirty="0" smtClean="0"/>
              <a:t> belirlemek için kullanılır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</a:t>
            </a:r>
            <a:r>
              <a:rPr lang="tr-TR" dirty="0" err="1" smtClean="0"/>
              <a:t>sL</a:t>
            </a:r>
            <a:r>
              <a:rPr lang="tr-TR" dirty="0" smtClean="0"/>
              <a:t>: Host listesi oluşturur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sS</a:t>
            </a:r>
            <a:r>
              <a:rPr lang="tr-TR" dirty="0" smtClean="0"/>
              <a:t>: TCP SYN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sT</a:t>
            </a:r>
            <a:r>
              <a:rPr lang="tr-TR" dirty="0" smtClean="0"/>
              <a:t>: TCP bağlantı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sU</a:t>
            </a:r>
            <a:r>
              <a:rPr lang="tr-TR" dirty="0" smtClean="0"/>
              <a:t>: UDP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sN</a:t>
            </a:r>
            <a:r>
              <a:rPr lang="tr-TR" dirty="0" smtClean="0"/>
              <a:t>: TCP NULL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sF</a:t>
            </a:r>
            <a:r>
              <a:rPr lang="tr-TR" dirty="0" smtClean="0"/>
              <a:t>: TCP FIN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sX</a:t>
            </a:r>
            <a:r>
              <a:rPr lang="tr-TR" dirty="0" smtClean="0"/>
              <a:t>: </a:t>
            </a:r>
            <a:r>
              <a:rPr lang="tr-TR" dirty="0" err="1" smtClean="0"/>
              <a:t>Xmas</a:t>
            </a:r>
            <a:r>
              <a:rPr lang="tr-TR" dirty="0" smtClean="0"/>
              <a:t>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sA</a:t>
            </a:r>
            <a:r>
              <a:rPr lang="tr-TR" dirty="0" smtClean="0"/>
              <a:t>: TCP ACK taraması yapmayı sağlar</a:t>
            </a:r>
          </a:p>
        </p:txBody>
      </p:sp>
    </p:spTree>
    <p:extLst>
      <p:ext uri="{BB962C8B-B14F-4D97-AF65-F5344CB8AC3E}">
        <p14:creationId xmlns:p14="http://schemas.microsoft.com/office/powerpoint/2010/main" val="23129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KURULUMU(WİNDOWS)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Windows işletim sistemleri için </a:t>
            </a:r>
            <a:r>
              <a:rPr lang="tr-TR" dirty="0" err="1" smtClean="0"/>
              <a:t>Nmap</a:t>
            </a:r>
            <a:r>
              <a:rPr lang="tr-TR" dirty="0"/>
              <a:t> kurulumu ‘https://nmap.org/download</a:t>
            </a:r>
            <a:r>
              <a:rPr lang="tr-TR" dirty="0" smtClean="0"/>
              <a:t>’ adresinden programın indirilmesi ve standart kurulum aşamaları ile kurulumun yapılması ile tamamlanır.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81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TARAMA PARAMETRELERİ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--</a:t>
            </a:r>
            <a:r>
              <a:rPr lang="tr-TR" dirty="0" err="1" smtClean="0"/>
              <a:t>scanflags</a:t>
            </a:r>
            <a:r>
              <a:rPr lang="tr-TR" dirty="0" smtClean="0"/>
              <a:t>: Özel bir TCP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sO</a:t>
            </a:r>
            <a:r>
              <a:rPr lang="tr-TR" dirty="0" smtClean="0"/>
              <a:t>: IP Protokol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--</a:t>
            </a:r>
            <a:r>
              <a:rPr lang="tr-TR" dirty="0" err="1" smtClean="0"/>
              <a:t>send-eth</a:t>
            </a:r>
            <a:r>
              <a:rPr lang="tr-TR" dirty="0" smtClean="0"/>
              <a:t>: </a:t>
            </a:r>
            <a:r>
              <a:rPr lang="tr-TR" dirty="0" err="1" smtClean="0"/>
              <a:t>Raw</a:t>
            </a:r>
            <a:r>
              <a:rPr lang="tr-TR" dirty="0" smtClean="0"/>
              <a:t>(işlenmemiş) Ethernet paketleri gönderir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--</a:t>
            </a:r>
            <a:r>
              <a:rPr lang="tr-TR" dirty="0" err="1" smtClean="0"/>
              <a:t>send</a:t>
            </a:r>
            <a:r>
              <a:rPr lang="tr-TR" dirty="0" smtClean="0"/>
              <a:t>-ip:</a:t>
            </a:r>
            <a:r>
              <a:rPr lang="tr-TR" dirty="0"/>
              <a:t> </a:t>
            </a:r>
            <a:r>
              <a:rPr lang="tr-TR" dirty="0" smtClean="0"/>
              <a:t>IP paketleri gönderir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-F: Hızlı tarama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-p[</a:t>
            </a:r>
            <a:r>
              <a:rPr lang="tr-TR" dirty="0" err="1" smtClean="0"/>
              <a:t>portnumarası</a:t>
            </a:r>
            <a:r>
              <a:rPr lang="tr-TR" dirty="0" smtClean="0"/>
              <a:t>]: Özel bir portu numarası ile taramayı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-p[isim]: Özel bir portu ismi ile taramayı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 U:[UDP portları], T:[TCP portları]: Portu ilgili protokol ile tarar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-p ‘*’: Tüm portları tarar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075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İLE TARAMA PARAMETRELERİ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-r: Sıralı port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-O: İşletim sistemi tespitini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--</a:t>
            </a:r>
            <a:r>
              <a:rPr lang="tr-TR" dirty="0" err="1" smtClean="0"/>
              <a:t>osscan-guess</a:t>
            </a:r>
            <a:r>
              <a:rPr lang="tr-TR" dirty="0" smtClean="0"/>
              <a:t>: Bilinmeyen bir işletim sistemi için tahmin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sV</a:t>
            </a:r>
            <a:r>
              <a:rPr lang="tr-TR" dirty="0" smtClean="0"/>
              <a:t>: Servis versiyon tespiti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--</a:t>
            </a:r>
            <a:r>
              <a:rPr lang="tr-TR" dirty="0" err="1" smtClean="0"/>
              <a:t>version-trace</a:t>
            </a:r>
            <a:r>
              <a:rPr lang="tr-TR" dirty="0" smtClean="0"/>
              <a:t>: RPC taraması yapmayı sağlar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-</a:t>
            </a:r>
            <a:r>
              <a:rPr lang="tr-TR" dirty="0" err="1" smtClean="0"/>
              <a:t>sR</a:t>
            </a:r>
            <a:r>
              <a:rPr lang="tr-TR" dirty="0" smtClean="0"/>
              <a:t>: Versiyon taraması yaparken hata gidermeyi sağlar</a:t>
            </a:r>
          </a:p>
        </p:txBody>
      </p:sp>
    </p:spTree>
    <p:extLst>
      <p:ext uri="{BB962C8B-B14F-4D97-AF65-F5344CB8AC3E}">
        <p14:creationId xmlns:p14="http://schemas.microsoft.com/office/powerpoint/2010/main" val="21156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KURULUMU(LİNUX)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Linux dağıtımları için farklı komutlar kullanılarak </a:t>
            </a:r>
            <a:r>
              <a:rPr lang="tr-TR" dirty="0" err="1" smtClean="0"/>
              <a:t>Nmap</a:t>
            </a:r>
            <a:r>
              <a:rPr lang="tr-TR" dirty="0" smtClean="0"/>
              <a:t> kurulumu gerçekleştirilebilir. Bunlar şu şekildedir:</a:t>
            </a:r>
          </a:p>
          <a:p>
            <a:r>
              <a:rPr lang="tr-TR" b="1" dirty="0" err="1" smtClean="0"/>
              <a:t>Debian</a:t>
            </a:r>
            <a:r>
              <a:rPr lang="tr-TR" b="1" dirty="0" smtClean="0"/>
              <a:t> tabanlı sistemler için: </a:t>
            </a:r>
            <a:r>
              <a:rPr lang="tr-TR" dirty="0" err="1" smtClean="0"/>
              <a:t>apt-get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nmap</a:t>
            </a:r>
            <a:endParaRPr lang="tr-TR" dirty="0" smtClean="0"/>
          </a:p>
          <a:p>
            <a:r>
              <a:rPr lang="tr-TR" b="1" dirty="0" err="1" smtClean="0"/>
              <a:t>Red</a:t>
            </a:r>
            <a:r>
              <a:rPr lang="tr-TR" b="1" dirty="0" smtClean="0"/>
              <a:t> Hat ve </a:t>
            </a:r>
            <a:r>
              <a:rPr lang="tr-TR" b="1" dirty="0" err="1" smtClean="0"/>
              <a:t>Fedora</a:t>
            </a:r>
            <a:r>
              <a:rPr lang="tr-TR" b="1" dirty="0" smtClean="0"/>
              <a:t> tabanlı sistemler için: </a:t>
            </a:r>
            <a:r>
              <a:rPr lang="tr-TR" dirty="0" smtClean="0"/>
              <a:t>yum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nmap</a:t>
            </a:r>
            <a:endParaRPr lang="tr-TR" dirty="0" smtClean="0"/>
          </a:p>
          <a:p>
            <a:r>
              <a:rPr lang="tr-TR" b="1" dirty="0" err="1" smtClean="0"/>
              <a:t>Gentoo</a:t>
            </a:r>
            <a:r>
              <a:rPr lang="tr-TR" b="1" dirty="0" smtClean="0"/>
              <a:t> tabanlı sistemler için: </a:t>
            </a:r>
            <a:r>
              <a:rPr lang="tr-TR" dirty="0" err="1" smtClean="0"/>
              <a:t>emerge</a:t>
            </a:r>
            <a:r>
              <a:rPr lang="tr-TR" dirty="0" smtClean="0"/>
              <a:t> </a:t>
            </a:r>
            <a:r>
              <a:rPr lang="tr-TR" dirty="0" err="1" smtClean="0"/>
              <a:t>nmap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030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KURULUMU(UNIX)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UNIX işletim sistemi için </a:t>
            </a:r>
            <a:r>
              <a:rPr lang="tr-TR" dirty="0" err="1" smtClean="0"/>
              <a:t>Nmap</a:t>
            </a:r>
            <a:r>
              <a:rPr lang="tr-TR" dirty="0"/>
              <a:t> </a:t>
            </a:r>
            <a:r>
              <a:rPr lang="tr-TR" dirty="0" smtClean="0"/>
              <a:t>kurulum komutu ‘</a:t>
            </a:r>
            <a:r>
              <a:rPr lang="tr-TR" dirty="0" err="1" smtClean="0"/>
              <a:t>sudo</a:t>
            </a:r>
            <a:r>
              <a:rPr lang="tr-TR" dirty="0" smtClean="0"/>
              <a:t> </a:t>
            </a:r>
            <a:r>
              <a:rPr lang="tr-TR" dirty="0" err="1" smtClean="0"/>
              <a:t>pkg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’ şeklindedir.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34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KODUNDAN NMAP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Adım – 1: </a:t>
            </a:r>
            <a:r>
              <a:rPr lang="tr-TR" dirty="0" err="1" smtClean="0"/>
              <a:t>wget</a:t>
            </a:r>
            <a:r>
              <a:rPr lang="tr-TR" dirty="0" smtClean="0"/>
              <a:t> ile ilgili </a:t>
            </a:r>
            <a:r>
              <a:rPr lang="tr-TR" dirty="0" err="1" smtClean="0"/>
              <a:t>Nmap</a:t>
            </a:r>
            <a:r>
              <a:rPr lang="tr-TR" dirty="0" smtClean="0"/>
              <a:t> sitesine indirme isteği atılır.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err="1" smtClean="0"/>
              <a:t>wget</a:t>
            </a:r>
            <a:r>
              <a:rPr lang="tr-TR" dirty="0"/>
              <a:t> https://nmap.org/dist/nmap-7.94.tar.bz2</a:t>
            </a:r>
            <a:endParaRPr lang="tr-TR" dirty="0" smtClean="0"/>
          </a:p>
          <a:p>
            <a:r>
              <a:rPr lang="tr-TR" b="1" dirty="0" smtClean="0"/>
              <a:t>Adım – 2: </a:t>
            </a:r>
            <a:r>
              <a:rPr lang="tr-TR" dirty="0" smtClean="0"/>
              <a:t>Sıkıştırılmış olarak indirilen </a:t>
            </a:r>
            <a:r>
              <a:rPr lang="tr-TR" dirty="0" err="1" smtClean="0"/>
              <a:t>nmap</a:t>
            </a:r>
            <a:r>
              <a:rPr lang="tr-TR" dirty="0"/>
              <a:t> </a:t>
            </a:r>
            <a:r>
              <a:rPr lang="tr-TR" dirty="0" smtClean="0"/>
              <a:t>dosyası klasöre çıkarılır.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tar –</a:t>
            </a:r>
            <a:r>
              <a:rPr lang="tr-TR" dirty="0" err="1" smtClean="0"/>
              <a:t>jxf</a:t>
            </a:r>
            <a:r>
              <a:rPr lang="tr-TR" dirty="0" smtClean="0"/>
              <a:t> nmap-7.94.tar.bz2</a:t>
            </a:r>
          </a:p>
          <a:p>
            <a:r>
              <a:rPr lang="tr-TR" b="1" dirty="0" smtClean="0"/>
              <a:t>Adım – 3: </a:t>
            </a:r>
            <a:r>
              <a:rPr lang="tr-TR" dirty="0" smtClean="0"/>
              <a:t>İlgili klasöre geçilir ve </a:t>
            </a:r>
            <a:r>
              <a:rPr lang="tr-TR" dirty="0" err="1" smtClean="0"/>
              <a:t>configure</a:t>
            </a:r>
            <a:r>
              <a:rPr lang="tr-TR" dirty="0" smtClean="0"/>
              <a:t> dosyası ile </a:t>
            </a:r>
            <a:r>
              <a:rPr lang="tr-TR" dirty="0" err="1" smtClean="0"/>
              <a:t>make</a:t>
            </a:r>
            <a:r>
              <a:rPr lang="tr-TR" dirty="0" smtClean="0"/>
              <a:t> komutu çalıştırılır.</a:t>
            </a:r>
            <a:r>
              <a:rPr lang="tr-TR" b="1" dirty="0" smtClean="0"/>
              <a:t>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smtClean="0"/>
              <a:t>cd nmap-7.94/</a:t>
            </a:r>
            <a:endParaRPr lang="tr-TR" b="1" dirty="0" smtClean="0"/>
          </a:p>
          <a:p>
            <a:r>
              <a:rPr lang="tr-TR" b="1" dirty="0" smtClean="0"/>
              <a:t>Adım – 4: </a:t>
            </a:r>
            <a:r>
              <a:rPr lang="tr-TR" dirty="0" smtClean="0"/>
              <a:t>Derlenmiş kod çalıştırılır.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./</a:t>
            </a:r>
            <a:r>
              <a:rPr lang="tr-TR" dirty="0" err="1" smtClean="0"/>
              <a:t>configure</a:t>
            </a:r>
            <a:r>
              <a:rPr lang="tr-TR" dirty="0" smtClean="0"/>
              <a:t> &amp;&amp; </a:t>
            </a:r>
            <a:r>
              <a:rPr lang="tr-TR" dirty="0" err="1" smtClean="0"/>
              <a:t>make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561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KURULUMU(MAC OS)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MAC OS işletim sistemleri için </a:t>
            </a:r>
            <a:r>
              <a:rPr lang="tr-TR" dirty="0" err="1" smtClean="0"/>
              <a:t>Nmap</a:t>
            </a:r>
            <a:r>
              <a:rPr lang="tr-TR" dirty="0"/>
              <a:t> kurulumu ‘https://nmap.org/download</a:t>
            </a:r>
            <a:r>
              <a:rPr lang="tr-TR" dirty="0" smtClean="0"/>
              <a:t>’ adresinden programın indirilmesi ve standart kurulum aşamaları ile kurulumun yapılması ile tamamlanır.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69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HASSASİYETLERİ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Güvenlik duvarları(Firewall), Yönlendiriciler(</a:t>
            </a:r>
            <a:r>
              <a:rPr lang="tr-TR" dirty="0" err="1" smtClean="0"/>
              <a:t>Routers</a:t>
            </a:r>
            <a:r>
              <a:rPr lang="tr-TR" dirty="0" smtClean="0"/>
              <a:t>), Proxy Sunucuları(Proxy </a:t>
            </a:r>
            <a:r>
              <a:rPr lang="tr-TR" dirty="0" err="1" smtClean="0"/>
              <a:t>Servers</a:t>
            </a:r>
            <a:r>
              <a:rPr lang="tr-TR" dirty="0" smtClean="0"/>
              <a:t>) gibi güvenlik aygıtları </a:t>
            </a:r>
            <a:r>
              <a:rPr lang="tr-TR" dirty="0" err="1" smtClean="0"/>
              <a:t>Nmap</a:t>
            </a:r>
            <a:r>
              <a:rPr lang="tr-TR" dirty="0" smtClean="0"/>
              <a:t> sonuçlarını çarpıtabilir.</a:t>
            </a:r>
          </a:p>
          <a:p>
            <a:r>
              <a:rPr lang="tr-TR" dirty="0" smtClean="0"/>
              <a:t>Bazı </a:t>
            </a:r>
            <a:r>
              <a:rPr lang="tr-TR" dirty="0" err="1" smtClean="0"/>
              <a:t>Nmap</a:t>
            </a:r>
            <a:r>
              <a:rPr lang="tr-TR" dirty="0" smtClean="0"/>
              <a:t> komutları daha yüksek seviye yetkilendirme isteyebilir.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99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NMAP BASİT TARAMA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Nmap’te</a:t>
            </a:r>
            <a:r>
              <a:rPr lang="tr-TR" dirty="0" smtClean="0"/>
              <a:t> herhangi bir IP adresini veya doğrudan Host adını girerek tarama yapılabilir. Genel olarak yazımı ‘</a:t>
            </a:r>
            <a:r>
              <a:rPr lang="tr-TR" dirty="0" err="1" smtClean="0"/>
              <a:t>nmap</a:t>
            </a:r>
            <a:r>
              <a:rPr lang="tr-TR" dirty="0" smtClean="0"/>
              <a:t> [hedef]’ şeklindedir Örneğin: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1.2.3.4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err="1" smtClean="0"/>
              <a:t>nmap</a:t>
            </a: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www.deneme1234.com.tr</a:t>
            </a:r>
            <a:endParaRPr lang="tr-TR" dirty="0"/>
          </a:p>
          <a:p>
            <a:pPr marL="41148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8324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572</TotalTime>
  <Words>1550</Words>
  <Application>Microsoft Office PowerPoint</Application>
  <PresentationFormat>Geniş ekran</PresentationFormat>
  <Paragraphs>161</Paragraphs>
  <Slides>31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Arial</vt:lpstr>
      <vt:lpstr>Calibri</vt:lpstr>
      <vt:lpstr>Georgia</vt:lpstr>
      <vt:lpstr>Wingdings</vt:lpstr>
      <vt:lpstr>Wingdings 2</vt:lpstr>
      <vt:lpstr>Eğitim sunusu</vt:lpstr>
      <vt:lpstr>Ağ ve Bilişim Güvenliği</vt:lpstr>
      <vt:lpstr>NMAP NEDİR?</vt:lpstr>
      <vt:lpstr>NMAP KURULUMU(WİNDOWS)</vt:lpstr>
      <vt:lpstr>NMAP KURULUMU(LİNUX)</vt:lpstr>
      <vt:lpstr>NMAP KURULUMU(UNIX)</vt:lpstr>
      <vt:lpstr>KAYNAK KODUNDAN NMAP KURULUMU</vt:lpstr>
      <vt:lpstr>NMAP KURULUMU(MAC OS)</vt:lpstr>
      <vt:lpstr>NMAP HASSASİYETLERİ</vt:lpstr>
      <vt:lpstr>NMAP BASİT TARAMA</vt:lpstr>
      <vt:lpstr>NMAP BASİT TARAMA</vt:lpstr>
      <vt:lpstr>NMAP PORT DURUMLARI</vt:lpstr>
      <vt:lpstr>NMAP PORT DURUMLARI</vt:lpstr>
      <vt:lpstr>NMAP PORT DURUMLARI</vt:lpstr>
      <vt:lpstr>NMAP BİRDEN ÇOK TARAMA</vt:lpstr>
      <vt:lpstr>NMAP IP ARALIĞI TARAMA</vt:lpstr>
      <vt:lpstr>NMAP İLE TÜM ALT AĞI(SUBNET) TARAMA</vt:lpstr>
      <vt:lpstr>NMAP İLE BİR LİSTE TEXTİNDEN TARAMA</vt:lpstr>
      <vt:lpstr>NMAP İLE RASTGELE BİR TARAMA YAPMA</vt:lpstr>
      <vt:lpstr>NMAP İLE BİR IP ADRESİNİ TARAMADAN ÇIKARMA</vt:lpstr>
      <vt:lpstr>NMAP İLE BİR IP ADRESİNİ TARAMADAN ÇIKARMA</vt:lpstr>
      <vt:lpstr>NMAP İLE BİR LİSTEYİ TARAMADAN ÇIKARMA</vt:lpstr>
      <vt:lpstr>NMAP İLE BİR LİSTEYİ TARAMADAN ÇIKARMA</vt:lpstr>
      <vt:lpstr>NMAP İLE IPV6 ADRESİ TARAMASI</vt:lpstr>
      <vt:lpstr>ÖNEMLİ PORT NUMARALARI</vt:lpstr>
      <vt:lpstr>ÖNEMLİ PORT NUMARALARI</vt:lpstr>
      <vt:lpstr>VERİTABANI PORT NUMARALARI</vt:lpstr>
      <vt:lpstr>NMAP İLE TARAMA PARAMETRELERİ</vt:lpstr>
      <vt:lpstr>NMAP İLE TARAMA PARAMETRELERİ</vt:lpstr>
      <vt:lpstr>NMAP İLE TARAMA PARAMETRELERİ</vt:lpstr>
      <vt:lpstr>NMAP İLE TARAMA PARAMETRELERİ</vt:lpstr>
      <vt:lpstr>NMAP İLE TARAMA PARAMETRELERİ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66</cp:revision>
  <dcterms:created xsi:type="dcterms:W3CDTF">2023-12-09T09:03:26Z</dcterms:created>
  <dcterms:modified xsi:type="dcterms:W3CDTF">2024-09-17T11:31:48Z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