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C8FC1-A1A8-42CB-96AC-83684F0DF578}" type="datetime1">
              <a:rPr lang="tr-TR" smtClean="0"/>
              <a:t>4.12.2024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653A-FB33-4975-A611-5D53C5C337D6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026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6704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435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37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8936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0866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8735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4558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6818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736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8714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7207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8591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856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765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143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965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633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1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737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292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013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8609038-EC1C-40A6-91EB-4A3D73CE9547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DEEBB-C631-4BE4-9EB9-151005B5892D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 dirty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/>
              <a:t>İkinci düzey</a:t>
            </a:r>
          </a:p>
          <a:p>
            <a:pPr lvl="2" rtl="0" eaLnBrk="1" latinLnBrk="0" hangingPunct="1"/>
            <a:r>
              <a:rPr lang="tr-TR" noProof="0" dirty="0"/>
              <a:t>Üçüncü düzey</a:t>
            </a:r>
          </a:p>
          <a:p>
            <a:pPr lvl="3" rtl="0" eaLnBrk="1" latinLnBrk="0" hangingPunct="1"/>
            <a:r>
              <a:rPr lang="tr-TR" noProof="0" dirty="0"/>
              <a:t>Dördüncü düzey</a:t>
            </a:r>
          </a:p>
          <a:p>
            <a:pPr lvl="4" rtl="0" eaLnBrk="1" latinLnBrk="0" hangingPunct="1"/>
            <a:r>
              <a:rPr lang="tr-TR" noProof="0" dirty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6B82DB-6D5C-486A-98D3-E008B7673553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610F96-FFD0-4BC1-86F0-D957A2A4B8C7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6EF26-BBDF-4885-BB66-53FDFCADA69E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4B813B-74D5-4B4F-94CB-6CD8395E9845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2EC71D-25AD-4A7C-AB6C-E63D5EDA9366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851036E3-487C-41B5-92E9-47E0F0B9591B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30CD3-31CA-47BB-8FC4-9AA93086A77D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5B609-EC73-4CF8-A564-D90D0E54FA36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 smtClean="0"/>
              <a:t>Resim eklemek için simgeyi tıklatın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5D7756-B745-4648-9348-5BA7D8FC560E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A9E5AA4-4083-47B0-96D9-3464BE7D917D}" type="datetime1">
              <a:rPr lang="tr-TR" smtClean="0"/>
              <a:pPr/>
              <a:t>4.12.2024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Ağ ve Bilişim Güvenliği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Öğr</a:t>
            </a:r>
            <a:r>
              <a:rPr lang="tr-TR" dirty="0" smtClean="0"/>
              <a:t>. Gör. Zafer SERİN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TARİHİ(SCYTALE YÖNTEMİ)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32" y="2431980"/>
            <a:ext cx="778553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TARİHİ(CAESAR YÖNTEMİ)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Caesar</a:t>
            </a:r>
            <a:r>
              <a:rPr lang="tr-TR" dirty="0" smtClean="0"/>
              <a:t> yöntemi tarihte bilinen ilk </a:t>
            </a:r>
            <a:r>
              <a:rPr lang="tr-TR" dirty="0" err="1" smtClean="0"/>
              <a:t>kriptografi</a:t>
            </a:r>
            <a:r>
              <a:rPr lang="tr-TR" dirty="0" smtClean="0"/>
              <a:t> yöntemlerinden birisidir. Milattan sonra 100 yıllarında bulunmuştur.</a:t>
            </a:r>
          </a:p>
          <a:p>
            <a:pPr rtl="0"/>
            <a:r>
              <a:rPr lang="tr-TR" dirty="0" smtClean="0"/>
              <a:t>Şifrelenmek istenen kelime veya cümlede bulunan harflerin alfabede ilgili harfin ilerisinde veya gerisinde bulunan harfler ile değiştirilmesi temeline dayanır.</a:t>
            </a:r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94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TARİHİ(CAESAR YÖNTEMİ)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tr-TR" dirty="0" smtClean="0"/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40" y="2431980"/>
            <a:ext cx="927052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TARİHİ(CAESAR YÖNTEMİ)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Caesar</a:t>
            </a:r>
            <a:r>
              <a:rPr lang="tr-TR" dirty="0" smtClean="0"/>
              <a:t> yöntemi oldukça büyük zayıflıkları sahiptir. Bunlardan en önemlilerinden birisi frekans analizi ile ilgili şifrenin ve şifrelenmiş yapının kolayca bulunabilmesidir. </a:t>
            </a:r>
          </a:p>
          <a:p>
            <a:pPr rtl="0"/>
            <a:r>
              <a:rPr lang="tr-TR" dirty="0" smtClean="0"/>
              <a:t>Frekans analizi milattan sonra 9.yy civarlarında bulunmuştur. Frekans analizi yönteminde </a:t>
            </a:r>
            <a:r>
              <a:rPr lang="tr-TR" dirty="0" err="1" smtClean="0"/>
              <a:t>Caesar</a:t>
            </a:r>
            <a:r>
              <a:rPr lang="tr-TR" dirty="0" smtClean="0"/>
              <a:t> yöntemi gibi yöntemlerde bir harfin alfabe de bulunan bir diğer harfle değiştirilmesinin harfin frekansını değiştirmeyeceğini söyler. Yani ‘a’ harfini alfabedeki 3 sonraki harf olan ‘d’ ile değiştirirseniz bu durum ‘a’ </a:t>
            </a:r>
            <a:r>
              <a:rPr lang="tr-TR" dirty="0" err="1" smtClean="0"/>
              <a:t>nın</a:t>
            </a:r>
            <a:r>
              <a:rPr lang="tr-TR" dirty="0" smtClean="0"/>
              <a:t> 20 kez kullanıldığı bir yerde ‘d’ </a:t>
            </a:r>
            <a:r>
              <a:rPr lang="tr-TR" dirty="0" err="1" smtClean="0"/>
              <a:t>ninde</a:t>
            </a:r>
            <a:r>
              <a:rPr lang="tr-TR" dirty="0" smtClean="0"/>
              <a:t> 20 kez kullanılacağı anlamına gelir.</a:t>
            </a:r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73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TARİHİ(CAESAR YÖNTEMİ)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29" y="2431980"/>
            <a:ext cx="543574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2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TARİHİ(VİGENERE YÖNTEMİ)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Vigenere</a:t>
            </a:r>
            <a:r>
              <a:rPr lang="tr-TR" dirty="0" smtClean="0"/>
              <a:t> yöntemi 14.yy civarlarında bulunmuştur. Bir açık metin(</a:t>
            </a:r>
            <a:r>
              <a:rPr lang="tr-TR" dirty="0" err="1" smtClean="0"/>
              <a:t>plain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) ve buna karşılık bir anahtar metinden oluşur.</a:t>
            </a:r>
          </a:p>
          <a:p>
            <a:pPr rtl="0"/>
            <a:r>
              <a:rPr lang="tr-TR" dirty="0" smtClean="0"/>
              <a:t>Açık metinin ve anahtar metinin harflerinin alfabedeki karşılıkları toplanarak şifreli metin oluşturulur. Artım durumlarında başa dönülür.</a:t>
            </a:r>
          </a:p>
          <a:p>
            <a:pPr rtl="0"/>
            <a:r>
              <a:rPr lang="tr-TR" dirty="0" smtClean="0"/>
              <a:t>Yapılan bu işlemin tersi yapılarak şifre çözülerek asıl metine ulaşılabilir.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95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TARİHİ(VİGENERE YÖNTEMİ)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Açık metin	: BILISIM</a:t>
            </a:r>
          </a:p>
          <a:p>
            <a:pPr rtl="0"/>
            <a:r>
              <a:rPr lang="tr-TR" dirty="0" smtClean="0"/>
              <a:t>Anahtar</a:t>
            </a:r>
            <a:r>
              <a:rPr lang="tr-TR" dirty="0"/>
              <a:t>	</a:t>
            </a:r>
            <a:r>
              <a:rPr lang="tr-TR" dirty="0" smtClean="0"/>
              <a:t>	: KEKEKEK</a:t>
            </a:r>
          </a:p>
          <a:p>
            <a:pPr rtl="0"/>
            <a:r>
              <a:rPr lang="tr-TR" dirty="0" smtClean="0"/>
              <a:t>Şifreli metin	: LMAMGMB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63" y="3694536"/>
            <a:ext cx="793687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TARİHİ(VİGENERE YÖNTEMİ)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Bu yöntemde çok iyi bir yöntem değildir çünkü açık metin aynı ifadelerden meydana gelirse anahtar değeri açık metini çok kolay bir şekilde ele verecektir.</a:t>
            </a:r>
          </a:p>
          <a:p>
            <a:pPr rtl="0"/>
            <a:r>
              <a:rPr lang="tr-TR" dirty="0" smtClean="0"/>
              <a:t>Açık metin:	</a:t>
            </a:r>
            <a:r>
              <a:rPr lang="tr-TR" dirty="0" err="1" smtClean="0"/>
              <a:t>aaaaaaaaaaaa</a:t>
            </a:r>
            <a:endParaRPr lang="tr-TR" dirty="0" smtClean="0"/>
          </a:p>
          <a:p>
            <a:pPr rtl="0"/>
            <a:r>
              <a:rPr lang="tr-TR" dirty="0" smtClean="0"/>
              <a:t>Şifreli metin:	</a:t>
            </a:r>
            <a:r>
              <a:rPr lang="tr-TR" dirty="0" err="1" smtClean="0"/>
              <a:t>kekekekekeke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92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TARİHİ(ENİGMA)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Enigma</a:t>
            </a:r>
            <a:r>
              <a:rPr lang="tr-TR" dirty="0" smtClean="0"/>
              <a:t> 1941 yılında Arthur </a:t>
            </a:r>
            <a:r>
              <a:rPr lang="tr-TR" dirty="0" err="1" smtClean="0"/>
              <a:t>Scherbius</a:t>
            </a:r>
            <a:r>
              <a:rPr lang="tr-TR" dirty="0" smtClean="0"/>
              <a:t> tarafından geliştirilmiştir. </a:t>
            </a:r>
          </a:p>
          <a:p>
            <a:r>
              <a:rPr lang="tr-TR" dirty="0" smtClean="0"/>
              <a:t>2. Dünya Savaşı’nda askeri haberleşmenin şifrelenmesi amacıyla kullanılmıştır.</a:t>
            </a:r>
          </a:p>
          <a:p>
            <a:r>
              <a:rPr lang="tr-TR" dirty="0" smtClean="0"/>
              <a:t>Kimi görüşlere göre bu cihazın şifresinin çözülmesi 2. Dünya Savaşı’nın 2 yıl erken bitmesini sağlamıştır.</a:t>
            </a:r>
          </a:p>
          <a:p>
            <a:r>
              <a:rPr lang="tr-TR" dirty="0" err="1" smtClean="0"/>
              <a:t>Enigma’nın</a:t>
            </a:r>
            <a:r>
              <a:rPr lang="tr-TR" dirty="0" smtClean="0"/>
              <a:t> şifresi Alan Turing tarafından bilgisayar benzeri bir cihazla çözülmüştür.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20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TARİHİ(ENİGMA)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1" y="2209800"/>
            <a:ext cx="10437378" cy="3960000"/>
          </a:xfrm>
        </p:spPr>
      </p:pic>
    </p:spTree>
    <p:extLst>
      <p:ext uri="{BB962C8B-B14F-4D97-AF65-F5344CB8AC3E}">
        <p14:creationId xmlns:p14="http://schemas.microsoft.com/office/powerpoint/2010/main" val="30045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KRİPTOGRAFİ HANGİ İHTİYAÇ ÜZERİNE DOĞDU?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Aşağıda ki durumlar kişiler için özeldir ve herkes tarafından görülmesi istenmez bu nedenle bu verilerin şifrelenerek(</a:t>
            </a:r>
            <a:r>
              <a:rPr lang="tr-TR" dirty="0" err="1" smtClean="0"/>
              <a:t>kriptolanarak</a:t>
            </a:r>
            <a:r>
              <a:rPr lang="tr-TR" dirty="0" smtClean="0"/>
              <a:t>) gönderilmesi gerekir. Bunun yanında sadece bunların gizlenmesi değil aynı zamanda </a:t>
            </a:r>
            <a:r>
              <a:rPr lang="tr-TR" dirty="0" smtClean="0"/>
              <a:t>değişmemesi ve istenildiği zaman erişilmesi </a:t>
            </a:r>
            <a:r>
              <a:rPr lang="tr-TR" dirty="0" smtClean="0"/>
              <a:t>de önemlidir.</a:t>
            </a:r>
          </a:p>
          <a:p>
            <a:pPr marL="624078" indent="-514350" rtl="0">
              <a:buFont typeface="+mj-lt"/>
              <a:buAutoNum type="arabicPeriod"/>
            </a:pPr>
            <a:r>
              <a:rPr lang="tr-TR" dirty="0" smtClean="0"/>
              <a:t>Telefondaki mesajlarınız</a:t>
            </a:r>
          </a:p>
          <a:p>
            <a:pPr marL="624078" indent="-514350" rtl="0">
              <a:buFont typeface="+mj-lt"/>
              <a:buAutoNum type="arabicPeriod"/>
            </a:pPr>
            <a:r>
              <a:rPr lang="tr-TR" dirty="0" smtClean="0"/>
              <a:t>Kredi kartı numaranız</a:t>
            </a:r>
          </a:p>
          <a:p>
            <a:pPr marL="624078" indent="-514350" rtl="0">
              <a:buFont typeface="+mj-lt"/>
              <a:buAutoNum type="arabicPeriod"/>
            </a:pPr>
            <a:r>
              <a:rPr lang="tr-TR" dirty="0" smtClean="0"/>
              <a:t>Mesaj gönderici doğrulama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TARİHİ(ENİGMA)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34" y="2209800"/>
            <a:ext cx="6346931" cy="3960000"/>
          </a:xfrm>
        </p:spPr>
      </p:pic>
    </p:spTree>
    <p:extLst>
      <p:ext uri="{BB962C8B-B14F-4D97-AF65-F5344CB8AC3E}">
        <p14:creationId xmlns:p14="http://schemas.microsoft.com/office/powerpoint/2010/main" val="40211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TARİHİ(MODERN KRİPTOGRAFİ)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1941 yılında </a:t>
            </a:r>
            <a:r>
              <a:rPr lang="tr-TR" dirty="0" err="1" smtClean="0"/>
              <a:t>Enigma’nın</a:t>
            </a:r>
            <a:r>
              <a:rPr lang="tr-TR" dirty="0" smtClean="0"/>
              <a:t> kırılması ile birlikte her iki tarafta bilgi güvenliği ve gizliliği konusunun önemini fark etmiştir.</a:t>
            </a:r>
          </a:p>
          <a:p>
            <a:r>
              <a:rPr lang="tr-TR" dirty="0" smtClean="0"/>
              <a:t>Buna bağlı olarak 1950 yılında </a:t>
            </a:r>
            <a:r>
              <a:rPr lang="tr-TR" dirty="0" err="1" smtClean="0"/>
              <a:t>Claude</a:t>
            </a:r>
            <a:r>
              <a:rPr lang="tr-TR" dirty="0" smtClean="0"/>
              <a:t> </a:t>
            </a:r>
            <a:r>
              <a:rPr lang="tr-TR" dirty="0" err="1" smtClean="0"/>
              <a:t>Shannon</a:t>
            </a:r>
            <a:r>
              <a:rPr lang="tr-TR" dirty="0" smtClean="0"/>
              <a:t> ‘</a:t>
            </a:r>
            <a:r>
              <a:rPr lang="tr-TR" dirty="0" err="1" smtClean="0"/>
              <a:t>Communication</a:t>
            </a:r>
            <a:r>
              <a:rPr lang="tr-TR" dirty="0" smtClean="0"/>
              <a:t> </a:t>
            </a:r>
            <a:r>
              <a:rPr lang="tr-TR" dirty="0" err="1" smtClean="0"/>
              <a:t>Theory</a:t>
            </a:r>
            <a:r>
              <a:rPr lang="tr-TR" dirty="0" smtClean="0"/>
              <a:t> of </a:t>
            </a:r>
            <a:r>
              <a:rPr lang="tr-TR" dirty="0" err="1" smtClean="0"/>
              <a:t>Secrecy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’ isimli eserini yazmış ve </a:t>
            </a:r>
            <a:r>
              <a:rPr lang="tr-TR" dirty="0" err="1" smtClean="0"/>
              <a:t>kriptografi</a:t>
            </a:r>
            <a:r>
              <a:rPr lang="tr-TR" dirty="0" smtClean="0"/>
              <a:t> için </a:t>
            </a:r>
            <a:r>
              <a:rPr lang="tr-TR" dirty="0" err="1" smtClean="0"/>
              <a:t>entropinin</a:t>
            </a:r>
            <a:r>
              <a:rPr lang="tr-TR" dirty="0" smtClean="0"/>
              <a:t> önemini açıklamıştır.</a:t>
            </a:r>
          </a:p>
          <a:p>
            <a:r>
              <a:rPr lang="tr-TR" dirty="0" err="1" smtClean="0"/>
              <a:t>Kriptografi</a:t>
            </a:r>
            <a:r>
              <a:rPr lang="tr-TR" dirty="0" smtClean="0"/>
              <a:t> için </a:t>
            </a:r>
            <a:r>
              <a:rPr lang="tr-TR" dirty="0" err="1" smtClean="0"/>
              <a:t>entropi</a:t>
            </a:r>
            <a:r>
              <a:rPr lang="tr-TR" dirty="0" smtClean="0"/>
              <a:t> şifrelenen metin ve şifrelenmiş metin arasında ki bilinmezliği ifade etmek için kullanılmaktadır. </a:t>
            </a:r>
            <a:r>
              <a:rPr lang="tr-TR" dirty="0" err="1" smtClean="0"/>
              <a:t>Entropi</a:t>
            </a:r>
            <a:r>
              <a:rPr lang="tr-TR" dirty="0" smtClean="0"/>
              <a:t> kriptoloji için ne kadar yüksekse o kadar iyidir şeklinde düşünülebilir.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95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TARİHİ(MODERN KRİPTOGRAFİ)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76" y="2209800"/>
            <a:ext cx="7582848" cy="3960000"/>
          </a:xfrm>
        </p:spPr>
      </p:pic>
    </p:spTree>
    <p:extLst>
      <p:ext uri="{BB962C8B-B14F-4D97-AF65-F5344CB8AC3E}">
        <p14:creationId xmlns:p14="http://schemas.microsoft.com/office/powerpoint/2010/main" val="1666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TARİHİ(DES)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DES(Data </a:t>
            </a:r>
            <a:r>
              <a:rPr lang="tr-TR" dirty="0" err="1" smtClean="0"/>
              <a:t>Encription</a:t>
            </a:r>
            <a:r>
              <a:rPr lang="tr-TR" dirty="0" smtClean="0"/>
              <a:t> Standard) 1970’lerden sonra ortaya çıkmış ve o zamanların en gelişmiş şifreleme algoritmalarından birisi olarak bilinmekteydi.</a:t>
            </a:r>
          </a:p>
          <a:p>
            <a:r>
              <a:rPr lang="tr-TR" dirty="0" smtClean="0"/>
              <a:t>64 bit açık metni şifrelemek için 64 bit anahtar kullanır ve şifrelenmiş </a:t>
            </a:r>
            <a:r>
              <a:rPr lang="tr-TR" dirty="0" err="1" smtClean="0"/>
              <a:t>olarakta</a:t>
            </a:r>
            <a:r>
              <a:rPr lang="tr-TR" dirty="0" smtClean="0"/>
              <a:t> 64 bit çıktı vermektedir.</a:t>
            </a:r>
          </a:p>
          <a:p>
            <a:r>
              <a:rPr lang="tr-TR" dirty="0" smtClean="0"/>
              <a:t>16 tur şifreleme yapar ve her bir turda açık metni ikiye bölerek bunları değiştirir.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92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TARİHİ(DES)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459" y="2209800"/>
            <a:ext cx="6737082" cy="3960000"/>
          </a:xfrm>
        </p:spPr>
      </p:pic>
    </p:spTree>
    <p:extLst>
      <p:ext uri="{BB962C8B-B14F-4D97-AF65-F5344CB8AC3E}">
        <p14:creationId xmlns:p14="http://schemas.microsoft.com/office/powerpoint/2010/main" val="37237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ESKİ ÇAĞLARDA KRİPTOGRAFİ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Geçmişten beri bu durum devam etmekte ve insanlar özellikle önemli mesajlarını şifreli bir şekilde göndermek istemektedir.</a:t>
            </a:r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1030" name="Picture 6" descr="Ancient Uses of Cryptography: Four Examples that Pre-Date the Internet | by  Melanie Shapiro | Token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21" y="3261391"/>
            <a:ext cx="5086758" cy="331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İNTERNET VE BİLGİSAYAR İLE KRİPTOGRAFİ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İnternet ve Bilgisayar gibi teknolojilerin gelişmesi ile de </a:t>
            </a:r>
            <a:r>
              <a:rPr lang="tr-TR" dirty="0" err="1" smtClean="0"/>
              <a:t>kriptografi</a:t>
            </a:r>
            <a:r>
              <a:rPr lang="tr-TR" dirty="0" smtClean="0"/>
              <a:t> aynı önemini korumuş ve hatta daha önemli bir hale gelmiştir.</a:t>
            </a:r>
          </a:p>
          <a:p>
            <a:pPr rtl="0"/>
            <a:r>
              <a:rPr lang="tr-TR" dirty="0" smtClean="0"/>
              <a:t>Günümüzde kişiler pek çok önemli veri ve bilgisini bilgisayarlar üzerinde tutmakta bunları kimi durumlarda internet üzerinden paylaşmakta veya özel kimselere gönderebilmektedir.</a:t>
            </a:r>
          </a:p>
          <a:p>
            <a:pPr rtl="0"/>
            <a:r>
              <a:rPr lang="tr-TR" dirty="0" err="1" smtClean="0"/>
              <a:t>Kriptolog</a:t>
            </a:r>
            <a:r>
              <a:rPr lang="tr-TR" dirty="0" smtClean="0"/>
              <a:t> adı verilen kimseler kriptoloji ile uğraşan kimselerdir ve Matematik, Yazılım, Mühendislik ve saf </a:t>
            </a:r>
            <a:r>
              <a:rPr lang="tr-TR" dirty="0" err="1" smtClean="0"/>
              <a:t>Kriptografi</a:t>
            </a:r>
            <a:r>
              <a:rPr lang="tr-TR" dirty="0" smtClean="0"/>
              <a:t> gibi alanlarda bilgi sahibi kişilerdir.</a:t>
            </a:r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29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TEMEL AMAÇLARI NELERDİR?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Gizlilik</a:t>
            </a:r>
          </a:p>
          <a:p>
            <a:pPr rtl="0"/>
            <a:r>
              <a:rPr lang="tr-TR" dirty="0" smtClean="0"/>
              <a:t>Kimlik Denetimi</a:t>
            </a:r>
          </a:p>
          <a:p>
            <a:pPr rtl="0"/>
            <a:r>
              <a:rPr lang="tr-TR" dirty="0" smtClean="0"/>
              <a:t>Bütünlük</a:t>
            </a:r>
          </a:p>
          <a:p>
            <a:pPr rtl="0"/>
            <a:r>
              <a:rPr lang="tr-TR" dirty="0" err="1" smtClean="0"/>
              <a:t>Reddedilemezlik</a:t>
            </a:r>
            <a:endParaRPr lang="tr-TR" dirty="0" smtClean="0"/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02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BİLGİ GÜVENLİĞİNDEKİ YERİ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Bilgi güvenliği -&gt; Ev güvenliği</a:t>
            </a:r>
          </a:p>
          <a:p>
            <a:pPr rtl="0"/>
            <a:r>
              <a:rPr lang="tr-TR" dirty="0" err="1" smtClean="0"/>
              <a:t>Kriptografi</a:t>
            </a:r>
            <a:r>
              <a:rPr lang="tr-TR" dirty="0" smtClean="0"/>
              <a:t> -&gt; Çelik kapı</a:t>
            </a:r>
          </a:p>
          <a:p>
            <a:pPr rtl="0"/>
            <a:r>
              <a:rPr lang="tr-TR" dirty="0" err="1" smtClean="0"/>
              <a:t>Kriptografi</a:t>
            </a:r>
            <a:r>
              <a:rPr lang="tr-TR" dirty="0" smtClean="0"/>
              <a:t> ispatlanabilir bir güvenlik sağlar.</a:t>
            </a:r>
          </a:p>
          <a:p>
            <a:pPr rtl="0"/>
            <a:r>
              <a:rPr lang="tr-TR" dirty="0" err="1" smtClean="0"/>
              <a:t>Kriptografi</a:t>
            </a:r>
            <a:r>
              <a:rPr lang="tr-TR" dirty="0" smtClean="0"/>
              <a:t> bilgi güvenliğinin tamamını</a:t>
            </a:r>
          </a:p>
          <a:p>
            <a:pPr marL="109728" indent="0" rtl="0">
              <a:buNone/>
            </a:pPr>
            <a:r>
              <a:rPr lang="tr-TR" dirty="0" smtClean="0"/>
              <a:t>   değil ama temelini sağlar.</a:t>
            </a:r>
          </a:p>
          <a:p>
            <a:pPr rtl="0"/>
            <a:endParaRPr lang="tr-TR" dirty="0" smtClean="0"/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2050" name="Picture 2" descr="ÇELİK KAPI – Alan Kardeşler Ayvalı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16" y="2249424"/>
            <a:ext cx="3898084" cy="363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tr-TR" dirty="0" smtClean="0"/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85" y="2431980"/>
            <a:ext cx="720342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tr-TR" dirty="0" smtClean="0"/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86" y="2431980"/>
            <a:ext cx="720342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KRİPTOGRAFİNİN TARİHİ(SCYTALE YÖNTEMİ)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Scytale</a:t>
            </a:r>
            <a:r>
              <a:rPr lang="tr-TR" dirty="0" smtClean="0"/>
              <a:t> yöntemi özellikle </a:t>
            </a:r>
            <a:r>
              <a:rPr lang="tr-TR" dirty="0" err="1" smtClean="0"/>
              <a:t>spartalılar</a:t>
            </a:r>
            <a:r>
              <a:rPr lang="tr-TR" dirty="0" smtClean="0"/>
              <a:t> tarafından kullanılmış bir yöntemdir. Milattan önce 700’lü yıllarda kullanılmıştır.</a:t>
            </a:r>
          </a:p>
          <a:p>
            <a:pPr rtl="0"/>
            <a:r>
              <a:rPr lang="tr-TR" dirty="0" smtClean="0"/>
              <a:t>Bu yöntemde harflerden oluşan uzun bir şerit bir sopaya sarılır ve </a:t>
            </a:r>
            <a:r>
              <a:rPr lang="tr-TR" dirty="0" err="1" smtClean="0"/>
              <a:t>yanyana</a:t>
            </a:r>
            <a:r>
              <a:rPr lang="tr-TR" dirty="0" smtClean="0"/>
              <a:t> gelen harfler okunur. Dolayısıyla şeride sahip olan ve aynı büyüklükte sopayı bulabilen bir kişi şifreyi çözebilir.</a:t>
            </a:r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65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0_TF03460604" id="{F6EFC989-8B6A-426D-8CC8-42909735A4A0}" vid="{6F0D95CE-7106-4C3E-8D98-EE1220DA24E4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sunusu</Template>
  <TotalTime>1327</TotalTime>
  <Words>1652</Words>
  <Application>Microsoft Office PowerPoint</Application>
  <PresentationFormat>Geniş ekran</PresentationFormat>
  <Paragraphs>141</Paragraphs>
  <Slides>24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Wingdings 2</vt:lpstr>
      <vt:lpstr>Eğitim sunusu</vt:lpstr>
      <vt:lpstr>Ağ ve Bilişim Güvenliği</vt:lpstr>
      <vt:lpstr>KRİPTOGRAFİ HANGİ İHTİYAÇ ÜZERİNE DOĞDU?</vt:lpstr>
      <vt:lpstr>ESKİ ÇAĞLARDA KRİPTOGRAFİ</vt:lpstr>
      <vt:lpstr>İNTERNET VE BİLGİSAYAR İLE KRİPTOGRAFİ</vt:lpstr>
      <vt:lpstr>KRİPTOGRAFİNİN TEMEL AMAÇLARI NELERDİR?</vt:lpstr>
      <vt:lpstr>KRİPTOGRAFİNİN BİLGİ GÜVENLİĞİNDEKİ YERİ</vt:lpstr>
      <vt:lpstr>KRİPTOGRAFİNİN TARİHİ</vt:lpstr>
      <vt:lpstr>KRİPTOGRAFİNİN TARİHİ</vt:lpstr>
      <vt:lpstr>KRİPTOGRAFİNİN TARİHİ(SCYTALE YÖNTEMİ)</vt:lpstr>
      <vt:lpstr>KRİPTOGRAFİNİN TARİHİ(SCYTALE YÖNTEMİ)</vt:lpstr>
      <vt:lpstr>KRİPTOGRAFİNİN TARİHİ(CAESAR YÖNTEMİ)</vt:lpstr>
      <vt:lpstr>KRİPTOGRAFİNİN TARİHİ(CAESAR YÖNTEMİ)</vt:lpstr>
      <vt:lpstr>KRİPTOGRAFİNİN TARİHİ(CAESAR YÖNTEMİ)</vt:lpstr>
      <vt:lpstr>KRİPTOGRAFİNİN TARİHİ(CAESAR YÖNTEMİ)</vt:lpstr>
      <vt:lpstr>KRİPTOGRAFİNİN TARİHİ(VİGENERE YÖNTEMİ)</vt:lpstr>
      <vt:lpstr>KRİPTOGRAFİNİN TARİHİ(VİGENERE YÖNTEMİ)</vt:lpstr>
      <vt:lpstr>KRİPTOGRAFİNİN TARİHİ(VİGENERE YÖNTEMİ)</vt:lpstr>
      <vt:lpstr>KRİPTOGRAFİNİN TARİHİ(ENİGMA)</vt:lpstr>
      <vt:lpstr>KRİPTOGRAFİNİN TARİHİ(ENİGMA)</vt:lpstr>
      <vt:lpstr>KRİPTOGRAFİNİN TARİHİ(ENİGMA)</vt:lpstr>
      <vt:lpstr>KRİPTOGRAFİNİN TARİHİ(MODERN KRİPTOGRAFİ)</vt:lpstr>
      <vt:lpstr>KRİPTOGRAFİNİN TARİHİ(MODERN KRİPTOGRAFİ)</vt:lpstr>
      <vt:lpstr>KRİPTOGRAFİNİN TARİHİ(DES)</vt:lpstr>
      <vt:lpstr>KRİPTOGRAFİNİN TARİHİ(DES)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Ağ ve Bilişim Güvenliği</dc:title>
  <dc:creator>ZaferS</dc:creator>
  <cp:lastModifiedBy>Zafer</cp:lastModifiedBy>
  <cp:revision>173</cp:revision>
  <dcterms:created xsi:type="dcterms:W3CDTF">2023-12-09T09:03:26Z</dcterms:created>
  <dcterms:modified xsi:type="dcterms:W3CDTF">2024-12-04T05:57:28Z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