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18.12.2024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904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1789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0489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370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301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093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750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90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27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19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970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456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603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723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18.12.2024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Kriptosistem</a:t>
            </a:r>
            <a:endParaRPr lang="tr-TR" b="1" dirty="0"/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Şifreleme ve </a:t>
            </a:r>
            <a:r>
              <a:rPr lang="tr-TR" dirty="0" err="1" smtClean="0"/>
              <a:t>Deşifrelemeden</a:t>
            </a:r>
            <a:r>
              <a:rPr lang="tr-TR" dirty="0" smtClean="0"/>
              <a:t> meydana gelen sistemdir.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Şifreleme + </a:t>
            </a:r>
            <a:r>
              <a:rPr lang="tr-TR" dirty="0" err="1" smtClean="0"/>
              <a:t>Deşifreleme</a:t>
            </a:r>
            <a:r>
              <a:rPr lang="tr-TR" dirty="0" smtClean="0"/>
              <a:t> = </a:t>
            </a:r>
            <a:r>
              <a:rPr lang="tr-TR" dirty="0" err="1" smtClean="0"/>
              <a:t>Kriptosistem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7152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KRİPTOGRANİN TEMEL KURALLARI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Kural 1: </a:t>
            </a:r>
            <a:r>
              <a:rPr lang="tr-TR" b="1" dirty="0" err="1" smtClean="0"/>
              <a:t>Kerckhoffs</a:t>
            </a:r>
            <a:r>
              <a:rPr lang="tr-TR" b="1" dirty="0" smtClean="0"/>
              <a:t> Prensibi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Anahtar ne olursa olsun gizli kalmalıdır. Anahtar dışında kalanlara herkes tarafından erişilebilir.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err="1" smtClean="0"/>
              <a:t>Enigma</a:t>
            </a:r>
            <a:r>
              <a:rPr lang="tr-TR" dirty="0" smtClean="0"/>
              <a:t> ve günümüzün en iyi şifreleme algoritmalarından AES bu prensibe uymaktadır.</a:t>
            </a:r>
          </a:p>
        </p:txBody>
      </p:sp>
    </p:spTree>
    <p:extLst>
      <p:ext uri="{BB962C8B-B14F-4D97-AF65-F5344CB8AC3E}">
        <p14:creationId xmlns:p14="http://schemas.microsoft.com/office/powerpoint/2010/main" val="328873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KRİPTOGRANİN TEMEL KURALLARI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Kural 2: Kendin bir Algoritma Üretme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Bir şifreleme algoritmasının güvenli, hızlı ve matematiksel olarak ispatının yapılması gerekir.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Ufak bir grup tarafından geliştirilen algoritma çok fazla insana ulaşamayabilir ve bu durumda pek çok farklı kişi tarafından test edilmesi mümkün olmayabilir. Bu durum şifreleme ile taban tabana zıt düşer.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NIST kimi zamanlar bazı yarışlar açarak yeni geliştirilen şifreleme algoritmalarının herkes tarafından denenmesini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1942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KRİPTOGRANİN TEMEL KURALLARI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Kural 3: En Güvenli En İyi Değildir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Burada temel amacın iletişim olduğu unutulmamalıdır. İletişimi kesecek derecede güvenlik sağlamak bir anlam ifade etmeyecektir.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Veriyi şifreleyerek göndermek şifrelemeden göndermeye nazaran </a:t>
            </a:r>
            <a:r>
              <a:rPr lang="tr-TR" u="sng" dirty="0" smtClean="0"/>
              <a:t>daima</a:t>
            </a:r>
            <a:r>
              <a:rPr lang="tr-TR" dirty="0" smtClean="0"/>
              <a:t> daha maliyetli olacaktır.</a:t>
            </a:r>
          </a:p>
        </p:txBody>
      </p:sp>
    </p:spTree>
    <p:extLst>
      <p:ext uri="{BB962C8B-B14F-4D97-AF65-F5344CB8AC3E}">
        <p14:creationId xmlns:p14="http://schemas.microsoft.com/office/powerpoint/2010/main" val="31645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KRİPTOGRANİN TEMEL KURALLARI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2654" y="2209800"/>
            <a:ext cx="7866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KRİPTOGRANİN TEMEL KURALLARI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0943" y="2209800"/>
            <a:ext cx="525011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Anahtar(</a:t>
            </a:r>
            <a:r>
              <a:rPr lang="tr-TR" b="1" dirty="0" err="1" smtClean="0"/>
              <a:t>Key</a:t>
            </a:r>
            <a:r>
              <a:rPr lang="tr-TR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Anahtar bir kripto sistemin en önemli parçalarından birisidir.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Gizlilik tamamen anahtarın gizliliğine dayalıdır.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Simetrik şifreleme de aynı anahtar ile şifreleme ve deşifre işlemleri yapılırken asimetrik şifrelemede şifreleme için kullanılan anahtar ve </a:t>
            </a:r>
            <a:r>
              <a:rPr lang="tr-TR" dirty="0" err="1" smtClean="0"/>
              <a:t>deşifreleme</a:t>
            </a:r>
            <a:r>
              <a:rPr lang="tr-TR" dirty="0" smtClean="0"/>
              <a:t> için kullanılan anahtar farklıdır.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Anahtarların </a:t>
            </a:r>
            <a:r>
              <a:rPr lang="tr-TR" dirty="0" err="1" smtClean="0"/>
              <a:t>bitsel</a:t>
            </a:r>
            <a:r>
              <a:rPr lang="tr-TR" dirty="0" smtClean="0"/>
              <a:t> olarak uzun ve karmaşık olması gerekir.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Günümüz bilgisayarları 70 bite kadar işlemleri yapabilmektedir. Bu nedenle anahtarın en azından 80 bit olması tercih edilmelidir.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91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Açık Metin(</a:t>
            </a:r>
            <a:r>
              <a:rPr lang="tr-TR" b="1" dirty="0" err="1" smtClean="0"/>
              <a:t>Plain</a:t>
            </a:r>
            <a:r>
              <a:rPr lang="tr-TR" b="1" dirty="0" smtClean="0"/>
              <a:t> </a:t>
            </a:r>
            <a:r>
              <a:rPr lang="tr-TR" b="1" dirty="0" err="1" smtClean="0"/>
              <a:t>Text</a:t>
            </a:r>
            <a:r>
              <a:rPr lang="tr-TR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Şifrelenecek metini ifade etmektedir.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err="1" smtClean="0"/>
              <a:t>Entropisi</a:t>
            </a:r>
            <a:r>
              <a:rPr lang="tr-TR" dirty="0"/>
              <a:t> </a:t>
            </a:r>
            <a:r>
              <a:rPr lang="tr-TR" dirty="0" smtClean="0"/>
              <a:t>şifrelenmiş metine göre daha düşüktür.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Kayıpsız olarak sıkıştırmaya uygundur.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00" y="4414536"/>
            <a:ext cx="96119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Şifreleme(</a:t>
            </a:r>
            <a:r>
              <a:rPr lang="tr-TR" b="1" dirty="0" err="1" smtClean="0"/>
              <a:t>Encyrption</a:t>
            </a:r>
            <a:r>
              <a:rPr lang="tr-TR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Şifreleme ilgili verinin veya bilginin alternatif bir forma dönüştürülmesidir.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64" y="4411980"/>
            <a:ext cx="71586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Şifreli Metin(</a:t>
            </a:r>
            <a:r>
              <a:rPr lang="tr-TR" b="1" dirty="0" err="1" smtClean="0"/>
              <a:t>Cipher</a:t>
            </a:r>
            <a:r>
              <a:rPr lang="tr-TR" b="1" dirty="0" smtClean="0"/>
              <a:t> </a:t>
            </a:r>
            <a:r>
              <a:rPr lang="tr-TR" b="1" dirty="0" err="1" smtClean="0"/>
              <a:t>Text</a:t>
            </a:r>
            <a:r>
              <a:rPr lang="tr-TR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Şifreli Metin ilgili bilgi veya verinin alternatif forma dönüştürülmüş halidir.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57" y="4411980"/>
            <a:ext cx="987428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Deşifreleme</a:t>
            </a:r>
            <a:r>
              <a:rPr lang="tr-TR" b="1" dirty="0" smtClean="0"/>
              <a:t>(</a:t>
            </a:r>
            <a:r>
              <a:rPr lang="tr-TR" b="1" dirty="0" err="1" smtClean="0"/>
              <a:t>Decryption</a:t>
            </a:r>
            <a:r>
              <a:rPr lang="tr-TR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Şifreleme işleminin tersini ifade eder.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err="1" smtClean="0"/>
              <a:t>Deşifreleme</a:t>
            </a:r>
            <a:r>
              <a:rPr lang="tr-TR" dirty="0" smtClean="0"/>
              <a:t> şifrelenmiş yapının ilk haline döndürülmesi işlemidir.</a:t>
            </a:r>
          </a:p>
          <a:p>
            <a:pPr marL="624078" indent="-514350">
              <a:buFont typeface="+mj-lt"/>
              <a:buAutoNum type="arabicPeriod"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14" y="4414536"/>
            <a:ext cx="70943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Güvenlik Seviyesi(Bit cinsinden)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Saldırı bir </a:t>
            </a:r>
            <a:r>
              <a:rPr lang="tr-TR" dirty="0" err="1" smtClean="0"/>
              <a:t>kriptosisteme</a:t>
            </a:r>
            <a:r>
              <a:rPr lang="tr-TR" dirty="0" smtClean="0"/>
              <a:t> deneme-yanılma dışında yapılacak her türlü işlemi ifade eder.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RSA3072 3072 adet bit içerir ve deneme-yanılma ile buna erişilebilir; ancak eğer deneme-yanılma ile </a:t>
            </a:r>
            <a:r>
              <a:rPr lang="tr-TR" dirty="0" err="1" smtClean="0"/>
              <a:t>değilde</a:t>
            </a:r>
            <a:r>
              <a:rPr lang="tr-TR" dirty="0" smtClean="0"/>
              <a:t> saldırı ile çeşitli matematiksel denemeler ve asal çarpanlara ayırma gibi işlemler yapılırsa elimizde RSA3072’yi deneme-yanılma ile kırabilecek 128 bit kalır. Bu durumda RSA3072’nin güvenlik seviyesi 128 bittir denilebilir.</a:t>
            </a:r>
          </a:p>
          <a:p>
            <a:pPr marL="624078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57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Güvenlik Seviyesi(Bit cinsinden)</a:t>
            </a:r>
          </a:p>
          <a:p>
            <a:pPr marL="624078" indent="-514350">
              <a:buFont typeface="+mj-lt"/>
              <a:buAutoNum type="arabicPeriod" startAt="3"/>
            </a:pPr>
            <a:r>
              <a:rPr lang="tr-TR" dirty="0" smtClean="0"/>
              <a:t>Buna karşın AES128’e herhangi bir saldırı yapılamadığı ve matematiksel olarak bir şey çıkarılamadığı için AES128’in </a:t>
            </a:r>
            <a:r>
              <a:rPr lang="tr-TR" dirty="0" err="1" smtClean="0"/>
              <a:t>güvenliğide</a:t>
            </a:r>
            <a:r>
              <a:rPr lang="tr-TR" dirty="0" smtClean="0"/>
              <a:t> doğrudan 128 bittir denilir.</a:t>
            </a:r>
          </a:p>
          <a:p>
            <a:pPr marL="624078" indent="-514350">
              <a:buFont typeface="+mj-lt"/>
              <a:buAutoNum type="arabicPeriod" startAt="3"/>
            </a:pPr>
            <a:r>
              <a:rPr lang="tr-TR" dirty="0" smtClean="0"/>
              <a:t>Bu durumda AES128 RSA3072’ye denk sayılabilir.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6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 smtClean="0"/>
              <a:t>KRİPTOGRAFİK TERİMLER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2723" y="2209800"/>
            <a:ext cx="5526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1357</TotalTime>
  <Words>1006</Words>
  <Application>Microsoft Office PowerPoint</Application>
  <PresentationFormat>Geniş ekran</PresentationFormat>
  <Paragraphs>95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Eğitim sunusu</vt:lpstr>
      <vt:lpstr>Ağ ve Bilişim Güvenliği</vt:lpstr>
      <vt:lpstr>KRİPTOGRAFİK TERİMLER</vt:lpstr>
      <vt:lpstr>KRİPTOGRAFİK TERİMLER</vt:lpstr>
      <vt:lpstr>KRİPTOGRAFİK TERİMLER</vt:lpstr>
      <vt:lpstr>KRİPTOGRAFİK TERİMLER</vt:lpstr>
      <vt:lpstr>KRİPTOGRAFİK TERİMLER</vt:lpstr>
      <vt:lpstr>KRİPTOGRAFİK TERİMLER</vt:lpstr>
      <vt:lpstr>KRİPTOGRAFİK TERİMLER</vt:lpstr>
      <vt:lpstr>KRİPTOGRAFİK TERİMLER</vt:lpstr>
      <vt:lpstr>KRİPTOGRAFİK TERİMLER</vt:lpstr>
      <vt:lpstr>KRİPTOGRANİN TEMEL KURALLARI</vt:lpstr>
      <vt:lpstr>KRİPTOGRANİN TEMEL KURALLARI</vt:lpstr>
      <vt:lpstr>KRİPTOGRANİN TEMEL KURALLARI</vt:lpstr>
      <vt:lpstr>KRİPTOGRANİN TEMEL KURALLARI</vt:lpstr>
      <vt:lpstr>KRİPTOGRANİN TEMEL KURALLARI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173</cp:revision>
  <dcterms:created xsi:type="dcterms:W3CDTF">2023-12-09T09:03:26Z</dcterms:created>
  <dcterms:modified xsi:type="dcterms:W3CDTF">2024-12-18T10:40:45Z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