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handoutMasterIdLst>
    <p:handoutMasterId r:id="rId52"/>
  </p:handoutMasterIdLst>
  <p:sldIdLst>
    <p:sldId id="257"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258" r:id="rId20"/>
    <p:sldId id="271" r:id="rId21"/>
    <p:sldId id="272" r:id="rId22"/>
    <p:sldId id="273" r:id="rId23"/>
    <p:sldId id="275" r:id="rId24"/>
    <p:sldId id="276" r:id="rId25"/>
    <p:sldId id="278" r:id="rId26"/>
    <p:sldId id="279"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7" r:id="rId42"/>
    <p:sldId id="298" r:id="rId43"/>
    <p:sldId id="300" r:id="rId44"/>
    <p:sldId id="301" r:id="rId45"/>
    <p:sldId id="302" r:id="rId46"/>
    <p:sldId id="303" r:id="rId47"/>
    <p:sldId id="304" r:id="rId48"/>
    <p:sldId id="305" r:id="rId49"/>
    <p:sldId id="306" r:id="rId50"/>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911" autoAdjust="0"/>
  </p:normalViewPr>
  <p:slideViewPr>
    <p:cSldViewPr snapToGrid="0">
      <p:cViewPr varScale="1">
        <p:scale>
          <a:sx n="87" d="100"/>
          <a:sy n="87" d="100"/>
        </p:scale>
        <p:origin x="480"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t>17.09.2024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pPr/>
              <a:t>17.09.2024</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10</a:t>
            </a:fld>
            <a:endParaRPr lang="tr-TR" dirty="0"/>
          </a:p>
        </p:txBody>
      </p:sp>
    </p:spTree>
    <p:extLst>
      <p:ext uri="{BB962C8B-B14F-4D97-AF65-F5344CB8AC3E}">
        <p14:creationId xmlns:p14="http://schemas.microsoft.com/office/powerpoint/2010/main" val="3797092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11</a:t>
            </a:fld>
            <a:endParaRPr lang="tr-TR" dirty="0"/>
          </a:p>
        </p:txBody>
      </p:sp>
    </p:spTree>
    <p:extLst>
      <p:ext uri="{BB962C8B-B14F-4D97-AF65-F5344CB8AC3E}">
        <p14:creationId xmlns:p14="http://schemas.microsoft.com/office/powerpoint/2010/main" val="2457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12</a:t>
            </a:fld>
            <a:endParaRPr lang="tr-TR" dirty="0"/>
          </a:p>
        </p:txBody>
      </p:sp>
    </p:spTree>
    <p:extLst>
      <p:ext uri="{BB962C8B-B14F-4D97-AF65-F5344CB8AC3E}">
        <p14:creationId xmlns:p14="http://schemas.microsoft.com/office/powerpoint/2010/main" val="1183082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13</a:t>
            </a:fld>
            <a:endParaRPr lang="tr-TR" dirty="0"/>
          </a:p>
        </p:txBody>
      </p:sp>
    </p:spTree>
    <p:extLst>
      <p:ext uri="{BB962C8B-B14F-4D97-AF65-F5344CB8AC3E}">
        <p14:creationId xmlns:p14="http://schemas.microsoft.com/office/powerpoint/2010/main" val="223062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14</a:t>
            </a:fld>
            <a:endParaRPr lang="tr-TR" dirty="0"/>
          </a:p>
        </p:txBody>
      </p:sp>
    </p:spTree>
    <p:extLst>
      <p:ext uri="{BB962C8B-B14F-4D97-AF65-F5344CB8AC3E}">
        <p14:creationId xmlns:p14="http://schemas.microsoft.com/office/powerpoint/2010/main" val="2125356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15</a:t>
            </a:fld>
            <a:endParaRPr lang="tr-TR" dirty="0"/>
          </a:p>
        </p:txBody>
      </p:sp>
    </p:spTree>
    <p:extLst>
      <p:ext uri="{BB962C8B-B14F-4D97-AF65-F5344CB8AC3E}">
        <p14:creationId xmlns:p14="http://schemas.microsoft.com/office/powerpoint/2010/main" val="98840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16</a:t>
            </a:fld>
            <a:endParaRPr lang="tr-TR" dirty="0"/>
          </a:p>
        </p:txBody>
      </p:sp>
    </p:spTree>
    <p:extLst>
      <p:ext uri="{BB962C8B-B14F-4D97-AF65-F5344CB8AC3E}">
        <p14:creationId xmlns:p14="http://schemas.microsoft.com/office/powerpoint/2010/main" val="3412463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17</a:t>
            </a:fld>
            <a:endParaRPr lang="tr-TR" dirty="0"/>
          </a:p>
        </p:txBody>
      </p:sp>
    </p:spTree>
    <p:extLst>
      <p:ext uri="{BB962C8B-B14F-4D97-AF65-F5344CB8AC3E}">
        <p14:creationId xmlns:p14="http://schemas.microsoft.com/office/powerpoint/2010/main" val="2132329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18</a:t>
            </a:fld>
            <a:endParaRPr lang="tr-TR" dirty="0"/>
          </a:p>
        </p:txBody>
      </p:sp>
    </p:spTree>
    <p:extLst>
      <p:ext uri="{BB962C8B-B14F-4D97-AF65-F5344CB8AC3E}">
        <p14:creationId xmlns:p14="http://schemas.microsoft.com/office/powerpoint/2010/main" val="74304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19</a:t>
            </a:fld>
            <a:endParaRPr lang="tr-TR" dirty="0"/>
          </a:p>
        </p:txBody>
      </p:sp>
    </p:spTree>
    <p:extLst>
      <p:ext uri="{BB962C8B-B14F-4D97-AF65-F5344CB8AC3E}">
        <p14:creationId xmlns:p14="http://schemas.microsoft.com/office/powerpoint/2010/main" val="11886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dirty="0"/>
          </a:p>
        </p:txBody>
      </p:sp>
    </p:spTree>
    <p:extLst>
      <p:ext uri="{BB962C8B-B14F-4D97-AF65-F5344CB8AC3E}">
        <p14:creationId xmlns:p14="http://schemas.microsoft.com/office/powerpoint/2010/main" val="3315716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20</a:t>
            </a:fld>
            <a:endParaRPr lang="tr-TR" dirty="0"/>
          </a:p>
        </p:txBody>
      </p:sp>
    </p:spTree>
    <p:extLst>
      <p:ext uri="{BB962C8B-B14F-4D97-AF65-F5344CB8AC3E}">
        <p14:creationId xmlns:p14="http://schemas.microsoft.com/office/powerpoint/2010/main" val="60395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21</a:t>
            </a:fld>
            <a:endParaRPr lang="tr-TR" dirty="0"/>
          </a:p>
        </p:txBody>
      </p:sp>
    </p:spTree>
    <p:extLst>
      <p:ext uri="{BB962C8B-B14F-4D97-AF65-F5344CB8AC3E}">
        <p14:creationId xmlns:p14="http://schemas.microsoft.com/office/powerpoint/2010/main" val="886814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22</a:t>
            </a:fld>
            <a:endParaRPr lang="tr-TR" dirty="0"/>
          </a:p>
        </p:txBody>
      </p:sp>
    </p:spTree>
    <p:extLst>
      <p:ext uri="{BB962C8B-B14F-4D97-AF65-F5344CB8AC3E}">
        <p14:creationId xmlns:p14="http://schemas.microsoft.com/office/powerpoint/2010/main" val="2527255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23</a:t>
            </a:fld>
            <a:endParaRPr lang="tr-TR" dirty="0"/>
          </a:p>
        </p:txBody>
      </p:sp>
    </p:spTree>
    <p:extLst>
      <p:ext uri="{BB962C8B-B14F-4D97-AF65-F5344CB8AC3E}">
        <p14:creationId xmlns:p14="http://schemas.microsoft.com/office/powerpoint/2010/main" val="1451012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24</a:t>
            </a:fld>
            <a:endParaRPr lang="tr-TR" dirty="0"/>
          </a:p>
        </p:txBody>
      </p:sp>
    </p:spTree>
    <p:extLst>
      <p:ext uri="{BB962C8B-B14F-4D97-AF65-F5344CB8AC3E}">
        <p14:creationId xmlns:p14="http://schemas.microsoft.com/office/powerpoint/2010/main" val="962422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25</a:t>
            </a:fld>
            <a:endParaRPr lang="tr-TR" dirty="0"/>
          </a:p>
        </p:txBody>
      </p:sp>
    </p:spTree>
    <p:extLst>
      <p:ext uri="{BB962C8B-B14F-4D97-AF65-F5344CB8AC3E}">
        <p14:creationId xmlns:p14="http://schemas.microsoft.com/office/powerpoint/2010/main" val="3106364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26</a:t>
            </a:fld>
            <a:endParaRPr lang="tr-TR" dirty="0"/>
          </a:p>
        </p:txBody>
      </p:sp>
    </p:spTree>
    <p:extLst>
      <p:ext uri="{BB962C8B-B14F-4D97-AF65-F5344CB8AC3E}">
        <p14:creationId xmlns:p14="http://schemas.microsoft.com/office/powerpoint/2010/main" val="2295417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27</a:t>
            </a:fld>
            <a:endParaRPr lang="tr-TR" dirty="0"/>
          </a:p>
        </p:txBody>
      </p:sp>
    </p:spTree>
    <p:extLst>
      <p:ext uri="{BB962C8B-B14F-4D97-AF65-F5344CB8AC3E}">
        <p14:creationId xmlns:p14="http://schemas.microsoft.com/office/powerpoint/2010/main" val="626524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28</a:t>
            </a:fld>
            <a:endParaRPr lang="tr-TR" dirty="0"/>
          </a:p>
        </p:txBody>
      </p:sp>
    </p:spTree>
    <p:extLst>
      <p:ext uri="{BB962C8B-B14F-4D97-AF65-F5344CB8AC3E}">
        <p14:creationId xmlns:p14="http://schemas.microsoft.com/office/powerpoint/2010/main" val="3863297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29</a:t>
            </a:fld>
            <a:endParaRPr lang="tr-TR" dirty="0"/>
          </a:p>
        </p:txBody>
      </p:sp>
    </p:spTree>
    <p:extLst>
      <p:ext uri="{BB962C8B-B14F-4D97-AF65-F5344CB8AC3E}">
        <p14:creationId xmlns:p14="http://schemas.microsoft.com/office/powerpoint/2010/main" val="361523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a:t>
            </a:fld>
            <a:endParaRPr lang="tr-TR" dirty="0"/>
          </a:p>
        </p:txBody>
      </p:sp>
    </p:spTree>
    <p:extLst>
      <p:ext uri="{BB962C8B-B14F-4D97-AF65-F5344CB8AC3E}">
        <p14:creationId xmlns:p14="http://schemas.microsoft.com/office/powerpoint/2010/main" val="2708299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30</a:t>
            </a:fld>
            <a:endParaRPr lang="tr-TR" dirty="0"/>
          </a:p>
        </p:txBody>
      </p:sp>
    </p:spTree>
    <p:extLst>
      <p:ext uri="{BB962C8B-B14F-4D97-AF65-F5344CB8AC3E}">
        <p14:creationId xmlns:p14="http://schemas.microsoft.com/office/powerpoint/2010/main" val="681519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31</a:t>
            </a:fld>
            <a:endParaRPr lang="tr-TR" dirty="0"/>
          </a:p>
        </p:txBody>
      </p:sp>
    </p:spTree>
    <p:extLst>
      <p:ext uri="{BB962C8B-B14F-4D97-AF65-F5344CB8AC3E}">
        <p14:creationId xmlns:p14="http://schemas.microsoft.com/office/powerpoint/2010/main" val="4199267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32</a:t>
            </a:fld>
            <a:endParaRPr lang="tr-TR" dirty="0"/>
          </a:p>
        </p:txBody>
      </p:sp>
    </p:spTree>
    <p:extLst>
      <p:ext uri="{BB962C8B-B14F-4D97-AF65-F5344CB8AC3E}">
        <p14:creationId xmlns:p14="http://schemas.microsoft.com/office/powerpoint/2010/main" val="4043379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33</a:t>
            </a:fld>
            <a:endParaRPr lang="tr-TR" dirty="0"/>
          </a:p>
        </p:txBody>
      </p:sp>
    </p:spTree>
    <p:extLst>
      <p:ext uri="{BB962C8B-B14F-4D97-AF65-F5344CB8AC3E}">
        <p14:creationId xmlns:p14="http://schemas.microsoft.com/office/powerpoint/2010/main" val="3121457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34</a:t>
            </a:fld>
            <a:endParaRPr lang="tr-TR" dirty="0"/>
          </a:p>
        </p:txBody>
      </p:sp>
    </p:spTree>
    <p:extLst>
      <p:ext uri="{BB962C8B-B14F-4D97-AF65-F5344CB8AC3E}">
        <p14:creationId xmlns:p14="http://schemas.microsoft.com/office/powerpoint/2010/main" val="2899001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35</a:t>
            </a:fld>
            <a:endParaRPr lang="tr-TR" dirty="0"/>
          </a:p>
        </p:txBody>
      </p:sp>
    </p:spTree>
    <p:extLst>
      <p:ext uri="{BB962C8B-B14F-4D97-AF65-F5344CB8AC3E}">
        <p14:creationId xmlns:p14="http://schemas.microsoft.com/office/powerpoint/2010/main" val="39813740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36</a:t>
            </a:fld>
            <a:endParaRPr lang="tr-TR" dirty="0"/>
          </a:p>
        </p:txBody>
      </p:sp>
    </p:spTree>
    <p:extLst>
      <p:ext uri="{BB962C8B-B14F-4D97-AF65-F5344CB8AC3E}">
        <p14:creationId xmlns:p14="http://schemas.microsoft.com/office/powerpoint/2010/main" val="513240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37</a:t>
            </a:fld>
            <a:endParaRPr lang="tr-TR" dirty="0"/>
          </a:p>
        </p:txBody>
      </p:sp>
    </p:spTree>
    <p:extLst>
      <p:ext uri="{BB962C8B-B14F-4D97-AF65-F5344CB8AC3E}">
        <p14:creationId xmlns:p14="http://schemas.microsoft.com/office/powerpoint/2010/main" val="18248232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38</a:t>
            </a:fld>
            <a:endParaRPr lang="tr-TR" dirty="0"/>
          </a:p>
        </p:txBody>
      </p:sp>
    </p:spTree>
    <p:extLst>
      <p:ext uri="{BB962C8B-B14F-4D97-AF65-F5344CB8AC3E}">
        <p14:creationId xmlns:p14="http://schemas.microsoft.com/office/powerpoint/2010/main" val="1354898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39</a:t>
            </a:fld>
            <a:endParaRPr lang="tr-TR" dirty="0"/>
          </a:p>
        </p:txBody>
      </p:sp>
    </p:spTree>
    <p:extLst>
      <p:ext uri="{BB962C8B-B14F-4D97-AF65-F5344CB8AC3E}">
        <p14:creationId xmlns:p14="http://schemas.microsoft.com/office/powerpoint/2010/main" val="362422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a:t>
            </a:fld>
            <a:endParaRPr lang="tr-TR" dirty="0"/>
          </a:p>
        </p:txBody>
      </p:sp>
    </p:spTree>
    <p:extLst>
      <p:ext uri="{BB962C8B-B14F-4D97-AF65-F5344CB8AC3E}">
        <p14:creationId xmlns:p14="http://schemas.microsoft.com/office/powerpoint/2010/main" val="2956281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40</a:t>
            </a:fld>
            <a:endParaRPr lang="tr-TR" dirty="0"/>
          </a:p>
        </p:txBody>
      </p:sp>
    </p:spTree>
    <p:extLst>
      <p:ext uri="{BB962C8B-B14F-4D97-AF65-F5344CB8AC3E}">
        <p14:creationId xmlns:p14="http://schemas.microsoft.com/office/powerpoint/2010/main" val="94414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41</a:t>
            </a:fld>
            <a:endParaRPr lang="tr-TR" dirty="0"/>
          </a:p>
        </p:txBody>
      </p:sp>
    </p:spTree>
    <p:extLst>
      <p:ext uri="{BB962C8B-B14F-4D97-AF65-F5344CB8AC3E}">
        <p14:creationId xmlns:p14="http://schemas.microsoft.com/office/powerpoint/2010/main" val="356483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42</a:t>
            </a:fld>
            <a:endParaRPr lang="tr-TR" dirty="0"/>
          </a:p>
        </p:txBody>
      </p:sp>
    </p:spTree>
    <p:extLst>
      <p:ext uri="{BB962C8B-B14F-4D97-AF65-F5344CB8AC3E}">
        <p14:creationId xmlns:p14="http://schemas.microsoft.com/office/powerpoint/2010/main" val="3265560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43</a:t>
            </a:fld>
            <a:endParaRPr lang="tr-TR" dirty="0"/>
          </a:p>
        </p:txBody>
      </p:sp>
    </p:spTree>
    <p:extLst>
      <p:ext uri="{BB962C8B-B14F-4D97-AF65-F5344CB8AC3E}">
        <p14:creationId xmlns:p14="http://schemas.microsoft.com/office/powerpoint/2010/main" val="1593151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44</a:t>
            </a:fld>
            <a:endParaRPr lang="tr-TR" dirty="0"/>
          </a:p>
        </p:txBody>
      </p:sp>
    </p:spTree>
    <p:extLst>
      <p:ext uri="{BB962C8B-B14F-4D97-AF65-F5344CB8AC3E}">
        <p14:creationId xmlns:p14="http://schemas.microsoft.com/office/powerpoint/2010/main" val="1436502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45</a:t>
            </a:fld>
            <a:endParaRPr lang="tr-TR" dirty="0"/>
          </a:p>
        </p:txBody>
      </p:sp>
    </p:spTree>
    <p:extLst>
      <p:ext uri="{BB962C8B-B14F-4D97-AF65-F5344CB8AC3E}">
        <p14:creationId xmlns:p14="http://schemas.microsoft.com/office/powerpoint/2010/main" val="3155137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46</a:t>
            </a:fld>
            <a:endParaRPr lang="tr-TR" dirty="0"/>
          </a:p>
        </p:txBody>
      </p:sp>
    </p:spTree>
    <p:extLst>
      <p:ext uri="{BB962C8B-B14F-4D97-AF65-F5344CB8AC3E}">
        <p14:creationId xmlns:p14="http://schemas.microsoft.com/office/powerpoint/2010/main" val="21998853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47</a:t>
            </a:fld>
            <a:endParaRPr lang="tr-TR" dirty="0"/>
          </a:p>
        </p:txBody>
      </p:sp>
    </p:spTree>
    <p:extLst>
      <p:ext uri="{BB962C8B-B14F-4D97-AF65-F5344CB8AC3E}">
        <p14:creationId xmlns:p14="http://schemas.microsoft.com/office/powerpoint/2010/main" val="7331507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48</a:t>
            </a:fld>
            <a:endParaRPr lang="tr-TR" dirty="0"/>
          </a:p>
        </p:txBody>
      </p:sp>
    </p:spTree>
    <p:extLst>
      <p:ext uri="{BB962C8B-B14F-4D97-AF65-F5344CB8AC3E}">
        <p14:creationId xmlns:p14="http://schemas.microsoft.com/office/powerpoint/2010/main" val="31909068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49</a:t>
            </a:fld>
            <a:endParaRPr lang="tr-TR" dirty="0"/>
          </a:p>
        </p:txBody>
      </p:sp>
    </p:spTree>
    <p:extLst>
      <p:ext uri="{BB962C8B-B14F-4D97-AF65-F5344CB8AC3E}">
        <p14:creationId xmlns:p14="http://schemas.microsoft.com/office/powerpoint/2010/main" val="102691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5</a:t>
            </a:fld>
            <a:endParaRPr lang="tr-TR" dirty="0"/>
          </a:p>
        </p:txBody>
      </p:sp>
    </p:spTree>
    <p:extLst>
      <p:ext uri="{BB962C8B-B14F-4D97-AF65-F5344CB8AC3E}">
        <p14:creationId xmlns:p14="http://schemas.microsoft.com/office/powerpoint/2010/main" val="404752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6</a:t>
            </a:fld>
            <a:endParaRPr lang="tr-TR" dirty="0"/>
          </a:p>
        </p:txBody>
      </p:sp>
    </p:spTree>
    <p:extLst>
      <p:ext uri="{BB962C8B-B14F-4D97-AF65-F5344CB8AC3E}">
        <p14:creationId xmlns:p14="http://schemas.microsoft.com/office/powerpoint/2010/main" val="89272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7</a:t>
            </a:fld>
            <a:endParaRPr lang="tr-TR" dirty="0"/>
          </a:p>
        </p:txBody>
      </p:sp>
    </p:spTree>
    <p:extLst>
      <p:ext uri="{BB962C8B-B14F-4D97-AF65-F5344CB8AC3E}">
        <p14:creationId xmlns:p14="http://schemas.microsoft.com/office/powerpoint/2010/main" val="359068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8</a:t>
            </a:fld>
            <a:endParaRPr lang="tr-TR" dirty="0"/>
          </a:p>
        </p:txBody>
      </p:sp>
    </p:spTree>
    <p:extLst>
      <p:ext uri="{BB962C8B-B14F-4D97-AF65-F5344CB8AC3E}">
        <p14:creationId xmlns:p14="http://schemas.microsoft.com/office/powerpoint/2010/main" val="77314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9</a:t>
            </a:fld>
            <a:endParaRPr lang="tr-TR" dirty="0"/>
          </a:p>
        </p:txBody>
      </p:sp>
    </p:spTree>
    <p:extLst>
      <p:ext uri="{BB962C8B-B14F-4D97-AF65-F5344CB8AC3E}">
        <p14:creationId xmlns:p14="http://schemas.microsoft.com/office/powerpoint/2010/main" val="3234877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dirty="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dirty="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dirty="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pPr/>
              <a:t>17.09.2024</a:t>
            </a:fld>
            <a:endParaRPr lang="tr-TR" dirty="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pPr/>
              <a:t>17.09.2024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dirty="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dirty="0"/>
              <a:t>Asıl metin stillerini düzenlemek için tıklayın</a:t>
            </a:r>
          </a:p>
          <a:p>
            <a:pPr lvl="1" rtl="0" eaLnBrk="1" latinLnBrk="0" hangingPunct="1"/>
            <a:r>
              <a:rPr lang="tr-TR" noProof="0" dirty="0"/>
              <a:t>İkinci düzey</a:t>
            </a:r>
          </a:p>
          <a:p>
            <a:pPr lvl="2" rtl="0" eaLnBrk="1" latinLnBrk="0" hangingPunct="1"/>
            <a:r>
              <a:rPr lang="tr-TR" noProof="0" dirty="0"/>
              <a:t>Üçüncü düzey</a:t>
            </a:r>
          </a:p>
          <a:p>
            <a:pPr lvl="3" rtl="0" eaLnBrk="1" latinLnBrk="0" hangingPunct="1"/>
            <a:r>
              <a:rPr lang="tr-TR" noProof="0" dirty="0"/>
              <a:t>Dördüncü düzey</a:t>
            </a:r>
          </a:p>
          <a:p>
            <a:pPr lvl="4" rtl="0" eaLnBrk="1" latinLnBrk="0" hangingPunct="1"/>
            <a:r>
              <a:rPr lang="tr-TR" noProof="0" dirty="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pPr/>
              <a:t>17.09.2024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pPr/>
              <a:t>17.09.2024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dirty="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pPr/>
              <a:t>17.09.2024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pPr/>
              <a:t>17.09.2024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28" name="Alt Bilgi Yer Tutucusu 27"/>
          <p:cNvSpPr>
            <a:spLocks noGrp="1"/>
          </p:cNvSpPr>
          <p:nvPr>
            <p:ph type="ftr" sz="quarter" idx="12"/>
          </p:nvPr>
        </p:nvSpPr>
        <p:spPr/>
        <p:txBody>
          <a:bodyPr rtlCol="0"/>
          <a:lstStyle/>
          <a:p>
            <a:pPr rtl="0"/>
            <a:r>
              <a:rPr lang="tr-TR" noProof="0" dirty="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pPr/>
              <a:t>17.09.2024</a:t>
            </a:fld>
            <a:endParaRPr lang="tr-TR" dirty="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dirty="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pPr/>
              <a:t>17.09.2024</a:t>
            </a:fld>
            <a:endParaRPr lang="tr-TR" dirty="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pPr/>
              <a:t>17.09.2024</a:t>
            </a:fld>
            <a:endParaRPr lang="tr-TR" dirty="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dirty="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pPr/>
              <a:t>17.09.2024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dirty="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pPr/>
              <a:t>17.09.2024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dirty="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dirty="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fld id="{8A9E5AA4-4083-47B0-96D9-3464BE7D917D}" type="datetime1">
              <a:rPr lang="tr-TR" smtClean="0"/>
              <a:pPr/>
              <a:t>17.09.2024</a:t>
            </a:fld>
            <a:endParaRPr lang="tr-TR" dirty="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smtClean="0"/>
              <a:t>Ağ ve Bilişim Güvenliği</a:t>
            </a:r>
            <a:endParaRPr lang="tr-TR" dirty="0"/>
          </a:p>
        </p:txBody>
      </p:sp>
      <p:sp>
        <p:nvSpPr>
          <p:cNvPr id="3" name="Alt Başlık 2"/>
          <p:cNvSpPr>
            <a:spLocks noGrp="1"/>
          </p:cNvSpPr>
          <p:nvPr>
            <p:ph type="subTitle" idx="1"/>
          </p:nvPr>
        </p:nvSpPr>
        <p:spPr/>
        <p:txBody>
          <a:bodyPr rtlCol="0"/>
          <a:lstStyle/>
          <a:p>
            <a:pPr rtl="0"/>
            <a:r>
              <a:rPr lang="tr-TR" dirty="0" err="1" smtClean="0"/>
              <a:t>Öğr</a:t>
            </a:r>
            <a:r>
              <a:rPr lang="tr-TR" dirty="0" smtClean="0"/>
              <a:t>. Gör. Zafer SERİN</a:t>
            </a:r>
            <a:endParaRPr lang="tr-TR"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2 - VERİ </a:t>
            </a:r>
            <a:r>
              <a:rPr lang="tr-TR" dirty="0" smtClean="0"/>
              <a:t>BAĞLANTI KATMANI</a:t>
            </a:r>
            <a:endParaRPr lang="tr-TR" dirty="0"/>
          </a:p>
        </p:txBody>
      </p:sp>
      <p:sp>
        <p:nvSpPr>
          <p:cNvPr id="3" name="İçerik Yer Tutucusu 2"/>
          <p:cNvSpPr>
            <a:spLocks noGrp="1"/>
          </p:cNvSpPr>
          <p:nvPr>
            <p:ph idx="1"/>
          </p:nvPr>
        </p:nvSpPr>
        <p:spPr/>
        <p:txBody>
          <a:bodyPr rtlCol="0">
            <a:normAutofit/>
          </a:bodyPr>
          <a:lstStyle/>
          <a:p>
            <a:r>
              <a:rPr lang="tr-TR" b="1" dirty="0"/>
              <a:t>İşlevi</a:t>
            </a:r>
            <a:r>
              <a:rPr lang="tr-TR" dirty="0"/>
              <a:t>: Fiziksel katman üzerinden alınan ham verileri çerçeveleme ve hata kontrolü sağlar. Bu katman, veri paketlerinin güvenli bir şekilde iletilmesini ve alınmasını sağlar.</a:t>
            </a:r>
          </a:p>
          <a:p>
            <a:r>
              <a:rPr lang="tr-TR" b="1" dirty="0"/>
              <a:t>Kullanım Alanı</a:t>
            </a:r>
            <a:r>
              <a:rPr lang="tr-TR" dirty="0"/>
              <a:t>: Ethernet, </a:t>
            </a:r>
            <a:r>
              <a:rPr lang="tr-TR" dirty="0" err="1"/>
              <a:t>Wi</a:t>
            </a:r>
            <a:r>
              <a:rPr lang="tr-TR" dirty="0"/>
              <a:t>-Fi, MAC adresleri</a:t>
            </a:r>
            <a:r>
              <a:rPr lang="tr-TR" dirty="0" smtClean="0"/>
              <a:t>.</a:t>
            </a:r>
            <a:br>
              <a:rPr lang="tr-TR" dirty="0" smtClean="0"/>
            </a:br>
            <a:endParaRPr lang="tr-TR" dirty="0"/>
          </a:p>
        </p:txBody>
      </p:sp>
    </p:spTree>
    <p:extLst>
      <p:ext uri="{BB962C8B-B14F-4D97-AF65-F5344CB8AC3E}">
        <p14:creationId xmlns:p14="http://schemas.microsoft.com/office/powerpoint/2010/main" val="410840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3 - AĞ </a:t>
            </a:r>
            <a:r>
              <a:rPr lang="tr-TR" dirty="0" smtClean="0"/>
              <a:t>KATMANI</a:t>
            </a:r>
            <a:endParaRPr lang="tr-TR" dirty="0"/>
          </a:p>
        </p:txBody>
      </p:sp>
      <p:sp>
        <p:nvSpPr>
          <p:cNvPr id="3" name="İçerik Yer Tutucusu 2"/>
          <p:cNvSpPr>
            <a:spLocks noGrp="1"/>
          </p:cNvSpPr>
          <p:nvPr>
            <p:ph idx="1"/>
          </p:nvPr>
        </p:nvSpPr>
        <p:spPr/>
        <p:txBody>
          <a:bodyPr rtlCol="0">
            <a:normAutofit/>
          </a:bodyPr>
          <a:lstStyle/>
          <a:p>
            <a:r>
              <a:rPr lang="tr-TR" b="1" dirty="0"/>
              <a:t>İşlevi</a:t>
            </a:r>
            <a:r>
              <a:rPr lang="tr-TR" dirty="0"/>
              <a:t>: Veri paketlerinin kaynaktan hedefe en uygun yoldan iletilmesini sağlar. Bu katman, yönlendirme ve adresleme işlevlerini yerine getirir.</a:t>
            </a:r>
          </a:p>
          <a:p>
            <a:r>
              <a:rPr lang="tr-TR" b="1" dirty="0"/>
              <a:t>Kullanım Alanı</a:t>
            </a:r>
            <a:r>
              <a:rPr lang="tr-TR" dirty="0"/>
              <a:t>: IP adresleri, yönlendiriciler, NAT (Network </a:t>
            </a:r>
            <a:r>
              <a:rPr lang="tr-TR" dirty="0" err="1"/>
              <a:t>Address</a:t>
            </a:r>
            <a:r>
              <a:rPr lang="tr-TR" dirty="0"/>
              <a:t> </a:t>
            </a:r>
            <a:r>
              <a:rPr lang="tr-TR" dirty="0" err="1"/>
              <a:t>Translation</a:t>
            </a:r>
            <a:r>
              <a:rPr lang="tr-TR" dirty="0" smtClean="0"/>
              <a:t>).</a:t>
            </a:r>
            <a:br>
              <a:rPr lang="tr-TR" dirty="0" smtClean="0"/>
            </a:br>
            <a:endParaRPr lang="tr-TR" dirty="0"/>
          </a:p>
        </p:txBody>
      </p:sp>
    </p:spTree>
    <p:extLst>
      <p:ext uri="{BB962C8B-B14F-4D97-AF65-F5344CB8AC3E}">
        <p14:creationId xmlns:p14="http://schemas.microsoft.com/office/powerpoint/2010/main" val="290648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4 - TAŞIMA </a:t>
            </a:r>
            <a:r>
              <a:rPr lang="tr-TR" dirty="0" smtClean="0"/>
              <a:t>KATMANI</a:t>
            </a:r>
            <a:endParaRPr lang="tr-TR" dirty="0"/>
          </a:p>
        </p:txBody>
      </p:sp>
      <p:sp>
        <p:nvSpPr>
          <p:cNvPr id="3" name="İçerik Yer Tutucusu 2"/>
          <p:cNvSpPr>
            <a:spLocks noGrp="1"/>
          </p:cNvSpPr>
          <p:nvPr>
            <p:ph idx="1"/>
          </p:nvPr>
        </p:nvSpPr>
        <p:spPr/>
        <p:txBody>
          <a:bodyPr rtlCol="0">
            <a:normAutofit/>
          </a:bodyPr>
          <a:lstStyle/>
          <a:p>
            <a:r>
              <a:rPr lang="tr-TR" b="1" dirty="0"/>
              <a:t>İşlevi</a:t>
            </a:r>
            <a:r>
              <a:rPr lang="tr-TR" dirty="0"/>
              <a:t>: Uçtan uca veri iletimi sağlar ve veri akışının güvenilirliğini kontrol eder. Bu katman, hata kontrolü, akış kontrolü ve </a:t>
            </a:r>
            <a:r>
              <a:rPr lang="tr-TR" dirty="0" err="1"/>
              <a:t>segmentasyon</a:t>
            </a:r>
            <a:r>
              <a:rPr lang="tr-TR" dirty="0"/>
              <a:t> işlevlerini yerine getirir.</a:t>
            </a:r>
          </a:p>
          <a:p>
            <a:r>
              <a:rPr lang="tr-TR" b="1" dirty="0"/>
              <a:t>Kullanım Alanı</a:t>
            </a:r>
            <a:r>
              <a:rPr lang="tr-TR" dirty="0"/>
              <a:t>: TCP (</a:t>
            </a:r>
            <a:r>
              <a:rPr lang="tr-TR" dirty="0" err="1"/>
              <a:t>Transmission</a:t>
            </a:r>
            <a:r>
              <a:rPr lang="tr-TR" dirty="0"/>
              <a:t> Control Protocol), UDP (User </a:t>
            </a:r>
            <a:r>
              <a:rPr lang="tr-TR" dirty="0" err="1"/>
              <a:t>Datagram</a:t>
            </a:r>
            <a:r>
              <a:rPr lang="tr-TR" dirty="0"/>
              <a:t> Protocol</a:t>
            </a:r>
            <a:r>
              <a:rPr lang="tr-TR" dirty="0" smtClean="0"/>
              <a:t>).</a:t>
            </a:r>
            <a:br>
              <a:rPr lang="tr-TR" dirty="0" smtClean="0"/>
            </a:br>
            <a:endParaRPr lang="tr-TR" dirty="0"/>
          </a:p>
        </p:txBody>
      </p:sp>
    </p:spTree>
    <p:extLst>
      <p:ext uri="{BB962C8B-B14F-4D97-AF65-F5344CB8AC3E}">
        <p14:creationId xmlns:p14="http://schemas.microsoft.com/office/powerpoint/2010/main" val="5160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5 - OTURUM </a:t>
            </a:r>
            <a:r>
              <a:rPr lang="tr-TR" dirty="0" smtClean="0"/>
              <a:t>KATMANI</a:t>
            </a:r>
            <a:endParaRPr lang="tr-TR" dirty="0"/>
          </a:p>
        </p:txBody>
      </p:sp>
      <p:sp>
        <p:nvSpPr>
          <p:cNvPr id="3" name="İçerik Yer Tutucusu 2"/>
          <p:cNvSpPr>
            <a:spLocks noGrp="1"/>
          </p:cNvSpPr>
          <p:nvPr>
            <p:ph idx="1"/>
          </p:nvPr>
        </p:nvSpPr>
        <p:spPr/>
        <p:txBody>
          <a:bodyPr rtlCol="0">
            <a:normAutofit/>
          </a:bodyPr>
          <a:lstStyle/>
          <a:p>
            <a:r>
              <a:rPr lang="tr-TR" b="1" dirty="0"/>
              <a:t>İşlevi</a:t>
            </a:r>
            <a:r>
              <a:rPr lang="tr-TR" dirty="0"/>
              <a:t>: İki cihaz arasında oturum (</a:t>
            </a:r>
            <a:r>
              <a:rPr lang="tr-TR" dirty="0" err="1"/>
              <a:t>session</a:t>
            </a:r>
            <a:r>
              <a:rPr lang="tr-TR" dirty="0"/>
              <a:t>) kurulmasını, sürdürülmesini ve sonlandırılmasını sağlar. Bu katman, oturum yönetimi ve senkronizasyon işlevlerini yerine getirir.</a:t>
            </a:r>
          </a:p>
          <a:p>
            <a:r>
              <a:rPr lang="tr-TR" b="1" dirty="0" smtClean="0"/>
              <a:t>Kullanım Alanı</a:t>
            </a:r>
            <a:r>
              <a:rPr lang="tr-TR" dirty="0" smtClean="0"/>
              <a:t>: RPC (Remote </a:t>
            </a:r>
            <a:r>
              <a:rPr lang="tr-TR" dirty="0" err="1" smtClean="0"/>
              <a:t>Procedure</a:t>
            </a:r>
            <a:r>
              <a:rPr lang="tr-TR" dirty="0" smtClean="0"/>
              <a:t> Call), </a:t>
            </a:r>
            <a:r>
              <a:rPr lang="tr-TR" dirty="0" err="1" smtClean="0"/>
              <a:t>NetBIOS</a:t>
            </a:r>
            <a:r>
              <a:rPr lang="tr-TR" dirty="0" smtClean="0"/>
              <a:t>.</a:t>
            </a:r>
            <a:br>
              <a:rPr lang="tr-TR" dirty="0" smtClean="0"/>
            </a:br>
            <a:endParaRPr lang="tr-TR" dirty="0"/>
          </a:p>
        </p:txBody>
      </p:sp>
    </p:spTree>
    <p:extLst>
      <p:ext uri="{BB962C8B-B14F-4D97-AF65-F5344CB8AC3E}">
        <p14:creationId xmlns:p14="http://schemas.microsoft.com/office/powerpoint/2010/main" val="240659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6 - SUNUM </a:t>
            </a:r>
            <a:r>
              <a:rPr lang="tr-TR" dirty="0" smtClean="0"/>
              <a:t>KATMANI</a:t>
            </a:r>
            <a:endParaRPr lang="tr-TR" dirty="0"/>
          </a:p>
        </p:txBody>
      </p:sp>
      <p:sp>
        <p:nvSpPr>
          <p:cNvPr id="3" name="İçerik Yer Tutucusu 2"/>
          <p:cNvSpPr>
            <a:spLocks noGrp="1"/>
          </p:cNvSpPr>
          <p:nvPr>
            <p:ph idx="1"/>
          </p:nvPr>
        </p:nvSpPr>
        <p:spPr/>
        <p:txBody>
          <a:bodyPr rtlCol="0">
            <a:normAutofit/>
          </a:bodyPr>
          <a:lstStyle/>
          <a:p>
            <a:r>
              <a:rPr lang="tr-TR" b="1" dirty="0"/>
              <a:t>İşlevi</a:t>
            </a:r>
            <a:r>
              <a:rPr lang="tr-TR" dirty="0"/>
              <a:t>: Verilerin uygulama katmanından alınıp, ağa uygun bir biçime dönüştürülmesini sağlar. Bu katman, veri şifreleme, sıkıştırma ve karakter kodlaması gibi işlevleri yerine getirir.</a:t>
            </a:r>
          </a:p>
          <a:p>
            <a:r>
              <a:rPr lang="tr-TR" b="1" dirty="0"/>
              <a:t>Kullanım Alanı</a:t>
            </a:r>
            <a:r>
              <a:rPr lang="tr-TR" dirty="0"/>
              <a:t>: SSL/TLS, JPEG, MPEG</a:t>
            </a:r>
            <a:r>
              <a:rPr lang="tr-TR" dirty="0" smtClean="0"/>
              <a:t>.</a:t>
            </a:r>
            <a:br>
              <a:rPr lang="tr-TR" dirty="0" smtClean="0"/>
            </a:br>
            <a:endParaRPr lang="tr-TR" dirty="0"/>
          </a:p>
        </p:txBody>
      </p:sp>
    </p:spTree>
    <p:extLst>
      <p:ext uri="{BB962C8B-B14F-4D97-AF65-F5344CB8AC3E}">
        <p14:creationId xmlns:p14="http://schemas.microsoft.com/office/powerpoint/2010/main" val="99997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7 - UYGULAMA </a:t>
            </a:r>
            <a:r>
              <a:rPr lang="tr-TR" dirty="0" smtClean="0"/>
              <a:t>KATMANI</a:t>
            </a:r>
            <a:endParaRPr lang="tr-TR" dirty="0"/>
          </a:p>
        </p:txBody>
      </p:sp>
      <p:sp>
        <p:nvSpPr>
          <p:cNvPr id="3" name="İçerik Yer Tutucusu 2"/>
          <p:cNvSpPr>
            <a:spLocks noGrp="1"/>
          </p:cNvSpPr>
          <p:nvPr>
            <p:ph idx="1"/>
          </p:nvPr>
        </p:nvSpPr>
        <p:spPr/>
        <p:txBody>
          <a:bodyPr rtlCol="0">
            <a:normAutofit/>
          </a:bodyPr>
          <a:lstStyle/>
          <a:p>
            <a:r>
              <a:rPr lang="tr-TR" b="1" dirty="0"/>
              <a:t>İşlevi</a:t>
            </a:r>
            <a:r>
              <a:rPr lang="tr-TR" dirty="0"/>
              <a:t>: Son kullanıcıya doğrudan hizmet veren katmandır. Bu katman, e-posta, dosya aktarımı, web taraması gibi uygulamaların iletişimini sağlar.</a:t>
            </a:r>
          </a:p>
          <a:p>
            <a:r>
              <a:rPr lang="tr-TR" b="1"/>
              <a:t>Kullanım Alanı</a:t>
            </a:r>
            <a:r>
              <a:rPr lang="tr-TR"/>
              <a:t>: HTTP, FTP, SMTP, DNS</a:t>
            </a:r>
            <a:r>
              <a:rPr lang="tr-TR" smtClean="0"/>
              <a:t>.</a:t>
            </a:r>
            <a:r>
              <a:rPr lang="tr-TR" dirty="0" smtClean="0"/>
              <a:t/>
            </a:r>
            <a:br>
              <a:rPr lang="tr-TR" dirty="0" smtClean="0"/>
            </a:br>
            <a:endParaRPr lang="tr-TR" dirty="0"/>
          </a:p>
        </p:txBody>
      </p:sp>
    </p:spTree>
    <p:extLst>
      <p:ext uri="{BB962C8B-B14F-4D97-AF65-F5344CB8AC3E}">
        <p14:creationId xmlns:p14="http://schemas.microsoft.com/office/powerpoint/2010/main" val="150547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OSI MODELİ</a:t>
            </a:r>
            <a:endParaRPr lang="tr-TR" dirty="0"/>
          </a:p>
        </p:txBody>
      </p:sp>
      <p:pic>
        <p:nvPicPr>
          <p:cNvPr id="1026" name="Picture 2" descr="https://i0.wp.com/bbsteknoloji.com/wp-content/uploads/2021/01/PreviewImage_OSI-model.png?resize=710%2C722&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995" y="2209800"/>
            <a:ext cx="4434010" cy="450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38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TCP ve UDP</a:t>
            </a:r>
            <a:endParaRPr lang="tr-TR" dirty="0"/>
          </a:p>
        </p:txBody>
      </p:sp>
      <p:sp>
        <p:nvSpPr>
          <p:cNvPr id="3" name="İçerik Yer Tutucusu 2"/>
          <p:cNvSpPr>
            <a:spLocks noGrp="1"/>
          </p:cNvSpPr>
          <p:nvPr>
            <p:ph idx="1"/>
          </p:nvPr>
        </p:nvSpPr>
        <p:spPr/>
        <p:txBody>
          <a:bodyPr rtlCol="0">
            <a:normAutofit/>
          </a:bodyPr>
          <a:lstStyle/>
          <a:p>
            <a:r>
              <a:rPr lang="tr-TR" dirty="0"/>
              <a:t>TCP (</a:t>
            </a:r>
            <a:r>
              <a:rPr lang="tr-TR" dirty="0" err="1"/>
              <a:t>Transmission</a:t>
            </a:r>
            <a:r>
              <a:rPr lang="tr-TR" dirty="0"/>
              <a:t> Control Protocol) ve UDP (User </a:t>
            </a:r>
            <a:r>
              <a:rPr lang="tr-TR" dirty="0" err="1"/>
              <a:t>Datagram</a:t>
            </a:r>
            <a:r>
              <a:rPr lang="tr-TR" dirty="0"/>
              <a:t> Protocol), ağ iletişiminde kullanılan iki temel protokoldür. Her ikisi de Taşıma </a:t>
            </a:r>
            <a:r>
              <a:rPr lang="tr-TR" dirty="0" err="1"/>
              <a:t>Katmanı'nda</a:t>
            </a:r>
            <a:r>
              <a:rPr lang="tr-TR" dirty="0"/>
              <a:t> (Transport </a:t>
            </a:r>
            <a:r>
              <a:rPr lang="tr-TR" dirty="0" err="1"/>
              <a:t>Layer</a:t>
            </a:r>
            <a:r>
              <a:rPr lang="tr-TR" dirty="0"/>
              <a:t>) çalışır ve veri iletimi için farklı yaklaşımlar sunar.</a:t>
            </a:r>
            <a:r>
              <a:rPr lang="tr-TR" dirty="0" smtClean="0"/>
              <a:t/>
            </a:r>
            <a:br>
              <a:rPr lang="tr-TR" dirty="0" smtClean="0"/>
            </a:br>
            <a:endParaRPr lang="tr-TR" dirty="0"/>
          </a:p>
        </p:txBody>
      </p:sp>
    </p:spTree>
    <p:extLst>
      <p:ext uri="{BB962C8B-B14F-4D97-AF65-F5344CB8AC3E}">
        <p14:creationId xmlns:p14="http://schemas.microsoft.com/office/powerpoint/2010/main" val="416763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TCP ve UDP</a:t>
            </a:r>
            <a:endParaRPr lang="tr-TR" dirty="0"/>
          </a:p>
        </p:txBody>
      </p:sp>
      <p:sp>
        <p:nvSpPr>
          <p:cNvPr id="3" name="İçerik Yer Tutucusu 2"/>
          <p:cNvSpPr>
            <a:spLocks noGrp="1"/>
          </p:cNvSpPr>
          <p:nvPr>
            <p:ph idx="1"/>
          </p:nvPr>
        </p:nvSpPr>
        <p:spPr/>
        <p:txBody>
          <a:bodyPr rtlCol="0">
            <a:normAutofit/>
          </a:bodyPr>
          <a:lstStyle/>
          <a:p>
            <a:pPr marL="109728" indent="0">
              <a:buNone/>
            </a:pPr>
            <a:r>
              <a:rPr lang="tr-TR" dirty="0" smtClean="0"/>
              <a:t/>
            </a:r>
            <a:br>
              <a:rPr lang="tr-TR" dirty="0" smtClean="0"/>
            </a:b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76826271"/>
              </p:ext>
            </p:extLst>
          </p:nvPr>
        </p:nvGraphicFramePr>
        <p:xfrm>
          <a:off x="1544053" y="2241466"/>
          <a:ext cx="9103893" cy="3807328"/>
        </p:xfrm>
        <a:graphic>
          <a:graphicData uri="http://schemas.openxmlformats.org/drawingml/2006/table">
            <a:tbl>
              <a:tblPr/>
              <a:tblGrid>
                <a:gridCol w="3034631">
                  <a:extLst>
                    <a:ext uri="{9D8B030D-6E8A-4147-A177-3AD203B41FA5}">
                      <a16:colId xmlns:a16="http://schemas.microsoft.com/office/drawing/2014/main" val="778138801"/>
                    </a:ext>
                  </a:extLst>
                </a:gridCol>
                <a:gridCol w="3034631">
                  <a:extLst>
                    <a:ext uri="{9D8B030D-6E8A-4147-A177-3AD203B41FA5}">
                      <a16:colId xmlns:a16="http://schemas.microsoft.com/office/drawing/2014/main" val="1605544043"/>
                    </a:ext>
                  </a:extLst>
                </a:gridCol>
                <a:gridCol w="3034631">
                  <a:extLst>
                    <a:ext uri="{9D8B030D-6E8A-4147-A177-3AD203B41FA5}">
                      <a16:colId xmlns:a16="http://schemas.microsoft.com/office/drawing/2014/main" val="3835655694"/>
                    </a:ext>
                  </a:extLst>
                </a:gridCol>
              </a:tblGrid>
              <a:tr h="303463">
                <a:tc>
                  <a:txBody>
                    <a:bodyPr/>
                    <a:lstStyle/>
                    <a:p>
                      <a:pPr algn="l"/>
                      <a:r>
                        <a:rPr lang="tr-TR" sz="1500" b="0">
                          <a:effectLst/>
                        </a:rPr>
                        <a:t>Özellik</a:t>
                      </a:r>
                    </a:p>
                  </a:txBody>
                  <a:tcPr marL="75866" marR="75866" marT="37933" marB="37933" anchor="ctr">
                    <a:lnL>
                      <a:noFill/>
                    </a:lnL>
                    <a:lnR>
                      <a:noFill/>
                    </a:lnR>
                    <a:lnT>
                      <a:noFill/>
                    </a:lnT>
                    <a:lnB>
                      <a:noFill/>
                    </a:lnB>
                    <a:solidFill>
                      <a:srgbClr val="F7F7F7"/>
                    </a:solidFill>
                  </a:tcPr>
                </a:tc>
                <a:tc>
                  <a:txBody>
                    <a:bodyPr/>
                    <a:lstStyle/>
                    <a:p>
                      <a:pPr algn="l"/>
                      <a:r>
                        <a:rPr lang="tr-TR" sz="1500" b="0">
                          <a:effectLst/>
                        </a:rPr>
                        <a:t>TCP (Transmission Control Protocol)</a:t>
                      </a:r>
                    </a:p>
                  </a:txBody>
                  <a:tcPr marL="75866" marR="75866" marT="37933" marB="37933" anchor="ctr">
                    <a:lnL>
                      <a:noFill/>
                    </a:lnL>
                    <a:lnR>
                      <a:noFill/>
                    </a:lnR>
                    <a:lnT>
                      <a:noFill/>
                    </a:lnT>
                    <a:lnB>
                      <a:noFill/>
                    </a:lnB>
                    <a:solidFill>
                      <a:srgbClr val="F7F7F7"/>
                    </a:solidFill>
                  </a:tcPr>
                </a:tc>
                <a:tc>
                  <a:txBody>
                    <a:bodyPr/>
                    <a:lstStyle/>
                    <a:p>
                      <a:pPr algn="l"/>
                      <a:r>
                        <a:rPr lang="tr-TR" sz="1500" b="0">
                          <a:effectLst/>
                        </a:rPr>
                        <a:t>UDP (User Datagram Protocol)</a:t>
                      </a:r>
                    </a:p>
                  </a:txBody>
                  <a:tcPr marL="75866" marR="75866" marT="37933" marB="37933" anchor="ctr">
                    <a:lnL>
                      <a:noFill/>
                    </a:lnL>
                    <a:lnR>
                      <a:noFill/>
                    </a:lnR>
                    <a:lnT>
                      <a:noFill/>
                    </a:lnT>
                    <a:lnB>
                      <a:noFill/>
                    </a:lnB>
                    <a:solidFill>
                      <a:srgbClr val="F7F7F7"/>
                    </a:solidFill>
                  </a:tcPr>
                </a:tc>
                <a:extLst>
                  <a:ext uri="{0D108BD9-81ED-4DB2-BD59-A6C34878D82A}">
                    <a16:rowId xmlns:a16="http://schemas.microsoft.com/office/drawing/2014/main" val="1796090138"/>
                  </a:ext>
                </a:extLst>
              </a:tr>
              <a:tr h="531060">
                <a:tc>
                  <a:txBody>
                    <a:bodyPr/>
                    <a:lstStyle/>
                    <a:p>
                      <a:r>
                        <a:rPr lang="tr-TR" sz="1500" b="1" dirty="0">
                          <a:effectLst/>
                        </a:rPr>
                        <a:t>Güvenilirlik</a:t>
                      </a:r>
                      <a:endParaRPr lang="tr-TR" sz="1500" dirty="0">
                        <a:effectLst/>
                      </a:endParaRPr>
                    </a:p>
                  </a:txBody>
                  <a:tcPr marL="75866" marR="75866" marT="37933" marB="37933" anchor="ctr">
                    <a:lnL>
                      <a:noFill/>
                    </a:lnL>
                    <a:lnR>
                      <a:noFill/>
                    </a:lnR>
                    <a:lnT>
                      <a:noFill/>
                    </a:lnT>
                    <a:lnB>
                      <a:noFill/>
                    </a:lnB>
                    <a:solidFill>
                      <a:srgbClr val="F7F7F7"/>
                    </a:solidFill>
                  </a:tcPr>
                </a:tc>
                <a:tc>
                  <a:txBody>
                    <a:bodyPr/>
                    <a:lstStyle/>
                    <a:p>
                      <a:r>
                        <a:rPr lang="tr-TR" sz="1500">
                          <a:effectLst/>
                        </a:rPr>
                        <a:t>Yüksek (Hata kontrolü, akış kontrolü, yeniden iletim)</a:t>
                      </a:r>
                    </a:p>
                  </a:txBody>
                  <a:tcPr marL="75866" marR="75866" marT="37933" marB="37933" anchor="ctr">
                    <a:lnL>
                      <a:noFill/>
                    </a:lnL>
                    <a:lnR>
                      <a:noFill/>
                    </a:lnR>
                    <a:lnT>
                      <a:noFill/>
                    </a:lnT>
                    <a:lnB>
                      <a:noFill/>
                    </a:lnB>
                    <a:solidFill>
                      <a:srgbClr val="F7F7F7"/>
                    </a:solidFill>
                  </a:tcPr>
                </a:tc>
                <a:tc>
                  <a:txBody>
                    <a:bodyPr/>
                    <a:lstStyle/>
                    <a:p>
                      <a:r>
                        <a:rPr lang="tr-TR" sz="1500" dirty="0">
                          <a:effectLst/>
                        </a:rPr>
                        <a:t>Düşük (Hata kontrolü yok, yeniden iletim yok)</a:t>
                      </a:r>
                    </a:p>
                  </a:txBody>
                  <a:tcPr marL="75866" marR="75866" marT="37933" marB="37933" anchor="ctr">
                    <a:lnL>
                      <a:noFill/>
                    </a:lnL>
                    <a:lnR>
                      <a:noFill/>
                    </a:lnR>
                    <a:lnT>
                      <a:noFill/>
                    </a:lnT>
                    <a:lnB>
                      <a:noFill/>
                    </a:lnB>
                    <a:solidFill>
                      <a:srgbClr val="F7F7F7"/>
                    </a:solidFill>
                  </a:tcPr>
                </a:tc>
                <a:extLst>
                  <a:ext uri="{0D108BD9-81ED-4DB2-BD59-A6C34878D82A}">
                    <a16:rowId xmlns:a16="http://schemas.microsoft.com/office/drawing/2014/main" val="3290665545"/>
                  </a:ext>
                </a:extLst>
              </a:tr>
              <a:tr h="531060">
                <a:tc>
                  <a:txBody>
                    <a:bodyPr/>
                    <a:lstStyle/>
                    <a:p>
                      <a:r>
                        <a:rPr lang="tr-TR" sz="1500" b="1">
                          <a:effectLst/>
                        </a:rPr>
                        <a:t>Aktarım Hızı</a:t>
                      </a:r>
                      <a:endParaRPr lang="tr-TR" sz="1500">
                        <a:effectLst/>
                      </a:endParaRPr>
                    </a:p>
                  </a:txBody>
                  <a:tcPr marL="75866" marR="75866" marT="37933" marB="37933" anchor="ctr">
                    <a:lnL>
                      <a:noFill/>
                    </a:lnL>
                    <a:lnR>
                      <a:noFill/>
                    </a:lnR>
                    <a:lnT>
                      <a:noFill/>
                    </a:lnT>
                    <a:lnB>
                      <a:noFill/>
                    </a:lnB>
                    <a:solidFill>
                      <a:srgbClr val="F7F7F7"/>
                    </a:solidFill>
                  </a:tcPr>
                </a:tc>
                <a:tc>
                  <a:txBody>
                    <a:bodyPr/>
                    <a:lstStyle/>
                    <a:p>
                      <a:r>
                        <a:rPr lang="tr-TR" sz="1500">
                          <a:effectLst/>
                        </a:rPr>
                        <a:t>Daha yavaş (Güvenilirlik için ekstra işlem gerektirir)</a:t>
                      </a:r>
                    </a:p>
                  </a:txBody>
                  <a:tcPr marL="75866" marR="75866" marT="37933" marB="37933" anchor="ctr">
                    <a:lnL>
                      <a:noFill/>
                    </a:lnL>
                    <a:lnR>
                      <a:noFill/>
                    </a:lnR>
                    <a:lnT>
                      <a:noFill/>
                    </a:lnT>
                    <a:lnB>
                      <a:noFill/>
                    </a:lnB>
                    <a:solidFill>
                      <a:srgbClr val="F7F7F7"/>
                    </a:solidFill>
                  </a:tcPr>
                </a:tc>
                <a:tc>
                  <a:txBody>
                    <a:bodyPr/>
                    <a:lstStyle/>
                    <a:p>
                      <a:r>
                        <a:rPr lang="tr-TR" sz="1500">
                          <a:effectLst/>
                        </a:rPr>
                        <a:t>Daha hızlı (Ekstra işlem yok)</a:t>
                      </a:r>
                    </a:p>
                  </a:txBody>
                  <a:tcPr marL="75866" marR="75866" marT="37933" marB="37933" anchor="ctr">
                    <a:lnL>
                      <a:noFill/>
                    </a:lnL>
                    <a:lnR>
                      <a:noFill/>
                    </a:lnR>
                    <a:lnT>
                      <a:noFill/>
                    </a:lnT>
                    <a:lnB>
                      <a:noFill/>
                    </a:lnB>
                    <a:solidFill>
                      <a:srgbClr val="F7F7F7"/>
                    </a:solidFill>
                  </a:tcPr>
                </a:tc>
                <a:extLst>
                  <a:ext uri="{0D108BD9-81ED-4DB2-BD59-A6C34878D82A}">
                    <a16:rowId xmlns:a16="http://schemas.microsoft.com/office/drawing/2014/main" val="3976170189"/>
                  </a:ext>
                </a:extLst>
              </a:tr>
              <a:tr h="531060">
                <a:tc>
                  <a:txBody>
                    <a:bodyPr/>
                    <a:lstStyle/>
                    <a:p>
                      <a:r>
                        <a:rPr lang="tr-TR" sz="1500" b="1">
                          <a:effectLst/>
                        </a:rPr>
                        <a:t>Paket Sırası</a:t>
                      </a:r>
                      <a:endParaRPr lang="tr-TR" sz="1500">
                        <a:effectLst/>
                      </a:endParaRPr>
                    </a:p>
                  </a:txBody>
                  <a:tcPr marL="75866" marR="75866" marT="37933" marB="37933" anchor="ctr">
                    <a:lnL>
                      <a:noFill/>
                    </a:lnL>
                    <a:lnR>
                      <a:noFill/>
                    </a:lnR>
                    <a:lnT>
                      <a:noFill/>
                    </a:lnT>
                    <a:lnB>
                      <a:noFill/>
                    </a:lnB>
                    <a:solidFill>
                      <a:srgbClr val="F7F7F7"/>
                    </a:solidFill>
                  </a:tcPr>
                </a:tc>
                <a:tc>
                  <a:txBody>
                    <a:bodyPr/>
                    <a:lstStyle/>
                    <a:p>
                      <a:r>
                        <a:rPr lang="tr-TR" sz="1500">
                          <a:effectLst/>
                        </a:rPr>
                        <a:t>Sıralı iletim (Paketler belirli bir sırayla iletilir)</a:t>
                      </a:r>
                    </a:p>
                  </a:txBody>
                  <a:tcPr marL="75866" marR="75866" marT="37933" marB="37933" anchor="ctr">
                    <a:lnL>
                      <a:noFill/>
                    </a:lnL>
                    <a:lnR>
                      <a:noFill/>
                    </a:lnR>
                    <a:lnT>
                      <a:noFill/>
                    </a:lnT>
                    <a:lnB>
                      <a:noFill/>
                    </a:lnB>
                    <a:solidFill>
                      <a:srgbClr val="F7F7F7"/>
                    </a:solidFill>
                  </a:tcPr>
                </a:tc>
                <a:tc>
                  <a:txBody>
                    <a:bodyPr/>
                    <a:lstStyle/>
                    <a:p>
                      <a:r>
                        <a:rPr lang="tr-TR" sz="1500">
                          <a:effectLst/>
                        </a:rPr>
                        <a:t>Sırasız iletim (Paketler rastgele sırada iletilir)</a:t>
                      </a:r>
                    </a:p>
                  </a:txBody>
                  <a:tcPr marL="75866" marR="75866" marT="37933" marB="37933" anchor="ctr">
                    <a:lnL>
                      <a:noFill/>
                    </a:lnL>
                    <a:lnR>
                      <a:noFill/>
                    </a:lnR>
                    <a:lnT>
                      <a:noFill/>
                    </a:lnT>
                    <a:lnB>
                      <a:noFill/>
                    </a:lnB>
                    <a:solidFill>
                      <a:srgbClr val="F7F7F7"/>
                    </a:solidFill>
                  </a:tcPr>
                </a:tc>
                <a:extLst>
                  <a:ext uri="{0D108BD9-81ED-4DB2-BD59-A6C34878D82A}">
                    <a16:rowId xmlns:a16="http://schemas.microsoft.com/office/drawing/2014/main" val="2095008016"/>
                  </a:ext>
                </a:extLst>
              </a:tr>
              <a:tr h="531060">
                <a:tc>
                  <a:txBody>
                    <a:bodyPr/>
                    <a:lstStyle/>
                    <a:p>
                      <a:r>
                        <a:rPr lang="tr-TR" sz="1500" b="1">
                          <a:effectLst/>
                        </a:rPr>
                        <a:t>Kaynak Kullanımı</a:t>
                      </a:r>
                      <a:endParaRPr lang="tr-TR" sz="1500">
                        <a:effectLst/>
                      </a:endParaRPr>
                    </a:p>
                  </a:txBody>
                  <a:tcPr marL="75866" marR="75866" marT="37933" marB="37933" anchor="ctr">
                    <a:lnL>
                      <a:noFill/>
                    </a:lnL>
                    <a:lnR>
                      <a:noFill/>
                    </a:lnR>
                    <a:lnT>
                      <a:noFill/>
                    </a:lnT>
                    <a:lnB>
                      <a:noFill/>
                    </a:lnB>
                    <a:solidFill>
                      <a:srgbClr val="F7F7F7"/>
                    </a:solidFill>
                  </a:tcPr>
                </a:tc>
                <a:tc>
                  <a:txBody>
                    <a:bodyPr/>
                    <a:lstStyle/>
                    <a:p>
                      <a:r>
                        <a:rPr lang="tr-TR" sz="1500">
                          <a:effectLst/>
                        </a:rPr>
                        <a:t>Daha fazla (Güvenilirlik için ekstra kaynak gerektirir)</a:t>
                      </a:r>
                    </a:p>
                  </a:txBody>
                  <a:tcPr marL="75866" marR="75866" marT="37933" marB="37933" anchor="ctr">
                    <a:lnL>
                      <a:noFill/>
                    </a:lnL>
                    <a:lnR>
                      <a:noFill/>
                    </a:lnR>
                    <a:lnT>
                      <a:noFill/>
                    </a:lnT>
                    <a:lnB>
                      <a:noFill/>
                    </a:lnB>
                    <a:solidFill>
                      <a:srgbClr val="F7F7F7"/>
                    </a:solidFill>
                  </a:tcPr>
                </a:tc>
                <a:tc>
                  <a:txBody>
                    <a:bodyPr/>
                    <a:lstStyle/>
                    <a:p>
                      <a:r>
                        <a:rPr lang="tr-TR" sz="1500">
                          <a:effectLst/>
                        </a:rPr>
                        <a:t>Daha az (Ekstra kaynak gerektirmez)</a:t>
                      </a:r>
                    </a:p>
                  </a:txBody>
                  <a:tcPr marL="75866" marR="75866" marT="37933" marB="37933" anchor="ctr">
                    <a:lnL>
                      <a:noFill/>
                    </a:lnL>
                    <a:lnR>
                      <a:noFill/>
                    </a:lnR>
                    <a:lnT>
                      <a:noFill/>
                    </a:lnT>
                    <a:lnB>
                      <a:noFill/>
                    </a:lnB>
                    <a:solidFill>
                      <a:srgbClr val="F7F7F7"/>
                    </a:solidFill>
                  </a:tcPr>
                </a:tc>
                <a:extLst>
                  <a:ext uri="{0D108BD9-81ED-4DB2-BD59-A6C34878D82A}">
                    <a16:rowId xmlns:a16="http://schemas.microsoft.com/office/drawing/2014/main" val="1772121602"/>
                  </a:ext>
                </a:extLst>
              </a:tr>
              <a:tr h="303463">
                <a:tc>
                  <a:txBody>
                    <a:bodyPr/>
                    <a:lstStyle/>
                    <a:p>
                      <a:r>
                        <a:rPr lang="tr-TR" sz="1500" b="1">
                          <a:effectLst/>
                        </a:rPr>
                        <a:t>Uygulama Örnekleri</a:t>
                      </a:r>
                      <a:endParaRPr lang="tr-TR" sz="1500">
                        <a:effectLst/>
                      </a:endParaRPr>
                    </a:p>
                  </a:txBody>
                  <a:tcPr marL="75866" marR="75866" marT="37933" marB="37933" anchor="ctr">
                    <a:lnL>
                      <a:noFill/>
                    </a:lnL>
                    <a:lnR>
                      <a:noFill/>
                    </a:lnR>
                    <a:lnT>
                      <a:noFill/>
                    </a:lnT>
                    <a:lnB>
                      <a:noFill/>
                    </a:lnB>
                    <a:solidFill>
                      <a:srgbClr val="F7F7F7"/>
                    </a:solidFill>
                  </a:tcPr>
                </a:tc>
                <a:tc>
                  <a:txBody>
                    <a:bodyPr/>
                    <a:lstStyle/>
                    <a:p>
                      <a:r>
                        <a:rPr lang="tr-TR" sz="1500">
                          <a:effectLst/>
                        </a:rPr>
                        <a:t>HTTP, FTP, SMTP, SSH, Telnet</a:t>
                      </a:r>
                    </a:p>
                  </a:txBody>
                  <a:tcPr marL="75866" marR="75866" marT="37933" marB="37933" anchor="ctr">
                    <a:lnL>
                      <a:noFill/>
                    </a:lnL>
                    <a:lnR>
                      <a:noFill/>
                    </a:lnR>
                    <a:lnT>
                      <a:noFill/>
                    </a:lnT>
                    <a:lnB>
                      <a:noFill/>
                    </a:lnB>
                    <a:solidFill>
                      <a:srgbClr val="F7F7F7"/>
                    </a:solidFill>
                  </a:tcPr>
                </a:tc>
                <a:tc>
                  <a:txBody>
                    <a:bodyPr/>
                    <a:lstStyle/>
                    <a:p>
                      <a:r>
                        <a:rPr lang="tr-TR" sz="1500">
                          <a:effectLst/>
                        </a:rPr>
                        <a:t>DNS, SNMP, VoIP, Oyunlar</a:t>
                      </a:r>
                    </a:p>
                  </a:txBody>
                  <a:tcPr marL="75866" marR="75866" marT="37933" marB="37933" anchor="ctr">
                    <a:lnL>
                      <a:noFill/>
                    </a:lnL>
                    <a:lnR>
                      <a:noFill/>
                    </a:lnR>
                    <a:lnT>
                      <a:noFill/>
                    </a:lnT>
                    <a:lnB>
                      <a:noFill/>
                    </a:lnB>
                    <a:solidFill>
                      <a:srgbClr val="F7F7F7"/>
                    </a:solidFill>
                  </a:tcPr>
                </a:tc>
                <a:extLst>
                  <a:ext uri="{0D108BD9-81ED-4DB2-BD59-A6C34878D82A}">
                    <a16:rowId xmlns:a16="http://schemas.microsoft.com/office/drawing/2014/main" val="4149856255"/>
                  </a:ext>
                </a:extLst>
              </a:tr>
              <a:tr h="303463">
                <a:tc>
                  <a:txBody>
                    <a:bodyPr/>
                    <a:lstStyle/>
                    <a:p>
                      <a:r>
                        <a:rPr lang="tr-TR" sz="1500" b="1">
                          <a:effectLst/>
                        </a:rPr>
                        <a:t>Üst Düzey Protokoller</a:t>
                      </a:r>
                      <a:endParaRPr lang="tr-TR" sz="1500">
                        <a:effectLst/>
                      </a:endParaRPr>
                    </a:p>
                  </a:txBody>
                  <a:tcPr marL="75866" marR="75866" marT="37933" marB="37933" anchor="ctr">
                    <a:lnL>
                      <a:noFill/>
                    </a:lnL>
                    <a:lnR>
                      <a:noFill/>
                    </a:lnR>
                    <a:lnT>
                      <a:noFill/>
                    </a:lnT>
                    <a:lnB>
                      <a:noFill/>
                    </a:lnB>
                    <a:solidFill>
                      <a:srgbClr val="F7F7F7"/>
                    </a:solidFill>
                  </a:tcPr>
                </a:tc>
                <a:tc>
                  <a:txBody>
                    <a:bodyPr/>
                    <a:lstStyle/>
                    <a:p>
                      <a:r>
                        <a:rPr lang="tr-TR" sz="1500">
                          <a:effectLst/>
                        </a:rPr>
                        <a:t>HTTP, FTP, SMTP, SSH, Telnet</a:t>
                      </a:r>
                    </a:p>
                  </a:txBody>
                  <a:tcPr marL="75866" marR="75866" marT="37933" marB="37933" anchor="ctr">
                    <a:lnL>
                      <a:noFill/>
                    </a:lnL>
                    <a:lnR>
                      <a:noFill/>
                    </a:lnR>
                    <a:lnT>
                      <a:noFill/>
                    </a:lnT>
                    <a:lnB>
                      <a:noFill/>
                    </a:lnB>
                    <a:solidFill>
                      <a:srgbClr val="F7F7F7"/>
                    </a:solidFill>
                  </a:tcPr>
                </a:tc>
                <a:tc>
                  <a:txBody>
                    <a:bodyPr/>
                    <a:lstStyle/>
                    <a:p>
                      <a:r>
                        <a:rPr lang="tr-TR" sz="1500">
                          <a:effectLst/>
                        </a:rPr>
                        <a:t>DNS, SNMP, RTP, DHCP</a:t>
                      </a:r>
                    </a:p>
                  </a:txBody>
                  <a:tcPr marL="75866" marR="75866" marT="37933" marB="37933" anchor="ctr">
                    <a:lnL>
                      <a:noFill/>
                    </a:lnL>
                    <a:lnR>
                      <a:noFill/>
                    </a:lnR>
                    <a:lnT>
                      <a:noFill/>
                    </a:lnT>
                    <a:lnB>
                      <a:noFill/>
                    </a:lnB>
                    <a:solidFill>
                      <a:srgbClr val="F7F7F7"/>
                    </a:solidFill>
                  </a:tcPr>
                </a:tc>
                <a:extLst>
                  <a:ext uri="{0D108BD9-81ED-4DB2-BD59-A6C34878D82A}">
                    <a16:rowId xmlns:a16="http://schemas.microsoft.com/office/drawing/2014/main" val="1690749225"/>
                  </a:ext>
                </a:extLst>
              </a:tr>
              <a:tr h="758658">
                <a:tc>
                  <a:txBody>
                    <a:bodyPr/>
                    <a:lstStyle/>
                    <a:p>
                      <a:r>
                        <a:rPr lang="tr-TR" sz="1500" b="1">
                          <a:effectLst/>
                        </a:rPr>
                        <a:t>Kullanım Senaryoları</a:t>
                      </a:r>
                      <a:endParaRPr lang="tr-TR" sz="1500">
                        <a:effectLst/>
                      </a:endParaRPr>
                    </a:p>
                  </a:txBody>
                  <a:tcPr marL="75866" marR="75866" marT="37933" marB="37933" anchor="ctr">
                    <a:lnL>
                      <a:noFill/>
                    </a:lnL>
                    <a:lnR>
                      <a:noFill/>
                    </a:lnR>
                    <a:lnT>
                      <a:noFill/>
                    </a:lnT>
                    <a:lnB>
                      <a:noFill/>
                    </a:lnB>
                    <a:solidFill>
                      <a:srgbClr val="F7F7F7"/>
                    </a:solidFill>
                  </a:tcPr>
                </a:tc>
                <a:tc>
                  <a:txBody>
                    <a:bodyPr/>
                    <a:lstStyle/>
                    <a:p>
                      <a:r>
                        <a:rPr lang="tr-TR" sz="1500">
                          <a:effectLst/>
                        </a:rPr>
                        <a:t>Güvenilirlik ve doğruluk önemli olduğunda (örn. dosya aktarımı)</a:t>
                      </a:r>
                    </a:p>
                  </a:txBody>
                  <a:tcPr marL="75866" marR="75866" marT="37933" marB="37933" anchor="ctr">
                    <a:lnL>
                      <a:noFill/>
                    </a:lnL>
                    <a:lnR>
                      <a:noFill/>
                    </a:lnR>
                    <a:lnT>
                      <a:noFill/>
                    </a:lnT>
                    <a:lnB>
                      <a:noFill/>
                    </a:lnB>
                    <a:solidFill>
                      <a:srgbClr val="F7F7F7"/>
                    </a:solidFill>
                  </a:tcPr>
                </a:tc>
                <a:tc>
                  <a:txBody>
                    <a:bodyPr/>
                    <a:lstStyle/>
                    <a:p>
                      <a:r>
                        <a:rPr lang="tr-TR" sz="1500" dirty="0">
                          <a:effectLst/>
                        </a:rPr>
                        <a:t>Hız ve düşük gecikme süresi önemli olduğunda (</a:t>
                      </a:r>
                      <a:r>
                        <a:rPr lang="tr-TR" sz="1500" dirty="0" err="1">
                          <a:effectLst/>
                        </a:rPr>
                        <a:t>örn</a:t>
                      </a:r>
                      <a:r>
                        <a:rPr lang="tr-TR" sz="1500" dirty="0">
                          <a:effectLst/>
                        </a:rPr>
                        <a:t>. gerçek zamanlı uygulamalar)</a:t>
                      </a:r>
                    </a:p>
                  </a:txBody>
                  <a:tcPr marL="75866" marR="75866" marT="37933" marB="37933" anchor="ctr">
                    <a:lnL>
                      <a:noFill/>
                    </a:lnL>
                    <a:lnR>
                      <a:noFill/>
                    </a:lnR>
                    <a:lnT>
                      <a:noFill/>
                    </a:lnT>
                    <a:lnB>
                      <a:noFill/>
                    </a:lnB>
                    <a:solidFill>
                      <a:srgbClr val="F7F7F7"/>
                    </a:solidFill>
                  </a:tcPr>
                </a:tc>
                <a:extLst>
                  <a:ext uri="{0D108BD9-81ED-4DB2-BD59-A6C34878D82A}">
                    <a16:rowId xmlns:a16="http://schemas.microsoft.com/office/drawing/2014/main" val="2262704286"/>
                  </a:ext>
                </a:extLst>
              </a:tr>
            </a:tbl>
          </a:graphicData>
        </a:graphic>
      </p:graphicFrame>
    </p:spTree>
    <p:extLst>
      <p:ext uri="{BB962C8B-B14F-4D97-AF65-F5344CB8AC3E}">
        <p14:creationId xmlns:p14="http://schemas.microsoft.com/office/powerpoint/2010/main" val="319163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NEDİR?</a:t>
            </a:r>
            <a:endParaRPr lang="tr-TR" dirty="0"/>
          </a:p>
        </p:txBody>
      </p:sp>
      <p:sp>
        <p:nvSpPr>
          <p:cNvPr id="3" name="İçerik Yer Tutucusu 2"/>
          <p:cNvSpPr>
            <a:spLocks noGrp="1"/>
          </p:cNvSpPr>
          <p:nvPr>
            <p:ph idx="1"/>
          </p:nvPr>
        </p:nvSpPr>
        <p:spPr/>
        <p:txBody>
          <a:bodyPr rtlCol="0"/>
          <a:lstStyle/>
          <a:p>
            <a:pPr rtl="0"/>
            <a:r>
              <a:rPr lang="tr-TR" dirty="0" smtClean="0"/>
              <a:t>Siber, sadece internet değildir. Çok daha fazlasıdır.</a:t>
            </a:r>
          </a:p>
          <a:p>
            <a:pPr rtl="0"/>
            <a:r>
              <a:rPr lang="tr-TR" b="1" dirty="0" smtClean="0"/>
              <a:t>Siber güvenlik ise</a:t>
            </a:r>
            <a:r>
              <a:rPr lang="tr-TR" dirty="0" smtClean="0"/>
              <a:t> dijital ortamda bilginin ve verinin güvenliği için yapılan tüm çalışmalardır.</a:t>
            </a:r>
          </a:p>
          <a:p>
            <a:pPr rtl="0"/>
            <a:r>
              <a:rPr lang="tr-TR" dirty="0" smtClean="0"/>
              <a:t>Ağ yapısına bağlı sistemleri ve bu sistemlerle ilişkili verileri yetkisiz kullanım veya zararlardan korumak için sarf edilen sonsuz bir çabadır.</a:t>
            </a:r>
            <a:endParaRPr lang="tr-TR"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IP(INTERNET PROTOCOL) NEDİR?</a:t>
            </a:r>
            <a:endParaRPr lang="tr-TR" dirty="0"/>
          </a:p>
        </p:txBody>
      </p:sp>
      <p:sp>
        <p:nvSpPr>
          <p:cNvPr id="3" name="İçerik Yer Tutucusu 2"/>
          <p:cNvSpPr>
            <a:spLocks noGrp="1"/>
          </p:cNvSpPr>
          <p:nvPr>
            <p:ph idx="1"/>
          </p:nvPr>
        </p:nvSpPr>
        <p:spPr/>
        <p:txBody>
          <a:bodyPr rtlCol="0">
            <a:normAutofit lnSpcReduction="10000"/>
          </a:bodyPr>
          <a:lstStyle/>
          <a:p>
            <a:pPr algn="just"/>
            <a:r>
              <a:rPr lang="tr-TR" dirty="0"/>
              <a:t>IP (Internet Protokolü), internet ve diğer ağlar üzerinde cihazlar arasında veri iletişimi sağlamak için kullanılan temel bir protokoldür. IP, verilerin ağ üzerinden nasıl yönlendirileceğini ve teslim edileceğini tanımlayan kuralları belirler. IP, verileri paketlere böler ve bu paketleri hedefe ulaştırmak için gerekli yönlendirme bilgilerini ekler</a:t>
            </a:r>
            <a:r>
              <a:rPr lang="tr-TR" dirty="0" smtClean="0"/>
              <a:t>.</a:t>
            </a:r>
          </a:p>
          <a:p>
            <a:pPr algn="just"/>
            <a:r>
              <a:rPr lang="tr-TR" b="1" dirty="0"/>
              <a:t>IP Adresi</a:t>
            </a:r>
            <a:r>
              <a:rPr lang="tr-TR" dirty="0"/>
              <a:t>: Her cihazın ağ üzerinde benzersiz bir tanımlayıcısıdır. IP adresi, genellikle dört bölümden oluşan bir sayı dizisidir (örneğin, 192.168.1.1).</a:t>
            </a:r>
          </a:p>
          <a:p>
            <a:pPr algn="just"/>
            <a:r>
              <a:rPr lang="tr-TR" b="1" dirty="0"/>
              <a:t>IPv4 ve IPv6</a:t>
            </a:r>
            <a:r>
              <a:rPr lang="tr-TR" dirty="0"/>
              <a:t>: İki ana IP adresleme sürümü vardır. IPv4, 32 bitlik adresler kullanırken, IPv6, 128 bitlik adresler kullanarak daha fazla adresleme kapasitesi sunar.</a:t>
            </a:r>
          </a:p>
          <a:p>
            <a:endParaRPr lang="tr-TR" dirty="0"/>
          </a:p>
          <a:p>
            <a:endParaRPr lang="tr-TR" dirty="0" smtClean="0"/>
          </a:p>
          <a:p>
            <a:endParaRPr lang="tr-TR" dirty="0"/>
          </a:p>
          <a:p>
            <a:pPr marL="109728" indent="0">
              <a:buNone/>
            </a:pPr>
            <a:endParaRPr lang="tr-TR" dirty="0"/>
          </a:p>
        </p:txBody>
      </p:sp>
    </p:spTree>
    <p:extLst>
      <p:ext uri="{BB962C8B-B14F-4D97-AF65-F5344CB8AC3E}">
        <p14:creationId xmlns:p14="http://schemas.microsoft.com/office/powerpoint/2010/main" val="292891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VERİ NEDİR?</a:t>
            </a:r>
            <a:endParaRPr lang="tr-TR" dirty="0"/>
          </a:p>
        </p:txBody>
      </p:sp>
      <p:sp>
        <p:nvSpPr>
          <p:cNvPr id="3" name="İçerik Yer Tutucusu 2"/>
          <p:cNvSpPr>
            <a:spLocks noGrp="1"/>
          </p:cNvSpPr>
          <p:nvPr>
            <p:ph idx="1"/>
          </p:nvPr>
        </p:nvSpPr>
        <p:spPr/>
        <p:txBody>
          <a:bodyPr rtlCol="0"/>
          <a:lstStyle/>
          <a:p>
            <a:pPr rtl="0"/>
            <a:r>
              <a:rPr lang="tr-TR" dirty="0" smtClean="0"/>
              <a:t>Veri, bilgisayarların işleyebileceği bir forma dönüştürülmüş gerçekler(sayılar, kelimeler, ölçümler, gözlemler, vb.) topluluğudur.</a:t>
            </a:r>
            <a:endParaRPr lang="tr-TR" dirty="0"/>
          </a:p>
        </p:txBody>
      </p:sp>
    </p:spTree>
    <p:extLst>
      <p:ext uri="{BB962C8B-B14F-4D97-AF65-F5344CB8AC3E}">
        <p14:creationId xmlns:p14="http://schemas.microsoft.com/office/powerpoint/2010/main" val="174317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KİŞİSEL VERİLER NELERDİR?</a:t>
            </a:r>
            <a:endParaRPr lang="tr-TR" dirty="0"/>
          </a:p>
        </p:txBody>
      </p:sp>
      <p:sp>
        <p:nvSpPr>
          <p:cNvPr id="3" name="İçerik Yer Tutucusu 2"/>
          <p:cNvSpPr>
            <a:spLocks noGrp="1"/>
          </p:cNvSpPr>
          <p:nvPr>
            <p:ph idx="1"/>
          </p:nvPr>
        </p:nvSpPr>
        <p:spPr/>
        <p:txBody>
          <a:bodyPr rtlCol="0">
            <a:normAutofit/>
          </a:bodyPr>
          <a:lstStyle/>
          <a:p>
            <a:pPr rtl="0"/>
            <a:r>
              <a:rPr lang="tr-TR" dirty="0" smtClean="0"/>
              <a:t>Çevrimdışı Kimliğiniz</a:t>
            </a:r>
          </a:p>
          <a:p>
            <a:pPr rtl="0"/>
            <a:r>
              <a:rPr lang="tr-TR" dirty="0" smtClean="0"/>
              <a:t>Çevrimiçi Kimliğiniz</a:t>
            </a:r>
          </a:p>
          <a:p>
            <a:pPr rtl="0"/>
            <a:r>
              <a:rPr lang="tr-TR" dirty="0" smtClean="0"/>
              <a:t>Tıbbi Kayıtlar(Hasta Kayıtları)</a:t>
            </a:r>
          </a:p>
          <a:p>
            <a:pPr lvl="1">
              <a:buFont typeface="Wingdings" panose="05000000000000000000" pitchFamily="2" charset="2"/>
              <a:buChar char="ü"/>
            </a:pPr>
            <a:r>
              <a:rPr lang="tr-TR" dirty="0" smtClean="0"/>
              <a:t> Fiziksel, zihinsel ve diğer kişisel bilgiler</a:t>
            </a:r>
          </a:p>
          <a:p>
            <a:pPr lvl="1">
              <a:buFont typeface="Wingdings" panose="05000000000000000000" pitchFamily="2" charset="2"/>
              <a:buChar char="ü"/>
            </a:pPr>
            <a:r>
              <a:rPr lang="tr-TR" dirty="0" smtClean="0"/>
              <a:t> Reçeteler</a:t>
            </a:r>
          </a:p>
          <a:p>
            <a:pPr marL="367200" lvl="1" indent="-255600">
              <a:buFont typeface="Arial" panose="020B0604020202020204" pitchFamily="34" charset="0"/>
              <a:buChar char="•"/>
            </a:pPr>
            <a:r>
              <a:rPr lang="tr-TR" dirty="0" smtClean="0"/>
              <a:t>İstihdam ve Finansal Kayıtlar</a:t>
            </a:r>
          </a:p>
          <a:p>
            <a:pPr marL="719676" lvl="2" indent="-342900">
              <a:buFont typeface="Wingdings" panose="05000000000000000000" pitchFamily="2" charset="2"/>
              <a:buChar char="ü"/>
            </a:pPr>
            <a:r>
              <a:rPr lang="tr-TR" dirty="0" smtClean="0"/>
              <a:t>Gelir ve giderler</a:t>
            </a:r>
          </a:p>
          <a:p>
            <a:pPr marL="719676" lvl="2" indent="-342900">
              <a:buFont typeface="Wingdings" panose="05000000000000000000" pitchFamily="2" charset="2"/>
              <a:buChar char="ü"/>
            </a:pPr>
            <a:r>
              <a:rPr lang="tr-TR" dirty="0" smtClean="0"/>
              <a:t>Vergi kayıtları – maaş çekleri, kredi kartı ekstreleri, kredi notu ve bankacılık ekstreleri</a:t>
            </a:r>
          </a:p>
          <a:p>
            <a:pPr rtl="0"/>
            <a:endParaRPr lang="tr-TR" dirty="0"/>
          </a:p>
        </p:txBody>
      </p:sp>
    </p:spTree>
    <p:extLst>
      <p:ext uri="{BB962C8B-B14F-4D97-AF65-F5344CB8AC3E}">
        <p14:creationId xmlns:p14="http://schemas.microsoft.com/office/powerpoint/2010/main" val="162200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VERİLER NEREDE SAKLANIR?</a:t>
            </a:r>
            <a:endParaRPr lang="tr-TR" dirty="0"/>
          </a:p>
        </p:txBody>
      </p:sp>
      <p:sp>
        <p:nvSpPr>
          <p:cNvPr id="3" name="İçerik Yer Tutucusu 2"/>
          <p:cNvSpPr>
            <a:spLocks noGrp="1"/>
          </p:cNvSpPr>
          <p:nvPr>
            <p:ph idx="1"/>
          </p:nvPr>
        </p:nvSpPr>
        <p:spPr/>
        <p:txBody>
          <a:bodyPr rtlCol="0">
            <a:normAutofit/>
          </a:bodyPr>
          <a:lstStyle/>
          <a:p>
            <a:pPr rtl="0"/>
            <a:r>
              <a:rPr lang="tr-TR" dirty="0" smtClean="0"/>
              <a:t>Tıbbi Kayıtlar</a:t>
            </a:r>
          </a:p>
          <a:p>
            <a:pPr lvl="1">
              <a:buFont typeface="Wingdings" panose="05000000000000000000" pitchFamily="2" charset="2"/>
              <a:buChar char="ü"/>
            </a:pPr>
            <a:r>
              <a:rPr lang="tr-TR" dirty="0" smtClean="0"/>
              <a:t> Hastane, doktor ofisi, sigorta şirketi</a:t>
            </a:r>
          </a:p>
          <a:p>
            <a:pPr marL="367200" lvl="1" indent="-255600">
              <a:buFont typeface="Arial" panose="020B0604020202020204" pitchFamily="34" charset="0"/>
              <a:buChar char="•"/>
            </a:pPr>
            <a:r>
              <a:rPr lang="tr-TR" dirty="0" smtClean="0"/>
              <a:t>Tüketim Bilgilerimiz</a:t>
            </a:r>
          </a:p>
          <a:p>
            <a:pPr marL="719676" lvl="2" indent="-342900">
              <a:buFont typeface="Wingdings" panose="05000000000000000000" pitchFamily="2" charset="2"/>
              <a:buChar char="ü"/>
            </a:pPr>
            <a:r>
              <a:rPr lang="tr-TR" dirty="0" smtClean="0"/>
              <a:t>Mağaza sadakat kartları</a:t>
            </a:r>
          </a:p>
          <a:p>
            <a:pPr marL="367200" lvl="1" indent="-255600">
              <a:buFont typeface="Arial" panose="020B0604020202020204" pitchFamily="34" charset="0"/>
              <a:buChar char="•"/>
            </a:pPr>
            <a:r>
              <a:rPr lang="tr-TR" dirty="0" smtClean="0"/>
              <a:t>Kişisel Bilgilerimiz</a:t>
            </a:r>
          </a:p>
          <a:p>
            <a:pPr marL="719676" lvl="2" indent="-342900">
              <a:buFont typeface="Wingdings" panose="05000000000000000000" pitchFamily="2" charset="2"/>
              <a:buChar char="ü"/>
            </a:pPr>
            <a:r>
              <a:rPr lang="tr-TR" dirty="0" smtClean="0"/>
              <a:t>Sosyal medya hesaplarımızda</a:t>
            </a:r>
          </a:p>
          <a:p>
            <a:pPr marL="367200" lvl="1" indent="-255600">
              <a:buFont typeface="Arial" panose="020B0604020202020204" pitchFamily="34" charset="0"/>
              <a:buChar char="•"/>
            </a:pPr>
            <a:r>
              <a:rPr lang="tr-TR" dirty="0" smtClean="0"/>
              <a:t>Tüketim Bilgilerimiz</a:t>
            </a:r>
          </a:p>
          <a:p>
            <a:pPr marL="719676" lvl="2" indent="-342900">
              <a:buFont typeface="Wingdings" panose="05000000000000000000" pitchFamily="2" charset="2"/>
              <a:buChar char="ü"/>
            </a:pPr>
            <a:r>
              <a:rPr lang="tr-TR" dirty="0" smtClean="0"/>
              <a:t>Online alışveriş sitelerinde</a:t>
            </a:r>
          </a:p>
          <a:p>
            <a:pPr marL="367200" lvl="1" indent="-255600">
              <a:buFont typeface="Arial" panose="020B0604020202020204" pitchFamily="34" charset="0"/>
              <a:buChar char="•"/>
            </a:pPr>
            <a:r>
              <a:rPr lang="tr-TR" dirty="0" smtClean="0"/>
              <a:t>Bilgisayarlarımız ve Cep Telefonlarımız</a:t>
            </a:r>
          </a:p>
          <a:p>
            <a:pPr rtl="0"/>
            <a:endParaRPr lang="tr-TR" dirty="0"/>
          </a:p>
        </p:txBody>
      </p:sp>
    </p:spTree>
    <p:extLst>
      <p:ext uri="{BB962C8B-B14F-4D97-AF65-F5344CB8AC3E}">
        <p14:creationId xmlns:p14="http://schemas.microsoft.com/office/powerpoint/2010/main" val="275950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BİLGİ GÜVENLİĞİ NEDİR?</a:t>
            </a:r>
            <a:endParaRPr lang="tr-TR" dirty="0"/>
          </a:p>
        </p:txBody>
      </p:sp>
      <p:sp>
        <p:nvSpPr>
          <p:cNvPr id="3" name="İçerik Yer Tutucusu 2"/>
          <p:cNvSpPr>
            <a:spLocks noGrp="1"/>
          </p:cNvSpPr>
          <p:nvPr>
            <p:ph idx="1"/>
          </p:nvPr>
        </p:nvSpPr>
        <p:spPr/>
        <p:txBody>
          <a:bodyPr rtlCol="0">
            <a:normAutofit/>
          </a:bodyPr>
          <a:lstStyle/>
          <a:p>
            <a:pPr rtl="0"/>
            <a:r>
              <a:rPr lang="tr-TR" dirty="0" smtClean="0"/>
              <a:t>Bilgi güvenliği, bir organizasyonun veya bireyin hassas bilgilerini, verilerini ve bilgi kaynaklarını, yetkisiz erişim, değiştirme, ifşa veya zarar verme gibi tehditlere karşı koruma sürecidir.</a:t>
            </a:r>
          </a:p>
          <a:p>
            <a:pPr rtl="0"/>
            <a:r>
              <a:rPr lang="tr-TR" dirty="0" smtClean="0"/>
              <a:t>Bilgi güvenliği, bilgiyi gizli, bütünlüklü ve erişilebilir şekilde koruma amacını taşır. Bu kapsamda bilgi güvenliği, fiziksel güvenlik önlemlerini, teknik önlemleri ve insan kaynaklarına yönelik politikaları içerir.</a:t>
            </a:r>
            <a:endParaRPr lang="tr-TR" dirty="0"/>
          </a:p>
        </p:txBody>
      </p:sp>
    </p:spTree>
    <p:extLst>
      <p:ext uri="{BB962C8B-B14F-4D97-AF65-F5344CB8AC3E}">
        <p14:creationId xmlns:p14="http://schemas.microsoft.com/office/powerpoint/2010/main" val="11588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BİLGİ GÜVENLİĞİNİN TEMEL HEDEFLERİ?</a:t>
            </a:r>
            <a:endParaRPr lang="tr-TR" dirty="0"/>
          </a:p>
        </p:txBody>
      </p:sp>
      <p:sp>
        <p:nvSpPr>
          <p:cNvPr id="3" name="İçerik Yer Tutucusu 2"/>
          <p:cNvSpPr>
            <a:spLocks noGrp="1"/>
          </p:cNvSpPr>
          <p:nvPr>
            <p:ph idx="1"/>
          </p:nvPr>
        </p:nvSpPr>
        <p:spPr/>
        <p:txBody>
          <a:bodyPr rtlCol="0">
            <a:normAutofit/>
          </a:bodyPr>
          <a:lstStyle/>
          <a:p>
            <a:pPr rtl="0"/>
            <a:r>
              <a:rPr lang="tr-TR" b="1" dirty="0" smtClean="0"/>
              <a:t>Gizlilik: </a:t>
            </a:r>
            <a:r>
              <a:rPr lang="tr-TR" dirty="0" smtClean="0"/>
              <a:t>Hassas bilgilerin yetkisiz kişiler tarafından erişilmesini önlemek.</a:t>
            </a:r>
          </a:p>
          <a:p>
            <a:pPr rtl="0"/>
            <a:r>
              <a:rPr lang="tr-TR" b="1" dirty="0" smtClean="0"/>
              <a:t>Bütünlük: </a:t>
            </a:r>
            <a:r>
              <a:rPr lang="tr-TR" dirty="0" smtClean="0"/>
              <a:t>Bilgilerin değiştirilmesini veya bozulmasını engellemek.</a:t>
            </a:r>
          </a:p>
          <a:p>
            <a:pPr rtl="0"/>
            <a:r>
              <a:rPr lang="tr-TR" b="1" dirty="0" smtClean="0"/>
              <a:t>Erişilebilirlik: </a:t>
            </a:r>
            <a:r>
              <a:rPr lang="tr-TR" dirty="0" smtClean="0"/>
              <a:t>Yetkilendirilmiş kullanıcıların bilgilere güvenli bir şekilde erişimini sağlamak.</a:t>
            </a:r>
          </a:p>
          <a:p>
            <a:pPr rtl="0"/>
            <a:r>
              <a:rPr lang="tr-TR" b="1" dirty="0" smtClean="0"/>
              <a:t>Süreklilik: </a:t>
            </a:r>
            <a:r>
              <a:rPr lang="tr-TR" dirty="0" smtClean="0"/>
              <a:t>Bilgilerin sürekli olarak kullanılabilir ve erişilebilir olmasını sağlamak.</a:t>
            </a:r>
          </a:p>
          <a:p>
            <a:pPr rtl="0"/>
            <a:r>
              <a:rPr lang="tr-TR" b="1" dirty="0" smtClean="0"/>
              <a:t>İzlenebilirlik: </a:t>
            </a:r>
            <a:r>
              <a:rPr lang="tr-TR" dirty="0" smtClean="0"/>
              <a:t>Bilgiye kimin eriştiğini ve ne zaman eriştiğini izleyebilme yeteneği.</a:t>
            </a:r>
            <a:endParaRPr lang="tr-TR" dirty="0"/>
          </a:p>
        </p:txBody>
      </p:sp>
    </p:spTree>
    <p:extLst>
      <p:ext uri="{BB962C8B-B14F-4D97-AF65-F5344CB8AC3E}">
        <p14:creationId xmlns:p14="http://schemas.microsoft.com/office/powerpoint/2010/main" val="6722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VE BİLGİ GÜVENLİĞİ</a:t>
            </a:r>
            <a:endParaRPr lang="tr-TR" dirty="0"/>
          </a:p>
        </p:txBody>
      </p:sp>
      <p:sp>
        <p:nvSpPr>
          <p:cNvPr id="3" name="İçerik Yer Tutucusu 2"/>
          <p:cNvSpPr>
            <a:spLocks noGrp="1"/>
          </p:cNvSpPr>
          <p:nvPr>
            <p:ph idx="1"/>
          </p:nvPr>
        </p:nvSpPr>
        <p:spPr/>
        <p:txBody>
          <a:bodyPr rtlCol="0">
            <a:normAutofit/>
          </a:bodyPr>
          <a:lstStyle/>
          <a:p>
            <a:pPr rtl="0"/>
            <a:r>
              <a:rPr lang="tr-TR" b="1" dirty="0" smtClean="0"/>
              <a:t>Bilgi Güvenliği Genel Bir Yaklaşım: </a:t>
            </a:r>
            <a:r>
              <a:rPr lang="tr-TR" dirty="0" smtClean="0"/>
              <a:t>Bilgi güvenliği, organizasyonların genel olarak bilgi varlıklarını korumak için aldıkları önlemleri kapsar</a:t>
            </a:r>
          </a:p>
          <a:p>
            <a:pPr rtl="0"/>
            <a:r>
              <a:rPr lang="tr-TR" b="1" dirty="0" smtClean="0"/>
              <a:t>Siber Güvenlik Özel Bir Alan: </a:t>
            </a:r>
            <a:r>
              <a:rPr lang="tr-TR" dirty="0" smtClean="0"/>
              <a:t>Siber güvenlik, bilgi sistemlerini ve ağları korumak için alınan spesifik önlemleri ifade eder. Siber güvenlik, bilgi güvenliğinin bir parçasıdır ve bilgi sistemlerinin çevrimiçi tehditlere karşı korunmasına odaklanır.</a:t>
            </a:r>
          </a:p>
        </p:txBody>
      </p:sp>
    </p:spTree>
    <p:extLst>
      <p:ext uri="{BB962C8B-B14F-4D97-AF65-F5344CB8AC3E}">
        <p14:creationId xmlns:p14="http://schemas.microsoft.com/office/powerpoint/2010/main" val="37756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VE BİLGİ GÜVENLİĞİ</a:t>
            </a:r>
            <a:endParaRPr lang="tr-TR" dirty="0"/>
          </a:p>
        </p:txBody>
      </p:sp>
      <p:sp>
        <p:nvSpPr>
          <p:cNvPr id="3" name="İçerik Yer Tutucusu 2"/>
          <p:cNvSpPr>
            <a:spLocks noGrp="1"/>
          </p:cNvSpPr>
          <p:nvPr>
            <p:ph idx="1"/>
          </p:nvPr>
        </p:nvSpPr>
        <p:spPr/>
        <p:txBody>
          <a:bodyPr rtlCol="0">
            <a:normAutofit/>
          </a:bodyPr>
          <a:lstStyle/>
          <a:p>
            <a:pPr rtl="0"/>
            <a:r>
              <a:rPr lang="tr-TR" b="1" dirty="0" smtClean="0"/>
              <a:t>Karşılıklı Bağımlılık: </a:t>
            </a:r>
            <a:r>
              <a:rPr lang="tr-TR" dirty="0" smtClean="0"/>
              <a:t>Bilgi güvenliği ve siber güvenlik arasındaki ilişki karşılıklıdır. Siber güvenlik, organizasyonların bilgi güvenliğini sağlama çabalarının önemli bir bileşenidir. Bilgi güvenliği politika ve prosedürleri, siber güvenlik tedbirlerini içerirken, siber güvenlik önlemleri de bilgi güvenliğini destekler.</a:t>
            </a:r>
            <a:endParaRPr lang="tr-TR" b="1" dirty="0" smtClean="0"/>
          </a:p>
        </p:txBody>
      </p:sp>
    </p:spTree>
    <p:extLst>
      <p:ext uri="{BB962C8B-B14F-4D97-AF65-F5344CB8AC3E}">
        <p14:creationId xmlns:p14="http://schemas.microsoft.com/office/powerpoint/2010/main" val="40820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HACK VE HACKER NEDİR?</a:t>
            </a:r>
            <a:endParaRPr lang="tr-TR" dirty="0"/>
          </a:p>
        </p:txBody>
      </p:sp>
      <p:sp>
        <p:nvSpPr>
          <p:cNvPr id="3" name="İçerik Yer Tutucusu 2"/>
          <p:cNvSpPr>
            <a:spLocks noGrp="1"/>
          </p:cNvSpPr>
          <p:nvPr>
            <p:ph idx="1"/>
          </p:nvPr>
        </p:nvSpPr>
        <p:spPr/>
        <p:txBody>
          <a:bodyPr rtlCol="0">
            <a:normAutofit/>
          </a:bodyPr>
          <a:lstStyle/>
          <a:p>
            <a:pPr rtl="0"/>
            <a:r>
              <a:rPr lang="tr-TR" b="1" dirty="0" err="1" smtClean="0"/>
              <a:t>Hack</a:t>
            </a:r>
            <a:r>
              <a:rPr lang="tr-TR" b="1" dirty="0"/>
              <a:t>:</a:t>
            </a:r>
            <a:r>
              <a:rPr lang="tr-TR" dirty="0" smtClean="0"/>
              <a:t> Herhangi bir şeyi kullanım amacı dışında kullanmaktır.</a:t>
            </a:r>
          </a:p>
          <a:p>
            <a:pPr rtl="0"/>
            <a:r>
              <a:rPr lang="tr-TR" b="1" dirty="0" smtClean="0"/>
              <a:t>Hacker ya da bilgisayar korsanı:</a:t>
            </a:r>
            <a:r>
              <a:rPr lang="tr-TR" dirty="0" smtClean="0"/>
              <a:t> Bilgisini sorunların üstesinden gelmek için kullanan yetenekli bilgisayar uzmanı olarak tanımlanır. Hacker ismi, yetenekli bilgisayar uzmanı anlamına gelse de popüler kültürde teknik bilgisi ile bilgisayar sistemlerine girmek için hata veya istismar yöntemlerini kullanan zararlı kişi olarak kullanılır.</a:t>
            </a:r>
          </a:p>
        </p:txBody>
      </p:sp>
    </p:spTree>
    <p:extLst>
      <p:ext uri="{BB962C8B-B14F-4D97-AF65-F5344CB8AC3E}">
        <p14:creationId xmlns:p14="http://schemas.microsoft.com/office/powerpoint/2010/main" val="18823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SİYAH ŞAPKALI HACKER(BLACK HAT HACKER)</a:t>
            </a:r>
            <a:endParaRPr lang="tr-TR" dirty="0"/>
          </a:p>
        </p:txBody>
      </p:sp>
      <p:sp>
        <p:nvSpPr>
          <p:cNvPr id="3" name="İçerik Yer Tutucusu 2"/>
          <p:cNvSpPr>
            <a:spLocks noGrp="1"/>
          </p:cNvSpPr>
          <p:nvPr>
            <p:ph idx="1"/>
          </p:nvPr>
        </p:nvSpPr>
        <p:spPr/>
        <p:txBody>
          <a:bodyPr rtlCol="0">
            <a:normAutofit/>
          </a:bodyPr>
          <a:lstStyle/>
          <a:p>
            <a:pPr rtl="0"/>
            <a:r>
              <a:rPr lang="tr-TR" dirty="0" smtClean="0"/>
              <a:t>Amaçları kötüdür.</a:t>
            </a:r>
          </a:p>
          <a:p>
            <a:pPr rtl="0"/>
            <a:r>
              <a:rPr lang="tr-TR" dirty="0" smtClean="0"/>
              <a:t>Bilgisayar sistemlerine izinsiz erişmek, bilgileri çalmak veya zarar vermek gibi kötü niyetli eylemleri gerçekleştirirler.</a:t>
            </a:r>
          </a:p>
          <a:p>
            <a:pPr rtl="0"/>
            <a:r>
              <a:rPr lang="tr-TR" dirty="0" smtClean="0"/>
              <a:t>Saldırganlar, kişisel kazanç veya zarar verme amaçlarıyla hareket edebilirler.</a:t>
            </a:r>
          </a:p>
        </p:txBody>
      </p:sp>
    </p:spTree>
    <p:extLst>
      <p:ext uri="{BB962C8B-B14F-4D97-AF65-F5344CB8AC3E}">
        <p14:creationId xmlns:p14="http://schemas.microsoft.com/office/powerpoint/2010/main" val="281538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BEYAZ ŞAPKALI HACKER(WHITE HAT HACKER)</a:t>
            </a:r>
            <a:endParaRPr lang="tr-TR" dirty="0"/>
          </a:p>
        </p:txBody>
      </p:sp>
      <p:sp>
        <p:nvSpPr>
          <p:cNvPr id="3" name="İçerik Yer Tutucusu 2"/>
          <p:cNvSpPr>
            <a:spLocks noGrp="1"/>
          </p:cNvSpPr>
          <p:nvPr>
            <p:ph idx="1"/>
          </p:nvPr>
        </p:nvSpPr>
        <p:spPr/>
        <p:txBody>
          <a:bodyPr rtlCol="0">
            <a:normAutofit/>
          </a:bodyPr>
          <a:lstStyle/>
          <a:p>
            <a:pPr rtl="0"/>
            <a:r>
              <a:rPr lang="tr-TR" dirty="0" smtClean="0"/>
              <a:t>Amaçları iyidir.</a:t>
            </a:r>
          </a:p>
          <a:p>
            <a:pPr rtl="0"/>
            <a:r>
              <a:rPr lang="tr-TR" dirty="0" smtClean="0"/>
              <a:t>Bilgisayar sistemlerinin güvenliğini test etmek veya zafiyetleri tespit etmek için izin almış güvenlik uzmanlarıdır.</a:t>
            </a:r>
          </a:p>
          <a:p>
            <a:pPr rtl="0"/>
            <a:r>
              <a:rPr lang="tr-TR" dirty="0" smtClean="0"/>
              <a:t>Sorunları tespit edip düzeltme konusunda organizasyonlara yardımcı olurlar.</a:t>
            </a:r>
          </a:p>
        </p:txBody>
      </p:sp>
    </p:spTree>
    <p:extLst>
      <p:ext uri="{BB962C8B-B14F-4D97-AF65-F5344CB8AC3E}">
        <p14:creationId xmlns:p14="http://schemas.microsoft.com/office/powerpoint/2010/main" val="230877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IP(INTERNET PROTOCOL) NEDİR?</a:t>
            </a:r>
            <a:endParaRPr lang="tr-TR" dirty="0"/>
          </a:p>
        </p:txBody>
      </p:sp>
      <p:pic>
        <p:nvPicPr>
          <p:cNvPr id="1026" name="Picture 2" descr="https://encrypted-tbn0.gstatic.com/images?q=tbn:ANd9GcTm85FFXYkM_b7NS_tOjDsWstpztR1LghIevw&am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251" y="2209800"/>
            <a:ext cx="4807497" cy="235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16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GRİ ŞAPKALI HACKER(GRAY HAT HACKER)</a:t>
            </a:r>
            <a:endParaRPr lang="tr-TR" dirty="0"/>
          </a:p>
        </p:txBody>
      </p:sp>
      <p:sp>
        <p:nvSpPr>
          <p:cNvPr id="3" name="İçerik Yer Tutucusu 2"/>
          <p:cNvSpPr>
            <a:spLocks noGrp="1"/>
          </p:cNvSpPr>
          <p:nvPr>
            <p:ph idx="1"/>
          </p:nvPr>
        </p:nvSpPr>
        <p:spPr/>
        <p:txBody>
          <a:bodyPr rtlCol="0">
            <a:normAutofit/>
          </a:bodyPr>
          <a:lstStyle/>
          <a:p>
            <a:pPr rtl="0"/>
            <a:r>
              <a:rPr lang="tr-TR" dirty="0" smtClean="0"/>
              <a:t>Amaçları karmaşıktır ve genellikle belirsizdir.</a:t>
            </a:r>
          </a:p>
          <a:p>
            <a:pPr rtl="0"/>
            <a:r>
              <a:rPr lang="tr-TR" dirty="0" smtClean="0"/>
              <a:t>İzin almadan bilgisayar sistemlerini test edebilirler, ancak bu işlemi genelde kötü niyetli amaçlarla yapmazlar.</a:t>
            </a:r>
          </a:p>
          <a:p>
            <a:pPr rtl="0"/>
            <a:r>
              <a:rPr lang="tr-TR" dirty="0" smtClean="0"/>
              <a:t>Sistem zafiyetlerini tespit edip sahiplerine bildirebilirler, ancak izin almadan test yapma eğilimindedirler.</a:t>
            </a:r>
          </a:p>
        </p:txBody>
      </p:sp>
    </p:spTree>
    <p:extLst>
      <p:ext uri="{BB962C8B-B14F-4D97-AF65-F5344CB8AC3E}">
        <p14:creationId xmlns:p14="http://schemas.microsoft.com/office/powerpoint/2010/main" val="38679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SOSYAL MÜHENDİSLER(SOCIAL ENGINEERS)</a:t>
            </a:r>
            <a:endParaRPr lang="tr-TR" dirty="0"/>
          </a:p>
        </p:txBody>
      </p:sp>
      <p:sp>
        <p:nvSpPr>
          <p:cNvPr id="3" name="İçerik Yer Tutucusu 2"/>
          <p:cNvSpPr>
            <a:spLocks noGrp="1"/>
          </p:cNvSpPr>
          <p:nvPr>
            <p:ph idx="1"/>
          </p:nvPr>
        </p:nvSpPr>
        <p:spPr/>
        <p:txBody>
          <a:bodyPr rtlCol="0">
            <a:normAutofit/>
          </a:bodyPr>
          <a:lstStyle/>
          <a:p>
            <a:pPr rtl="0"/>
            <a:r>
              <a:rPr lang="tr-TR" dirty="0" smtClean="0"/>
              <a:t>Teknik bilgisayar becerileri yerine insanları manipüle etmeye odaklanan saldırganlardır.</a:t>
            </a:r>
          </a:p>
          <a:p>
            <a:pPr rtl="0"/>
            <a:r>
              <a:rPr lang="tr-TR" dirty="0" smtClean="0"/>
              <a:t>Kişisel bilgileri, kimlik bilgilerini veya giriş bilgilerini elde etmek için insanların güvenini kazanmaya çalışırlar.</a:t>
            </a:r>
          </a:p>
        </p:txBody>
      </p:sp>
    </p:spTree>
    <p:extLst>
      <p:ext uri="{BB962C8B-B14F-4D97-AF65-F5344CB8AC3E}">
        <p14:creationId xmlns:p14="http://schemas.microsoft.com/office/powerpoint/2010/main" val="300391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SCRIPT KIDDIES</a:t>
            </a:r>
            <a:endParaRPr lang="tr-TR" dirty="0"/>
          </a:p>
        </p:txBody>
      </p:sp>
      <p:sp>
        <p:nvSpPr>
          <p:cNvPr id="3" name="İçerik Yer Tutucusu 2"/>
          <p:cNvSpPr>
            <a:spLocks noGrp="1"/>
          </p:cNvSpPr>
          <p:nvPr>
            <p:ph idx="1"/>
          </p:nvPr>
        </p:nvSpPr>
        <p:spPr/>
        <p:txBody>
          <a:bodyPr rtlCol="0">
            <a:normAutofit/>
          </a:bodyPr>
          <a:lstStyle/>
          <a:p>
            <a:pPr rtl="0"/>
            <a:r>
              <a:rPr lang="tr-TR" dirty="0" smtClean="0"/>
              <a:t>Genellikle teknik bilgiye sahip olmayan veya sınırlı bilgiye sahip olan amatör saldırganlardır.</a:t>
            </a:r>
          </a:p>
          <a:p>
            <a:pPr rtl="0"/>
            <a:r>
              <a:rPr lang="tr-TR" dirty="0" smtClean="0"/>
              <a:t>Hazır yazılımları veya saldırı araçlarının kullanımına tam hakim olmadan basit saldırılar gerçekleştirirler.</a:t>
            </a:r>
          </a:p>
          <a:p>
            <a:pPr rtl="0"/>
            <a:r>
              <a:rPr lang="tr-TR" dirty="0" smtClean="0"/>
              <a:t>Genellikle popüler olmayan hedeflere yönelirler.</a:t>
            </a:r>
          </a:p>
        </p:txBody>
      </p:sp>
    </p:spTree>
    <p:extLst>
      <p:ext uri="{BB962C8B-B14F-4D97-AF65-F5344CB8AC3E}">
        <p14:creationId xmlns:p14="http://schemas.microsoft.com/office/powerpoint/2010/main" val="129832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HACKER GRUPLARI(HACKTIVIST GROUPS)</a:t>
            </a:r>
            <a:endParaRPr lang="tr-TR" dirty="0"/>
          </a:p>
        </p:txBody>
      </p:sp>
      <p:sp>
        <p:nvSpPr>
          <p:cNvPr id="3" name="İçerik Yer Tutucusu 2"/>
          <p:cNvSpPr>
            <a:spLocks noGrp="1"/>
          </p:cNvSpPr>
          <p:nvPr>
            <p:ph idx="1"/>
          </p:nvPr>
        </p:nvSpPr>
        <p:spPr/>
        <p:txBody>
          <a:bodyPr rtlCol="0">
            <a:normAutofit/>
          </a:bodyPr>
          <a:lstStyle/>
          <a:p>
            <a:pPr rtl="0"/>
            <a:r>
              <a:rPr lang="tr-TR" dirty="0" smtClean="0"/>
              <a:t>Belirli bir sosyal veya politik amaç için siber saldırılar gerçekleştiren gruplardır.</a:t>
            </a:r>
          </a:p>
          <a:p>
            <a:pPr rtl="0"/>
            <a:r>
              <a:rPr lang="tr-TR" dirty="0" smtClean="0"/>
              <a:t>Örnek olarak </a:t>
            </a:r>
            <a:r>
              <a:rPr lang="tr-TR" dirty="0" err="1" smtClean="0"/>
              <a:t>Anonymous</a:t>
            </a:r>
            <a:r>
              <a:rPr lang="tr-TR" dirty="0" smtClean="0"/>
              <a:t> gibi gruplar, çevrimiçi aktivizm veya sansür karşıtı eylemler için siber saldırılar düzenlerler.</a:t>
            </a:r>
          </a:p>
        </p:txBody>
      </p:sp>
    </p:spTree>
    <p:extLst>
      <p:ext uri="{BB962C8B-B14F-4D97-AF65-F5344CB8AC3E}">
        <p14:creationId xmlns:p14="http://schemas.microsoft.com/office/powerpoint/2010/main" val="304812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UZMANLARI</a:t>
            </a:r>
            <a:endParaRPr lang="tr-TR" dirty="0"/>
          </a:p>
        </p:txBody>
      </p:sp>
      <p:sp>
        <p:nvSpPr>
          <p:cNvPr id="3" name="İçerik Yer Tutucusu 2"/>
          <p:cNvSpPr>
            <a:spLocks noGrp="1"/>
          </p:cNvSpPr>
          <p:nvPr>
            <p:ph idx="1"/>
          </p:nvPr>
        </p:nvSpPr>
        <p:spPr/>
        <p:txBody>
          <a:bodyPr rtlCol="0">
            <a:normAutofit/>
          </a:bodyPr>
          <a:lstStyle/>
          <a:p>
            <a:pPr rtl="0"/>
            <a:r>
              <a:rPr lang="tr-TR" dirty="0" smtClean="0"/>
              <a:t>Siber güvenlik uzmanları, bilgisayar sistemlerinin ve ağlarının güvenliğini sağlamak için çalışan kişilerdir. Siber güvenlik uzmanları, siber tehditleri tanımlamak, önlemek ve azaltmak için çalışırlar. Bunların görevleri:</a:t>
            </a:r>
          </a:p>
          <a:p>
            <a:pPr lvl="1">
              <a:buFont typeface="Wingdings" panose="05000000000000000000" pitchFamily="2" charset="2"/>
              <a:buChar char="ü"/>
            </a:pPr>
            <a:r>
              <a:rPr lang="tr-TR" dirty="0"/>
              <a:t> </a:t>
            </a:r>
            <a:r>
              <a:rPr lang="tr-TR" dirty="0" smtClean="0"/>
              <a:t>Siber tehditleri ve güvenlik açıklarını belirlemek</a:t>
            </a:r>
          </a:p>
          <a:p>
            <a:pPr lvl="1">
              <a:buFont typeface="Wingdings" panose="05000000000000000000" pitchFamily="2" charset="2"/>
              <a:buChar char="ü"/>
            </a:pPr>
            <a:r>
              <a:rPr lang="tr-TR" dirty="0"/>
              <a:t> </a:t>
            </a:r>
            <a:r>
              <a:rPr lang="tr-TR" dirty="0" smtClean="0"/>
              <a:t>Güvenlik politikaları ve prosedürleri geliştirmek</a:t>
            </a:r>
          </a:p>
          <a:p>
            <a:pPr lvl="1">
              <a:buFont typeface="Wingdings" panose="05000000000000000000" pitchFamily="2" charset="2"/>
              <a:buChar char="ü"/>
            </a:pPr>
            <a:r>
              <a:rPr lang="tr-TR" dirty="0"/>
              <a:t> </a:t>
            </a:r>
            <a:r>
              <a:rPr lang="tr-TR" dirty="0" smtClean="0"/>
              <a:t>Güvenlik sistemlerini ve uygulamalarını kurmak ve yönetmek</a:t>
            </a:r>
          </a:p>
          <a:p>
            <a:pPr lvl="1">
              <a:buFont typeface="Wingdings" panose="05000000000000000000" pitchFamily="2" charset="2"/>
              <a:buChar char="ü"/>
            </a:pPr>
            <a:r>
              <a:rPr lang="tr-TR" dirty="0"/>
              <a:t> </a:t>
            </a:r>
            <a:r>
              <a:rPr lang="tr-TR" dirty="0" smtClean="0"/>
              <a:t>Siber saldırıları araştırmak ve yanıtlamak</a:t>
            </a:r>
          </a:p>
          <a:p>
            <a:pPr lvl="1">
              <a:buFont typeface="Wingdings" panose="05000000000000000000" pitchFamily="2" charset="2"/>
              <a:buChar char="ü"/>
            </a:pPr>
            <a:r>
              <a:rPr lang="tr-TR" dirty="0"/>
              <a:t> </a:t>
            </a:r>
            <a:r>
              <a:rPr lang="tr-TR" dirty="0" smtClean="0"/>
              <a:t>Güvenlik eğitimi ve farkındalık sağlamak</a:t>
            </a:r>
          </a:p>
          <a:p>
            <a:pPr marL="367200" lvl="1" indent="-255600">
              <a:buFont typeface="Arial" panose="020B0604020202020204" pitchFamily="34" charset="0"/>
              <a:buChar char="•"/>
            </a:pPr>
            <a:r>
              <a:rPr lang="tr-TR" dirty="0" smtClean="0"/>
              <a:t>Bunlar kırmızı takım(</a:t>
            </a:r>
            <a:r>
              <a:rPr lang="tr-TR" dirty="0" err="1" smtClean="0"/>
              <a:t>red</a:t>
            </a:r>
            <a:r>
              <a:rPr lang="tr-TR" dirty="0" smtClean="0"/>
              <a:t> </a:t>
            </a:r>
            <a:r>
              <a:rPr lang="tr-TR" dirty="0" err="1" smtClean="0"/>
              <a:t>team</a:t>
            </a:r>
            <a:r>
              <a:rPr lang="tr-TR" dirty="0" smtClean="0"/>
              <a:t>) ve mavi takım(</a:t>
            </a:r>
            <a:r>
              <a:rPr lang="tr-TR" dirty="0" err="1" smtClean="0"/>
              <a:t>blue</a:t>
            </a:r>
            <a:r>
              <a:rPr lang="tr-TR" dirty="0" smtClean="0"/>
              <a:t> </a:t>
            </a:r>
            <a:r>
              <a:rPr lang="tr-TR" dirty="0" err="1" smtClean="0"/>
              <a:t>team</a:t>
            </a:r>
            <a:r>
              <a:rPr lang="tr-TR" dirty="0" smtClean="0"/>
              <a:t>) olarak ikiye ayrılırlar.</a:t>
            </a:r>
            <a:endParaRPr lang="tr-TR" dirty="0"/>
          </a:p>
        </p:txBody>
      </p:sp>
    </p:spTree>
    <p:extLst>
      <p:ext uri="{BB962C8B-B14F-4D97-AF65-F5344CB8AC3E}">
        <p14:creationId xmlns:p14="http://schemas.microsoft.com/office/powerpoint/2010/main" val="45523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KIRMIZI TAKIM(RED TEAM)</a:t>
            </a:r>
            <a:endParaRPr lang="tr-TR" dirty="0"/>
          </a:p>
        </p:txBody>
      </p:sp>
      <p:sp>
        <p:nvSpPr>
          <p:cNvPr id="3" name="İçerik Yer Tutucusu 2"/>
          <p:cNvSpPr>
            <a:spLocks noGrp="1"/>
          </p:cNvSpPr>
          <p:nvPr>
            <p:ph idx="1"/>
          </p:nvPr>
        </p:nvSpPr>
        <p:spPr/>
        <p:txBody>
          <a:bodyPr rtlCol="0">
            <a:normAutofit/>
          </a:bodyPr>
          <a:lstStyle/>
          <a:p>
            <a:pPr rtl="0"/>
            <a:r>
              <a:rPr lang="tr-TR" dirty="0" smtClean="0"/>
              <a:t>Kırmızı takım üyeleri, saldırganlar gibi düşünerek ve hareket ederek, kurumun güvenlik açıklarını ve zayıflıklarını belirlemeye çalışırlar.</a:t>
            </a:r>
          </a:p>
          <a:p>
            <a:pPr rtl="0"/>
            <a:r>
              <a:rPr lang="tr-TR" dirty="0" smtClean="0"/>
              <a:t>Kırmızı takım çalışmaları, bir kurumun siber güvenlik duruşunu geliştirmenin ve bir saldırı durumunda ne kadar hazırlıklı olduğunu belirlemenin etkili bir yoludur. Kırmızı takım amaçları:</a:t>
            </a:r>
          </a:p>
          <a:p>
            <a:pPr lvl="1">
              <a:buFont typeface="Wingdings" panose="05000000000000000000" pitchFamily="2" charset="2"/>
              <a:buChar char="ü"/>
            </a:pPr>
            <a:r>
              <a:rPr lang="tr-TR" dirty="0"/>
              <a:t> </a:t>
            </a:r>
            <a:r>
              <a:rPr lang="tr-TR" dirty="0" smtClean="0"/>
              <a:t>Saldırganlardır</a:t>
            </a:r>
          </a:p>
          <a:p>
            <a:pPr lvl="1">
              <a:buFont typeface="Wingdings" panose="05000000000000000000" pitchFamily="2" charset="2"/>
              <a:buChar char="ü"/>
            </a:pPr>
            <a:r>
              <a:rPr lang="tr-TR" dirty="0" smtClean="0"/>
              <a:t> Kuruluşun savunmasını test ederler</a:t>
            </a:r>
          </a:p>
          <a:p>
            <a:pPr lvl="1">
              <a:buFont typeface="Wingdings" panose="05000000000000000000" pitchFamily="2" charset="2"/>
              <a:buChar char="ü"/>
            </a:pPr>
            <a:r>
              <a:rPr lang="tr-TR" dirty="0"/>
              <a:t> </a:t>
            </a:r>
            <a:r>
              <a:rPr lang="tr-TR" dirty="0" smtClean="0"/>
              <a:t>Gerçek dünya siber saldırılarında kullanılan teknikleri kullanırlar</a:t>
            </a:r>
          </a:p>
          <a:p>
            <a:pPr lvl="1">
              <a:buFont typeface="Wingdings" panose="05000000000000000000" pitchFamily="2" charset="2"/>
              <a:buChar char="ü"/>
            </a:pPr>
            <a:r>
              <a:rPr lang="tr-TR" dirty="0"/>
              <a:t> </a:t>
            </a:r>
            <a:r>
              <a:rPr lang="tr-TR" dirty="0" smtClean="0"/>
              <a:t>Açıklıkları ve  zayıflıkları bulmayı amaçlarlar</a:t>
            </a:r>
            <a:endParaRPr lang="tr-TR" dirty="0"/>
          </a:p>
        </p:txBody>
      </p:sp>
    </p:spTree>
    <p:extLst>
      <p:ext uri="{BB962C8B-B14F-4D97-AF65-F5344CB8AC3E}">
        <p14:creationId xmlns:p14="http://schemas.microsoft.com/office/powerpoint/2010/main" val="15554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MAVİ TAKIM(BLUE TEAM)</a:t>
            </a:r>
            <a:endParaRPr lang="tr-TR" dirty="0"/>
          </a:p>
        </p:txBody>
      </p:sp>
      <p:sp>
        <p:nvSpPr>
          <p:cNvPr id="3" name="İçerik Yer Tutucusu 2"/>
          <p:cNvSpPr>
            <a:spLocks noGrp="1"/>
          </p:cNvSpPr>
          <p:nvPr>
            <p:ph idx="1"/>
          </p:nvPr>
        </p:nvSpPr>
        <p:spPr/>
        <p:txBody>
          <a:bodyPr rtlCol="0">
            <a:normAutofit/>
          </a:bodyPr>
          <a:lstStyle/>
          <a:p>
            <a:pPr rtl="0"/>
            <a:r>
              <a:rPr lang="tr-TR" dirty="0" smtClean="0"/>
              <a:t>Mavi takım üyeleri, bir kurumun siber güvenlik sistemlerini ve süreçlerini korumaktan sorumlu bir ekiptir. Mavi takım üyeleri, saldırganların saldırılarını tespit etmek, engellemek ve etkisini azaltmak için çalışırlar.</a:t>
            </a:r>
          </a:p>
          <a:p>
            <a:pPr lvl="1">
              <a:buFont typeface="Wingdings" panose="05000000000000000000" pitchFamily="2" charset="2"/>
              <a:buChar char="ü"/>
            </a:pPr>
            <a:r>
              <a:rPr lang="tr-TR" dirty="0" smtClean="0"/>
              <a:t> Savunmacılardır</a:t>
            </a:r>
            <a:endParaRPr lang="tr-TR" dirty="0"/>
          </a:p>
          <a:p>
            <a:pPr lvl="1">
              <a:buFont typeface="Wingdings" panose="05000000000000000000" pitchFamily="2" charset="2"/>
              <a:buChar char="ü"/>
            </a:pPr>
            <a:r>
              <a:rPr lang="tr-TR" dirty="0"/>
              <a:t> Kuruluşun </a:t>
            </a:r>
            <a:r>
              <a:rPr lang="tr-TR" dirty="0" smtClean="0"/>
              <a:t>savunmasını korumaya çalışırlar</a:t>
            </a:r>
            <a:endParaRPr lang="tr-TR" dirty="0"/>
          </a:p>
          <a:p>
            <a:pPr lvl="1">
              <a:buFont typeface="Wingdings" panose="05000000000000000000" pitchFamily="2" charset="2"/>
              <a:buChar char="ü"/>
            </a:pPr>
            <a:r>
              <a:rPr lang="tr-TR" dirty="0"/>
              <a:t> </a:t>
            </a:r>
            <a:r>
              <a:rPr lang="tr-TR" dirty="0" smtClean="0"/>
              <a:t>Güvenlik politikaları, prosedürleri ve tekniklerini </a:t>
            </a:r>
            <a:r>
              <a:rPr lang="tr-TR" dirty="0"/>
              <a:t>kullanırlar</a:t>
            </a:r>
          </a:p>
          <a:p>
            <a:pPr lvl="1">
              <a:buFont typeface="Wingdings" panose="05000000000000000000" pitchFamily="2" charset="2"/>
              <a:buChar char="ü"/>
            </a:pPr>
            <a:r>
              <a:rPr lang="tr-TR" dirty="0"/>
              <a:t> </a:t>
            </a:r>
            <a:r>
              <a:rPr lang="tr-TR" dirty="0" smtClean="0"/>
              <a:t>Saldırıları tespit etmek, engellemek ve yanıt vermeyi amaçlarlar</a:t>
            </a:r>
            <a:endParaRPr lang="tr-TR" dirty="0"/>
          </a:p>
        </p:txBody>
      </p:sp>
    </p:spTree>
    <p:extLst>
      <p:ext uri="{BB962C8B-B14F-4D97-AF65-F5344CB8AC3E}">
        <p14:creationId xmlns:p14="http://schemas.microsoft.com/office/powerpoint/2010/main" val="151018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İÇİN ÖNEMLİ KAVRAMLAR</a:t>
            </a:r>
            <a:endParaRPr lang="tr-TR" dirty="0"/>
          </a:p>
        </p:txBody>
      </p:sp>
      <p:sp>
        <p:nvSpPr>
          <p:cNvPr id="3" name="İçerik Yer Tutucusu 2"/>
          <p:cNvSpPr>
            <a:spLocks noGrp="1"/>
          </p:cNvSpPr>
          <p:nvPr>
            <p:ph idx="1"/>
          </p:nvPr>
        </p:nvSpPr>
        <p:spPr/>
        <p:txBody>
          <a:bodyPr rtlCol="0">
            <a:normAutofit/>
          </a:bodyPr>
          <a:lstStyle/>
          <a:p>
            <a:pPr rtl="0"/>
            <a:r>
              <a:rPr lang="tr-TR" dirty="0" smtClean="0"/>
              <a:t>Linux</a:t>
            </a:r>
          </a:p>
          <a:p>
            <a:pPr rtl="0"/>
            <a:r>
              <a:rPr lang="tr-TR" dirty="0" err="1" smtClean="0"/>
              <a:t>Python</a:t>
            </a:r>
            <a:endParaRPr lang="tr-TR" dirty="0" smtClean="0"/>
          </a:p>
          <a:p>
            <a:pPr rtl="0"/>
            <a:r>
              <a:rPr lang="tr-TR" dirty="0" smtClean="0"/>
              <a:t>Network</a:t>
            </a:r>
          </a:p>
          <a:p>
            <a:pPr rtl="0"/>
            <a:r>
              <a:rPr lang="tr-TR" dirty="0" smtClean="0"/>
              <a:t>Şifreleme</a:t>
            </a:r>
          </a:p>
          <a:p>
            <a:pPr rtl="0"/>
            <a:r>
              <a:rPr lang="tr-TR" dirty="0" smtClean="0"/>
              <a:t>Yazılım Geliştirme</a:t>
            </a:r>
          </a:p>
          <a:p>
            <a:pPr rtl="0"/>
            <a:r>
              <a:rPr lang="tr-TR" dirty="0" smtClean="0"/>
              <a:t>Bulut Bilişim</a:t>
            </a:r>
          </a:p>
          <a:p>
            <a:pPr rtl="0"/>
            <a:r>
              <a:rPr lang="tr-TR" dirty="0" smtClean="0"/>
              <a:t>Donanım</a:t>
            </a:r>
          </a:p>
          <a:p>
            <a:pPr rtl="0"/>
            <a:r>
              <a:rPr lang="tr-TR" dirty="0" smtClean="0"/>
              <a:t>Adli Bilişim</a:t>
            </a:r>
          </a:p>
          <a:p>
            <a:pPr rtl="0"/>
            <a:r>
              <a:rPr lang="tr-TR" dirty="0" smtClean="0"/>
              <a:t>Sosyal Mühendislik</a:t>
            </a:r>
            <a:endParaRPr lang="tr-TR" dirty="0"/>
          </a:p>
        </p:txBody>
      </p:sp>
    </p:spTree>
    <p:extLst>
      <p:ext uri="{BB962C8B-B14F-4D97-AF65-F5344CB8AC3E}">
        <p14:creationId xmlns:p14="http://schemas.microsoft.com/office/powerpoint/2010/main" val="182951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Siber Tehdit(</a:t>
            </a:r>
            <a:r>
              <a:rPr lang="tr-TR" b="1" dirty="0" err="1" smtClean="0"/>
              <a:t>Cyber</a:t>
            </a:r>
            <a:r>
              <a:rPr lang="tr-TR" b="1" dirty="0" smtClean="0"/>
              <a:t> </a:t>
            </a:r>
            <a:r>
              <a:rPr lang="tr-TR" b="1" dirty="0" err="1" smtClean="0"/>
              <a:t>Threat</a:t>
            </a:r>
            <a:r>
              <a:rPr lang="tr-TR" b="1" dirty="0" smtClean="0"/>
              <a:t>): </a:t>
            </a:r>
            <a:r>
              <a:rPr lang="tr-TR" dirty="0" smtClean="0"/>
              <a:t>Bilgisayar sistemlerine veya dijital ortama zarar verme veya hassas bilgilere erişme amacıyla gerçekleştirilen herhangi bir potansiyel zararlı aktiviteyi ifade eder.</a:t>
            </a:r>
          </a:p>
          <a:p>
            <a:pPr rtl="0"/>
            <a:r>
              <a:rPr lang="tr-TR" b="1" dirty="0" smtClean="0"/>
              <a:t>Siber Saldırı(</a:t>
            </a:r>
            <a:r>
              <a:rPr lang="tr-TR" b="1" dirty="0" err="1" smtClean="0"/>
              <a:t>Cyber</a:t>
            </a:r>
            <a:r>
              <a:rPr lang="tr-TR" b="1" dirty="0" smtClean="0"/>
              <a:t> Attack): </a:t>
            </a:r>
            <a:r>
              <a:rPr lang="tr-TR" dirty="0" smtClean="0"/>
              <a:t>Bilgisayar sistemlerine veya dijital altyapılara yönelik saldırılar, siber </a:t>
            </a:r>
            <a:r>
              <a:rPr lang="tr-TR" dirty="0" err="1" smtClean="0"/>
              <a:t>tehditin</a:t>
            </a:r>
            <a:r>
              <a:rPr lang="tr-TR" dirty="0" smtClean="0"/>
              <a:t> gerçekleştirildiği eylemlerdir.</a:t>
            </a:r>
          </a:p>
          <a:p>
            <a:pPr rtl="0"/>
            <a:r>
              <a:rPr lang="tr-TR" b="1" dirty="0" smtClean="0"/>
              <a:t>Güvenlik Duvarı(Firewall): </a:t>
            </a:r>
            <a:r>
              <a:rPr lang="tr-TR" dirty="0" smtClean="0"/>
              <a:t>Ağ trafiğini izleyen ve izin verilen trafiği geçiren, izin verilmeyen trafiği engelleyen bir yapıdır. Güvenlik Duvarı </a:t>
            </a:r>
            <a:r>
              <a:rPr lang="tr-TR" dirty="0" err="1" smtClean="0"/>
              <a:t>yazılımsal</a:t>
            </a:r>
            <a:r>
              <a:rPr lang="tr-TR" dirty="0" smtClean="0"/>
              <a:t> veya donanımsal olabilir.</a:t>
            </a:r>
            <a:endParaRPr lang="tr-TR" b="1" dirty="0"/>
          </a:p>
        </p:txBody>
      </p:sp>
    </p:spTree>
    <p:extLst>
      <p:ext uri="{BB962C8B-B14F-4D97-AF65-F5344CB8AC3E}">
        <p14:creationId xmlns:p14="http://schemas.microsoft.com/office/powerpoint/2010/main" val="185657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Parola(</a:t>
            </a:r>
            <a:r>
              <a:rPr lang="tr-TR" b="1" dirty="0" err="1" smtClean="0"/>
              <a:t>Password</a:t>
            </a:r>
            <a:r>
              <a:rPr lang="tr-TR" b="1" dirty="0" smtClean="0"/>
              <a:t>): </a:t>
            </a:r>
            <a:r>
              <a:rPr lang="tr-TR" dirty="0" smtClean="0"/>
              <a:t>Bir kullanıcının bir sisteme veya uygulamaya erişmek için kullandığı bir dizi karakterdir. Parolalar genellikle harflerden, sayılardan ve sembollerden oluşur ve karmaşık ve tahmin edilmesi zor olmaları için tasarlanır.</a:t>
            </a:r>
          </a:p>
          <a:p>
            <a:pPr rtl="0"/>
            <a:r>
              <a:rPr lang="tr-TR" b="1" dirty="0" smtClean="0"/>
              <a:t>Şifre(</a:t>
            </a:r>
            <a:r>
              <a:rPr lang="tr-TR" b="1" dirty="0" err="1" smtClean="0"/>
              <a:t>Cipher</a:t>
            </a:r>
            <a:r>
              <a:rPr lang="tr-TR" b="1" dirty="0" smtClean="0"/>
              <a:t>): </a:t>
            </a:r>
            <a:r>
              <a:rPr lang="tr-TR" dirty="0" smtClean="0"/>
              <a:t>Bir parolanın şifrelenmiş halidir. Şifreleme, bir parolayı korumanın bir yoludur, çünkü şifrelenmemiş parolayı bilmeden şifreyi çözmek zordur.</a:t>
            </a:r>
          </a:p>
        </p:txBody>
      </p:sp>
    </p:spTree>
    <p:extLst>
      <p:ext uri="{BB962C8B-B14F-4D97-AF65-F5344CB8AC3E}">
        <p14:creationId xmlns:p14="http://schemas.microsoft.com/office/powerpoint/2010/main" val="136149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MAC(MEDIA ACCESS CONTROL) NEDİR?</a:t>
            </a:r>
            <a:endParaRPr lang="tr-TR" dirty="0"/>
          </a:p>
        </p:txBody>
      </p:sp>
      <p:sp>
        <p:nvSpPr>
          <p:cNvPr id="3" name="İçerik Yer Tutucusu 2"/>
          <p:cNvSpPr>
            <a:spLocks noGrp="1"/>
          </p:cNvSpPr>
          <p:nvPr>
            <p:ph idx="1"/>
          </p:nvPr>
        </p:nvSpPr>
        <p:spPr/>
        <p:txBody>
          <a:bodyPr rtlCol="0">
            <a:normAutofit/>
          </a:bodyPr>
          <a:lstStyle/>
          <a:p>
            <a:pPr algn="just"/>
            <a:r>
              <a:rPr lang="tr-TR" dirty="0" smtClean="0"/>
              <a:t>MAC (Media Access Control) adresi, ağ arabirim kartlarının (NIC - Network </a:t>
            </a:r>
            <a:r>
              <a:rPr lang="tr-TR" dirty="0" err="1" smtClean="0"/>
              <a:t>Interface</a:t>
            </a:r>
            <a:r>
              <a:rPr lang="tr-TR" dirty="0" smtClean="0"/>
              <a:t> </a:t>
            </a:r>
            <a:r>
              <a:rPr lang="tr-TR" dirty="0" err="1" smtClean="0"/>
              <a:t>Card</a:t>
            </a:r>
            <a:r>
              <a:rPr lang="tr-TR" dirty="0" smtClean="0"/>
              <a:t>) fiziksel olarak benzersiz tanımlayıcısıdır. Her ağ cihazı, üretici tarafından atanan ve cihazın donanımına sabit olarak bağlı olan bir MAC adresine sahiptir. MAC adresi, ağ üzerindeki cihazların birbirleriyle iletişim kurması için kullanılır ve 48 bittir.</a:t>
            </a:r>
          </a:p>
          <a:p>
            <a:pPr algn="just"/>
            <a:r>
              <a:rPr lang="tr-TR" dirty="0" smtClean="0"/>
              <a:t>Her </a:t>
            </a:r>
            <a:r>
              <a:rPr lang="tr-TR" dirty="0"/>
              <a:t>MAC adresi, dünya çapında benzersizdir. Bu, aynı ağda veya farklı ağlarda iki cihazın aynı MAC adresine sahip olmamasını sağlar.</a:t>
            </a:r>
          </a:p>
          <a:p>
            <a:pPr algn="just"/>
            <a:r>
              <a:rPr lang="tr-TR" dirty="0"/>
              <a:t>MAC adresi, genellikle 12 karakterlik bir </a:t>
            </a:r>
            <a:r>
              <a:rPr lang="tr-TR" dirty="0" err="1"/>
              <a:t>hexadecimal</a:t>
            </a:r>
            <a:r>
              <a:rPr lang="tr-TR" dirty="0"/>
              <a:t> (onaltılık) sayı dizisidir. Örneğin</a:t>
            </a:r>
            <a:r>
              <a:rPr lang="tr-TR" dirty="0" smtClean="0"/>
              <a:t>: 00:1A:2B:3C:4D:5E</a:t>
            </a:r>
            <a:endParaRPr lang="tr-TR" dirty="0"/>
          </a:p>
          <a:p>
            <a:pPr algn="just"/>
            <a:endParaRPr lang="tr-TR" dirty="0"/>
          </a:p>
          <a:p>
            <a:pPr algn="just"/>
            <a:endParaRPr lang="tr-TR" dirty="0" smtClean="0"/>
          </a:p>
          <a:p>
            <a:pPr algn="just"/>
            <a:endParaRPr lang="tr-TR" dirty="0"/>
          </a:p>
          <a:p>
            <a:pPr marL="109728" indent="0" algn="just">
              <a:buNone/>
            </a:pPr>
            <a:endParaRPr lang="tr-TR" dirty="0"/>
          </a:p>
        </p:txBody>
      </p:sp>
    </p:spTree>
    <p:extLst>
      <p:ext uri="{BB962C8B-B14F-4D97-AF65-F5344CB8AC3E}">
        <p14:creationId xmlns:p14="http://schemas.microsoft.com/office/powerpoint/2010/main" val="19908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Kodlayıcı(Encoder): </a:t>
            </a:r>
            <a:r>
              <a:rPr lang="tr-TR" dirty="0" smtClean="0"/>
              <a:t>Bir metni başka bir metne dönüştüren bir programdır.</a:t>
            </a:r>
          </a:p>
          <a:p>
            <a:pPr rtl="0"/>
            <a:r>
              <a:rPr lang="tr-TR" b="1" dirty="0" smtClean="0"/>
              <a:t>Kimlik Doğrulama(</a:t>
            </a:r>
            <a:r>
              <a:rPr lang="tr-TR" b="1" dirty="0" err="1" smtClean="0"/>
              <a:t>Authentication</a:t>
            </a:r>
            <a:r>
              <a:rPr lang="tr-TR" b="1" dirty="0" smtClean="0"/>
              <a:t>): </a:t>
            </a:r>
            <a:r>
              <a:rPr lang="tr-TR" dirty="0" smtClean="0"/>
              <a:t>Kullanıcıların veya sistemlerin kimliklerini doğrulama sürecidir. Parola, </a:t>
            </a:r>
            <a:r>
              <a:rPr lang="tr-TR" dirty="0" err="1" smtClean="0"/>
              <a:t>biyometrik</a:t>
            </a:r>
            <a:r>
              <a:rPr lang="tr-TR" dirty="0" smtClean="0"/>
              <a:t> veriler veya iki faktörlü kimlik doğrulama bu kavrama örnek olarak verilebilir. </a:t>
            </a:r>
          </a:p>
          <a:p>
            <a:pPr rtl="0"/>
            <a:r>
              <a:rPr lang="tr-TR" b="1" dirty="0" smtClean="0"/>
              <a:t>Yetkilendirme(</a:t>
            </a:r>
            <a:r>
              <a:rPr lang="tr-TR" b="1" dirty="0" err="1" smtClean="0"/>
              <a:t>Authorization</a:t>
            </a:r>
            <a:r>
              <a:rPr lang="tr-TR" b="1" dirty="0" smtClean="0"/>
              <a:t>): </a:t>
            </a:r>
            <a:r>
              <a:rPr lang="tr-TR" dirty="0" smtClean="0"/>
              <a:t>Kimlik doğrulama sonrasında kullanıcılara veya sistemlere belirli kaynaklara erişim izni verilmesi sürecidir.</a:t>
            </a:r>
            <a:endParaRPr lang="tr-TR" b="1" dirty="0" smtClean="0"/>
          </a:p>
        </p:txBody>
      </p:sp>
    </p:spTree>
    <p:extLst>
      <p:ext uri="{BB962C8B-B14F-4D97-AF65-F5344CB8AC3E}">
        <p14:creationId xmlns:p14="http://schemas.microsoft.com/office/powerpoint/2010/main" val="77969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Güvenlik Güncellemeleri(Security </a:t>
            </a:r>
            <a:r>
              <a:rPr lang="tr-TR" b="1" dirty="0" err="1" smtClean="0"/>
              <a:t>Patch</a:t>
            </a:r>
            <a:r>
              <a:rPr lang="tr-TR" b="1" dirty="0" smtClean="0"/>
              <a:t>): </a:t>
            </a:r>
            <a:r>
              <a:rPr lang="tr-TR" dirty="0" smtClean="0"/>
              <a:t>Yazılım veya işletim sistemlerindeki güvenlik açıklarını kapatmak için yayınlanan düzeltmelerdir. Bu güncellemeler, bilgisayarların güvenliğini artırmak için önemlidir.</a:t>
            </a:r>
          </a:p>
          <a:p>
            <a:pPr rtl="0"/>
            <a:r>
              <a:rPr lang="tr-TR" b="1" dirty="0" smtClean="0"/>
              <a:t>Sosyal Mühendislik(</a:t>
            </a:r>
            <a:r>
              <a:rPr lang="tr-TR" b="1" dirty="0" err="1" smtClean="0"/>
              <a:t>Social</a:t>
            </a:r>
            <a:r>
              <a:rPr lang="tr-TR" b="1" dirty="0" smtClean="0"/>
              <a:t> </a:t>
            </a:r>
            <a:r>
              <a:rPr lang="tr-TR" b="1" dirty="0" err="1" smtClean="0"/>
              <a:t>Engineering</a:t>
            </a:r>
            <a:r>
              <a:rPr lang="tr-TR" b="1" dirty="0" smtClean="0"/>
              <a:t>): </a:t>
            </a:r>
            <a:r>
              <a:rPr lang="tr-TR" dirty="0" smtClean="0"/>
              <a:t>Siber saldırganların insanları manipüle ederek hassas bilgilere veya sistemlere erişmeye çalıştığı bir saldırı taktiğidir. Örnekler arasında sahtekarlık, telefon dolandırıcılığı ve </a:t>
            </a:r>
            <a:r>
              <a:rPr lang="tr-TR" dirty="0" err="1" smtClean="0"/>
              <a:t>oltalama</a:t>
            </a:r>
            <a:r>
              <a:rPr lang="tr-TR" dirty="0" smtClean="0"/>
              <a:t>(</a:t>
            </a:r>
            <a:r>
              <a:rPr lang="tr-TR" dirty="0" err="1" smtClean="0"/>
              <a:t>phishing</a:t>
            </a:r>
            <a:r>
              <a:rPr lang="tr-TR" dirty="0" smtClean="0"/>
              <a:t>) yer alır.</a:t>
            </a:r>
            <a:endParaRPr lang="tr-TR" b="1" dirty="0" smtClean="0"/>
          </a:p>
        </p:txBody>
      </p:sp>
    </p:spTree>
    <p:extLst>
      <p:ext uri="{BB962C8B-B14F-4D97-AF65-F5344CB8AC3E}">
        <p14:creationId xmlns:p14="http://schemas.microsoft.com/office/powerpoint/2010/main" val="294879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Sosyal Mühendislik Testleri: </a:t>
            </a:r>
            <a:r>
              <a:rPr lang="tr-TR" dirty="0" smtClean="0"/>
              <a:t>İnsanların güvenlik önlemlerini manipüle etmeye çalışan saldırılar veya testlerdir. Bu, sahtekarlık ve insanların duygusal tepkilerini kullanma stratejilerini içerebilir.</a:t>
            </a:r>
          </a:p>
          <a:p>
            <a:pPr rtl="0"/>
            <a:r>
              <a:rPr lang="tr-TR" b="1" dirty="0" smtClean="0"/>
              <a:t>Veri Sızıntısı(Data </a:t>
            </a:r>
            <a:r>
              <a:rPr lang="tr-TR" b="1" dirty="0" err="1" smtClean="0"/>
              <a:t>Breach</a:t>
            </a:r>
            <a:r>
              <a:rPr lang="tr-TR" b="1" dirty="0" smtClean="0"/>
              <a:t>): </a:t>
            </a:r>
            <a:r>
              <a:rPr lang="tr-TR" dirty="0" smtClean="0"/>
              <a:t>Hassas veya kişisel bilgilerin izinsiz bir şekilde sızdırılması veya çalınmasıdır. Bu, kullanıcıların gizliliğinin ihlal edilmesine neden olabilir.</a:t>
            </a:r>
          </a:p>
          <a:p>
            <a:pPr rtl="0"/>
            <a:r>
              <a:rPr lang="tr-TR" b="1" dirty="0" smtClean="0"/>
              <a:t>Ağ Güvenliği(Network Security): </a:t>
            </a:r>
            <a:r>
              <a:rPr lang="tr-TR" dirty="0" smtClean="0"/>
              <a:t>Bilgisayar ağlarını, ağ trafiğini ve verileri koruma amacıyla alınan önlemleri ifade eder.</a:t>
            </a:r>
            <a:endParaRPr lang="tr-TR" b="1" dirty="0" smtClean="0"/>
          </a:p>
        </p:txBody>
      </p:sp>
    </p:spTree>
    <p:extLst>
      <p:ext uri="{BB962C8B-B14F-4D97-AF65-F5344CB8AC3E}">
        <p14:creationId xmlns:p14="http://schemas.microsoft.com/office/powerpoint/2010/main" val="407513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Güvenlik Politikası(Security </a:t>
            </a:r>
            <a:r>
              <a:rPr lang="tr-TR" b="1" dirty="0" err="1" smtClean="0"/>
              <a:t>Policy</a:t>
            </a:r>
            <a:r>
              <a:rPr lang="tr-TR" b="1" dirty="0" smtClean="0"/>
              <a:t>): </a:t>
            </a:r>
            <a:r>
              <a:rPr lang="tr-TR" dirty="0" smtClean="0"/>
              <a:t>Bir organizasyonun veya bireyin siber güvenlikle ilgili belirlediği kurallar, prosedürler ve yönergelerdir.</a:t>
            </a:r>
          </a:p>
          <a:p>
            <a:pPr rtl="0"/>
            <a:r>
              <a:rPr lang="tr-TR" b="1" dirty="0" smtClean="0"/>
              <a:t>Güvenlik Bilinci(Security </a:t>
            </a:r>
            <a:r>
              <a:rPr lang="tr-TR" b="1" dirty="0" err="1" smtClean="0"/>
              <a:t>Awareness</a:t>
            </a:r>
            <a:r>
              <a:rPr lang="tr-TR" b="1" dirty="0" smtClean="0"/>
              <a:t>): </a:t>
            </a:r>
            <a:r>
              <a:rPr lang="tr-TR" dirty="0" smtClean="0"/>
              <a:t>Kullanıcıların siber güvenlik risklerini ve önlemlerini anlama ve bu konuda eğitimli olma durumunu ifade eder.</a:t>
            </a:r>
          </a:p>
          <a:p>
            <a:pPr rtl="0"/>
            <a:r>
              <a:rPr lang="tr-TR" b="1" dirty="0" smtClean="0"/>
              <a:t>Ofansif Güvenlik(Hacking): </a:t>
            </a:r>
            <a:r>
              <a:rPr lang="tr-TR" dirty="0" smtClean="0"/>
              <a:t>Sistemlerin veya ağların güvenlik önlemlerini aşmayı amaçlayan siber saldırılar veya testler için kullanılan teknikler ve stratejiler.</a:t>
            </a:r>
            <a:endParaRPr lang="tr-TR" b="1" dirty="0" smtClean="0"/>
          </a:p>
        </p:txBody>
      </p:sp>
    </p:spTree>
    <p:extLst>
      <p:ext uri="{BB962C8B-B14F-4D97-AF65-F5344CB8AC3E}">
        <p14:creationId xmlns:p14="http://schemas.microsoft.com/office/powerpoint/2010/main" val="308598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Defansif Güvenlik(İyileştirme-Güçlendirme): </a:t>
            </a:r>
            <a:r>
              <a:rPr lang="tr-TR" dirty="0" smtClean="0"/>
              <a:t>Bilgisayar sistemlerini ve ağları koruma amacıyla güvenlik önlemlerini geliştirme ve iyileştirme süreçleri.</a:t>
            </a:r>
          </a:p>
          <a:p>
            <a:pPr rtl="0"/>
            <a:r>
              <a:rPr lang="tr-TR" b="1" dirty="0" smtClean="0"/>
              <a:t>Sızma Testi(</a:t>
            </a:r>
            <a:r>
              <a:rPr lang="tr-TR" b="1" dirty="0" err="1" smtClean="0"/>
              <a:t>Penetrasyon</a:t>
            </a:r>
            <a:r>
              <a:rPr lang="tr-TR" b="1" dirty="0" smtClean="0"/>
              <a:t> Testi/</a:t>
            </a:r>
            <a:r>
              <a:rPr lang="tr-TR" b="1" dirty="0" err="1" smtClean="0"/>
              <a:t>Penetration</a:t>
            </a:r>
            <a:r>
              <a:rPr lang="tr-TR" b="1" dirty="0" smtClean="0"/>
              <a:t> Test): </a:t>
            </a:r>
            <a:r>
              <a:rPr lang="tr-TR" dirty="0" smtClean="0"/>
              <a:t>Bilgisayar sistemlerinin veya ağların güvenlik açıklarını ve zafiyetlerini belirlemek için yapılan kontrollü saldırı ve testler.</a:t>
            </a:r>
          </a:p>
        </p:txBody>
      </p:sp>
    </p:spTree>
    <p:extLst>
      <p:ext uri="{BB962C8B-B14F-4D97-AF65-F5344CB8AC3E}">
        <p14:creationId xmlns:p14="http://schemas.microsoft.com/office/powerpoint/2010/main" val="328361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İç Ağ Sızma Testi(</a:t>
            </a:r>
            <a:r>
              <a:rPr lang="tr-TR" b="1" dirty="0" err="1" smtClean="0"/>
              <a:t>Internal</a:t>
            </a:r>
            <a:r>
              <a:rPr lang="tr-TR" b="1" dirty="0" smtClean="0"/>
              <a:t> Test): </a:t>
            </a:r>
            <a:r>
              <a:rPr lang="tr-TR" dirty="0" smtClean="0"/>
              <a:t>Bir organizasyonun iç ağındaki güvenlik açıklarını ve riskleri değerlendirmek için gerçekleştirilen sızma testleri.</a:t>
            </a:r>
          </a:p>
          <a:p>
            <a:pPr rtl="0"/>
            <a:r>
              <a:rPr lang="tr-TR" b="1" dirty="0" smtClean="0"/>
              <a:t>Dış Ağ Sızma Testi(</a:t>
            </a:r>
            <a:r>
              <a:rPr lang="tr-TR" b="1" dirty="0" err="1" smtClean="0"/>
              <a:t>External</a:t>
            </a:r>
            <a:r>
              <a:rPr lang="tr-TR" b="1" dirty="0" smtClean="0"/>
              <a:t> Test): </a:t>
            </a:r>
            <a:r>
              <a:rPr lang="tr-TR" dirty="0" smtClean="0"/>
              <a:t>Bir organizasyonun dış ağındaki güvenlik açıklarını ve riskleri değerlendirmek için gerçekleştirilen sızma testleri.</a:t>
            </a:r>
          </a:p>
          <a:p>
            <a:pPr rtl="0"/>
            <a:r>
              <a:rPr lang="tr-TR" b="1" dirty="0" smtClean="0"/>
              <a:t>Uygulamaya Yönelik Sızma Testleri(+Mobil): </a:t>
            </a:r>
            <a:r>
              <a:rPr lang="tr-TR" dirty="0" smtClean="0"/>
              <a:t>Web uygulamaları veya mobil uygulamalar gibi yazılım uygulamalarının güvenlik açıklarını ve zafiyetlerini tespit etmek için yapılan testler.</a:t>
            </a:r>
            <a:endParaRPr lang="tr-TR" b="1" dirty="0" smtClean="0"/>
          </a:p>
        </p:txBody>
      </p:sp>
    </p:spTree>
    <p:extLst>
      <p:ext uri="{BB962C8B-B14F-4D97-AF65-F5344CB8AC3E}">
        <p14:creationId xmlns:p14="http://schemas.microsoft.com/office/powerpoint/2010/main" val="231892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Bilgi Toplama Yöntemleri(Pasif/Aktif): </a:t>
            </a:r>
            <a:r>
              <a:rPr lang="tr-TR" dirty="0" smtClean="0"/>
              <a:t>Siber saldırganların veya güvenlik uzmanlarının hedef sistem veya organizasyon hakkında bilgi toplama işlemleri. Pasif bilgi toplama, kamu kaynaklarından veri toplamayı içerirken, aktif bilgi toplama, hedef sistemle doğrudan etkileşim gerektirebilir.</a:t>
            </a:r>
          </a:p>
          <a:p>
            <a:pPr rtl="0"/>
            <a:r>
              <a:rPr lang="tr-TR" b="1" dirty="0" smtClean="0"/>
              <a:t>Sızma Testi Yöntemleri(Black Box-</a:t>
            </a:r>
            <a:r>
              <a:rPr lang="tr-TR" b="1" dirty="0" err="1" smtClean="0"/>
              <a:t>Gray</a:t>
            </a:r>
            <a:r>
              <a:rPr lang="tr-TR" b="1" dirty="0" smtClean="0"/>
              <a:t> Box-White Box): </a:t>
            </a:r>
            <a:r>
              <a:rPr lang="tr-TR" dirty="0" smtClean="0"/>
              <a:t>Sızma testi sırasında test edilen sistem veya uygulamanın bilgilendirilme düzeyine göre kullanılan yaklaşımlar</a:t>
            </a:r>
            <a:endParaRPr lang="tr-TR" b="1" dirty="0" smtClean="0"/>
          </a:p>
        </p:txBody>
      </p:sp>
    </p:spTree>
    <p:extLst>
      <p:ext uri="{BB962C8B-B14F-4D97-AF65-F5344CB8AC3E}">
        <p14:creationId xmlns:p14="http://schemas.microsoft.com/office/powerpoint/2010/main" val="312192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Siyah Kutu(Black Box): </a:t>
            </a:r>
            <a:r>
              <a:rPr lang="tr-TR" dirty="0" smtClean="0"/>
              <a:t>Önceden ilgili sistemle ilgili hiçbir bilgi olmadan yapılan testlere denir.</a:t>
            </a:r>
          </a:p>
          <a:p>
            <a:r>
              <a:rPr lang="tr-TR" b="1" dirty="0" smtClean="0"/>
              <a:t>Beyaz Kutu(White </a:t>
            </a:r>
            <a:r>
              <a:rPr lang="tr-TR" b="1" dirty="0"/>
              <a:t>Box): </a:t>
            </a:r>
            <a:r>
              <a:rPr lang="tr-TR" dirty="0"/>
              <a:t>Önceden ilgili sistemle </a:t>
            </a:r>
            <a:r>
              <a:rPr lang="tr-TR" dirty="0" smtClean="0"/>
              <a:t>ilgili bilgilerin tamamına sahip olarak </a:t>
            </a:r>
            <a:r>
              <a:rPr lang="tr-TR" dirty="0"/>
              <a:t>yapılan testlere denir.</a:t>
            </a:r>
          </a:p>
          <a:p>
            <a:r>
              <a:rPr lang="tr-TR" b="1" dirty="0" smtClean="0"/>
              <a:t>Gri Kutu(</a:t>
            </a:r>
            <a:r>
              <a:rPr lang="tr-TR" b="1" dirty="0" err="1" smtClean="0"/>
              <a:t>Gray</a:t>
            </a:r>
            <a:r>
              <a:rPr lang="tr-TR" b="1" dirty="0" smtClean="0"/>
              <a:t> </a:t>
            </a:r>
            <a:r>
              <a:rPr lang="tr-TR" b="1" dirty="0"/>
              <a:t>Box): </a:t>
            </a:r>
            <a:r>
              <a:rPr lang="tr-TR" dirty="0"/>
              <a:t>Önceden ilgili sistemle ilgili bilgilerin </a:t>
            </a:r>
            <a:r>
              <a:rPr lang="tr-TR" dirty="0" smtClean="0"/>
              <a:t>bir kısmına </a:t>
            </a:r>
            <a:r>
              <a:rPr lang="tr-TR" dirty="0"/>
              <a:t>sahip olarak yapılan testlere denir</a:t>
            </a:r>
            <a:r>
              <a:rPr lang="tr-TR" dirty="0" smtClean="0"/>
              <a:t>.</a:t>
            </a:r>
          </a:p>
          <a:p>
            <a:r>
              <a:rPr lang="tr-TR" b="1" dirty="0" smtClean="0"/>
              <a:t>Zafiyet Taraması(</a:t>
            </a:r>
            <a:r>
              <a:rPr lang="tr-TR" b="1" dirty="0" err="1" smtClean="0"/>
              <a:t>Vulnerability</a:t>
            </a:r>
            <a:r>
              <a:rPr lang="tr-TR" b="1" dirty="0" smtClean="0"/>
              <a:t> </a:t>
            </a:r>
            <a:r>
              <a:rPr lang="tr-TR" b="1" dirty="0" err="1" smtClean="0"/>
              <a:t>Assessment</a:t>
            </a:r>
            <a:r>
              <a:rPr lang="tr-TR" b="1" dirty="0" smtClean="0"/>
              <a:t>): </a:t>
            </a:r>
            <a:r>
              <a:rPr lang="tr-TR" dirty="0" smtClean="0"/>
              <a:t>Bilgisayar sistemlerinde ve ağlarda potansiyel güvenlik zafiyetlerini belirlemek ve sınıflandırmak için kullanılan bir süreç.</a:t>
            </a:r>
            <a:endParaRPr lang="tr-TR" b="1" dirty="0"/>
          </a:p>
          <a:p>
            <a:pPr rtl="0"/>
            <a:endParaRPr lang="tr-TR" b="1" dirty="0" smtClean="0"/>
          </a:p>
        </p:txBody>
      </p:sp>
    </p:spTree>
    <p:extLst>
      <p:ext uri="{BB962C8B-B14F-4D97-AF65-F5344CB8AC3E}">
        <p14:creationId xmlns:p14="http://schemas.microsoft.com/office/powerpoint/2010/main" val="310286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Sömürü(</a:t>
            </a:r>
            <a:r>
              <a:rPr lang="tr-TR" b="1" dirty="0" err="1" smtClean="0"/>
              <a:t>Exploit</a:t>
            </a:r>
            <a:r>
              <a:rPr lang="tr-TR" b="1" dirty="0" smtClean="0"/>
              <a:t>): </a:t>
            </a:r>
            <a:r>
              <a:rPr lang="tr-TR" dirty="0" smtClean="0"/>
              <a:t>Güvenlik açığını veya zafiyetini kullanarak bir sisteme veya uygulamaya sızmayı veya kontrol etmeyi amaçlayan yazılım veya kod parçası.</a:t>
            </a:r>
            <a:endParaRPr lang="tr-TR" b="1" dirty="0"/>
          </a:p>
          <a:p>
            <a:pPr rtl="0"/>
            <a:r>
              <a:rPr lang="tr-TR" b="1" dirty="0" smtClean="0"/>
              <a:t>Google Hacking(Google </a:t>
            </a:r>
            <a:r>
              <a:rPr lang="tr-TR" b="1" dirty="0" err="1" smtClean="0"/>
              <a:t>Dork</a:t>
            </a:r>
            <a:r>
              <a:rPr lang="tr-TR" b="1" dirty="0" smtClean="0"/>
              <a:t>): </a:t>
            </a:r>
            <a:r>
              <a:rPr lang="tr-TR" dirty="0" smtClean="0"/>
              <a:t>Google gibi arama motoru ile hassas veya gizli bilgilere erişmeye çalışan siber saldırılar veya arama sorguları.</a:t>
            </a:r>
          </a:p>
          <a:p>
            <a:pPr rtl="0"/>
            <a:r>
              <a:rPr lang="tr-TR" b="1" dirty="0" smtClean="0"/>
              <a:t>Siber Terör: </a:t>
            </a:r>
            <a:r>
              <a:rPr lang="tr-TR" dirty="0" smtClean="0"/>
              <a:t>Siber alanlarda yasa dışı veya tehlikeli eylemleri teşvik eden veya gerçekleştiren bir grup veya bireyler tarafından gerçekleştirilen eylemleri tanımlayan bir terimdir. Siber terör, geleneksel terörizmin dijital ortamda gerçekleşen bir uzantısıdır.</a:t>
            </a:r>
            <a:endParaRPr lang="tr-TR" b="1" dirty="0" smtClean="0"/>
          </a:p>
        </p:txBody>
      </p:sp>
    </p:spTree>
    <p:extLst>
      <p:ext uri="{BB962C8B-B14F-4D97-AF65-F5344CB8AC3E}">
        <p14:creationId xmlns:p14="http://schemas.microsoft.com/office/powerpoint/2010/main" val="335298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SİBER GÜVENLİK KAVRAMLARI</a:t>
            </a:r>
            <a:endParaRPr lang="tr-TR" dirty="0"/>
          </a:p>
        </p:txBody>
      </p:sp>
      <p:sp>
        <p:nvSpPr>
          <p:cNvPr id="3" name="İçerik Yer Tutucusu 2"/>
          <p:cNvSpPr>
            <a:spLocks noGrp="1"/>
          </p:cNvSpPr>
          <p:nvPr>
            <p:ph idx="1"/>
          </p:nvPr>
        </p:nvSpPr>
        <p:spPr/>
        <p:txBody>
          <a:bodyPr rtlCol="0">
            <a:normAutofit/>
          </a:bodyPr>
          <a:lstStyle/>
          <a:p>
            <a:pPr rtl="0"/>
            <a:r>
              <a:rPr lang="tr-TR" b="1" dirty="0" smtClean="0"/>
              <a:t>Siber Suç: </a:t>
            </a:r>
            <a:r>
              <a:rPr lang="tr-TR" dirty="0" smtClean="0"/>
              <a:t>Bilgisayarlar, ağlar ve dijital teknoloji kullanarak yasa dışı faaliyetlerde bulunma eylemidir. Bu faaliyetler genellikle finansal kazanç, veri çalma veya zarar verme amaçları taşır.</a:t>
            </a:r>
            <a:endParaRPr lang="tr-TR" b="1" dirty="0" smtClean="0"/>
          </a:p>
        </p:txBody>
      </p:sp>
    </p:spTree>
    <p:extLst>
      <p:ext uri="{BB962C8B-B14F-4D97-AF65-F5344CB8AC3E}">
        <p14:creationId xmlns:p14="http://schemas.microsoft.com/office/powerpoint/2010/main" val="363481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MAC(MEDIA ACCESS CONTROL) NEDİR?</a:t>
            </a:r>
            <a:endParaRPr lang="tr-TR" dirty="0"/>
          </a:p>
        </p:txBody>
      </p:sp>
      <p:pic>
        <p:nvPicPr>
          <p:cNvPr id="2050" name="Picture 2" descr="What is a mac address? | MAC Address Lookup | MAC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0" y="2209800"/>
            <a:ext cx="51435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0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DNS(DOMAIN NAME SYSTEM) NEDİR?</a:t>
            </a:r>
            <a:endParaRPr lang="tr-TR" dirty="0"/>
          </a:p>
        </p:txBody>
      </p:sp>
      <p:sp>
        <p:nvSpPr>
          <p:cNvPr id="3" name="İçerik Yer Tutucusu 2"/>
          <p:cNvSpPr>
            <a:spLocks noGrp="1"/>
          </p:cNvSpPr>
          <p:nvPr>
            <p:ph idx="1"/>
          </p:nvPr>
        </p:nvSpPr>
        <p:spPr/>
        <p:txBody>
          <a:bodyPr rtlCol="0">
            <a:normAutofit/>
          </a:bodyPr>
          <a:lstStyle/>
          <a:p>
            <a:pPr algn="just"/>
            <a:r>
              <a:rPr lang="tr-TR" dirty="0"/>
              <a:t>DNS (Domain Name </a:t>
            </a:r>
            <a:r>
              <a:rPr lang="tr-TR" dirty="0" err="1"/>
              <a:t>System</a:t>
            </a:r>
            <a:r>
              <a:rPr lang="tr-TR" dirty="0"/>
              <a:t>), internet üzerindeki alan adlarını (örneğin, </a:t>
            </a:r>
            <a:r>
              <a:rPr lang="tr-TR" dirty="0">
                <a:hlinkClick r:id="rId3"/>
              </a:rPr>
              <a:t>www.example.com</a:t>
            </a:r>
            <a:r>
              <a:rPr lang="tr-TR" dirty="0"/>
              <a:t>) IP adreslerine (örneğin, 192.0.2.1) çeviren bir sistemdir. DNS, internetin "telefon rehberi" olarak düşünülebilir ve kullanıcıların alan adlarını hatırlamasını ve bu adlar aracılığıyla web sitelerine erişmesini sağlar.</a:t>
            </a:r>
          </a:p>
          <a:p>
            <a:endParaRPr lang="tr-TR" dirty="0" smtClean="0"/>
          </a:p>
          <a:p>
            <a:endParaRPr lang="tr-TR" dirty="0"/>
          </a:p>
          <a:p>
            <a:pPr marL="109728" indent="0">
              <a:buNone/>
            </a:pPr>
            <a:endParaRPr lang="tr-TR" dirty="0"/>
          </a:p>
        </p:txBody>
      </p:sp>
    </p:spTree>
    <p:extLst>
      <p:ext uri="{BB962C8B-B14F-4D97-AF65-F5344CB8AC3E}">
        <p14:creationId xmlns:p14="http://schemas.microsoft.com/office/powerpoint/2010/main" val="190497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DNS(DOMAIN NAME SYSTEM) NEDİR?</a:t>
            </a:r>
            <a:endParaRPr lang="tr-TR" dirty="0"/>
          </a:p>
        </p:txBody>
      </p:sp>
      <p:pic>
        <p:nvPicPr>
          <p:cNvPr id="3074" name="Picture 2" descr="What is D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004" y="2209800"/>
            <a:ext cx="8847992" cy="4194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02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OSI(OPEN SYSTEM INTERCONNECTION) MODELİ</a:t>
            </a:r>
            <a:endParaRPr lang="tr-TR" dirty="0"/>
          </a:p>
        </p:txBody>
      </p:sp>
      <p:sp>
        <p:nvSpPr>
          <p:cNvPr id="3" name="İçerik Yer Tutucusu 2"/>
          <p:cNvSpPr>
            <a:spLocks noGrp="1"/>
          </p:cNvSpPr>
          <p:nvPr>
            <p:ph idx="1"/>
          </p:nvPr>
        </p:nvSpPr>
        <p:spPr/>
        <p:txBody>
          <a:bodyPr rtlCol="0">
            <a:normAutofit lnSpcReduction="10000"/>
          </a:bodyPr>
          <a:lstStyle/>
          <a:p>
            <a:r>
              <a:rPr lang="tr-TR" dirty="0"/>
              <a:t>OSI (Open </a:t>
            </a:r>
            <a:r>
              <a:rPr lang="tr-TR" dirty="0" err="1"/>
              <a:t>Systems</a:t>
            </a:r>
            <a:r>
              <a:rPr lang="tr-TR" dirty="0"/>
              <a:t> </a:t>
            </a:r>
            <a:r>
              <a:rPr lang="tr-TR" dirty="0" err="1"/>
              <a:t>Interconnection</a:t>
            </a:r>
            <a:r>
              <a:rPr lang="tr-TR" dirty="0"/>
              <a:t>) modeli, bilgisayar ağlarında farklı cihazların ve sistemlerin birbiriyle iletişim kurmasını sağlayan bir referans modelidir. Bu model, ağ iletişiminin yedi farklı katmana ayrıldığını öne sürer. Her katman, belirli bir işlevi yerine getirir ve diğer katmanlarla iletişim kurar</a:t>
            </a:r>
            <a:r>
              <a:rPr lang="tr-TR" dirty="0" smtClean="0"/>
              <a:t>.</a:t>
            </a:r>
            <a:r>
              <a:rPr lang="tr-TR" dirty="0"/>
              <a:t> OSI modelinin katmanları şunlardır</a:t>
            </a:r>
            <a:r>
              <a:rPr lang="tr-TR" dirty="0" smtClean="0"/>
              <a:t>: Fiziksel Katman(</a:t>
            </a:r>
            <a:r>
              <a:rPr lang="tr-TR" dirty="0" err="1" smtClean="0"/>
              <a:t>Physical</a:t>
            </a:r>
            <a:r>
              <a:rPr lang="tr-TR" dirty="0" smtClean="0"/>
              <a:t> </a:t>
            </a:r>
            <a:r>
              <a:rPr lang="tr-TR" dirty="0" err="1" smtClean="0"/>
              <a:t>Layer</a:t>
            </a:r>
            <a:r>
              <a:rPr lang="tr-TR" dirty="0" smtClean="0"/>
              <a:t>), Veri Bağlantı Katmanı(Data Link </a:t>
            </a:r>
            <a:r>
              <a:rPr lang="tr-TR" dirty="0" err="1" smtClean="0"/>
              <a:t>Layere</a:t>
            </a:r>
            <a:r>
              <a:rPr lang="tr-TR" dirty="0" smtClean="0"/>
              <a:t>), Ağ Katmanı(Network </a:t>
            </a:r>
            <a:r>
              <a:rPr lang="tr-TR" dirty="0" err="1" smtClean="0"/>
              <a:t>Layer</a:t>
            </a:r>
            <a:r>
              <a:rPr lang="tr-TR" dirty="0" smtClean="0"/>
              <a:t>), Taşıma Katmanı(Transport </a:t>
            </a:r>
            <a:r>
              <a:rPr lang="tr-TR" dirty="0" err="1" smtClean="0"/>
              <a:t>Layer</a:t>
            </a:r>
            <a:r>
              <a:rPr lang="tr-TR" dirty="0" smtClean="0"/>
              <a:t>), Oturum Katmanı(</a:t>
            </a:r>
            <a:r>
              <a:rPr lang="tr-TR" dirty="0" err="1" smtClean="0"/>
              <a:t>Session</a:t>
            </a:r>
            <a:r>
              <a:rPr lang="tr-TR" dirty="0" smtClean="0"/>
              <a:t> </a:t>
            </a:r>
            <a:r>
              <a:rPr lang="tr-TR" dirty="0" err="1" smtClean="0"/>
              <a:t>Layer</a:t>
            </a:r>
            <a:r>
              <a:rPr lang="tr-TR" dirty="0" smtClean="0"/>
              <a:t>), Sunum Katmanı(Presentation </a:t>
            </a:r>
            <a:r>
              <a:rPr lang="tr-TR" dirty="0" err="1" smtClean="0"/>
              <a:t>Layer</a:t>
            </a:r>
            <a:r>
              <a:rPr lang="tr-TR" dirty="0" smtClean="0"/>
              <a:t>), Uygulama Katmanı(Application </a:t>
            </a:r>
            <a:r>
              <a:rPr lang="tr-TR" dirty="0" err="1" smtClean="0"/>
              <a:t>Layer</a:t>
            </a:r>
            <a:r>
              <a:rPr lang="tr-TR" dirty="0" smtClean="0"/>
              <a:t>)</a:t>
            </a:r>
            <a:br>
              <a:rPr lang="tr-TR" dirty="0" smtClean="0"/>
            </a:br>
            <a:endParaRPr lang="tr-TR" dirty="0"/>
          </a:p>
        </p:txBody>
      </p:sp>
    </p:spTree>
    <p:extLst>
      <p:ext uri="{BB962C8B-B14F-4D97-AF65-F5344CB8AC3E}">
        <p14:creationId xmlns:p14="http://schemas.microsoft.com/office/powerpoint/2010/main" val="392583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1 - FİZİKSEL </a:t>
            </a:r>
            <a:r>
              <a:rPr lang="tr-TR" dirty="0" smtClean="0"/>
              <a:t>KATMAN</a:t>
            </a:r>
            <a:endParaRPr lang="tr-TR" dirty="0"/>
          </a:p>
        </p:txBody>
      </p:sp>
      <p:sp>
        <p:nvSpPr>
          <p:cNvPr id="3" name="İçerik Yer Tutucusu 2"/>
          <p:cNvSpPr>
            <a:spLocks noGrp="1"/>
          </p:cNvSpPr>
          <p:nvPr>
            <p:ph idx="1"/>
          </p:nvPr>
        </p:nvSpPr>
        <p:spPr/>
        <p:txBody>
          <a:bodyPr rtlCol="0">
            <a:normAutofit/>
          </a:bodyPr>
          <a:lstStyle/>
          <a:p>
            <a:r>
              <a:rPr lang="tr-TR" b="1" dirty="0"/>
              <a:t>İşlevi</a:t>
            </a:r>
            <a:r>
              <a:rPr lang="tr-TR" dirty="0"/>
              <a:t>: Verilerin fiziksel ortam üzerinden iletilmesini sağlar. Bu katman, elektrik sinyalleri, ışık sinyalleri veya radyo dalgaları gibi fiziksel iletişim yöntemlerini kullanır.</a:t>
            </a:r>
          </a:p>
          <a:p>
            <a:r>
              <a:rPr lang="tr-TR" b="1" dirty="0"/>
              <a:t>Kullanım Alanı</a:t>
            </a:r>
            <a:r>
              <a:rPr lang="tr-TR" dirty="0"/>
              <a:t>: Kablo, fiber optik, antenler ve diğer fiziksel bağlantılar</a:t>
            </a:r>
            <a:r>
              <a:rPr lang="tr-TR" dirty="0" smtClean="0"/>
              <a:t>.</a:t>
            </a:r>
            <a:br>
              <a:rPr lang="tr-TR" dirty="0" smtClean="0"/>
            </a:br>
            <a:endParaRPr lang="tr-TR" dirty="0"/>
          </a:p>
        </p:txBody>
      </p:sp>
    </p:spTree>
    <p:extLst>
      <p:ext uri="{BB962C8B-B14F-4D97-AF65-F5344CB8AC3E}">
        <p14:creationId xmlns:p14="http://schemas.microsoft.com/office/powerpoint/2010/main" val="358401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5310_TF03460604" id="{F6EFC989-8B6A-426D-8CC8-42909735A4A0}" vid="{6F0D95CE-7106-4C3E-8D98-EE1220DA24E4}"/>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Eğitim sunusu</Template>
  <TotalTime>754</TotalTime>
  <Words>4516</Words>
  <Application>Microsoft Office PowerPoint</Application>
  <PresentationFormat>Geniş ekran</PresentationFormat>
  <Paragraphs>355</Paragraphs>
  <Slides>49</Slides>
  <Notes>49</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49</vt:i4>
      </vt:variant>
    </vt:vector>
  </HeadingPairs>
  <TitlesOfParts>
    <vt:vector size="55" baseType="lpstr">
      <vt:lpstr>Arial</vt:lpstr>
      <vt:lpstr>Calibri</vt:lpstr>
      <vt:lpstr>Georgia</vt:lpstr>
      <vt:lpstr>Wingdings</vt:lpstr>
      <vt:lpstr>Wingdings 2</vt:lpstr>
      <vt:lpstr>Eğitim sunusu</vt:lpstr>
      <vt:lpstr>Ağ ve Bilişim Güvenliği</vt:lpstr>
      <vt:lpstr>IP(INTERNET PROTOCOL) NEDİR?</vt:lpstr>
      <vt:lpstr>IP(INTERNET PROTOCOL) NEDİR?</vt:lpstr>
      <vt:lpstr>MAC(MEDIA ACCESS CONTROL) NEDİR?</vt:lpstr>
      <vt:lpstr>MAC(MEDIA ACCESS CONTROL) NEDİR?</vt:lpstr>
      <vt:lpstr>DNS(DOMAIN NAME SYSTEM) NEDİR?</vt:lpstr>
      <vt:lpstr>DNS(DOMAIN NAME SYSTEM) NEDİR?</vt:lpstr>
      <vt:lpstr>OSI(OPEN SYSTEM INTERCONNECTION) MODELİ</vt:lpstr>
      <vt:lpstr>1 - FİZİKSEL KATMAN</vt:lpstr>
      <vt:lpstr>2 - VERİ BAĞLANTI KATMANI</vt:lpstr>
      <vt:lpstr>3 - AĞ KATMANI</vt:lpstr>
      <vt:lpstr>4 - TAŞIMA KATMANI</vt:lpstr>
      <vt:lpstr>5 - OTURUM KATMANI</vt:lpstr>
      <vt:lpstr>6 - SUNUM KATMANI</vt:lpstr>
      <vt:lpstr>7 - UYGULAMA KATMANI</vt:lpstr>
      <vt:lpstr>OSI MODELİ</vt:lpstr>
      <vt:lpstr>TCP ve UDP</vt:lpstr>
      <vt:lpstr>TCP ve UDP</vt:lpstr>
      <vt:lpstr>SİBER GÜVENLİK NEDİR?</vt:lpstr>
      <vt:lpstr>VERİ NEDİR?</vt:lpstr>
      <vt:lpstr>KİŞİSEL VERİLER NELERDİR?</vt:lpstr>
      <vt:lpstr>VERİLER NEREDE SAKLANIR?</vt:lpstr>
      <vt:lpstr>BİLGİ GÜVENLİĞİ NEDİR?</vt:lpstr>
      <vt:lpstr>BİLGİ GÜVENLİĞİNİN TEMEL HEDEFLERİ?</vt:lpstr>
      <vt:lpstr>SİBER GÜVENLİK VE BİLGİ GÜVENLİĞİ</vt:lpstr>
      <vt:lpstr>SİBER GÜVENLİK VE BİLGİ GÜVENLİĞİ</vt:lpstr>
      <vt:lpstr>HACK VE HACKER NEDİR?</vt:lpstr>
      <vt:lpstr>SİYAH ŞAPKALI HACKER(BLACK HAT HACKER)</vt:lpstr>
      <vt:lpstr>BEYAZ ŞAPKALI HACKER(WHITE HAT HACKER)</vt:lpstr>
      <vt:lpstr>GRİ ŞAPKALI HACKER(GRAY HAT HACKER)</vt:lpstr>
      <vt:lpstr>SOSYAL MÜHENDİSLER(SOCIAL ENGINEERS)</vt:lpstr>
      <vt:lpstr>SCRIPT KIDDIES</vt:lpstr>
      <vt:lpstr>HACKER GRUPLARI(HACKTIVIST GROUPS)</vt:lpstr>
      <vt:lpstr>SİBER GÜVENLİK UZMANLARI</vt:lpstr>
      <vt:lpstr>KIRMIZI TAKIM(RED TEAM)</vt:lpstr>
      <vt:lpstr>MAVİ TAKIM(BLUE TEAM)</vt:lpstr>
      <vt:lpstr>SİBER GÜVENLİK İÇİN ÖNEMLİ KAVRAMLAR</vt:lpstr>
      <vt:lpstr>SİBER GÜVENLİK KAVRAMLARI</vt:lpstr>
      <vt:lpstr>SİBER GÜVENLİK KAVRAMLARI</vt:lpstr>
      <vt:lpstr>SİBER GÜVENLİK KAVRAMLARI</vt:lpstr>
      <vt:lpstr>SİBER GÜVENLİK KAVRAMLARI</vt:lpstr>
      <vt:lpstr>SİBER GÜVENLİK KAVRAMLARI</vt:lpstr>
      <vt:lpstr>SİBER GÜVENLİK KAVRAMLARI</vt:lpstr>
      <vt:lpstr>SİBER GÜVENLİK KAVRAMLARI</vt:lpstr>
      <vt:lpstr>SİBER GÜVENLİK KAVRAMLARI</vt:lpstr>
      <vt:lpstr>SİBER GÜVENLİK KAVRAMLARI</vt:lpstr>
      <vt:lpstr>SİBER GÜVENLİK KAVRAMLARI</vt:lpstr>
      <vt:lpstr>SİBER GÜVENLİK KAVRAMLARI</vt:lpstr>
      <vt:lpstr>SİBER GÜVENLİK KAVRAMLARI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ve Bilişim Güvenliği</dc:title>
  <dc:creator>ZaferS</dc:creator>
  <cp:lastModifiedBy>Zafer</cp:lastModifiedBy>
  <cp:revision>71</cp:revision>
  <dcterms:created xsi:type="dcterms:W3CDTF">2023-12-09T09:03:26Z</dcterms:created>
  <dcterms:modified xsi:type="dcterms:W3CDTF">2024-09-17T11:16:26Z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