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7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16.09.2024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64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582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70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23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126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108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244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13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659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70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09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099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8654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1661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7458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7403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996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904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4934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353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243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444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208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207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7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28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006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578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182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16.09.2024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SPYWARE(CASUS YAZILIM)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Spyware</a:t>
            </a:r>
            <a:r>
              <a:rPr lang="tr-TR" dirty="0" smtClean="0"/>
              <a:t>(Casus Yazılım), kullanıcının bilgisayarını veya diğer cihazlarını izlemek, bilgi toplamak ve genellikle izinsiz olarak kişisel bilgileri çalmak amacıyla tasarlanmış zararlı yazılımlardır.</a:t>
            </a:r>
          </a:p>
          <a:p>
            <a:pPr rtl="0"/>
            <a:r>
              <a:rPr lang="tr-TR" dirty="0" err="1" smtClean="0"/>
              <a:t>Spyware</a:t>
            </a:r>
            <a:r>
              <a:rPr lang="tr-TR" dirty="0" smtClean="0"/>
              <a:t>, kullanıcının bilgisayar aktivitelerini izleyen ve toplayan bir yazılım türüdür. Bu yazılım, genellikle kullanıcının izni olmadan veya farkında olmadan kurulur.</a:t>
            </a:r>
          </a:p>
          <a:p>
            <a:pPr rtl="0"/>
            <a:r>
              <a:rPr lang="tr-TR" dirty="0" err="1" smtClean="0"/>
              <a:t>Spyware</a:t>
            </a:r>
            <a:r>
              <a:rPr lang="tr-TR" dirty="0" smtClean="0"/>
              <a:t>, kullanıcının gezdiği web sitelerini, klavye girişlerini, e-posta adreslerini, parolaları ve diğer kişisel bilgileri kaydedebilir.</a:t>
            </a:r>
          </a:p>
        </p:txBody>
      </p:sp>
    </p:spTree>
    <p:extLst>
      <p:ext uri="{BB962C8B-B14F-4D97-AF65-F5344CB8AC3E}">
        <p14:creationId xmlns:p14="http://schemas.microsoft.com/office/powerpoint/2010/main" val="21021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SPYWARE(CASUS YAZILIM)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Spyware</a:t>
            </a:r>
            <a:r>
              <a:rPr lang="tr-TR" dirty="0" smtClean="0"/>
              <a:t>, genellikle ücretsiz yazılımların veya uygulamaların içine gizlenmiş olarak gelir. Kullanıcılar bu yazılımları indirip kurduklarında </a:t>
            </a:r>
            <a:r>
              <a:rPr lang="tr-TR" dirty="0" err="1" smtClean="0"/>
              <a:t>spyware</a:t>
            </a:r>
            <a:r>
              <a:rPr lang="tr-TR" dirty="0" smtClean="0"/>
              <a:t> de sistemlerine bulaşır.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Bazı web siteleri, zararlı pop-</a:t>
            </a:r>
            <a:r>
              <a:rPr lang="tr-TR" dirty="0" err="1" smtClean="0"/>
              <a:t>up</a:t>
            </a:r>
            <a:r>
              <a:rPr lang="tr-TR" dirty="0" smtClean="0"/>
              <a:t> reklamlar aracılığıyla da </a:t>
            </a:r>
            <a:r>
              <a:rPr lang="tr-TR" dirty="0" err="1" smtClean="0"/>
              <a:t>spyware</a:t>
            </a:r>
            <a:r>
              <a:rPr lang="tr-TR" dirty="0" smtClean="0"/>
              <a:t> bulaştırabilir.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28036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SPYWARE ÖRNEKLERİ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Adware</a:t>
            </a:r>
            <a:r>
              <a:rPr lang="tr-TR" dirty="0" smtClean="0"/>
              <a:t>(Reklam Destekli Yazılım)</a:t>
            </a:r>
          </a:p>
          <a:p>
            <a:pPr rtl="0"/>
            <a:r>
              <a:rPr lang="tr-TR" dirty="0" err="1" smtClean="0"/>
              <a:t>Keyloggers</a:t>
            </a:r>
            <a:r>
              <a:rPr lang="tr-TR" dirty="0" smtClean="0"/>
              <a:t>(Tuş Kaydediciler)</a:t>
            </a:r>
          </a:p>
          <a:p>
            <a:pPr rtl="0"/>
            <a:r>
              <a:rPr lang="tr-TR" dirty="0" err="1" smtClean="0"/>
              <a:t>Trojan</a:t>
            </a:r>
            <a:r>
              <a:rPr lang="tr-TR" dirty="0" smtClean="0"/>
              <a:t> </a:t>
            </a:r>
            <a:r>
              <a:rPr lang="tr-TR" dirty="0" err="1" smtClean="0"/>
              <a:t>Horses</a:t>
            </a:r>
            <a:r>
              <a:rPr lang="tr-TR" dirty="0" smtClean="0"/>
              <a:t>(Truva Atları)</a:t>
            </a:r>
          </a:p>
          <a:p>
            <a:pPr rtl="0"/>
            <a:r>
              <a:rPr lang="tr-TR" dirty="0" smtClean="0"/>
              <a:t>Web Browser </a:t>
            </a:r>
            <a:r>
              <a:rPr lang="tr-TR" dirty="0" err="1" smtClean="0"/>
              <a:t>Hijackers</a:t>
            </a:r>
            <a:r>
              <a:rPr lang="tr-TR" dirty="0" smtClean="0"/>
              <a:t>(Tarayıcı Kaçıranlar)</a:t>
            </a:r>
          </a:p>
          <a:p>
            <a:pPr rtl="0"/>
            <a:r>
              <a:rPr lang="tr-TR" dirty="0" smtClean="0"/>
              <a:t>Mobile </a:t>
            </a:r>
            <a:r>
              <a:rPr lang="tr-TR" dirty="0" err="1" smtClean="0"/>
              <a:t>Spyware</a:t>
            </a:r>
            <a:r>
              <a:rPr lang="tr-TR" dirty="0" smtClean="0"/>
              <a:t>(Mobil Casus Yazılım)</a:t>
            </a:r>
          </a:p>
        </p:txBody>
      </p:sp>
    </p:spTree>
    <p:extLst>
      <p:ext uri="{BB962C8B-B14F-4D97-AF65-F5344CB8AC3E}">
        <p14:creationId xmlns:p14="http://schemas.microsoft.com/office/powerpoint/2010/main" val="5832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ADWARE(REKLAM YAZILIMI)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Adware</a:t>
            </a:r>
            <a:r>
              <a:rPr lang="tr-TR" dirty="0" smtClean="0"/>
              <a:t>, ‘</a:t>
            </a:r>
            <a:r>
              <a:rPr lang="tr-TR" dirty="0" err="1" smtClean="0"/>
              <a:t>advertising-supported</a:t>
            </a:r>
            <a:r>
              <a:rPr lang="tr-TR" dirty="0" smtClean="0"/>
              <a:t> software’ ifadesinin kısaltmasıdır ve reklam destekli yazılım anlamına gelir.</a:t>
            </a:r>
          </a:p>
          <a:p>
            <a:pPr rtl="0"/>
            <a:r>
              <a:rPr lang="tr-TR" dirty="0" smtClean="0"/>
              <a:t>Temel amacı, kullanıcının internet tarayıcısına veya bilgisayarına istenmeyen reklamlar eklemek ve bu reklamlar aracılığıyla gelir elde etmektir.</a:t>
            </a:r>
          </a:p>
          <a:p>
            <a:pPr rtl="0"/>
            <a:r>
              <a:rPr lang="tr-TR" dirty="0" err="1" smtClean="0"/>
              <a:t>Adware</a:t>
            </a:r>
            <a:r>
              <a:rPr lang="tr-TR" dirty="0" smtClean="0"/>
              <a:t> genellikle ücretsiz yazılımların veya uygulamaların bir parçası olarak bilgisayara bulaşır.</a:t>
            </a:r>
          </a:p>
        </p:txBody>
      </p:sp>
    </p:spTree>
    <p:extLst>
      <p:ext uri="{BB962C8B-B14F-4D97-AF65-F5344CB8AC3E}">
        <p14:creationId xmlns:p14="http://schemas.microsoft.com/office/powerpoint/2010/main" val="1223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ADWARE(REKLAM YAZILIMI)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 smtClean="0"/>
              <a:t>Adware</a:t>
            </a:r>
            <a:r>
              <a:rPr lang="tr-TR" dirty="0" smtClean="0"/>
              <a:t>, genellikle ücretsiz yazılımların veya uygulamaların içine gizlenmiş olarak gelir. Kullanıcılar bu yazılımları indirip kurduğunda </a:t>
            </a:r>
            <a:r>
              <a:rPr lang="tr-TR" dirty="0" err="1" smtClean="0"/>
              <a:t>adware</a:t>
            </a:r>
            <a:r>
              <a:rPr lang="tr-TR" dirty="0" smtClean="0"/>
              <a:t> de sisteme bulaşır.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Bazı web siteleri, zararlı pop-</a:t>
            </a:r>
            <a:r>
              <a:rPr lang="tr-TR" dirty="0" err="1" smtClean="0"/>
              <a:t>up</a:t>
            </a:r>
            <a:r>
              <a:rPr lang="tr-TR" dirty="0" smtClean="0"/>
              <a:t> reklamlar aracılığıyla da </a:t>
            </a:r>
            <a:r>
              <a:rPr lang="tr-TR" dirty="0" err="1" smtClean="0"/>
              <a:t>adware</a:t>
            </a:r>
            <a:r>
              <a:rPr lang="tr-TR" dirty="0" smtClean="0"/>
              <a:t> bulaştırabilir.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1159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ADWARE ÖRNEKLERİ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Superfish</a:t>
            </a:r>
            <a:endParaRPr lang="tr-TR" dirty="0" smtClean="0"/>
          </a:p>
          <a:p>
            <a:pPr rtl="0"/>
            <a:r>
              <a:rPr lang="tr-TR" dirty="0" err="1" smtClean="0"/>
              <a:t>MyWebSearch</a:t>
            </a:r>
            <a:endParaRPr lang="tr-TR" dirty="0" smtClean="0"/>
          </a:p>
          <a:p>
            <a:pPr rtl="0"/>
            <a:r>
              <a:rPr lang="tr-TR" dirty="0" err="1" smtClean="0"/>
              <a:t>Conduit</a:t>
            </a:r>
            <a:r>
              <a:rPr lang="tr-TR" dirty="0" smtClean="0"/>
              <a:t> </a:t>
            </a:r>
            <a:r>
              <a:rPr lang="tr-TR" dirty="0" err="1" smtClean="0"/>
              <a:t>Toolbar</a:t>
            </a:r>
            <a:endParaRPr lang="tr-TR" dirty="0" smtClean="0"/>
          </a:p>
          <a:p>
            <a:pPr rtl="0"/>
            <a:r>
              <a:rPr lang="tr-TR" dirty="0" err="1" smtClean="0"/>
              <a:t>Genieo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70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TROJAN(TRUVA ATI)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Trojan</a:t>
            </a:r>
            <a:r>
              <a:rPr lang="tr-TR" dirty="0" smtClean="0"/>
              <a:t>(Truva Atı), görünüşte zararlı veya yararlı bir program veya dosya gibi davranarak, kullanıcının bilgisayarına kötü amaçlı yazılım bulaştırmak için tasarlanmış bir tür zararlı yazılımdır.</a:t>
            </a:r>
          </a:p>
          <a:p>
            <a:pPr rtl="0"/>
            <a:r>
              <a:rPr lang="tr-TR" dirty="0" smtClean="0"/>
              <a:t>Görünüşte zararsız bir program veya dosya gibi davranır, bu nedenle kullanıcılar tarafından kolayca kurulabilir.</a:t>
            </a:r>
          </a:p>
          <a:p>
            <a:pPr rtl="0"/>
            <a:r>
              <a:rPr lang="tr-TR" dirty="0" smtClean="0"/>
              <a:t>Amaçları, bilgisayara kötü amaçlı yazılım, casus yazılım veya diğer zararlı işlevleri yüklemektir.</a:t>
            </a:r>
          </a:p>
        </p:txBody>
      </p:sp>
    </p:spTree>
    <p:extLst>
      <p:ext uri="{BB962C8B-B14F-4D97-AF65-F5344CB8AC3E}">
        <p14:creationId xmlns:p14="http://schemas.microsoft.com/office/powerpoint/2010/main" val="18353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TROJAN(TRUVA ATI)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Trojanlar</a:t>
            </a:r>
            <a:r>
              <a:rPr lang="tr-TR" dirty="0" smtClean="0"/>
              <a:t>, genellikle bilgisayar kullanıcılarına güvenilir ve çekici görünen e-posta ekleri, indirilebilir dosyalar veya uygulamalar aracılığıyla bulaştırılır.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Kullanıcılar, bu dosyaları veya uygulamaları indirip açtıklarında </a:t>
            </a:r>
            <a:r>
              <a:rPr lang="tr-TR" dirty="0" err="1" smtClean="0"/>
              <a:t>Trojan</a:t>
            </a:r>
            <a:r>
              <a:rPr lang="tr-TR" dirty="0" smtClean="0"/>
              <a:t> bilgisayarlarına bulaşır.</a:t>
            </a:r>
          </a:p>
        </p:txBody>
      </p:sp>
    </p:spTree>
    <p:extLst>
      <p:ext uri="{BB962C8B-B14F-4D97-AF65-F5344CB8AC3E}">
        <p14:creationId xmlns:p14="http://schemas.microsoft.com/office/powerpoint/2010/main" val="2620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BOTNET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Bot terimi robotun kısaltmasıdır.</a:t>
            </a:r>
          </a:p>
          <a:p>
            <a:pPr rtl="0"/>
            <a:r>
              <a:rPr lang="tr-TR" dirty="0" smtClean="0"/>
              <a:t>Amacı, bilgisayarınızı bir </a:t>
            </a:r>
            <a:r>
              <a:rPr lang="tr-TR" dirty="0" err="1" smtClean="0"/>
              <a:t>bot’a</a:t>
            </a:r>
            <a:r>
              <a:rPr lang="tr-TR" dirty="0" smtClean="0"/>
              <a:t>(</a:t>
            </a:r>
            <a:r>
              <a:rPr lang="tr-TR" dirty="0" err="1" smtClean="0"/>
              <a:t>zombi</a:t>
            </a:r>
            <a:r>
              <a:rPr lang="tr-TR" dirty="0" smtClean="0"/>
              <a:t> olarak ta bilinir) çevirebilen kötü amaçlı yazılımları dağıtmaktır. Böyle bir durumda bilgisayarınız, sizin haberiniz olmadan internet üzerinden otomatik görevleri gerçekleştirebilir.</a:t>
            </a:r>
          </a:p>
          <a:p>
            <a:pPr marL="109728" indent="0" rtl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13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BOTNET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Botnetler</a:t>
            </a:r>
            <a:r>
              <a:rPr lang="tr-TR" dirty="0" smtClean="0"/>
              <a:t>, bilgisayarlara veya cihazlara bulaşmak için genellikle kötü amaçlı e-posta ekleri, bulaşmış web siteleri, güvensiz uygulamalar veya diğer kötü niyetli yazılımlar aracılığıyla yayılırlar.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smtClean="0"/>
              <a:t>Kullanıcılar, bu bulaşmış dosyaları veya bağlantıları açtıklarında </a:t>
            </a:r>
            <a:r>
              <a:rPr lang="tr-TR" dirty="0" err="1" smtClean="0"/>
              <a:t>botnet</a:t>
            </a:r>
            <a:r>
              <a:rPr lang="tr-TR" dirty="0" smtClean="0"/>
              <a:t> bilgisayarlarına bulaşabilir.</a:t>
            </a:r>
            <a:endParaRPr lang="tr-TR" b="1" dirty="0" smtClean="0"/>
          </a:p>
          <a:p>
            <a:pPr marL="109728" indent="0" rtl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399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SİBER GÜVENLİK TEHDİT UNSURLARI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Eskiden siber saldırılar sadece büyük kuruluş ve sistemlere yapılırdı. Artık kötü niyetli saldırganlar, kişi veya kuruluş ayırt etmiyor.</a:t>
            </a:r>
          </a:p>
          <a:p>
            <a:pPr rtl="0"/>
            <a:r>
              <a:rPr lang="tr-TR" dirty="0" smtClean="0"/>
              <a:t>Reklamlar veya masum görünen paylaşımlara kontrolsüz tıklama.</a:t>
            </a:r>
          </a:p>
          <a:p>
            <a:pPr rtl="0"/>
            <a:r>
              <a:rPr lang="tr-TR" dirty="0" smtClean="0"/>
              <a:t>Halka açık bir internete bağlanma hatası.</a:t>
            </a:r>
          </a:p>
          <a:p>
            <a:pPr rtl="0"/>
            <a:r>
              <a:rPr lang="tr-TR" dirty="0" smtClean="0"/>
              <a:t>Siber güvenlik tehdit unsurları, bilgisayar sistemleri, ağlar ve dijital varlıklar için potansiyel risk oluşturan faktörlerdir.</a:t>
            </a:r>
          </a:p>
          <a:p>
            <a:pPr rtl="0"/>
            <a:r>
              <a:rPr lang="tr-TR" dirty="0" smtClean="0"/>
              <a:t>İşte siber güvenlik tehdit unsurlarının bazıları:</a:t>
            </a:r>
          </a:p>
        </p:txBody>
      </p:sp>
    </p:spTree>
    <p:extLst>
      <p:ext uri="{BB962C8B-B14F-4D97-AF65-F5344CB8AC3E}">
        <p14:creationId xmlns:p14="http://schemas.microsoft.com/office/powerpoint/2010/main" val="39695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RANSOMWARE(FİDYE YAZILIMI)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Ransomware</a:t>
            </a:r>
            <a:r>
              <a:rPr lang="tr-TR" dirty="0" smtClean="0"/>
              <a:t>, kötü amaçlı bir yazılım türüdür ve adını rehine verileri fidye karşılığında serbest bırakma eyleminden alır.</a:t>
            </a:r>
          </a:p>
          <a:p>
            <a:pPr rtl="0"/>
            <a:r>
              <a:rPr lang="tr-TR" dirty="0" err="1" smtClean="0"/>
              <a:t>Ransomware</a:t>
            </a:r>
            <a:r>
              <a:rPr lang="tr-TR" dirty="0" smtClean="0"/>
              <a:t>, dosyaları veya bilgisayarın tamamını şifreleyerek kullanıcının erişimini engeller.</a:t>
            </a:r>
          </a:p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Ransomware</a:t>
            </a:r>
            <a:r>
              <a:rPr lang="tr-TR" dirty="0" smtClean="0"/>
              <a:t>, genellikle sahte e-posta ekleri, kötü amaçlı web siteleri, güvensiz indirme kaynakları veya açıkları kullanarak bilgisayarlar bulaşır.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smtClean="0"/>
              <a:t>Kullanıcılar, kötü amaçlı dosyaları veya bağlantıları açtıklarında </a:t>
            </a:r>
            <a:r>
              <a:rPr lang="tr-TR" dirty="0" err="1" smtClean="0"/>
              <a:t>ransomware</a:t>
            </a:r>
            <a:r>
              <a:rPr lang="tr-TR" dirty="0" smtClean="0"/>
              <a:t> bulaşabilir.</a:t>
            </a:r>
            <a:endParaRPr lang="tr-TR" b="1" dirty="0" smtClean="0"/>
          </a:p>
          <a:p>
            <a:pPr rtl="0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41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RANSOMWARE ÖRNEKLERİ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WannaCry</a:t>
            </a:r>
            <a:endParaRPr lang="tr-TR" dirty="0" smtClean="0"/>
          </a:p>
          <a:p>
            <a:pPr rtl="0"/>
            <a:r>
              <a:rPr lang="tr-TR" dirty="0" err="1" smtClean="0"/>
              <a:t>Locky</a:t>
            </a:r>
            <a:endParaRPr lang="tr-TR" dirty="0" smtClean="0"/>
          </a:p>
          <a:p>
            <a:pPr rtl="0"/>
            <a:r>
              <a:rPr lang="tr-TR" dirty="0" err="1" smtClean="0"/>
              <a:t>CryptoLocker</a:t>
            </a:r>
            <a:endParaRPr lang="tr-TR" dirty="0" smtClean="0"/>
          </a:p>
          <a:p>
            <a:pPr rtl="0"/>
            <a:r>
              <a:rPr lang="tr-TR" dirty="0" err="1" smtClean="0"/>
              <a:t>Ryuk</a:t>
            </a:r>
            <a:endParaRPr lang="tr-TR" dirty="0" smtClean="0"/>
          </a:p>
          <a:p>
            <a:pPr rtl="0"/>
            <a:r>
              <a:rPr lang="tr-TR" dirty="0" err="1" smtClean="0"/>
              <a:t>NotPetya</a:t>
            </a:r>
            <a:r>
              <a:rPr lang="tr-TR" dirty="0" smtClean="0"/>
              <a:t>(</a:t>
            </a:r>
            <a:r>
              <a:rPr lang="tr-TR" dirty="0" err="1" smtClean="0"/>
              <a:t>Petya</a:t>
            </a:r>
            <a:r>
              <a:rPr lang="tr-TR" dirty="0" smtClean="0"/>
              <a:t>/</a:t>
            </a:r>
            <a:r>
              <a:rPr lang="tr-TR" dirty="0" err="1" smtClean="0"/>
              <a:t>ExPetr</a:t>
            </a:r>
            <a:r>
              <a:rPr lang="tr-T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BUFFER OVERFLOW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Bir programın bellek alanının sınırlarının dışına çıkılarak kötü amaçlı kodların çalıştırılmasına izin veren bir güvenlik açığıdır. Zararlı yazılım türü değil saldırı türlerine bir örnektir.</a:t>
            </a:r>
          </a:p>
          <a:p>
            <a:pPr rtl="0"/>
            <a:r>
              <a:rPr lang="tr-TR" dirty="0" smtClean="0"/>
              <a:t>Örnek: Morris </a:t>
            </a:r>
            <a:r>
              <a:rPr lang="tr-TR" dirty="0" err="1" smtClean="0"/>
              <a:t>Worm</a:t>
            </a:r>
            <a:r>
              <a:rPr lang="tr-TR" dirty="0" smtClean="0"/>
              <a:t>, </a:t>
            </a:r>
            <a:r>
              <a:rPr lang="tr-TR" dirty="0" err="1" smtClean="0"/>
              <a:t>buffer</a:t>
            </a:r>
            <a:r>
              <a:rPr lang="tr-TR" dirty="0" smtClean="0"/>
              <a:t> </a:t>
            </a:r>
            <a:r>
              <a:rPr lang="tr-TR" dirty="0" err="1" smtClean="0"/>
              <a:t>overflow</a:t>
            </a:r>
            <a:r>
              <a:rPr lang="tr-TR" dirty="0" smtClean="0"/>
              <a:t> açığı kullanarak ilk büyük çaplı internet saldırısını gerçekleştirmiştir.</a:t>
            </a:r>
          </a:p>
        </p:txBody>
      </p:sp>
    </p:spTree>
    <p:extLst>
      <p:ext uri="{BB962C8B-B14F-4D97-AF65-F5344CB8AC3E}">
        <p14:creationId xmlns:p14="http://schemas.microsoft.com/office/powerpoint/2010/main" val="7333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CROSS-SITE REQUEST FORGERY(CSRF)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Saldırganların kullanıcıların hesaplarını izinsiz olarak farklı bir web sitesi üzerinden işlem yapmaya zorladığı bir saldırı türü</a:t>
            </a:r>
          </a:p>
          <a:p>
            <a:pPr rtl="0"/>
            <a:r>
              <a:rPr lang="tr-TR" dirty="0" smtClean="0"/>
              <a:t>Örnek: Bir saldırgan, kullanıcının banka hesabından para transferi yapmasını isteyen sahte bir web sayfası oluşturabilir.</a:t>
            </a:r>
          </a:p>
        </p:txBody>
      </p:sp>
    </p:spTree>
    <p:extLst>
      <p:ext uri="{BB962C8B-B14F-4D97-AF65-F5344CB8AC3E}">
        <p14:creationId xmlns:p14="http://schemas.microsoft.com/office/powerpoint/2010/main" val="9772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CROSS-SITE SSCRIPTING(XSS)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Saldırganların web sitelerine zararlı kodlar ekleyerek kullanıcıların tarayıcılarında çalışmasını sağladığı bir saldırı türü.</a:t>
            </a:r>
          </a:p>
          <a:p>
            <a:pPr rtl="0"/>
            <a:r>
              <a:rPr lang="tr-TR" dirty="0" smtClean="0"/>
              <a:t>Örnek: Bir saldırgan, kullanıcılara zararlı bir </a:t>
            </a:r>
            <a:r>
              <a:rPr lang="tr-TR" dirty="0" err="1" smtClean="0"/>
              <a:t>JavaScript</a:t>
            </a:r>
            <a:r>
              <a:rPr lang="tr-TR" dirty="0" smtClean="0"/>
              <a:t> kodu içeren sahte bir e-posta gönderebilir.</a:t>
            </a:r>
          </a:p>
        </p:txBody>
      </p:sp>
    </p:spTree>
    <p:extLst>
      <p:ext uri="{BB962C8B-B14F-4D97-AF65-F5344CB8AC3E}">
        <p14:creationId xmlns:p14="http://schemas.microsoft.com/office/powerpoint/2010/main" val="38108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BROKEN ACCESS CONTROL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Kullanıcıların izin verilmeyen kaynaklara veya işlevlere erişim sağlamasına izin veren bir güvenlik açığıdır.</a:t>
            </a:r>
          </a:p>
          <a:p>
            <a:pPr rtl="0"/>
            <a:r>
              <a:rPr lang="tr-TR" dirty="0" smtClean="0"/>
              <a:t>Örnek: Bir kullanıcının hesap ayarlarını değiştirmesi gereken bir işlevin, yetkisiz erişime açık olması.</a:t>
            </a:r>
          </a:p>
        </p:txBody>
      </p:sp>
    </p:spTree>
    <p:extLst>
      <p:ext uri="{BB962C8B-B14F-4D97-AF65-F5344CB8AC3E}">
        <p14:creationId xmlns:p14="http://schemas.microsoft.com/office/powerpoint/2010/main" val="54477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ZERO-DAY EXPLOITS(0 DAYS)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Yazılım veya sistem güvenlik açıklarının keşfedildiği ve henüz üretici tarafından düzeltilmediği durumlar.</a:t>
            </a:r>
          </a:p>
          <a:p>
            <a:pPr rtl="0"/>
            <a:r>
              <a:rPr lang="tr-TR" dirty="0" smtClean="0"/>
              <a:t>Örnek: Saldırganlar, henüz açığı kapatılmamış bir yazılım veya işletim sistemi güvenlik açığından faydalanabilirler.</a:t>
            </a:r>
          </a:p>
          <a:p>
            <a:pPr rtl="0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545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PORT CONFIGURATION HATALARI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Ağ cihazlarının yanlış yapılandırılması sonucu ağ güvenliğinin tehlikeye girmesi.</a:t>
            </a:r>
          </a:p>
          <a:p>
            <a:pPr rtl="0"/>
            <a:r>
              <a:rPr lang="tr-TR" dirty="0" smtClean="0"/>
              <a:t>Örnek: Açık bir ağ bağlantısı, yetkisiz erişimlere yol açabilir.</a:t>
            </a:r>
          </a:p>
        </p:txBody>
      </p:sp>
    </p:spTree>
    <p:extLst>
      <p:ext uri="{BB962C8B-B14F-4D97-AF65-F5344CB8AC3E}">
        <p14:creationId xmlns:p14="http://schemas.microsoft.com/office/powerpoint/2010/main" val="16952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RAT(REMOTE ACCESS TROJAN)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Saldırganların bir bilgisayar sistemine uzaktan erişim sağlamak amacıyla kullanılan </a:t>
            </a:r>
            <a:r>
              <a:rPr lang="tr-TR" dirty="0" err="1" smtClean="0"/>
              <a:t>truva</a:t>
            </a:r>
            <a:r>
              <a:rPr lang="tr-TR" dirty="0" smtClean="0"/>
              <a:t> atları.</a:t>
            </a:r>
          </a:p>
          <a:p>
            <a:pPr rtl="0"/>
            <a:r>
              <a:rPr lang="tr-TR" dirty="0" smtClean="0"/>
              <a:t>Örnek: </a:t>
            </a:r>
            <a:r>
              <a:rPr lang="tr-TR" dirty="0" err="1" smtClean="0"/>
              <a:t>Poison</a:t>
            </a:r>
            <a:r>
              <a:rPr lang="tr-TR" dirty="0" smtClean="0"/>
              <a:t> </a:t>
            </a:r>
            <a:r>
              <a:rPr lang="tr-TR" dirty="0" err="1" smtClean="0"/>
              <a:t>Ivy</a:t>
            </a:r>
            <a:r>
              <a:rPr lang="tr-TR" dirty="0" smtClean="0"/>
              <a:t> RAT, uzaktan bilgisayar kontrolü sağlayan bir RAT örneğidir.</a:t>
            </a:r>
          </a:p>
        </p:txBody>
      </p:sp>
    </p:spTree>
    <p:extLst>
      <p:ext uri="{BB962C8B-B14F-4D97-AF65-F5344CB8AC3E}">
        <p14:creationId xmlns:p14="http://schemas.microsoft.com/office/powerpoint/2010/main" val="29408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MAN-IN-THE-MIDDLE(MITM) SALDIRILARI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Saldırganların iki iletişim halinde ki tarafın arasına girerek iletileri izlemesine veya manipüle etmesine olanak tanıyan saldırı türü.</a:t>
            </a:r>
          </a:p>
          <a:p>
            <a:pPr rtl="0"/>
            <a:r>
              <a:rPr lang="tr-TR" dirty="0" smtClean="0"/>
              <a:t>Örnek: Bir kişi, halka açık bir </a:t>
            </a:r>
            <a:r>
              <a:rPr lang="tr-TR" dirty="0" err="1" smtClean="0"/>
              <a:t>Wi</a:t>
            </a:r>
            <a:r>
              <a:rPr lang="tr-TR" dirty="0" smtClean="0"/>
              <a:t>-Fi ağı üzerinden verileri izleyebilir veya 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3424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SİBER GÜVENLİK TEHDİT UNSURLARI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Kötü Amaçlı Yazılım(</a:t>
            </a:r>
            <a:r>
              <a:rPr lang="tr-TR" dirty="0" err="1" smtClean="0"/>
              <a:t>Malware</a:t>
            </a:r>
            <a:r>
              <a:rPr lang="tr-TR" dirty="0" smtClean="0"/>
              <a:t>)</a:t>
            </a:r>
          </a:p>
          <a:p>
            <a:pPr rtl="0"/>
            <a:r>
              <a:rPr lang="tr-TR" dirty="0" smtClean="0"/>
              <a:t>Virüs</a:t>
            </a:r>
          </a:p>
          <a:p>
            <a:pPr rtl="0"/>
            <a:r>
              <a:rPr lang="tr-TR" dirty="0" smtClean="0"/>
              <a:t>Truva Atları(</a:t>
            </a:r>
            <a:r>
              <a:rPr lang="tr-TR" dirty="0" err="1" smtClean="0"/>
              <a:t>Trojans</a:t>
            </a:r>
            <a:r>
              <a:rPr lang="tr-TR" dirty="0" smtClean="0"/>
              <a:t>)</a:t>
            </a:r>
          </a:p>
          <a:p>
            <a:pPr rtl="0"/>
            <a:r>
              <a:rPr lang="tr-TR" dirty="0" smtClean="0"/>
              <a:t>Casus Yazılım(</a:t>
            </a:r>
            <a:r>
              <a:rPr lang="tr-TR" dirty="0" err="1" smtClean="0"/>
              <a:t>Spyware</a:t>
            </a:r>
            <a:r>
              <a:rPr lang="tr-TR" dirty="0" smtClean="0"/>
              <a:t>)</a:t>
            </a:r>
          </a:p>
          <a:p>
            <a:pPr rtl="0"/>
            <a:r>
              <a:rPr lang="tr-TR" dirty="0" err="1" smtClean="0"/>
              <a:t>Botnet</a:t>
            </a:r>
            <a:endParaRPr lang="tr-TR" dirty="0" smtClean="0"/>
          </a:p>
          <a:p>
            <a:pPr rtl="0"/>
            <a:r>
              <a:rPr lang="tr-TR" dirty="0" smtClean="0"/>
              <a:t>Fidye Yazılımı(</a:t>
            </a:r>
            <a:r>
              <a:rPr lang="tr-TR" dirty="0" err="1" smtClean="0"/>
              <a:t>Ransomware</a:t>
            </a:r>
            <a:r>
              <a:rPr lang="tr-TR" dirty="0" smtClean="0"/>
              <a:t>)</a:t>
            </a:r>
          </a:p>
          <a:p>
            <a:pPr rtl="0"/>
            <a:r>
              <a:rPr lang="tr-TR" dirty="0" err="1" smtClean="0"/>
              <a:t>Buffer</a:t>
            </a:r>
            <a:r>
              <a:rPr lang="tr-TR" dirty="0" smtClean="0"/>
              <a:t> </a:t>
            </a:r>
            <a:r>
              <a:rPr lang="tr-TR" dirty="0" err="1" smtClean="0"/>
              <a:t>Overflow</a:t>
            </a:r>
            <a:endParaRPr lang="tr-TR" dirty="0" smtClean="0"/>
          </a:p>
          <a:p>
            <a:pPr rtl="0"/>
            <a:r>
              <a:rPr lang="tr-TR" dirty="0" smtClean="0"/>
              <a:t>Cross-Site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 err="1" smtClean="0"/>
              <a:t>Forgery</a:t>
            </a:r>
            <a:r>
              <a:rPr lang="tr-TR" dirty="0" smtClean="0"/>
              <a:t>(CSRF)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914238" y="2249424"/>
            <a:ext cx="5668161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Broken</a:t>
            </a:r>
            <a:r>
              <a:rPr lang="tr-TR" dirty="0" smtClean="0"/>
              <a:t> Access Control</a:t>
            </a:r>
          </a:p>
          <a:p>
            <a:r>
              <a:rPr lang="tr-TR" dirty="0" smtClean="0"/>
              <a:t>Zero-</a:t>
            </a:r>
            <a:r>
              <a:rPr lang="tr-TR" dirty="0" err="1" smtClean="0"/>
              <a:t>Day</a:t>
            </a:r>
            <a:r>
              <a:rPr lang="tr-TR" dirty="0" smtClean="0"/>
              <a:t> </a:t>
            </a:r>
            <a:r>
              <a:rPr lang="tr-TR" dirty="0" err="1" smtClean="0"/>
              <a:t>Exploits</a:t>
            </a:r>
            <a:r>
              <a:rPr lang="tr-TR" dirty="0" smtClean="0"/>
              <a:t>(0 </a:t>
            </a:r>
            <a:r>
              <a:rPr lang="tr-TR" dirty="0" err="1" smtClean="0"/>
              <a:t>Days</a:t>
            </a:r>
            <a:r>
              <a:rPr lang="tr-TR" dirty="0" smtClean="0"/>
              <a:t>)</a:t>
            </a:r>
          </a:p>
          <a:p>
            <a:r>
              <a:rPr lang="tr-TR" dirty="0" smtClean="0"/>
              <a:t>Port </a:t>
            </a:r>
            <a:r>
              <a:rPr lang="tr-TR" dirty="0" err="1" smtClean="0"/>
              <a:t>Configuration</a:t>
            </a:r>
            <a:r>
              <a:rPr lang="tr-TR" dirty="0" smtClean="0"/>
              <a:t> Hataları</a:t>
            </a:r>
          </a:p>
          <a:p>
            <a:r>
              <a:rPr lang="tr-TR" dirty="0" smtClean="0"/>
              <a:t>RAT(Remote Access </a:t>
            </a:r>
            <a:r>
              <a:rPr lang="tr-TR" dirty="0" err="1" smtClean="0"/>
              <a:t>Trojan</a:t>
            </a:r>
            <a:r>
              <a:rPr lang="tr-TR" dirty="0" smtClean="0"/>
              <a:t>)</a:t>
            </a:r>
          </a:p>
          <a:p>
            <a:r>
              <a:rPr lang="tr-TR" dirty="0" smtClean="0"/>
              <a:t>Man-in-</a:t>
            </a:r>
            <a:r>
              <a:rPr lang="tr-TR" dirty="0" err="1" smtClean="0"/>
              <a:t>the</a:t>
            </a:r>
            <a:r>
              <a:rPr lang="tr-TR" dirty="0" smtClean="0"/>
              <a:t>-</a:t>
            </a:r>
            <a:r>
              <a:rPr lang="tr-TR" dirty="0" err="1" smtClean="0"/>
              <a:t>Middle</a:t>
            </a:r>
            <a:r>
              <a:rPr lang="tr-TR" dirty="0" smtClean="0"/>
              <a:t>(MITM) Saldırısı</a:t>
            </a:r>
          </a:p>
          <a:p>
            <a:r>
              <a:rPr lang="tr-TR" dirty="0" err="1" smtClean="0"/>
              <a:t>Denial</a:t>
            </a:r>
            <a:r>
              <a:rPr lang="tr-TR" dirty="0" smtClean="0"/>
              <a:t>-of-Service(DOS) Saldırısı</a:t>
            </a:r>
          </a:p>
        </p:txBody>
      </p:sp>
    </p:spTree>
    <p:extLst>
      <p:ext uri="{BB962C8B-B14F-4D97-AF65-F5344CB8AC3E}">
        <p14:creationId xmlns:p14="http://schemas.microsoft.com/office/powerpoint/2010/main" val="33695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DENIAL OF SERVICE(DOS) SALDIRILARI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Hedeflenen sistem veya ağa yoğun talep gönderilerek hizmetin kesilmesine neden olan saldırılar.</a:t>
            </a:r>
          </a:p>
          <a:p>
            <a:pPr rtl="0"/>
            <a:r>
              <a:rPr lang="tr-TR" dirty="0" smtClean="0"/>
              <a:t>Örnek: SYN </a:t>
            </a:r>
            <a:r>
              <a:rPr lang="tr-TR" dirty="0" err="1" smtClean="0"/>
              <a:t>Flood</a:t>
            </a:r>
            <a:r>
              <a:rPr lang="tr-TR" dirty="0" smtClean="0"/>
              <a:t> saldırısı, bir sunucunun hizmet veremeyecek kadar çok bağlantı istediği aldığı bir tür DOS saldırısıdır.</a:t>
            </a:r>
          </a:p>
        </p:txBody>
      </p:sp>
    </p:spTree>
    <p:extLst>
      <p:ext uri="{BB962C8B-B14F-4D97-AF65-F5344CB8AC3E}">
        <p14:creationId xmlns:p14="http://schemas.microsoft.com/office/powerpoint/2010/main" val="10311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ÖNEMLİ PORT NUMARALARI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21: FTP(File Transfer Protocol)</a:t>
            </a:r>
          </a:p>
          <a:p>
            <a:r>
              <a:rPr lang="tr-TR" dirty="0" smtClean="0"/>
              <a:t>22: SSH(</a:t>
            </a:r>
            <a:r>
              <a:rPr lang="tr-TR" dirty="0" err="1" smtClean="0"/>
              <a:t>Secure</a:t>
            </a:r>
            <a:r>
              <a:rPr lang="tr-TR" dirty="0" smtClean="0"/>
              <a:t> Shell)</a:t>
            </a:r>
          </a:p>
          <a:p>
            <a:r>
              <a:rPr lang="tr-TR" dirty="0" smtClean="0"/>
              <a:t>23: TELNET</a:t>
            </a:r>
          </a:p>
          <a:p>
            <a:r>
              <a:rPr lang="tr-TR" dirty="0" smtClean="0"/>
              <a:t>25: SMTP(Simple Mail Transfer Protocol)</a:t>
            </a:r>
          </a:p>
          <a:p>
            <a:r>
              <a:rPr lang="tr-TR" dirty="0" smtClean="0"/>
              <a:t>53: DNS</a:t>
            </a:r>
          </a:p>
          <a:p>
            <a:r>
              <a:rPr lang="tr-TR" dirty="0" smtClean="0"/>
              <a:t>80: HTTP</a:t>
            </a:r>
          </a:p>
          <a:p>
            <a:r>
              <a:rPr lang="tr-TR" dirty="0" smtClean="0"/>
              <a:t>110: POP3</a:t>
            </a:r>
          </a:p>
          <a:p>
            <a:r>
              <a:rPr lang="tr-TR" dirty="0" smtClean="0"/>
              <a:t>115: SFTP</a:t>
            </a:r>
          </a:p>
          <a:p>
            <a:r>
              <a:rPr lang="tr-TR" dirty="0" smtClean="0"/>
              <a:t>139: </a:t>
            </a:r>
            <a:r>
              <a:rPr lang="tr-TR" dirty="0" err="1" smtClean="0"/>
              <a:t>NetBIOS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8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ÖNEMLİ PORT NUMARALARI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389: LDAP</a:t>
            </a:r>
          </a:p>
          <a:p>
            <a:r>
              <a:rPr lang="tr-TR" dirty="0" smtClean="0"/>
              <a:t>443: SSL</a:t>
            </a:r>
          </a:p>
          <a:p>
            <a:r>
              <a:rPr lang="tr-TR" dirty="0" smtClean="0"/>
              <a:t>444: SNPP</a:t>
            </a:r>
          </a:p>
          <a:p>
            <a:r>
              <a:rPr lang="tr-TR" dirty="0" smtClean="0"/>
              <a:t>1194: </a:t>
            </a:r>
            <a:r>
              <a:rPr lang="tr-TR" dirty="0" err="1" smtClean="0"/>
              <a:t>OpenVPN</a:t>
            </a:r>
            <a:endParaRPr lang="tr-TR" dirty="0" smtClean="0"/>
          </a:p>
          <a:p>
            <a:r>
              <a:rPr lang="tr-TR" dirty="0" smtClean="0"/>
              <a:t>1433: SQL</a:t>
            </a:r>
          </a:p>
          <a:p>
            <a:r>
              <a:rPr lang="tr-TR" dirty="0" smtClean="0"/>
              <a:t>1521: </a:t>
            </a:r>
            <a:r>
              <a:rPr lang="tr-TR" dirty="0" err="1" smtClean="0"/>
              <a:t>Oracle</a:t>
            </a:r>
            <a:endParaRPr lang="tr-TR" dirty="0" smtClean="0"/>
          </a:p>
          <a:p>
            <a:r>
              <a:rPr lang="tr-TR" dirty="0" smtClean="0"/>
              <a:t>27017: </a:t>
            </a:r>
            <a:r>
              <a:rPr lang="tr-TR" dirty="0" err="1" smtClean="0"/>
              <a:t>MongoDB</a:t>
            </a:r>
            <a:endParaRPr lang="tr-TR" dirty="0" smtClean="0"/>
          </a:p>
          <a:p>
            <a:r>
              <a:rPr lang="tr-TR" dirty="0" smtClean="0"/>
              <a:t>3306: </a:t>
            </a:r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5432: </a:t>
            </a:r>
            <a:r>
              <a:rPr lang="tr-TR" dirty="0" err="1" smtClean="0"/>
              <a:t>PostgreSQL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1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ZARARLI YAZILIM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Zararlı yazılımlar, sistemleri parçalamaya, bilgi sızdırmaya, sistemi ele geçirmeye yönelik olabilir.</a:t>
            </a:r>
          </a:p>
          <a:p>
            <a:pPr rtl="0"/>
            <a:r>
              <a:rPr lang="tr-TR" dirty="0" smtClean="0"/>
              <a:t>Özünde her zararlı yazılım bir kod parçacığıdır.</a:t>
            </a:r>
          </a:p>
          <a:p>
            <a:pPr rtl="0"/>
            <a:r>
              <a:rPr lang="tr-TR" dirty="0" smtClean="0"/>
              <a:t>Onları kendi içerisinde kategorize eden şey bulaştıkları sistemde nasıl davranışlar sergiledikleridir.</a:t>
            </a:r>
          </a:p>
          <a:p>
            <a:pPr rtl="0"/>
            <a:r>
              <a:rPr lang="tr-TR" dirty="0" smtClean="0"/>
              <a:t>Bu davranışlara göre zararlı yazılım bir </a:t>
            </a:r>
            <a:r>
              <a:rPr lang="tr-TR" dirty="0" err="1" smtClean="0"/>
              <a:t>Trojan</a:t>
            </a:r>
            <a:r>
              <a:rPr lang="tr-TR" dirty="0" smtClean="0"/>
              <a:t>, </a:t>
            </a:r>
            <a:r>
              <a:rPr lang="tr-TR" dirty="0" err="1" smtClean="0"/>
              <a:t>Worm</a:t>
            </a:r>
            <a:r>
              <a:rPr lang="tr-TR" dirty="0" smtClean="0"/>
              <a:t>, </a:t>
            </a:r>
            <a:r>
              <a:rPr lang="tr-TR" dirty="0" err="1" smtClean="0"/>
              <a:t>Ransomware</a:t>
            </a:r>
            <a:r>
              <a:rPr lang="tr-TR" dirty="0" smtClean="0"/>
              <a:t> veya virüs olarak adlandırılabilirler.</a:t>
            </a:r>
          </a:p>
        </p:txBody>
      </p:sp>
    </p:spTree>
    <p:extLst>
      <p:ext uri="{BB962C8B-B14F-4D97-AF65-F5344CB8AC3E}">
        <p14:creationId xmlns:p14="http://schemas.microsoft.com/office/powerpoint/2010/main" val="30293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VİRÜS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Virüs, bilgisayarlar ve diğer dijital cihazlar için zararlı yazılımlardandır.</a:t>
            </a:r>
          </a:p>
          <a:p>
            <a:pPr rtl="0"/>
            <a:r>
              <a:rPr lang="tr-TR" dirty="0" smtClean="0"/>
              <a:t>Virüs, genellikle zararlı bir program veya kod parçasıdır ve başka bir programın içine veya dosyasına yerleştirilmiştir.</a:t>
            </a:r>
          </a:p>
          <a:p>
            <a:pPr rtl="0"/>
            <a:r>
              <a:rPr lang="tr-TR" dirty="0" smtClean="0"/>
              <a:t>Bilgisayarınıza bulaştığında, zararlı kodlar çalışır ve cihazınıza zarar verebilir.</a:t>
            </a:r>
          </a:p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smtClean="0"/>
              <a:t>Virüsler, çeşitli yollarla bulaşabilirler. Bunlar arasında e-posta ekleri, kötü amaçlı web siteleri, yazılım güncellemeleri veya zararlı programların yasadışı kopyaları bulunabilir.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4032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VİRÜS ÖRNEKLERİ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Creeper</a:t>
            </a:r>
            <a:r>
              <a:rPr lang="tr-TR" dirty="0" smtClean="0"/>
              <a:t>(1971)</a:t>
            </a:r>
          </a:p>
          <a:p>
            <a:pPr rtl="0"/>
            <a:r>
              <a:rPr lang="tr-TR" dirty="0" err="1" smtClean="0"/>
              <a:t>Morse</a:t>
            </a:r>
            <a:r>
              <a:rPr lang="tr-TR" dirty="0" smtClean="0"/>
              <a:t>(1972)</a:t>
            </a:r>
          </a:p>
          <a:p>
            <a:r>
              <a:rPr lang="tr-TR" dirty="0" err="1"/>
              <a:t>Elk</a:t>
            </a:r>
            <a:r>
              <a:rPr lang="tr-TR" dirty="0"/>
              <a:t> </a:t>
            </a:r>
            <a:r>
              <a:rPr lang="tr-TR" dirty="0" err="1"/>
              <a:t>Cloner</a:t>
            </a:r>
            <a:r>
              <a:rPr lang="tr-TR" dirty="0"/>
              <a:t>(1982)</a:t>
            </a:r>
          </a:p>
          <a:p>
            <a:r>
              <a:rPr lang="tr-TR" dirty="0"/>
              <a:t>Brain(1986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LoveLetter</a:t>
            </a:r>
            <a:r>
              <a:rPr lang="tr-TR" dirty="0" smtClean="0"/>
              <a:t>(2000)</a:t>
            </a:r>
          </a:p>
          <a:p>
            <a:pPr rtl="0"/>
            <a:r>
              <a:rPr lang="tr-TR" dirty="0" smtClean="0"/>
              <a:t>ILOVEYOU Virüsü(2000)</a:t>
            </a:r>
          </a:p>
          <a:p>
            <a:pPr rtl="0"/>
            <a:r>
              <a:rPr lang="tr-TR" dirty="0" err="1" smtClean="0"/>
              <a:t>SoBig</a:t>
            </a:r>
            <a:r>
              <a:rPr lang="tr-TR" dirty="0" smtClean="0"/>
              <a:t>(2003)</a:t>
            </a:r>
          </a:p>
        </p:txBody>
      </p:sp>
    </p:spTree>
    <p:extLst>
      <p:ext uri="{BB962C8B-B14F-4D97-AF65-F5344CB8AC3E}">
        <p14:creationId xmlns:p14="http://schemas.microsoft.com/office/powerpoint/2010/main" val="36955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WORM(SOLUCAN)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/>
              <a:t>Worm</a:t>
            </a:r>
            <a:r>
              <a:rPr lang="tr-TR" dirty="0" smtClean="0"/>
              <a:t>(Solucan), bilgisayar ağlarında hızla yayılan ve çoğalan, zararlı bir yazılım türüdür.</a:t>
            </a:r>
          </a:p>
          <a:p>
            <a:pPr rtl="0"/>
            <a:r>
              <a:rPr lang="tr-TR" dirty="0" err="1" smtClean="0"/>
              <a:t>Worm</a:t>
            </a:r>
            <a:r>
              <a:rPr lang="tr-TR" dirty="0" smtClean="0"/>
              <a:t>, bilgisayar ağı veya cihaz içindeki diğer cihazlara kendini kopyalayabilen bir zararlı yazılımdır.</a:t>
            </a:r>
          </a:p>
          <a:p>
            <a:pPr rtl="0"/>
            <a:r>
              <a:rPr lang="tr-TR" dirty="0" err="1" smtClean="0"/>
              <a:t>Worm’ler</a:t>
            </a:r>
            <a:r>
              <a:rPr lang="tr-TR" dirty="0" smtClean="0"/>
              <a:t> kendilerini çoğaltarak hızla yayılır ve genellikle bilgisayar sistemlerine zarar verirler.</a:t>
            </a:r>
          </a:p>
        </p:txBody>
      </p:sp>
    </p:spTree>
    <p:extLst>
      <p:ext uri="{BB962C8B-B14F-4D97-AF65-F5344CB8AC3E}">
        <p14:creationId xmlns:p14="http://schemas.microsoft.com/office/powerpoint/2010/main" val="24697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WORM(SOLUCAN)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 smtClean="0"/>
              <a:t>Nasıl Bulaşır?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Worm’ler</a:t>
            </a:r>
            <a:r>
              <a:rPr lang="tr-TR" dirty="0" smtClean="0"/>
              <a:t> genellikle bilgisayar ağlarında veya internet üzerindeki güvenlik açıklarını kullanarak yayılırlar.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b="1" dirty="0"/>
              <a:t> </a:t>
            </a:r>
            <a:r>
              <a:rPr lang="tr-TR" dirty="0" err="1" smtClean="0"/>
              <a:t>İnfekte</a:t>
            </a:r>
            <a:r>
              <a:rPr lang="tr-TR" dirty="0" smtClean="0"/>
              <a:t> edilmiş bir cihazdan diğer cihazlara otomatik olarak kopyalanabilirler.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E-posta eklentileri veya indirilebilir dosyalar gibi bulaştırma yöntemleri de kullanılabilir.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3630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WORM(SOLUCAN) ÖRNEKLERİ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Morris(1988)</a:t>
            </a:r>
          </a:p>
          <a:p>
            <a:pPr rtl="0"/>
            <a:r>
              <a:rPr lang="tr-TR" dirty="0" err="1" smtClean="0"/>
              <a:t>Melissa</a:t>
            </a:r>
            <a:r>
              <a:rPr lang="tr-TR" dirty="0" smtClean="0"/>
              <a:t>(1999)</a:t>
            </a:r>
          </a:p>
          <a:p>
            <a:pPr rtl="0"/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Red</a:t>
            </a:r>
            <a:r>
              <a:rPr lang="tr-TR" dirty="0" smtClean="0"/>
              <a:t>(2001)</a:t>
            </a:r>
          </a:p>
          <a:p>
            <a:pPr rtl="0"/>
            <a:r>
              <a:rPr lang="tr-TR" dirty="0" err="1" smtClean="0"/>
              <a:t>Slammer</a:t>
            </a:r>
            <a:r>
              <a:rPr lang="tr-TR" dirty="0" smtClean="0"/>
              <a:t>(2003)</a:t>
            </a:r>
          </a:p>
          <a:p>
            <a:pPr rtl="0"/>
            <a:r>
              <a:rPr lang="tr-TR" dirty="0" err="1" smtClean="0"/>
              <a:t>MyDoom</a:t>
            </a:r>
            <a:r>
              <a:rPr lang="tr-TR" dirty="0" smtClean="0"/>
              <a:t>(2004)</a:t>
            </a:r>
          </a:p>
          <a:p>
            <a:pPr rtl="0"/>
            <a:r>
              <a:rPr lang="tr-TR" dirty="0" err="1" smtClean="0"/>
              <a:t>Storm</a:t>
            </a:r>
            <a:r>
              <a:rPr lang="tr-TR" dirty="0" smtClean="0"/>
              <a:t>(2007)</a:t>
            </a:r>
          </a:p>
        </p:txBody>
      </p:sp>
    </p:spTree>
    <p:extLst>
      <p:ext uri="{BB962C8B-B14F-4D97-AF65-F5344CB8AC3E}">
        <p14:creationId xmlns:p14="http://schemas.microsoft.com/office/powerpoint/2010/main" val="35435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741</TotalTime>
  <Words>2453</Words>
  <Application>Microsoft Office PowerPoint</Application>
  <PresentationFormat>Geniş ekran</PresentationFormat>
  <Paragraphs>247</Paragraphs>
  <Slides>32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8" baseType="lpstr">
      <vt:lpstr>Arial</vt:lpstr>
      <vt:lpstr>Calibri</vt:lpstr>
      <vt:lpstr>Georgia</vt:lpstr>
      <vt:lpstr>Wingdings</vt:lpstr>
      <vt:lpstr>Wingdings 2</vt:lpstr>
      <vt:lpstr>Eğitim sunusu</vt:lpstr>
      <vt:lpstr>Ağ ve Bilişim Güvenliği</vt:lpstr>
      <vt:lpstr>SİBER GÜVENLİK TEHDİT UNSURLARI</vt:lpstr>
      <vt:lpstr>SİBER GÜVENLİK TEHDİT UNSURLARI</vt:lpstr>
      <vt:lpstr>ZARARLI YAZILIM NEDİR?</vt:lpstr>
      <vt:lpstr>VİRÜS</vt:lpstr>
      <vt:lpstr>VİRÜS ÖRNEKLERİ</vt:lpstr>
      <vt:lpstr>WORM(SOLUCAN)</vt:lpstr>
      <vt:lpstr>WORM(SOLUCAN)</vt:lpstr>
      <vt:lpstr>WORM(SOLUCAN) ÖRNEKLERİ</vt:lpstr>
      <vt:lpstr>SPYWARE(CASUS YAZILIM)</vt:lpstr>
      <vt:lpstr>SPYWARE(CASUS YAZILIM)</vt:lpstr>
      <vt:lpstr>SPYWARE ÖRNEKLERİ</vt:lpstr>
      <vt:lpstr>ADWARE(REKLAM YAZILIMI)</vt:lpstr>
      <vt:lpstr>ADWARE(REKLAM YAZILIMI)</vt:lpstr>
      <vt:lpstr>ADWARE ÖRNEKLERİ</vt:lpstr>
      <vt:lpstr>TROJAN(TRUVA ATI)</vt:lpstr>
      <vt:lpstr>TROJAN(TRUVA ATI)</vt:lpstr>
      <vt:lpstr>BOTNET</vt:lpstr>
      <vt:lpstr>BOTNET</vt:lpstr>
      <vt:lpstr>RANSOMWARE(FİDYE YAZILIMI)</vt:lpstr>
      <vt:lpstr>RANSOMWARE ÖRNEKLERİ</vt:lpstr>
      <vt:lpstr>BUFFER OVERFLOW</vt:lpstr>
      <vt:lpstr>CROSS-SITE REQUEST FORGERY(CSRF)</vt:lpstr>
      <vt:lpstr>CROSS-SITE SSCRIPTING(XSS)</vt:lpstr>
      <vt:lpstr>BROKEN ACCESS CONTROL</vt:lpstr>
      <vt:lpstr>ZERO-DAY EXPLOITS(0 DAYS)</vt:lpstr>
      <vt:lpstr>PORT CONFIGURATION HATALARI</vt:lpstr>
      <vt:lpstr>RAT(REMOTE ACCESS TROJAN)</vt:lpstr>
      <vt:lpstr>MAN-IN-THE-MIDDLE(MITM) SALDIRILARI</vt:lpstr>
      <vt:lpstr>DENIAL OF SERVICE(DOS) SALDIRILARI</vt:lpstr>
      <vt:lpstr>ÖNEMLİ PORT NUMARALARI</vt:lpstr>
      <vt:lpstr>ÖNEMLİ PORT NUMARALARI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58</cp:revision>
  <dcterms:created xsi:type="dcterms:W3CDTF">2023-12-09T09:03:26Z</dcterms:created>
  <dcterms:modified xsi:type="dcterms:W3CDTF">2024-09-16T09:56:56Z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