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9911" autoAdjust="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C8FC1-A1A8-42CB-96AC-83684F0DF578}" type="datetime1">
              <a:rPr lang="tr-TR" smtClean="0"/>
              <a:t>25.12.2024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653A-FB33-4975-A611-5D53C5C337D6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099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802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03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51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1012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020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09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77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100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738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855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46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Sununun izleyicilere sağlayacağı faydalar: Yetişkin kişiler, konunun onlar için neden önem taşıdığını bildiklerinde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 dirty="0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436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8609038-EC1C-40A6-91EB-4A3D73CE9547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DEEBB-C631-4BE4-9EB9-151005B5892D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 dirty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 dirty="0"/>
              <a:t>İkinci düzey</a:t>
            </a:r>
          </a:p>
          <a:p>
            <a:pPr lvl="2" rtl="0" eaLnBrk="1" latinLnBrk="0" hangingPunct="1"/>
            <a:r>
              <a:rPr lang="tr-TR" noProof="0" dirty="0"/>
              <a:t>Üçüncü düzey</a:t>
            </a:r>
          </a:p>
          <a:p>
            <a:pPr lvl="3" rtl="0" eaLnBrk="1" latinLnBrk="0" hangingPunct="1"/>
            <a:r>
              <a:rPr lang="tr-TR" noProof="0" dirty="0"/>
              <a:t>Dördüncü düzey</a:t>
            </a:r>
          </a:p>
          <a:p>
            <a:pPr lvl="4" rtl="0" eaLnBrk="1" latinLnBrk="0" hangingPunct="1"/>
            <a:r>
              <a:rPr lang="tr-TR" noProof="0" dirty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6B82DB-6D5C-486A-98D3-E008B7673553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610F96-FFD0-4BC1-86F0-D957A2A4B8C7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6EF26-BBDF-4885-BB66-53FDFCADA69E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4B813B-74D5-4B4F-94CB-6CD8395E9845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2EC71D-25AD-4A7C-AB6C-E63D5EDA9366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>
            <a:lvl1pPr>
              <a:defRPr/>
            </a:lvl1pPr>
          </a:lstStyle>
          <a:p>
            <a:fld id="{851036E3-487C-41B5-92E9-47E0F0B9591B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30CD3-31CA-47BB-8FC4-9AA93086A77D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 dirty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  <a:p>
            <a:pPr lvl="1" rtl="0" eaLnBrk="1" latinLnBrk="0" hangingPunct="1"/>
            <a:r>
              <a:rPr lang="tr-TR" noProof="0" smtClean="0"/>
              <a:t>İkinci düzey</a:t>
            </a:r>
          </a:p>
          <a:p>
            <a:pPr lvl="2" rtl="0" eaLnBrk="1" latinLnBrk="0" hangingPunct="1"/>
            <a:r>
              <a:rPr lang="tr-TR" noProof="0" smtClean="0"/>
              <a:t>Üçüncü düzey</a:t>
            </a:r>
          </a:p>
          <a:p>
            <a:pPr lvl="3" rtl="0" eaLnBrk="1" latinLnBrk="0" hangingPunct="1"/>
            <a:r>
              <a:rPr lang="tr-TR" noProof="0" smtClean="0"/>
              <a:t>Dördüncü düzey</a:t>
            </a:r>
          </a:p>
          <a:p>
            <a:pPr lvl="4" rtl="0" eaLnBrk="1" latinLnBrk="0" hangingPunct="1"/>
            <a:r>
              <a:rPr lang="tr-TR" noProof="0" smtClean="0"/>
              <a:t>Beşinci düzey</a:t>
            </a:r>
            <a:endParaRPr kumimoji="0"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5B609-EC73-4CF8-A564-D90D0E54FA36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 smtClean="0"/>
              <a:t>Resim eklemek için simgeyi tıklatın</a:t>
            </a:r>
            <a:endParaRPr kumimoji="0"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5D7756-B745-4648-9348-5BA7D8FC560E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A9E5AA4-4083-47B0-96D9-3464BE7D917D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Ağ ve Bilişim Güvenliği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Öğr</a:t>
            </a:r>
            <a:r>
              <a:rPr lang="tr-TR" dirty="0" smtClean="0"/>
              <a:t>. Gör. Zafer SERİN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(açık metin) öncelikle </a:t>
            </a:r>
            <a:r>
              <a:rPr lang="tr-TR" dirty="0" err="1" smtClean="0"/>
              <a:t>bitsel</a:t>
            </a:r>
            <a:r>
              <a:rPr lang="tr-TR" dirty="0" smtClean="0"/>
              <a:t> karşılıklarına çevrilir.</a:t>
            </a:r>
          </a:p>
          <a:p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ve </a:t>
            </a:r>
            <a:r>
              <a:rPr lang="tr-TR" dirty="0" err="1" smtClean="0"/>
              <a:t>LFSR’ın</a:t>
            </a:r>
            <a:r>
              <a:rPr lang="tr-TR" dirty="0" smtClean="0"/>
              <a:t> ürettiği çıktı XOR işlemine tabi tutulur.</a:t>
            </a:r>
          </a:p>
          <a:p>
            <a:r>
              <a:rPr lang="tr-TR" dirty="0" smtClean="0"/>
              <a:t>Elde edilen sonuç karşı tarafa gönderilir.</a:t>
            </a:r>
          </a:p>
          <a:p>
            <a:r>
              <a:rPr lang="tr-TR" dirty="0" smtClean="0"/>
              <a:t>Karşı taraf </a:t>
            </a:r>
            <a:r>
              <a:rPr lang="tr-TR" dirty="0" err="1" smtClean="0"/>
              <a:t>LFSR’ın</a:t>
            </a:r>
            <a:r>
              <a:rPr lang="tr-TR" dirty="0" smtClean="0"/>
              <a:t> ürettiği sonucu kendisi ile XOR işlemine tabi tutar.</a:t>
            </a:r>
          </a:p>
          <a:p>
            <a:r>
              <a:rPr lang="tr-TR" dirty="0" smtClean="0"/>
              <a:t>Aynı değerler XOR işlemine tabi tutulursa sonuç 0 olur bu durumda geriye sadece açık metin kalır ve böylece şifreli metin çözülmüş(</a:t>
            </a:r>
            <a:r>
              <a:rPr lang="tr-TR" dirty="0" err="1" smtClean="0"/>
              <a:t>deşifrelenmiş</a:t>
            </a:r>
            <a:r>
              <a:rPr lang="tr-TR" dirty="0" smtClean="0"/>
              <a:t>)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9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111"/>
            <a:ext cx="10972800" cy="3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LFSR tarafından üretilen dizinin kalitesi: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Random</a:t>
            </a:r>
            <a:r>
              <a:rPr lang="tr-TR" dirty="0" smtClean="0"/>
              <a:t>(Rastgele) görünümlü olmalıdır.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LFSR’lar</a:t>
            </a:r>
            <a:r>
              <a:rPr lang="tr-TR" dirty="0" smtClean="0"/>
              <a:t> bir süre sonra kendini tekrar etme eğiliminde oldukları için periyotları uzun olmalıdır.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Sonraki bitin tahmin edilemez olması gerekir.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0" y="4774536"/>
            <a:ext cx="53912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Akan Şifrelerin Özellikleri: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Hızlıdırlar, bu nedenle telsiz veya görüntü sistemlerinde rahatlıkla kullanılabilirler.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Matematiksel analizi kolaydır. Bu durum deşifre edilmelerinin kolay olduğu anlamına </a:t>
            </a:r>
            <a:r>
              <a:rPr lang="tr-TR" u="sng" dirty="0" smtClean="0"/>
              <a:t>gelmez. </a:t>
            </a:r>
            <a:r>
              <a:rPr lang="tr-TR" dirty="0" smtClean="0"/>
              <a:t>Eğer yeterince uzun bir LFSR kullanılırsa üretilen değerler çözülmesi imkansız bir hale gelebilir.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Donanım uygulamaları kolaydır.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Hata yayılımı azdır. </a:t>
            </a:r>
            <a:r>
              <a:rPr lang="tr-TR" dirty="0" err="1" smtClean="0"/>
              <a:t>LFSR’da</a:t>
            </a:r>
            <a:r>
              <a:rPr lang="tr-TR" dirty="0" smtClean="0"/>
              <a:t> meydana gelecek bir hata sadece bir biti etkileyeceğinden açık metinde büyük bir farklılık ortaya çıkmaz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92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Akan Şifrelerin Özellikleri: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tr-TR" dirty="0" smtClean="0"/>
              <a:t>Anahtar difüzyonu azdır. Bu durumda anahtar ve şifreli metin arasında bağlantı kurmak daha kolay olur.</a:t>
            </a:r>
          </a:p>
          <a:p>
            <a:pPr marL="624078" indent="-514350">
              <a:buFont typeface="+mj-lt"/>
              <a:buAutoNum type="arabicPeriod" startAt="4"/>
            </a:pPr>
            <a:r>
              <a:rPr lang="tr-TR" dirty="0" smtClean="0"/>
              <a:t>Mesaj bütünlüğü sağlamaz. Herhangi bir mesajı A kişisi LFSR ile şifreleyerek B kişisine göndersin. Mesaj giderken araya bir C kişisi girip metine </a:t>
            </a:r>
            <a:r>
              <a:rPr lang="tr-TR" dirty="0" err="1" smtClean="0"/>
              <a:t>bitsel</a:t>
            </a:r>
            <a:r>
              <a:rPr lang="tr-TR" dirty="0" smtClean="0"/>
              <a:t> bazda eklemeler yapıp tekrar C’ye gönderirse C kişisi ana metinin değişip değişmediğini bu yöntemde(akan şifreler ve LFSR) </a:t>
            </a:r>
            <a:r>
              <a:rPr lang="tr-TR" u="sng" dirty="0" smtClean="0"/>
              <a:t>anlayamaz.</a:t>
            </a:r>
          </a:p>
        </p:txBody>
      </p:sp>
    </p:spTree>
    <p:extLst>
      <p:ext uri="{BB962C8B-B14F-4D97-AF65-F5344CB8AC3E}">
        <p14:creationId xmlns:p14="http://schemas.microsoft.com/office/powerpoint/2010/main" val="5630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Örnekler: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err="1" smtClean="0"/>
              <a:t>One</a:t>
            </a:r>
            <a:r>
              <a:rPr lang="tr-TR" dirty="0" smtClean="0"/>
              <a:t> Time </a:t>
            </a:r>
            <a:r>
              <a:rPr lang="tr-TR" dirty="0" err="1" smtClean="0"/>
              <a:t>Pad</a:t>
            </a:r>
            <a:r>
              <a:rPr lang="tr-TR" dirty="0" smtClean="0"/>
              <a:t>(</a:t>
            </a:r>
            <a:r>
              <a:rPr lang="tr-TR" dirty="0" err="1" smtClean="0"/>
              <a:t>Vernam</a:t>
            </a:r>
            <a:r>
              <a:rPr lang="tr-TR" dirty="0" smtClean="0"/>
              <a:t> </a:t>
            </a:r>
            <a:r>
              <a:rPr lang="tr-TR" dirty="0" err="1" smtClean="0"/>
              <a:t>Cipher</a:t>
            </a:r>
            <a:r>
              <a:rPr lang="tr-TR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Bu yöntemde kullanılan </a:t>
            </a:r>
            <a:r>
              <a:rPr lang="tr-TR" dirty="0" err="1" smtClean="0"/>
              <a:t>keystream</a:t>
            </a:r>
            <a:r>
              <a:rPr lang="tr-TR" dirty="0" smtClean="0"/>
              <a:t> her bir </a:t>
            </a:r>
            <a:r>
              <a:rPr lang="tr-TR" dirty="0" err="1" smtClean="0"/>
              <a:t>plaintext</a:t>
            </a:r>
            <a:r>
              <a:rPr lang="tr-TR" dirty="0" smtClean="0"/>
              <a:t> için özel ve rastgele oluşturulur. Bu durum son derece yüksek bir gizlilik sağlar.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Bu durum </a:t>
            </a:r>
            <a:r>
              <a:rPr lang="tr-TR" dirty="0" err="1" smtClean="0"/>
              <a:t>plaintextinizin</a:t>
            </a:r>
            <a:r>
              <a:rPr lang="tr-TR" dirty="0" smtClean="0"/>
              <a:t> boyutu kadar bir güvenlik sağlar. Eğer </a:t>
            </a:r>
            <a:r>
              <a:rPr lang="tr-TR" dirty="0" err="1" smtClean="0"/>
              <a:t>plain</a:t>
            </a:r>
            <a:r>
              <a:rPr lang="tr-TR" dirty="0" smtClean="0"/>
              <a:t> </a:t>
            </a:r>
            <a:r>
              <a:rPr lang="tr-TR" dirty="0" err="1" smtClean="0"/>
              <a:t>textiniz</a:t>
            </a:r>
            <a:r>
              <a:rPr lang="tr-TR" dirty="0" smtClean="0"/>
              <a:t> 80 bit ise 80 bit, 2500 bit ise 2500 bitlik bir güvenlik sağlar.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Uygulamada çok fazla kullanımı ve örneği yoktur. Çünkü bu kadar uzun ve rastgele görünümlü bir dizi üretmek zordur. Üretilse bile karşı tarafa iletilmesi zor olacaktır.</a:t>
            </a:r>
          </a:p>
        </p:txBody>
      </p:sp>
    </p:spTree>
    <p:extLst>
      <p:ext uri="{BB962C8B-B14F-4D97-AF65-F5344CB8AC3E}">
        <p14:creationId xmlns:p14="http://schemas.microsoft.com/office/powerpoint/2010/main" val="4109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Örnekler:</a:t>
            </a:r>
          </a:p>
          <a:p>
            <a:pPr marL="624078" indent="-514350">
              <a:buFont typeface="+mj-lt"/>
              <a:buAutoNum type="arabicPeriod" startAt="2"/>
            </a:pPr>
            <a:r>
              <a:rPr lang="tr-TR" dirty="0" smtClean="0"/>
              <a:t>A5/1 Şifresi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Günümüzde cep telefonlarında kullanılan bir yöntemdir.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Cep telefonları ile baz istasyonları arasındaki iletişimde kullanılır.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3 tane </a:t>
            </a:r>
            <a:r>
              <a:rPr lang="tr-TR" dirty="0" err="1" smtClean="0"/>
              <a:t>LFSR’ın</a:t>
            </a:r>
            <a:r>
              <a:rPr lang="tr-TR" dirty="0" smtClean="0"/>
              <a:t> birleşerek bir büyük LFSR oluşturması temeline dayanır.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/>
              <a:t>Burada temel amaç büyük </a:t>
            </a:r>
            <a:r>
              <a:rPr lang="tr-TR" dirty="0" err="1" smtClean="0"/>
              <a:t>LFSR’ın</a:t>
            </a:r>
            <a:r>
              <a:rPr lang="tr-TR" dirty="0" smtClean="0"/>
              <a:t> periyodunun artması için küçük küçük </a:t>
            </a:r>
            <a:r>
              <a:rPr lang="tr-TR" dirty="0" err="1" smtClean="0"/>
              <a:t>LFSR’lar</a:t>
            </a:r>
            <a:r>
              <a:rPr lang="tr-TR" dirty="0" smtClean="0"/>
              <a:t> kullanılması temeline dayanır.</a:t>
            </a:r>
          </a:p>
        </p:txBody>
      </p:sp>
    </p:spTree>
    <p:extLst>
      <p:ext uri="{BB962C8B-B14F-4D97-AF65-F5344CB8AC3E}">
        <p14:creationId xmlns:p14="http://schemas.microsoft.com/office/powerpoint/2010/main" val="26997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şifreler simetrik anahtarlı bir sistemdir.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47" y="2969964"/>
            <a:ext cx="3063505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Kriptoloji temel olarak </a:t>
            </a:r>
            <a:r>
              <a:rPr lang="tr-TR" dirty="0" err="1" smtClean="0"/>
              <a:t>Kriptografi</a:t>
            </a:r>
            <a:r>
              <a:rPr lang="tr-TR" dirty="0" smtClean="0"/>
              <a:t> ve </a:t>
            </a:r>
            <a:r>
              <a:rPr lang="tr-TR" dirty="0" err="1" smtClean="0"/>
              <a:t>Kriptanaliz</a:t>
            </a:r>
            <a:r>
              <a:rPr lang="tr-TR" dirty="0" smtClean="0"/>
              <a:t> olarak ikiye ayrılır.</a:t>
            </a:r>
          </a:p>
          <a:p>
            <a:pPr rtl="0"/>
            <a:r>
              <a:rPr lang="tr-TR" dirty="0" err="1" smtClean="0"/>
              <a:t>Kriptografi</a:t>
            </a:r>
            <a:r>
              <a:rPr lang="tr-TR" dirty="0" smtClean="0"/>
              <a:t> bir veriyi şifrelemeyi ifade ederken </a:t>
            </a:r>
            <a:r>
              <a:rPr lang="tr-TR" dirty="0" err="1" smtClean="0"/>
              <a:t>Kriptanaliz</a:t>
            </a:r>
            <a:r>
              <a:rPr lang="tr-TR" dirty="0" smtClean="0"/>
              <a:t> </a:t>
            </a:r>
            <a:r>
              <a:rPr lang="tr-TR" dirty="0" err="1" smtClean="0"/>
              <a:t>şifrelmi</a:t>
            </a:r>
            <a:r>
              <a:rPr lang="tr-TR" dirty="0" smtClean="0"/>
              <a:t> bir veriyi çözmeyi(kırmayı) ifade eder.</a:t>
            </a:r>
          </a:p>
          <a:p>
            <a:pPr rtl="0"/>
            <a:endParaRPr lang="tr-TR" dirty="0" smtClean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77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tr-TR" dirty="0" smtClean="0"/>
          </a:p>
          <a:p>
            <a:pPr rtl="0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45" y="2518245"/>
            <a:ext cx="6454699" cy="37874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204" y="3553263"/>
            <a:ext cx="1459635" cy="17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SİMETRİK ŞİFRELEME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Simetrik şifreleme de hem şifreleme işlemini hem de </a:t>
            </a:r>
            <a:r>
              <a:rPr lang="tr-TR" dirty="0" err="1" smtClean="0"/>
              <a:t>deşifreleme</a:t>
            </a:r>
            <a:r>
              <a:rPr lang="tr-TR" dirty="0" smtClean="0"/>
              <a:t> işlemini aynı anahtar yapar.</a:t>
            </a:r>
          </a:p>
          <a:p>
            <a:pPr rtl="0"/>
            <a:r>
              <a:rPr lang="tr-TR" dirty="0" smtClean="0"/>
              <a:t>İletişim sağlanması için bu anahtarın taraflar arasında daha önceden paylaşılması gerekir.</a:t>
            </a:r>
          </a:p>
          <a:p>
            <a:pPr rtl="0"/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84" y="4276767"/>
            <a:ext cx="5262632" cy="2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şifrelerde kullanılan en temel unsur LFSR[</a:t>
            </a:r>
            <a:r>
              <a:rPr lang="tr-TR" dirty="0" err="1" smtClean="0"/>
              <a:t>Linear-feedback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tr-TR" dirty="0" smtClean="0"/>
              <a:t>(Doğrusal Beslemeli ve Kaydırmalı Yazmaçlar)]’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pPr rtl="0"/>
            <a:r>
              <a:rPr lang="tr-TR" dirty="0" err="1" smtClean="0"/>
              <a:t>LFSR’da</a:t>
            </a:r>
            <a:r>
              <a:rPr lang="tr-TR" dirty="0" smtClean="0"/>
              <a:t> rastgele bir bölüm ve bu bölümlere rastgele yerleştirilen 0 ve 1’ler ile işlem yapılır.</a:t>
            </a:r>
          </a:p>
          <a:p>
            <a:pPr rtl="0"/>
            <a:r>
              <a:rPr lang="tr-TR" dirty="0" smtClean="0"/>
              <a:t>Her seferinde LFSR 1 tane çıktı verir ve geride kalan bitler 1 bit sağa kaydırılır daha sonra kaydırılmış veride ilgili bölümler XOR(Özel veya) işlemine tabi tutularak yeni değer üretilerek sona eklenir.</a:t>
            </a:r>
          </a:p>
          <a:p>
            <a:pPr rtl="0"/>
            <a:r>
              <a:rPr lang="tr-TR" dirty="0" smtClean="0"/>
              <a:t>Bir LFSR aslında bir bit üreticisi olarak işlem yapar.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3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Anahtar değeri elde edilirken </a:t>
            </a:r>
            <a:r>
              <a:rPr lang="tr-TR" dirty="0" err="1" smtClean="0"/>
              <a:t>LFSR’ın</a:t>
            </a:r>
            <a:r>
              <a:rPr lang="tr-TR" dirty="0" smtClean="0"/>
              <a:t> başlangıç durumu ve ilgili işlevlerin bağlanması kullanılır.</a:t>
            </a:r>
          </a:p>
          <a:p>
            <a:pPr rtl="0"/>
            <a:r>
              <a:rPr lang="tr-TR" dirty="0" smtClean="0"/>
              <a:t>Başlangıç durumu ve XOR işlemi sonuçları ortadaki diğer kişiler tarafından bilinemeyeceğinden bu yöntem kullanılır.</a:t>
            </a:r>
            <a:endParaRPr lang="tr-TR" dirty="0"/>
          </a:p>
          <a:p>
            <a:pPr marL="109728" indent="0" rtl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90" y="4280848"/>
            <a:ext cx="53912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13" y="2249488"/>
            <a:ext cx="9316373" cy="4324350"/>
          </a:xfrm>
        </p:spPr>
      </p:pic>
    </p:spTree>
    <p:extLst>
      <p:ext uri="{BB962C8B-B14F-4D97-AF65-F5344CB8AC3E}">
        <p14:creationId xmlns:p14="http://schemas.microsoft.com/office/powerpoint/2010/main" val="24965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AKAN ŞİFRELER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XOR(Özel veya) işlemi girişler aynı ise 0 çıktısını girişler farklı ise 1 çıktısını veren mantıksal bir işlemdir. Buna aynı zamanda </a:t>
            </a:r>
            <a:r>
              <a:rPr lang="tr-TR" dirty="0" err="1" smtClean="0"/>
              <a:t>kalansız</a:t>
            </a:r>
            <a:r>
              <a:rPr lang="tr-TR" dirty="0" smtClean="0"/>
              <a:t> toplama adı da verilir. Bunlar büyüklük olarak aynı olmalı ve </a:t>
            </a:r>
            <a:r>
              <a:rPr lang="tr-TR" dirty="0" err="1" smtClean="0"/>
              <a:t>bitsel</a:t>
            </a:r>
            <a:r>
              <a:rPr lang="tr-TR" dirty="0" smtClean="0"/>
              <a:t> olarak karşılaştırılmalıdır.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11" y="4220308"/>
            <a:ext cx="1977551" cy="235422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10" y="4555339"/>
            <a:ext cx="2522439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0_TF03460604" id="{F6EFC989-8B6A-426D-8CC8-42909735A4A0}" vid="{6F0D95CE-7106-4C3E-8D98-EE1220DA24E4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sunusu</Template>
  <TotalTime>1467</TotalTime>
  <Words>1228</Words>
  <Application>Microsoft Office PowerPoint</Application>
  <PresentationFormat>Geniş ekran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Wingdings 2</vt:lpstr>
      <vt:lpstr>Eğitim sunusu</vt:lpstr>
      <vt:lpstr>Ağ ve Bilişim Güvenliği</vt:lpstr>
      <vt:lpstr>AKAN ŞİFRELER</vt:lpstr>
      <vt:lpstr>AKAN ŞİFRELER</vt:lpstr>
      <vt:lpstr>AKAN ŞİFRELER</vt:lpstr>
      <vt:lpstr>SİMETRİK ŞİFRELEME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  <vt:lpstr>AKAN ŞİFRELER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Ağ ve Bilişim Güvenliği</dc:title>
  <dc:creator>ZaferS</dc:creator>
  <cp:lastModifiedBy>Zafer</cp:lastModifiedBy>
  <cp:revision>251</cp:revision>
  <dcterms:created xsi:type="dcterms:W3CDTF">2023-12-09T09:03:26Z</dcterms:created>
  <dcterms:modified xsi:type="dcterms:W3CDTF">2024-12-25T17:02:08Z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