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fer" initials="Z" lastIdx="1" clrIdx="0">
    <p:extLst>
      <p:ext uri="{19B8F6BF-5375-455C-9EA6-DF929625EA0E}">
        <p15:presenceInfo xmlns:p15="http://schemas.microsoft.com/office/powerpoint/2012/main" userId="Za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C8FC1-A1A8-42CB-96AC-83684F0DF578}" type="datetime1">
              <a:rPr lang="tr-TR" smtClean="0"/>
              <a:t>12.05.2024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653A-FB33-4975-A611-5D53C5C337D6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6876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8031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143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929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00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5003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7534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294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4994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993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548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602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315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0725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749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373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029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653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8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751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8609038-EC1C-40A6-91EB-4A3D73CE9547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DEEBB-C631-4BE4-9EB9-151005B5892D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 dirty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/>
              <a:t>İkinci düzey</a:t>
            </a:r>
          </a:p>
          <a:p>
            <a:pPr lvl="2" rtl="0" eaLnBrk="1" latinLnBrk="0" hangingPunct="1"/>
            <a:r>
              <a:rPr lang="tr-TR" noProof="0" dirty="0"/>
              <a:t>Üçüncü düzey</a:t>
            </a:r>
          </a:p>
          <a:p>
            <a:pPr lvl="3" rtl="0" eaLnBrk="1" latinLnBrk="0" hangingPunct="1"/>
            <a:r>
              <a:rPr lang="tr-TR" noProof="0" dirty="0"/>
              <a:t>Dördüncü düzey</a:t>
            </a:r>
          </a:p>
          <a:p>
            <a:pPr lvl="4" rtl="0" eaLnBrk="1" latinLnBrk="0" hangingPunct="1"/>
            <a:r>
              <a:rPr lang="tr-TR" noProof="0" dirty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6B82DB-6D5C-486A-98D3-E008B7673553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610F96-FFD0-4BC1-86F0-D957A2A4B8C7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6EF26-BBDF-4885-BB66-53FDFCADA69E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4B813B-74D5-4B4F-94CB-6CD8395E9845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2EC71D-25AD-4A7C-AB6C-E63D5EDA9366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851036E3-487C-41B5-92E9-47E0F0B9591B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30CD3-31CA-47BB-8FC4-9AA93086A77D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5B609-EC73-4CF8-A564-D90D0E54FA36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 smtClean="0"/>
              <a:t>Resim eklemek için simgeyi tıklatın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5D7756-B745-4648-9348-5BA7D8FC560E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A9E5AA4-4083-47B0-96D9-3464BE7D917D}" type="datetime1">
              <a:rPr lang="tr-TR" smtClean="0"/>
              <a:pPr/>
              <a:t>12.05.2024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Masaüstü Uygulama Geliştirme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Hafta-9</a:t>
            </a:r>
            <a:endParaRPr lang="tr-TR" dirty="0"/>
          </a:p>
          <a:p>
            <a:pPr rtl="0"/>
            <a:r>
              <a:rPr lang="tr-TR" dirty="0" err="1" smtClean="0"/>
              <a:t>Öğr</a:t>
            </a:r>
            <a:r>
              <a:rPr lang="tr-TR" dirty="0" smtClean="0"/>
              <a:t>. Gör. Zafer SERİN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Bir Sınıfta Sanal Yapı Nasıl Oluşturulur?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endParaRPr lang="tr-TR" dirty="0" smtClean="0"/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49423"/>
            <a:ext cx="5085264" cy="4019491"/>
          </a:xfrm>
          <a:prstGeom prst="rect">
            <a:avLst/>
          </a:prstGeom>
        </p:spPr>
      </p:pic>
      <p:sp>
        <p:nvSpPr>
          <p:cNvPr id="7" name="İçerik Yer Tutucusu 2"/>
          <p:cNvSpPr txBox="1">
            <a:spLocks/>
          </p:cNvSpPr>
          <p:nvPr/>
        </p:nvSpPr>
        <p:spPr>
          <a:xfrm>
            <a:off x="5917222" y="2401824"/>
            <a:ext cx="5817577" cy="401949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Base </a:t>
            </a:r>
            <a:r>
              <a:rPr lang="tr-TR" dirty="0" err="1" smtClean="0"/>
              <a:t>classta</a:t>
            </a:r>
            <a:r>
              <a:rPr lang="tr-TR" dirty="0" smtClean="0"/>
              <a:t> </a:t>
            </a:r>
            <a:r>
              <a:rPr lang="tr-TR" dirty="0" err="1" smtClean="0"/>
              <a:t>virtual</a:t>
            </a:r>
            <a:r>
              <a:rPr lang="tr-TR" dirty="0" smtClean="0"/>
              <a:t> ile işaretlenen </a:t>
            </a:r>
            <a:r>
              <a:rPr lang="tr-TR" dirty="0" err="1" smtClean="0"/>
              <a:t>member</a:t>
            </a:r>
            <a:r>
              <a:rPr lang="tr-TR" dirty="0" smtClean="0"/>
              <a:t> ezilmek zorunda değil; ancak bir torun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base</a:t>
            </a:r>
            <a:r>
              <a:rPr lang="tr-TR" dirty="0" smtClean="0"/>
              <a:t> </a:t>
            </a:r>
            <a:r>
              <a:rPr lang="tr-TR" dirty="0" err="1" smtClean="0"/>
              <a:t>classtaki</a:t>
            </a:r>
            <a:r>
              <a:rPr lang="tr-TR" dirty="0" smtClean="0"/>
              <a:t> herhangi bir </a:t>
            </a:r>
            <a:r>
              <a:rPr lang="tr-TR" dirty="0" err="1" smtClean="0"/>
              <a:t>memberı</a:t>
            </a:r>
            <a:r>
              <a:rPr lang="tr-TR" dirty="0" smtClean="0"/>
              <a:t> ezecekse o </a:t>
            </a:r>
            <a:r>
              <a:rPr lang="tr-TR" dirty="0" err="1" smtClean="0"/>
              <a:t>member</a:t>
            </a:r>
            <a:r>
              <a:rPr lang="tr-TR" dirty="0" smtClean="0"/>
              <a:t> mutlaka </a:t>
            </a:r>
            <a:r>
              <a:rPr lang="tr-TR" dirty="0" err="1" smtClean="0"/>
              <a:t>virtual</a:t>
            </a:r>
            <a:r>
              <a:rPr lang="tr-TR" dirty="0" smtClean="0"/>
              <a:t> ile işaretlenmiş olmalı!</a:t>
            </a:r>
          </a:p>
          <a:p>
            <a:pPr marL="109728" indent="0">
              <a:buFont typeface="Georgia"/>
              <a:buNone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55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Bir Sınıfta Sanal Yapı Nasıl Oluşturulur?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Bir </a:t>
            </a:r>
            <a:r>
              <a:rPr lang="tr-TR" dirty="0" err="1" smtClean="0"/>
              <a:t>classta</a:t>
            </a:r>
            <a:r>
              <a:rPr lang="tr-TR" dirty="0" smtClean="0"/>
              <a:t> </a:t>
            </a:r>
            <a:r>
              <a:rPr lang="tr-TR" dirty="0" err="1" smtClean="0"/>
              <a:t>virtual</a:t>
            </a:r>
            <a:r>
              <a:rPr lang="tr-TR" dirty="0" smtClean="0"/>
              <a:t> ile işaretlenmiş herhangi bir </a:t>
            </a:r>
            <a:r>
              <a:rPr lang="tr-TR" dirty="0" err="1" smtClean="0"/>
              <a:t>member</a:t>
            </a:r>
            <a:r>
              <a:rPr lang="tr-TR" dirty="0" smtClean="0"/>
              <a:t> illa ki direkt o </a:t>
            </a:r>
            <a:r>
              <a:rPr lang="tr-TR" dirty="0" err="1" smtClean="0"/>
              <a:t>classtan</a:t>
            </a:r>
            <a:r>
              <a:rPr lang="tr-TR" dirty="0" smtClean="0"/>
              <a:t> türeyen 1. dereceden </a:t>
            </a:r>
            <a:r>
              <a:rPr lang="tr-TR" dirty="0" err="1" smtClean="0"/>
              <a:t>classlarda</a:t>
            </a:r>
            <a:r>
              <a:rPr lang="tr-TR" dirty="0" smtClean="0"/>
              <a:t> </a:t>
            </a:r>
            <a:r>
              <a:rPr lang="tr-TR" dirty="0" err="1" smtClean="0"/>
              <a:t>override</a:t>
            </a:r>
            <a:r>
              <a:rPr lang="tr-TR" dirty="0" smtClean="0"/>
              <a:t> edilmek zorunda değil! İhtiyaca göre alt seviyedeki torunlardan herhangi birinde </a:t>
            </a:r>
            <a:r>
              <a:rPr lang="tr-TR" dirty="0" err="1" smtClean="0"/>
              <a:t>override</a:t>
            </a:r>
            <a:r>
              <a:rPr lang="tr-TR" dirty="0" smtClean="0"/>
              <a:t> edilebilir.</a:t>
            </a:r>
          </a:p>
          <a:p>
            <a:pPr rtl="0"/>
            <a:r>
              <a:rPr lang="tr-TR" dirty="0" smtClean="0"/>
              <a:t>Ancak böyle bir durumda </a:t>
            </a:r>
            <a:r>
              <a:rPr lang="tr-TR" dirty="0" err="1" smtClean="0"/>
              <a:t>virtual</a:t>
            </a:r>
            <a:r>
              <a:rPr lang="tr-TR" dirty="0" smtClean="0"/>
              <a:t> </a:t>
            </a:r>
            <a:r>
              <a:rPr lang="tr-TR" dirty="0" err="1" smtClean="0"/>
              <a:t>member</a:t>
            </a:r>
            <a:r>
              <a:rPr lang="tr-TR" dirty="0" smtClean="0"/>
              <a:t> en son </a:t>
            </a:r>
            <a:r>
              <a:rPr lang="tr-TR" dirty="0" err="1" smtClean="0"/>
              <a:t>override</a:t>
            </a:r>
            <a:r>
              <a:rPr lang="tr-TR" dirty="0" smtClean="0"/>
              <a:t> edildiği </a:t>
            </a:r>
            <a:r>
              <a:rPr lang="tr-TR" dirty="0" err="1" smtClean="0"/>
              <a:t>Object’ten</a:t>
            </a:r>
            <a:r>
              <a:rPr lang="tr-TR" dirty="0" smtClean="0"/>
              <a:t> sonra geçerli olur.</a:t>
            </a:r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8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Çok Biçimlilik(</a:t>
            </a:r>
            <a:r>
              <a:rPr lang="tr-TR" dirty="0" err="1" smtClean="0"/>
              <a:t>Polimorfizm</a:t>
            </a:r>
            <a:r>
              <a:rPr lang="tr-TR" dirty="0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err="1" smtClean="0"/>
              <a:t>Polimorfizm</a:t>
            </a:r>
            <a:r>
              <a:rPr lang="tr-TR" dirty="0" smtClean="0"/>
              <a:t> esasında kalıtım gibi bir biyolojik terimdir.</a:t>
            </a:r>
          </a:p>
          <a:p>
            <a:pPr rtl="0"/>
            <a:r>
              <a:rPr lang="tr-TR" dirty="0" err="1" smtClean="0"/>
              <a:t>Polimorfizm</a:t>
            </a:r>
            <a:r>
              <a:rPr lang="tr-TR" dirty="0" smtClean="0"/>
              <a:t> biyolojik açıdan iki veya daha fazla farklı </a:t>
            </a:r>
            <a:r>
              <a:rPr lang="tr-TR" dirty="0" err="1" smtClean="0"/>
              <a:t>fenotipin</a:t>
            </a:r>
            <a:r>
              <a:rPr lang="tr-TR" dirty="0" smtClean="0"/>
              <a:t> aynı tür popülasyonunda bulunmasıdır.</a:t>
            </a:r>
          </a:p>
          <a:p>
            <a:pPr rtl="0"/>
            <a:r>
              <a:rPr lang="tr-TR" dirty="0" err="1" smtClean="0"/>
              <a:t>Polimorfizm</a:t>
            </a:r>
            <a:r>
              <a:rPr lang="tr-TR" dirty="0" smtClean="0"/>
              <a:t> yazılımda iki veya farklı nesnenin aynı tür </a:t>
            </a:r>
            <a:r>
              <a:rPr lang="tr-TR" dirty="0" err="1" smtClean="0"/>
              <a:t>classlardan</a:t>
            </a:r>
            <a:r>
              <a:rPr lang="tr-TR" dirty="0" smtClean="0"/>
              <a:t>(referanslardan) referans almasıdır.(işaretlenebilmesidir).</a:t>
            </a:r>
          </a:p>
          <a:p>
            <a:pPr rtl="0"/>
            <a:r>
              <a:rPr lang="tr-TR" dirty="0" smtClean="0"/>
              <a:t>Bir diğer tanımda </a:t>
            </a:r>
            <a:r>
              <a:rPr lang="tr-TR" dirty="0" err="1" smtClean="0"/>
              <a:t>Polimorfizm</a:t>
            </a:r>
            <a:r>
              <a:rPr lang="tr-TR" dirty="0" smtClean="0"/>
              <a:t> bir nesneyi birden fazla form ile tarif edebilmektir.</a:t>
            </a:r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0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Çok Biçimlilik(</a:t>
            </a:r>
            <a:r>
              <a:rPr lang="tr-TR" dirty="0" err="1" smtClean="0"/>
              <a:t>Polimorfizm</a:t>
            </a:r>
            <a:r>
              <a:rPr lang="tr-TR" dirty="0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err="1" smtClean="0"/>
              <a:t>OOP’de</a:t>
            </a:r>
            <a:r>
              <a:rPr lang="tr-TR" dirty="0" smtClean="0"/>
              <a:t> </a:t>
            </a:r>
            <a:r>
              <a:rPr lang="tr-TR" dirty="0" err="1" smtClean="0"/>
              <a:t>polimorfizm</a:t>
            </a:r>
            <a:r>
              <a:rPr lang="tr-TR" dirty="0" smtClean="0"/>
              <a:t>, iki ya da daha fazla nesnenin aynı tür sınıf tarafından karşılanabilmesi/referans edilebilmesidir.</a:t>
            </a:r>
          </a:p>
          <a:p>
            <a:pPr rtl="0"/>
            <a:r>
              <a:rPr lang="tr-TR" dirty="0" smtClean="0"/>
              <a:t>Bir başka deyişle, bir nesnenin birden fazla farklı türdeki referans tarafından işaretlenebilmesi </a:t>
            </a:r>
            <a:r>
              <a:rPr lang="tr-TR" dirty="0" err="1" smtClean="0"/>
              <a:t>polimorfizmdir</a:t>
            </a:r>
            <a:r>
              <a:rPr lang="tr-TR" dirty="0" smtClean="0"/>
              <a:t>.</a:t>
            </a:r>
          </a:p>
          <a:p>
            <a:pPr rtl="0"/>
            <a:r>
              <a:rPr lang="tr-TR" dirty="0" smtClean="0"/>
              <a:t>Bir başka tanım </a:t>
            </a:r>
            <a:r>
              <a:rPr lang="tr-TR" dirty="0" err="1" smtClean="0"/>
              <a:t>Polimorfizm</a:t>
            </a:r>
            <a:r>
              <a:rPr lang="tr-TR" dirty="0" smtClean="0"/>
              <a:t>, bir nesnenin kalıtımsal olarak ilişkisi olan diğer nesnelerin referanslarıyla işaretlenebilmesini sağlar.</a:t>
            </a:r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835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Çok Biçimlilik(</a:t>
            </a:r>
            <a:r>
              <a:rPr lang="tr-TR" dirty="0" err="1" smtClean="0"/>
              <a:t>Polimorfizm</a:t>
            </a:r>
            <a:r>
              <a:rPr lang="tr-TR" dirty="0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err="1" smtClean="0"/>
              <a:t>Polimorfizm</a:t>
            </a:r>
            <a:r>
              <a:rPr lang="tr-TR" dirty="0" smtClean="0"/>
              <a:t>, OOP tasarımlarında geliştirilen koda daha </a:t>
            </a:r>
            <a:r>
              <a:rPr lang="tr-TR" dirty="0" err="1" smtClean="0"/>
              <a:t>manevrasal</a:t>
            </a:r>
            <a:r>
              <a:rPr lang="tr-TR" dirty="0" smtClean="0"/>
              <a:t> bir şekilde nitelik kazandıran ve yaklaşım sergilememizi sağlayan bir özelliktir.</a:t>
            </a:r>
          </a:p>
          <a:p>
            <a:pPr rtl="0"/>
            <a:r>
              <a:rPr lang="tr-TR" dirty="0" err="1" smtClean="0"/>
              <a:t>Polimorfizm</a:t>
            </a:r>
            <a:r>
              <a:rPr lang="tr-TR" dirty="0" smtClean="0"/>
              <a:t>, programlamada ki temel prensiplerden olan ‘Sol/Sağ’ prensibini aşıp, eldeki nesnenin birden fazla referans ile işaretlenebilmesini sağlar.</a:t>
            </a:r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95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Çok Biçimlilik(</a:t>
            </a:r>
            <a:r>
              <a:rPr lang="tr-TR" dirty="0" err="1" smtClean="0"/>
              <a:t>Polimorfizm</a:t>
            </a:r>
            <a:r>
              <a:rPr lang="tr-TR" dirty="0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r>
              <a:rPr lang="tr-TR" u="sng" dirty="0" smtClean="0"/>
              <a:t>Bir nesnenin birden fazla referansla işaretlenmesi; o nesnenin, birden fazla türün davranışını gösterebilmesini sağlar.</a:t>
            </a:r>
            <a:endParaRPr lang="tr-TR" u="sng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78" y="3411167"/>
            <a:ext cx="4663844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4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Çok Biçimlilik(</a:t>
            </a:r>
            <a:r>
              <a:rPr lang="tr-TR" dirty="0" err="1" smtClean="0"/>
              <a:t>Polimorfizm</a:t>
            </a:r>
            <a:r>
              <a:rPr lang="tr-TR" dirty="0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Kuş deyince aklımıza kartal, papağan, deve kuşu, tavus kuşu vb. gelebilmektedir. Bunların hepsi temelde bir kuştur. Bununla birlikte kartal hem kuş özelliklerine hem de kartal özelliklerine sahip yani çok biçimlidir.</a:t>
            </a:r>
          </a:p>
          <a:p>
            <a:pPr rtl="0"/>
            <a:r>
              <a:rPr lang="tr-TR" dirty="0" smtClean="0"/>
              <a:t>Üstteki maddeye göre ortak atadan gelen, kalıtımsal olarak ‘Kuş’ tan türeyen tüm hayvanlar kendi türleri yahut ‘Kuş’ türü ile referans edilebilirler.</a:t>
            </a:r>
          </a:p>
          <a:p>
            <a:pPr rtl="0"/>
            <a:r>
              <a:rPr lang="tr-TR" dirty="0" smtClean="0"/>
              <a:t>Buradan da şunu anlıyoruz ki, </a:t>
            </a:r>
            <a:r>
              <a:rPr lang="tr-TR" dirty="0" err="1" smtClean="0"/>
              <a:t>yazılımsal</a:t>
            </a:r>
            <a:r>
              <a:rPr lang="tr-TR" dirty="0" smtClean="0"/>
              <a:t> açıdan çok biçimliliğin söz konusu olabilmesi için teknik olarak </a:t>
            </a:r>
            <a:r>
              <a:rPr lang="tr-TR" u="sng" dirty="0" smtClean="0"/>
              <a:t>Kalıtım</a:t>
            </a:r>
            <a:r>
              <a:rPr lang="tr-TR" dirty="0" smtClean="0"/>
              <a:t> olması gerekmektedir!</a:t>
            </a:r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27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Programlama da </a:t>
            </a:r>
            <a:r>
              <a:rPr lang="tr-TR" dirty="0" err="1" smtClean="0"/>
              <a:t>Polimorfizm</a:t>
            </a:r>
            <a:r>
              <a:rPr lang="tr-TR" dirty="0" smtClean="0"/>
              <a:t> Nerede Kullanılır?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Bilinçsiz tür dönüşümü,</a:t>
            </a:r>
          </a:p>
          <a:p>
            <a:r>
              <a:rPr lang="tr-TR" dirty="0" smtClean="0"/>
              <a:t>Object türünün herhangi türdeki bir değeri alabilmesi,</a:t>
            </a: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4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Soyutlama(</a:t>
            </a:r>
            <a:r>
              <a:rPr lang="tr-TR" dirty="0" err="1" smtClean="0"/>
              <a:t>Abstraction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 lnSpcReduction="10000"/>
          </a:bodyPr>
          <a:lstStyle/>
          <a:p>
            <a:r>
              <a:rPr lang="tr-TR" dirty="0" smtClean="0"/>
              <a:t>Soyutlama bir mantıktır, bir davranıştır.</a:t>
            </a:r>
          </a:p>
          <a:p>
            <a:r>
              <a:rPr lang="tr-TR" dirty="0" smtClean="0"/>
              <a:t>Tanım olarak soyutlama bir iş yaparken sadece ihtiyaç duyulan yapıların bulunması durumudur.</a:t>
            </a:r>
          </a:p>
          <a:p>
            <a:r>
              <a:rPr lang="tr-TR" dirty="0" smtClean="0"/>
              <a:t>Programlama açısından kullanıcı işlemleri için kullanılacak bir </a:t>
            </a:r>
            <a:r>
              <a:rPr lang="tr-TR" dirty="0" err="1" smtClean="0"/>
              <a:t>classta</a:t>
            </a:r>
            <a:r>
              <a:rPr lang="tr-TR" dirty="0" smtClean="0"/>
              <a:t> yüzlerce </a:t>
            </a:r>
            <a:r>
              <a:rPr lang="tr-TR" dirty="0" err="1" smtClean="0"/>
              <a:t>member</a:t>
            </a:r>
            <a:r>
              <a:rPr lang="tr-TR" dirty="0" smtClean="0"/>
              <a:t> olabilir, buna karşın sadece kullanıcı kayıt etmek isteyen bir kişiye bu metodun gösterilmesi yeterli olacaktır. İşte bu soyutlamadır.</a:t>
            </a:r>
          </a:p>
          <a:p>
            <a:r>
              <a:rPr lang="tr-TR" dirty="0" smtClean="0"/>
              <a:t>Bir başka deyişle soyutlama gerekli olanları göster, gereksiz olanları gösterme demektir.</a:t>
            </a: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07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Soyutlama(</a:t>
            </a:r>
            <a:r>
              <a:rPr lang="tr-TR" dirty="0" err="1" smtClean="0"/>
              <a:t>Abstraction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Soyutlama ile bir sınıfın </a:t>
            </a:r>
            <a:r>
              <a:rPr lang="tr-TR" dirty="0" err="1" smtClean="0"/>
              <a:t>memberlarından</a:t>
            </a:r>
            <a:r>
              <a:rPr lang="tr-TR" dirty="0" smtClean="0"/>
              <a:t> ihtiyaç noktasında alakalı olanları gösterip, alakalı olmayanları göstermemektir.</a:t>
            </a: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41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Sanal Yapılar Virtual &amp; </a:t>
            </a:r>
            <a:r>
              <a:rPr lang="tr-TR" dirty="0" err="1" smtClean="0"/>
              <a:t>Override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1891753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Bir nesne üzerinde var olan tüm </a:t>
            </a:r>
            <a:r>
              <a:rPr lang="tr-TR" dirty="0" err="1" smtClean="0"/>
              <a:t>memberlar</a:t>
            </a:r>
            <a:r>
              <a:rPr lang="tr-TR" dirty="0" smtClean="0"/>
              <a:t>(üyeler) derleme zamanında belirgindir.</a:t>
            </a:r>
          </a:p>
          <a:p>
            <a:pPr rtl="0"/>
            <a:r>
              <a:rPr lang="tr-TR" dirty="0" smtClean="0"/>
              <a:t>Yani, derleme aşamasında hangi nesne üzerinden hangi metotların çağrılabileceği bilinmektedir.</a:t>
            </a:r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05953"/>
            <a:ext cx="5189670" cy="1943268"/>
          </a:xfrm>
          <a:prstGeom prst="rect">
            <a:avLst/>
          </a:prstGeom>
        </p:spPr>
      </p:pic>
      <p:sp>
        <p:nvSpPr>
          <p:cNvPr id="7" name="İçerik Yer Tutucusu 2"/>
          <p:cNvSpPr txBox="1">
            <a:spLocks/>
          </p:cNvSpPr>
          <p:nvPr/>
        </p:nvSpPr>
        <p:spPr>
          <a:xfrm>
            <a:off x="6093068" y="4141177"/>
            <a:ext cx="5489331" cy="252339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Derleme zamanından olaya bakıldığında </a:t>
            </a:r>
            <a:r>
              <a:rPr lang="tr-TR" dirty="0" err="1" smtClean="0"/>
              <a:t>MyClass</a:t>
            </a:r>
            <a:r>
              <a:rPr lang="tr-TR" dirty="0" smtClean="0"/>
              <a:t> sınıfından üretilen tüm nesnelerde </a:t>
            </a:r>
            <a:r>
              <a:rPr lang="tr-TR" dirty="0" err="1" smtClean="0"/>
              <a:t>MyPproperty</a:t>
            </a:r>
            <a:r>
              <a:rPr lang="tr-TR" dirty="0" smtClean="0"/>
              <a:t> ve </a:t>
            </a:r>
            <a:r>
              <a:rPr lang="tr-TR" dirty="0" err="1" smtClean="0"/>
              <a:t>MyMethod</a:t>
            </a:r>
            <a:r>
              <a:rPr lang="tr-TR" dirty="0" smtClean="0"/>
              <a:t> çağrılabilecektir.</a:t>
            </a:r>
          </a:p>
          <a:p>
            <a:pPr marL="109728" indent="0">
              <a:buFont typeface="Georgia"/>
              <a:buNone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18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Abstract</a:t>
            </a:r>
            <a:r>
              <a:rPr lang="tr-TR" dirty="0" smtClean="0"/>
              <a:t> Class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r>
              <a:rPr lang="tr-TR" dirty="0" err="1" smtClean="0"/>
              <a:t>Abstract</a:t>
            </a:r>
            <a:r>
              <a:rPr lang="tr-TR" dirty="0" smtClean="0"/>
              <a:t> Class kullanılarak </a:t>
            </a:r>
            <a:r>
              <a:rPr lang="tr-TR" dirty="0" err="1" smtClean="0"/>
              <a:t>abstraction</a:t>
            </a:r>
            <a:r>
              <a:rPr lang="tr-TR" dirty="0" smtClean="0"/>
              <a:t> uygulanabilir.</a:t>
            </a:r>
          </a:p>
          <a:p>
            <a:r>
              <a:rPr lang="tr-TR" dirty="0" err="1" smtClean="0"/>
              <a:t>Abstraction</a:t>
            </a:r>
            <a:r>
              <a:rPr lang="tr-TR" dirty="0" smtClean="0"/>
              <a:t> =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şeklinde bir düşünce yanlıştır. Bunlar aynı kelime kökenine sahip olmasına karşın </a:t>
            </a:r>
            <a:r>
              <a:rPr lang="tr-TR" dirty="0" err="1" smtClean="0"/>
              <a:t>abstraction</a:t>
            </a:r>
            <a:r>
              <a:rPr lang="tr-TR" dirty="0" smtClean="0"/>
              <a:t> </a:t>
            </a:r>
            <a:r>
              <a:rPr lang="tr-TR" dirty="0" err="1" smtClean="0"/>
              <a:t>interface</a:t>
            </a:r>
            <a:r>
              <a:rPr lang="tr-TR" dirty="0" smtClean="0"/>
              <a:t> ile de uygulanabilir. Burada dikkat edilmesi gereken </a:t>
            </a:r>
            <a:r>
              <a:rPr lang="tr-TR" dirty="0" err="1" smtClean="0"/>
              <a:t>abstraction</a:t>
            </a:r>
            <a:r>
              <a:rPr lang="tr-TR" dirty="0" smtClean="0"/>
              <a:t> davranışının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ile uygulanabilecek olmasıdır.</a:t>
            </a:r>
          </a:p>
          <a:p>
            <a:r>
              <a:rPr lang="tr-TR" dirty="0" smtClean="0"/>
              <a:t>Bir sınıfın uyması gereken temel yapıyı tanımlamak için </a:t>
            </a: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yapısı kullanılabilir ve gerekli modellemeyi gerçekleştirebilirsiniz.</a:t>
            </a: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92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Abstract</a:t>
            </a:r>
            <a:r>
              <a:rPr lang="tr-TR" dirty="0" smtClean="0"/>
              <a:t> Class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classlardan</a:t>
            </a:r>
            <a:r>
              <a:rPr lang="tr-TR" dirty="0" smtClean="0"/>
              <a:t> normal şartlarda nesne üretilemez!</a:t>
            </a: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09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Sanal Yapılar Virtual &amp; </a:t>
            </a:r>
            <a:r>
              <a:rPr lang="tr-TR" dirty="0" err="1" smtClean="0"/>
              <a:t>Override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Sanal yapılar ile derleme zamanında kesin olarak bilinen bu bilgi </a:t>
            </a:r>
            <a:r>
              <a:rPr lang="tr-TR" dirty="0" err="1" smtClean="0"/>
              <a:t>runtime</a:t>
            </a:r>
            <a:r>
              <a:rPr lang="tr-TR" dirty="0" smtClean="0"/>
              <a:t>(çalışma zamanı) için de belirlenebilmektedir. Yani ilgili nesnenin hangi metodu kullanacağı </a:t>
            </a:r>
            <a:r>
              <a:rPr lang="tr-TR" dirty="0" err="1" smtClean="0"/>
              <a:t>runtimeda</a:t>
            </a:r>
            <a:r>
              <a:rPr lang="tr-TR" dirty="0" smtClean="0"/>
              <a:t> kararlaştırılır.</a:t>
            </a:r>
          </a:p>
          <a:p>
            <a:pPr rtl="0"/>
            <a:r>
              <a:rPr lang="tr-TR" dirty="0" smtClean="0"/>
              <a:t>Sanal yapılar, bir sınıf içerisinde bildirilmiş olan ve o sınıftan türeyen alt sınıflarda da tekrar bildirilebilen yapılardır.</a:t>
            </a:r>
          </a:p>
          <a:p>
            <a:pPr rtl="0"/>
            <a:r>
              <a:rPr lang="tr-TR" dirty="0" smtClean="0"/>
              <a:t>Bu yapılar metot ya da </a:t>
            </a:r>
            <a:r>
              <a:rPr lang="tr-TR" dirty="0" err="1" smtClean="0"/>
              <a:t>property</a:t>
            </a:r>
            <a:r>
              <a:rPr lang="tr-TR" dirty="0" smtClean="0"/>
              <a:t> olabilir.</a:t>
            </a:r>
          </a:p>
          <a:p>
            <a:pPr rtl="0"/>
            <a:r>
              <a:rPr lang="tr-TR" dirty="0" smtClean="0"/>
              <a:t>Sanal yapılanmalarda üstten gelen bir yapının işlevi iptal edilip yeniden yapılandırılır.</a:t>
            </a:r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92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Sanal Yapılar Virtual &amp; </a:t>
            </a:r>
            <a:r>
              <a:rPr lang="tr-TR" dirty="0" err="1" smtClean="0"/>
              <a:t>Override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Bir sınıfta tasarlanmış sanal yapının işlevinin iptal edilip edilmeme durumuna göre tanımlandığı sınıftan mı yoksa bu sınıfın torunlarından mı çağrılacağının belirlenmesi </a:t>
            </a:r>
            <a:r>
              <a:rPr lang="tr-TR" dirty="0" err="1" smtClean="0"/>
              <a:t>runtime</a:t>
            </a:r>
            <a:r>
              <a:rPr lang="tr-TR" dirty="0" smtClean="0"/>
              <a:t> da gerçekleşecektir.</a:t>
            </a:r>
            <a:endParaRPr lang="tr-TR" dirty="0" smtClean="0"/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80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Sanal Yapılar Virtual &amp; </a:t>
            </a:r>
            <a:r>
              <a:rPr lang="tr-TR" dirty="0" err="1" smtClean="0"/>
              <a:t>Override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29" y="2249424"/>
            <a:ext cx="5573342" cy="39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Sanal Yapılar Ne için Kullanılır?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Bir sınıfta tanımlanmış olan herhangi bir </a:t>
            </a:r>
            <a:r>
              <a:rPr lang="tr-TR" dirty="0" err="1" smtClean="0"/>
              <a:t>memberın</a:t>
            </a:r>
            <a:r>
              <a:rPr lang="tr-TR" dirty="0" smtClean="0"/>
              <a:t> kendisinden türeyen alt sınıflarda ezilmesi için kullanılır.</a:t>
            </a:r>
          </a:p>
          <a:p>
            <a:pPr rtl="0"/>
            <a:r>
              <a:rPr lang="tr-TR" dirty="0" smtClean="0"/>
              <a:t>Peki bu zorunlu mudur? Yani bir sanal yapı illaki kendisinden türeyen torunlarda ezilmek zorunda mıdır?</a:t>
            </a:r>
          </a:p>
          <a:p>
            <a:pPr rtl="0"/>
            <a:r>
              <a:rPr lang="tr-TR" dirty="0" err="1" smtClean="0"/>
              <a:t>Tabiki</a:t>
            </a:r>
            <a:r>
              <a:rPr lang="tr-TR" dirty="0" smtClean="0"/>
              <a:t> değildir. Yani bir </a:t>
            </a:r>
            <a:r>
              <a:rPr lang="tr-TR" dirty="0" err="1" smtClean="0"/>
              <a:t>member</a:t>
            </a:r>
            <a:r>
              <a:rPr lang="tr-TR" dirty="0" smtClean="0"/>
              <a:t> sanal yapıldı diye illa ki kendisinden türeyen alt sınıflarda ezilmek zorunda değildir! Ama ezilmek istenirse direkt ilgili sınıfın bir </a:t>
            </a:r>
            <a:r>
              <a:rPr lang="tr-TR" dirty="0" err="1" smtClean="0"/>
              <a:t>memberı</a:t>
            </a:r>
            <a:r>
              <a:rPr lang="tr-TR" dirty="0" smtClean="0"/>
              <a:t> olacak şekilde çalışılmasını sağlamış olur.</a:t>
            </a:r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33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Bir Sınıfta Sanal Yapı Nasıl Oluşturulur?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Bir sınıfta sanal yapılar oluşturabilmek için ilgili </a:t>
            </a:r>
            <a:r>
              <a:rPr lang="tr-TR" dirty="0" err="1" smtClean="0"/>
              <a:t>memberın</a:t>
            </a:r>
            <a:r>
              <a:rPr lang="tr-TR" dirty="0"/>
              <a:t> </a:t>
            </a:r>
            <a:r>
              <a:rPr lang="tr-TR" dirty="0" smtClean="0"/>
              <a:t>imzasını </a:t>
            </a:r>
            <a:r>
              <a:rPr lang="tr-TR" b="1" u="sng" dirty="0" err="1" smtClean="0"/>
              <a:t>virtual</a:t>
            </a:r>
            <a:r>
              <a:rPr lang="tr-TR" dirty="0" smtClean="0"/>
              <a:t> </a:t>
            </a:r>
            <a:r>
              <a:rPr lang="tr-TR" dirty="0" err="1" smtClean="0"/>
              <a:t>keywordü</a:t>
            </a:r>
            <a:r>
              <a:rPr lang="tr-TR" dirty="0" smtClean="0"/>
              <a:t> ile işaretlemek yeterlidir.</a:t>
            </a:r>
          </a:p>
          <a:p>
            <a:pPr rtl="0"/>
            <a:r>
              <a:rPr lang="tr-TR" dirty="0" err="1"/>
              <a:t>p</a:t>
            </a:r>
            <a:r>
              <a:rPr lang="tr-TR" dirty="0" err="1" smtClean="0"/>
              <a:t>ublic</a:t>
            </a:r>
            <a:r>
              <a:rPr lang="tr-TR" dirty="0" smtClean="0"/>
              <a:t> </a:t>
            </a:r>
            <a:r>
              <a:rPr lang="tr-TR" dirty="0" err="1" smtClean="0"/>
              <a:t>virtual</a:t>
            </a:r>
            <a:r>
              <a:rPr lang="tr-TR" dirty="0" smtClean="0"/>
              <a:t> ya da </a:t>
            </a:r>
            <a:r>
              <a:rPr lang="tr-TR" dirty="0" err="1" smtClean="0"/>
              <a:t>virtual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şeklinde kullanılabilir.</a:t>
            </a:r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70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Bir Sınıfta Sanal Yapı Nasıl Oluşturulur?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Bir sınıfta sanal yapılar oluşturabilmek için ilgili </a:t>
            </a:r>
            <a:r>
              <a:rPr lang="tr-TR" dirty="0" err="1" smtClean="0"/>
              <a:t>memberın</a:t>
            </a:r>
            <a:r>
              <a:rPr lang="tr-TR" dirty="0"/>
              <a:t> </a:t>
            </a:r>
            <a:r>
              <a:rPr lang="tr-TR" dirty="0" smtClean="0"/>
              <a:t>imzasını </a:t>
            </a:r>
            <a:r>
              <a:rPr lang="tr-TR" b="1" u="sng" dirty="0" err="1" smtClean="0"/>
              <a:t>virtual</a:t>
            </a:r>
            <a:r>
              <a:rPr lang="tr-TR" dirty="0" smtClean="0"/>
              <a:t> </a:t>
            </a:r>
            <a:r>
              <a:rPr lang="tr-TR" dirty="0" err="1" smtClean="0"/>
              <a:t>keywordü</a:t>
            </a:r>
            <a:r>
              <a:rPr lang="tr-TR" dirty="0" smtClean="0"/>
              <a:t> ile işaretlemek yeterlidir.</a:t>
            </a:r>
          </a:p>
          <a:p>
            <a:pPr rtl="0"/>
            <a:r>
              <a:rPr lang="tr-TR" dirty="0" err="1"/>
              <a:t>p</a:t>
            </a:r>
            <a:r>
              <a:rPr lang="tr-TR" dirty="0" err="1" smtClean="0"/>
              <a:t>ublic</a:t>
            </a:r>
            <a:r>
              <a:rPr lang="tr-TR" dirty="0" smtClean="0"/>
              <a:t> </a:t>
            </a:r>
            <a:r>
              <a:rPr lang="tr-TR" dirty="0" err="1" smtClean="0"/>
              <a:t>virtual</a:t>
            </a:r>
            <a:r>
              <a:rPr lang="tr-TR" dirty="0" smtClean="0"/>
              <a:t> ya da </a:t>
            </a:r>
            <a:r>
              <a:rPr lang="tr-TR" dirty="0" err="1" smtClean="0"/>
              <a:t>virtual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şeklinde kullanılabilir.</a:t>
            </a:r>
          </a:p>
          <a:p>
            <a:pPr rtl="0"/>
            <a:endParaRPr lang="tr-TR" dirty="0" smtClean="0"/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44067"/>
            <a:ext cx="4419862" cy="1800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885" y="4044067"/>
            <a:ext cx="495151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Bir Sınıfta Sanal Yapı Nasıl Oluşturulur?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9491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Bir </a:t>
            </a:r>
            <a:r>
              <a:rPr lang="tr-TR" dirty="0" err="1" smtClean="0"/>
              <a:t>class’ta</a:t>
            </a:r>
            <a:r>
              <a:rPr lang="tr-TR" dirty="0" smtClean="0"/>
              <a:t> </a:t>
            </a:r>
            <a:r>
              <a:rPr lang="tr-TR" dirty="0" err="1" smtClean="0"/>
              <a:t>virtual</a:t>
            </a:r>
            <a:r>
              <a:rPr lang="tr-TR" dirty="0" smtClean="0"/>
              <a:t> ile işaretlenerek sanal hale getirilmiş bir </a:t>
            </a:r>
            <a:r>
              <a:rPr lang="tr-TR" dirty="0" err="1" smtClean="0"/>
              <a:t>member</a:t>
            </a:r>
            <a:r>
              <a:rPr lang="tr-TR" dirty="0" smtClean="0"/>
              <a:t>, bu </a:t>
            </a:r>
            <a:r>
              <a:rPr lang="tr-TR" dirty="0" err="1" smtClean="0"/>
              <a:t>class</a:t>
            </a:r>
            <a:r>
              <a:rPr lang="tr-TR" dirty="0" err="1" smtClean="0"/>
              <a:t>tan</a:t>
            </a:r>
            <a:r>
              <a:rPr lang="tr-TR" dirty="0" smtClean="0"/>
              <a:t> miras alan torunlarında ezilmek isteniyorsa eğer ilgili </a:t>
            </a:r>
            <a:r>
              <a:rPr lang="tr-TR" dirty="0" err="1" smtClean="0"/>
              <a:t>classta</a:t>
            </a:r>
            <a:r>
              <a:rPr lang="tr-TR" dirty="0" smtClean="0"/>
              <a:t> imzası </a:t>
            </a:r>
            <a:r>
              <a:rPr lang="tr-TR" b="1" u="sng" dirty="0" err="1" smtClean="0"/>
              <a:t>override</a:t>
            </a:r>
            <a:r>
              <a:rPr lang="tr-TR" dirty="0" smtClean="0"/>
              <a:t> </a:t>
            </a:r>
            <a:r>
              <a:rPr lang="tr-TR" dirty="0" err="1" smtClean="0"/>
              <a:t>keywordü</a:t>
            </a:r>
            <a:r>
              <a:rPr lang="tr-TR" dirty="0" smtClean="0"/>
              <a:t> ile işaretlenmiş bir vaziyette tekrardan aynı </a:t>
            </a:r>
            <a:r>
              <a:rPr lang="tr-TR" dirty="0" err="1" smtClean="0"/>
              <a:t>member</a:t>
            </a:r>
            <a:r>
              <a:rPr lang="tr-TR" dirty="0" smtClean="0"/>
              <a:t> oluşturulur.</a:t>
            </a:r>
          </a:p>
          <a:p>
            <a:pPr rtl="0"/>
            <a:endParaRPr lang="tr-TR" dirty="0" smtClean="0"/>
          </a:p>
          <a:p>
            <a:pPr marL="109728" indent="0" rtl="0">
              <a:buNone/>
            </a:pPr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453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0_TF03460604" id="{F6EFC989-8B6A-426D-8CC8-42909735A4A0}" vid="{6F0D95CE-7106-4C3E-8D98-EE1220DA24E4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sunusu</Template>
  <TotalTime>3147</TotalTime>
  <Words>1696</Words>
  <Application>Microsoft Office PowerPoint</Application>
  <PresentationFormat>Geniş ekran</PresentationFormat>
  <Paragraphs>130</Paragraphs>
  <Slides>21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Wingdings 2</vt:lpstr>
      <vt:lpstr>Eğitim sunusu</vt:lpstr>
      <vt:lpstr>Masaüstü Uygulama Geliştirme</vt:lpstr>
      <vt:lpstr>Sanal Yapılar Virtual &amp; Override</vt:lpstr>
      <vt:lpstr>Sanal Yapılar Virtual &amp; Override</vt:lpstr>
      <vt:lpstr>Sanal Yapılar Virtual &amp; Override</vt:lpstr>
      <vt:lpstr>Sanal Yapılar Virtual &amp; Override</vt:lpstr>
      <vt:lpstr>Sanal Yapılar Ne için Kullanılır?</vt:lpstr>
      <vt:lpstr>Bir Sınıfta Sanal Yapı Nasıl Oluşturulur?</vt:lpstr>
      <vt:lpstr>Bir Sınıfta Sanal Yapı Nasıl Oluşturulur?</vt:lpstr>
      <vt:lpstr>Bir Sınıfta Sanal Yapı Nasıl Oluşturulur?</vt:lpstr>
      <vt:lpstr>Bir Sınıfta Sanal Yapı Nasıl Oluşturulur?</vt:lpstr>
      <vt:lpstr>Bir Sınıfta Sanal Yapı Nasıl Oluşturulur?</vt:lpstr>
      <vt:lpstr>Çok Biçimlilik(Polimorfizm) Nedir?</vt:lpstr>
      <vt:lpstr>Çok Biçimlilik(Polimorfizm) Nedir?</vt:lpstr>
      <vt:lpstr>Çok Biçimlilik(Polimorfizm) Nedir?</vt:lpstr>
      <vt:lpstr>Çok Biçimlilik(Polimorfizm) Nedir?</vt:lpstr>
      <vt:lpstr>Çok Biçimlilik(Polimorfizm) Nedir?</vt:lpstr>
      <vt:lpstr>Programlama da Polimorfizm Nerede Kullanılır?</vt:lpstr>
      <vt:lpstr>Soyutlama(Abstraction)</vt:lpstr>
      <vt:lpstr>Soyutlama(Abstraction)</vt:lpstr>
      <vt:lpstr>Abstract Class</vt:lpstr>
      <vt:lpstr>Abstract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Masaüstü Uygulama Geliştirme</dc:title>
  <dc:creator>Zafer</dc:creator>
  <cp:lastModifiedBy>Zafer</cp:lastModifiedBy>
  <cp:revision>234</cp:revision>
  <dcterms:created xsi:type="dcterms:W3CDTF">2024-03-04T10:37:06Z</dcterms:created>
  <dcterms:modified xsi:type="dcterms:W3CDTF">2024-05-12T16:24:14Z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