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65" r:id="rId2"/>
    <p:sldId id="256" r:id="rId3"/>
    <p:sldId id="257" r:id="rId4"/>
    <p:sldId id="260" r:id="rId5"/>
    <p:sldId id="261" r:id="rId6"/>
    <p:sldId id="262" r:id="rId7"/>
    <p:sldId id="258" r:id="rId8"/>
    <p:sldId id="263" r:id="rId9"/>
    <p:sldId id="266" r:id="rId10"/>
    <p:sldId id="264" r:id="rId11"/>
    <p:sldId id="267" r:id="rId12"/>
    <p:sldId id="268" r:id="rId13"/>
    <p:sldId id="270" r:id="rId14"/>
    <p:sldId id="271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zl kzhn" initials="fk" lastIdx="1" clrIdx="0">
    <p:extLst>
      <p:ext uri="{19B8F6BF-5375-455C-9EA6-DF929625EA0E}">
        <p15:presenceInfo xmlns:p15="http://schemas.microsoft.com/office/powerpoint/2012/main" userId="6a6ab197761ae37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058" autoAdjust="0"/>
  </p:normalViewPr>
  <p:slideViewPr>
    <p:cSldViewPr snapToGrid="0">
      <p:cViewPr varScale="1">
        <p:scale>
          <a:sx n="82" d="100"/>
          <a:sy n="82" d="100"/>
        </p:scale>
        <p:origin x="86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49352-BA06-4577-B300-3EEF7F0D410F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1EC4D-C174-407C-9DC2-A7A605561A6F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2196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49352-BA06-4577-B300-3EEF7F0D410F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1EC4D-C174-407C-9DC2-A7A605561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751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49352-BA06-4577-B300-3EEF7F0D410F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1EC4D-C174-407C-9DC2-A7A605561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597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49352-BA06-4577-B300-3EEF7F0D410F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1EC4D-C174-407C-9DC2-A7A605561A6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539128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49352-BA06-4577-B300-3EEF7F0D410F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1EC4D-C174-407C-9DC2-A7A605561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6343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49352-BA06-4577-B300-3EEF7F0D410F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1EC4D-C174-407C-9DC2-A7A605561A6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611219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49352-BA06-4577-B300-3EEF7F0D410F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1EC4D-C174-407C-9DC2-A7A605561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7807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49352-BA06-4577-B300-3EEF7F0D410F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1EC4D-C174-407C-9DC2-A7A605561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7387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49352-BA06-4577-B300-3EEF7F0D410F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1EC4D-C174-407C-9DC2-A7A605561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55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49352-BA06-4577-B300-3EEF7F0D410F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1EC4D-C174-407C-9DC2-A7A605561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847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49352-BA06-4577-B300-3EEF7F0D410F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1EC4D-C174-407C-9DC2-A7A605561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543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49352-BA06-4577-B300-3EEF7F0D410F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1EC4D-C174-407C-9DC2-A7A605561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928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49352-BA06-4577-B300-3EEF7F0D410F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1EC4D-C174-407C-9DC2-A7A605561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438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49352-BA06-4577-B300-3EEF7F0D410F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1EC4D-C174-407C-9DC2-A7A605561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579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49352-BA06-4577-B300-3EEF7F0D410F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1EC4D-C174-407C-9DC2-A7A605561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518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49352-BA06-4577-B300-3EEF7F0D410F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1EC4D-C174-407C-9DC2-A7A605561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975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49352-BA06-4577-B300-3EEF7F0D410F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1EC4D-C174-407C-9DC2-A7A605561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846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C4049352-BA06-4577-B300-3EEF7F0D410F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E3A1EC4D-C174-407C-9DC2-A7A605561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3772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0CABEA4-B4F1-413B-8F5A-1CFEF7765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8860" y="1172307"/>
            <a:ext cx="9261231" cy="1342944"/>
          </a:xfrm>
          <a:noFill/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txBody>
          <a:bodyPr>
            <a:normAutofit/>
          </a:bodyPr>
          <a:lstStyle/>
          <a:p>
            <a:pPr algn="ctr"/>
            <a:r>
              <a:rPr lang="en-US" sz="8000" b="1" i="1" dirty="0">
                <a:solidFill>
                  <a:schemeClr val="tx2">
                    <a:lumMod val="60000"/>
                    <a:lumOff val="40000"/>
                  </a:schemeClr>
                </a:solidFill>
                <a:highlight>
                  <a:srgbClr val="808080"/>
                </a:highlight>
                <a:latin typeface="Aparajita" panose="020B0502040204020203" pitchFamily="18" charset="0"/>
                <a:cs typeface="Aparajita" panose="020B0502040204020203" pitchFamily="18" charset="0"/>
              </a:rPr>
              <a:t>ENCAPSULATION</a:t>
            </a:r>
            <a:r>
              <a:rPr lang="en-US" dirty="0"/>
              <a:t> </a:t>
            </a:r>
          </a:p>
        </p:txBody>
      </p:sp>
      <p:sp>
        <p:nvSpPr>
          <p:cNvPr id="4" name="Dikdörtgen 3">
            <a:extLst>
              <a:ext uri="{FF2B5EF4-FFF2-40B4-BE49-F238E27FC236}">
                <a16:creationId xmlns:a16="http://schemas.microsoft.com/office/drawing/2014/main" id="{EE495323-5DE5-48FC-A5D3-824C5BCF61DB}"/>
              </a:ext>
            </a:extLst>
          </p:cNvPr>
          <p:cNvSpPr/>
          <p:nvPr/>
        </p:nvSpPr>
        <p:spPr>
          <a:xfrm>
            <a:off x="1535722" y="2967335"/>
            <a:ext cx="8874369" cy="280076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8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HOS GELDINIZ…!</a:t>
            </a:r>
          </a:p>
        </p:txBody>
      </p:sp>
    </p:spTree>
    <p:extLst>
      <p:ext uri="{BB962C8B-B14F-4D97-AF65-F5344CB8AC3E}">
        <p14:creationId xmlns:p14="http://schemas.microsoft.com/office/powerpoint/2010/main" val="24328729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12D8CD66-6E34-4232-868C-F61EC84AF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BA1EDB24-D25E-4498-9742-07355DA2B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0E5C3020-0F81-4919-9D1F-B6ED9A835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83ECD783-8E88-4D10-99BD-C579F0CA2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9EDE005-2618-4634-B693-DAB7F60138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C4252634-CD2F-416D-80D4-1C184472B0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Resim 4" descr="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E46ACE50-7DEE-44D2-9022-0790CD0A1D4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44" r="1" b="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8357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30DE886-7EF4-466B-9828-34E77D509D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82062" y="0"/>
            <a:ext cx="12274062" cy="6858000"/>
          </a:xfrm>
        </p:spPr>
        <p:txBody>
          <a:bodyPr>
            <a:normAutofit/>
          </a:bodyPr>
          <a:lstStyle/>
          <a:p>
            <a:pPr marL="0" marR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44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Veri </a:t>
            </a:r>
            <a:r>
              <a:rPr lang="en-US" sz="44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Soyutlama</a:t>
            </a:r>
            <a:r>
              <a:rPr lang="en-US" sz="44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</a:t>
            </a:r>
            <a:r>
              <a:rPr lang="en-US" sz="44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Kapsülleme</a:t>
            </a:r>
            <a:r>
              <a:rPr lang="en-US" sz="44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Arasındaki</a:t>
            </a:r>
            <a:r>
              <a:rPr lang="en-US" sz="44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Fark</a:t>
            </a:r>
          </a:p>
          <a:p>
            <a:pPr marL="0" marR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4400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Veri </a:t>
            </a:r>
            <a:r>
              <a:rPr lang="en-US" sz="4400" dirty="0" err="1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Soyutlama</a:t>
            </a:r>
            <a:r>
              <a:rPr lang="en-US" sz="4400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4400" dirty="0" err="1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uygulama</a:t>
            </a:r>
            <a:r>
              <a:rPr lang="en-US" sz="4400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ayrıntılarını</a:t>
            </a:r>
            <a:r>
              <a:rPr lang="en-US" sz="4400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gizleyen</a:t>
            </a:r>
            <a:r>
              <a:rPr lang="en-US" sz="4400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</a:t>
            </a:r>
            <a:r>
              <a:rPr lang="en-US" sz="4400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kullanıcıya</a:t>
            </a:r>
            <a:r>
              <a:rPr lang="en-US" sz="4400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yalnızca</a:t>
            </a:r>
            <a:r>
              <a:rPr lang="en-US" sz="4400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işlevselliği</a:t>
            </a:r>
            <a:r>
              <a:rPr lang="en-US" sz="4400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gösteren</a:t>
            </a:r>
            <a:r>
              <a:rPr lang="en-US" sz="4400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bir</a:t>
            </a:r>
            <a:r>
              <a:rPr lang="en-US" sz="4400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OOP </a:t>
            </a:r>
            <a:r>
              <a:rPr lang="en-US" sz="4400" dirty="0" err="1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konseptidir</a:t>
            </a:r>
            <a:r>
              <a:rPr lang="en-US" sz="4400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4400" dirty="0" err="1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Kapsülleme</a:t>
            </a:r>
            <a:r>
              <a:rPr lang="en-US" sz="4400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4400" dirty="0" err="1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verileri</a:t>
            </a:r>
            <a:r>
              <a:rPr lang="en-US" sz="4400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</a:t>
            </a:r>
            <a:r>
              <a:rPr lang="en-US" sz="4400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yöntemleri</a:t>
            </a:r>
            <a:r>
              <a:rPr lang="en-US" sz="4400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tek</a:t>
            </a:r>
            <a:r>
              <a:rPr lang="en-US" sz="4400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bir</a:t>
            </a:r>
            <a:r>
              <a:rPr lang="en-US" sz="4400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birime</a:t>
            </a:r>
            <a:r>
              <a:rPr lang="en-US" sz="4400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bağlayan</a:t>
            </a:r>
            <a:r>
              <a:rPr lang="en-US" sz="4400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veya</a:t>
            </a:r>
            <a:r>
              <a:rPr lang="en-US" sz="4400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saran </a:t>
            </a:r>
            <a:r>
              <a:rPr lang="en-US" sz="4400" dirty="0" err="1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bir</a:t>
            </a:r>
            <a:r>
              <a:rPr lang="en-US" sz="4400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OOP </a:t>
            </a:r>
            <a:r>
              <a:rPr lang="en-US" sz="4400" dirty="0" err="1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konseptidir</a:t>
            </a:r>
            <a:r>
              <a:rPr lang="en-US" sz="4400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0" marR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</a:pPr>
            <a:endParaRPr lang="en-US" sz="4400" dirty="0">
              <a:solidFill>
                <a:schemeClr val="accent1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4400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Veri </a:t>
            </a:r>
            <a:r>
              <a:rPr lang="en-US" sz="4400" dirty="0" err="1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Soyutlama</a:t>
            </a:r>
            <a:r>
              <a:rPr lang="en-US" sz="4400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4400" dirty="0" err="1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kod</a:t>
            </a:r>
            <a:r>
              <a:rPr lang="en-US" sz="4400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karmaşıklığını</a:t>
            </a:r>
            <a:r>
              <a:rPr lang="en-US" sz="4400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azaltmak</a:t>
            </a:r>
            <a:r>
              <a:rPr lang="en-US" sz="4400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için</a:t>
            </a:r>
            <a:r>
              <a:rPr lang="en-US" sz="4400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uygulama</a:t>
            </a:r>
            <a:r>
              <a:rPr lang="en-US" sz="4400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ayrıntılarını</a:t>
            </a:r>
            <a:r>
              <a:rPr lang="en-US" sz="4400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gizlerken</a:t>
            </a:r>
            <a:r>
              <a:rPr lang="en-US" sz="4400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4400" dirty="0" err="1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kapsülleme</a:t>
            </a:r>
            <a:r>
              <a:rPr lang="en-US" sz="4400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ise</a:t>
            </a:r>
            <a:r>
              <a:rPr lang="en-US" sz="4400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veri</a:t>
            </a:r>
            <a:r>
              <a:rPr lang="en-US" sz="4400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koruması</a:t>
            </a:r>
            <a:r>
              <a:rPr lang="en-US" sz="4400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amacıyla</a:t>
            </a:r>
            <a:r>
              <a:rPr lang="en-US" sz="4400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verileri</a:t>
            </a:r>
            <a:r>
              <a:rPr lang="en-US" sz="4400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gizler</a:t>
            </a:r>
            <a:r>
              <a:rPr lang="en-US" sz="4400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pPr marL="0" marR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90000"/>
              </a:lnSpc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18579065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9DF9645-041A-4544-802A-BA313C739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 lnSpcReduction="10000"/>
          </a:bodyPr>
          <a:lstStyle/>
          <a:p>
            <a:pPr marL="0" marR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4000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OOP </a:t>
            </a:r>
            <a:r>
              <a:rPr lang="en-US" sz="4000" dirty="0" err="1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dilleri</a:t>
            </a:r>
            <a:r>
              <a:rPr lang="en-US" sz="4000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Veri </a:t>
            </a:r>
            <a:r>
              <a:rPr lang="en-US" sz="4000" dirty="0" err="1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Soyutlama</a:t>
            </a:r>
            <a:r>
              <a:rPr lang="en-US" sz="4000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elde</a:t>
            </a:r>
            <a:r>
              <a:rPr lang="en-US" sz="4000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etmek</a:t>
            </a:r>
            <a:r>
              <a:rPr lang="en-US" sz="4000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için</a:t>
            </a:r>
            <a:r>
              <a:rPr lang="en-US" sz="4000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soyut</a:t>
            </a:r>
            <a:r>
              <a:rPr lang="en-US" sz="4000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sınıflar</a:t>
            </a:r>
            <a:r>
              <a:rPr lang="en-US" sz="4000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</a:t>
            </a:r>
            <a:r>
              <a:rPr lang="en-US" sz="4000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arayüzler</a:t>
            </a:r>
            <a:r>
              <a:rPr lang="en-US" sz="4000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kullanır</a:t>
            </a:r>
            <a:r>
              <a:rPr lang="en-US" sz="4000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Buna </a:t>
            </a:r>
            <a:r>
              <a:rPr lang="en-US" sz="4000" dirty="0" err="1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karşılık</a:t>
            </a:r>
            <a:r>
              <a:rPr lang="en-US" sz="4000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OOP </a:t>
            </a:r>
            <a:r>
              <a:rPr lang="en-US" sz="4000" dirty="0" err="1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dilleri</a:t>
            </a:r>
            <a:r>
              <a:rPr lang="en-US" sz="4000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veri</a:t>
            </a:r>
            <a:r>
              <a:rPr lang="en-US" sz="4000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üyelerini</a:t>
            </a:r>
            <a:r>
              <a:rPr lang="en-US" sz="4000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özel</a:t>
            </a:r>
            <a:r>
              <a:rPr lang="en-US" sz="4000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hale </a:t>
            </a:r>
            <a:r>
              <a:rPr lang="en-US" sz="4000" dirty="0" err="1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getirerek</a:t>
            </a:r>
            <a:r>
              <a:rPr lang="en-US" sz="4000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</a:t>
            </a:r>
            <a:r>
              <a:rPr lang="en-US" sz="4000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herkese</a:t>
            </a:r>
            <a:r>
              <a:rPr lang="en-US" sz="4000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açık</a:t>
            </a:r>
            <a:r>
              <a:rPr lang="en-US" sz="4000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yöntemlerle</a:t>
            </a:r>
            <a:r>
              <a:rPr lang="en-US" sz="4000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erişerek</a:t>
            </a:r>
            <a:r>
              <a:rPr lang="en-US" sz="4000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Kapsülleme</a:t>
            </a:r>
            <a:r>
              <a:rPr lang="en-US" sz="4000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başlatabilir</a:t>
            </a:r>
            <a:r>
              <a:rPr lang="en-US" sz="4000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0" marR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</a:pPr>
            <a:endParaRPr lang="en-US" sz="4000" dirty="0">
              <a:solidFill>
                <a:schemeClr val="accent1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4000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</a:t>
            </a:r>
            <a:r>
              <a:rPr lang="en-US" sz="4000" dirty="0" err="1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Sonuç</a:t>
            </a:r>
            <a:r>
              <a:rPr lang="en-US" sz="4000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Olarak</a:t>
            </a:r>
            <a:endParaRPr lang="en-US" sz="4000" dirty="0">
              <a:solidFill>
                <a:schemeClr val="accent1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4000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Veri </a:t>
            </a:r>
            <a:r>
              <a:rPr lang="en-US" sz="4000" dirty="0" err="1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soyutlama</a:t>
            </a:r>
            <a:r>
              <a:rPr lang="en-US" sz="4000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</a:t>
            </a:r>
            <a:r>
              <a:rPr lang="en-US" sz="4000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kapsülleme</a:t>
            </a:r>
            <a:r>
              <a:rPr lang="en-US" sz="4000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OOP (</a:t>
            </a:r>
            <a:r>
              <a:rPr lang="en-US" sz="4000" dirty="0" err="1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Nesneye</a:t>
            </a:r>
            <a:r>
              <a:rPr lang="en-US" sz="4000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Yönelik</a:t>
            </a:r>
            <a:r>
              <a:rPr lang="en-US" sz="4000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Programlama</a:t>
            </a:r>
            <a:r>
              <a:rPr lang="en-US" sz="4000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'da </a:t>
            </a:r>
            <a:r>
              <a:rPr lang="en-US" sz="4000" dirty="0" err="1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iki</a:t>
            </a:r>
            <a:r>
              <a:rPr lang="en-US" sz="4000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kavramdır</a:t>
            </a:r>
            <a:r>
              <a:rPr lang="en-US" sz="4000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Veri </a:t>
            </a:r>
            <a:r>
              <a:rPr lang="en-US" sz="4000" dirty="0" err="1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soyutlama</a:t>
            </a:r>
            <a:r>
              <a:rPr lang="en-US" sz="4000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</a:t>
            </a:r>
            <a:r>
              <a:rPr lang="en-US" sz="4000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kapsülleme</a:t>
            </a:r>
            <a:r>
              <a:rPr lang="en-US" sz="4000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arasındaki</a:t>
            </a:r>
            <a:r>
              <a:rPr lang="en-US" sz="4000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fark, </a:t>
            </a:r>
            <a:r>
              <a:rPr lang="en-US" sz="4000" dirty="0" err="1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veri</a:t>
            </a:r>
            <a:r>
              <a:rPr lang="en-US" sz="4000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soyutlamanın</a:t>
            </a:r>
            <a:r>
              <a:rPr lang="en-US" sz="4000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kod</a:t>
            </a:r>
            <a:r>
              <a:rPr lang="en-US" sz="4000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karmaşıklığını</a:t>
            </a:r>
            <a:r>
              <a:rPr lang="en-US" sz="4000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azaltmak</a:t>
            </a:r>
            <a:r>
              <a:rPr lang="en-US" sz="4000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için</a:t>
            </a:r>
            <a:r>
              <a:rPr lang="en-US" sz="4000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uygulama</a:t>
            </a:r>
            <a:r>
              <a:rPr lang="en-US" sz="4000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ayrıntılarını</a:t>
            </a:r>
            <a:r>
              <a:rPr lang="en-US" sz="4000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gizlerken</a:t>
            </a:r>
            <a:r>
              <a:rPr lang="en-US" sz="4000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4000" dirty="0" err="1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kapsülleme</a:t>
            </a:r>
            <a:r>
              <a:rPr lang="en-US" sz="4000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veri</a:t>
            </a:r>
            <a:r>
              <a:rPr lang="en-US" sz="4000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koruma</a:t>
            </a:r>
            <a:r>
              <a:rPr lang="en-US" sz="4000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ayrıntılarını</a:t>
            </a:r>
            <a:r>
              <a:rPr lang="en-US" sz="4000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gizlemesidir</a:t>
            </a:r>
            <a:r>
              <a:rPr lang="en-US" sz="4000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1014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İçerik Yer Tutucusu 8" descr="çizim içeren bir resim&#10;&#10;Açıklama otomatik olarak oluşturuldu">
            <a:extLst>
              <a:ext uri="{FF2B5EF4-FFF2-40B4-BE49-F238E27FC236}">
                <a16:creationId xmlns:a16="http://schemas.microsoft.com/office/drawing/2014/main" id="{ECEF7FBF-15AB-4BE6-BC8D-18AE076B45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</p:spPr>
      </p:pic>
    </p:spTree>
    <p:extLst>
      <p:ext uri="{BB962C8B-B14F-4D97-AF65-F5344CB8AC3E}">
        <p14:creationId xmlns:p14="http://schemas.microsoft.com/office/powerpoint/2010/main" val="21645707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İçerik Yer Tutucusu 4" descr="oda içeren bir resim&#10;&#10;Açıklama otomatik olarak oluşturuldu">
            <a:extLst>
              <a:ext uri="{FF2B5EF4-FFF2-40B4-BE49-F238E27FC236}">
                <a16:creationId xmlns:a16="http://schemas.microsoft.com/office/drawing/2014/main" id="{799D181E-89F4-4BFA-BE08-9674676543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448"/>
            <a:ext cx="12109938" cy="6864448"/>
          </a:xfrm>
        </p:spPr>
      </p:pic>
    </p:spTree>
    <p:extLst>
      <p:ext uri="{BB962C8B-B14F-4D97-AF65-F5344CB8AC3E}">
        <p14:creationId xmlns:p14="http://schemas.microsoft.com/office/powerpoint/2010/main" val="15329504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E10409D-8243-4806-AD0D-194A9699B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0612" y="750278"/>
            <a:ext cx="10569942" cy="4611076"/>
          </a:xfrm>
        </p:spPr>
        <p:txBody>
          <a:bodyPr>
            <a:normAutofit/>
          </a:bodyPr>
          <a:lstStyle/>
          <a:p>
            <a:r>
              <a:rPr lang="en-US" sz="8000" b="1" dirty="0">
                <a:solidFill>
                  <a:schemeClr val="accent1">
                    <a:lumMod val="75000"/>
                  </a:schemeClr>
                </a:solidFill>
              </a:rPr>
              <a:t>DINLEDIGINIZ</a:t>
            </a:r>
            <a:br>
              <a:rPr lang="en-US" sz="8000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8000" b="1" dirty="0">
                <a:solidFill>
                  <a:schemeClr val="accent1">
                    <a:lumMod val="75000"/>
                  </a:schemeClr>
                </a:solidFill>
              </a:rPr>
              <a:t>        ICIN </a:t>
            </a:r>
            <a:br>
              <a:rPr lang="en-US" sz="8000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8000" b="1" dirty="0">
                <a:solidFill>
                  <a:schemeClr val="accent1">
                    <a:lumMod val="75000"/>
                  </a:schemeClr>
                </a:solidFill>
              </a:rPr>
              <a:t>TESEKKURLER</a:t>
            </a:r>
          </a:p>
        </p:txBody>
      </p:sp>
    </p:spTree>
    <p:extLst>
      <p:ext uri="{BB962C8B-B14F-4D97-AF65-F5344CB8AC3E}">
        <p14:creationId xmlns:p14="http://schemas.microsoft.com/office/powerpoint/2010/main" val="1906088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034A0B9-D8B8-4708-BF04-CBF2C6F4D7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2357" y="79022"/>
            <a:ext cx="5720407" cy="857956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chemeClr val="bg1"/>
                </a:solidFill>
              </a:rPr>
              <a:t>ENCAPsulation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95957E09-DF4F-4D9E-A46B-D112A040D1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  <a:solidFill>
            <a:schemeClr val="accent4">
              <a:lumMod val="40000"/>
              <a:lumOff val="60000"/>
            </a:schemeClr>
          </a:solidFill>
        </p:spPr>
        <p:txBody>
          <a:bodyPr>
            <a:normAutofit fontScale="92500" lnSpcReduction="10000"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                    ENCAPSULATION NEDIR?</a:t>
            </a:r>
          </a:p>
          <a:p>
            <a:r>
              <a:rPr lang="en-US" sz="2800" b="1" dirty="0">
                <a:solidFill>
                  <a:schemeClr val="bg1"/>
                </a:solidFill>
              </a:rPr>
              <a:t>             Encapsulation data </a:t>
            </a:r>
            <a:r>
              <a:rPr lang="en-US" sz="2800" b="1" u="sng" dirty="0" err="1">
                <a:solidFill>
                  <a:schemeClr val="bg1"/>
                </a:solidFill>
              </a:rPr>
              <a:t>saklama</a:t>
            </a:r>
            <a:r>
              <a:rPr lang="en-US" sz="2800" b="1" u="sng" dirty="0">
                <a:solidFill>
                  <a:schemeClr val="bg1"/>
                </a:solidFill>
                <a:highlight>
                  <a:srgbClr val="FFFF00"/>
                </a:highlight>
              </a:rPr>
              <a:t>(data hiding</a:t>
            </a:r>
            <a:r>
              <a:rPr lang="en-US" sz="2800" b="1" u="sng" dirty="0">
                <a:solidFill>
                  <a:schemeClr val="bg1"/>
                </a:solidFill>
              </a:rPr>
              <a:t>) </a:t>
            </a:r>
            <a:r>
              <a:rPr lang="en-US" sz="2800" b="1" u="sng" dirty="0" err="1">
                <a:solidFill>
                  <a:schemeClr val="bg1"/>
                </a:solidFill>
              </a:rPr>
              <a:t>yontemidir</a:t>
            </a:r>
            <a:r>
              <a:rPr lang="en-US" sz="2800" b="1" u="sng" dirty="0">
                <a:solidFill>
                  <a:schemeClr val="bg1"/>
                </a:solidFill>
              </a:rPr>
              <a:t>.</a:t>
            </a:r>
          </a:p>
          <a:p>
            <a:r>
              <a:rPr lang="en-US" sz="2800" b="1" u="sng" dirty="0" err="1">
                <a:solidFill>
                  <a:srgbClr val="656565"/>
                </a:solidFill>
                <a:latin typeface="Montserrat"/>
              </a:rPr>
              <a:t>Datalarin</a:t>
            </a:r>
            <a:r>
              <a:rPr lang="en-US" sz="2800" b="1" u="sng" dirty="0">
                <a:solidFill>
                  <a:srgbClr val="656565"/>
                </a:solidFill>
                <a:latin typeface="Montserrat"/>
              </a:rPr>
              <a:t>; </a:t>
            </a:r>
            <a:r>
              <a:rPr lang="en-US" sz="2800" b="1" u="sng" dirty="0" err="1">
                <a:solidFill>
                  <a:srgbClr val="656565"/>
                </a:solidFill>
                <a:latin typeface="Montserrat"/>
              </a:rPr>
              <a:t>k</a:t>
            </a:r>
            <a:r>
              <a:rPr lang="en-US" sz="2800" b="1" i="0" dirty="0" err="1">
                <a:solidFill>
                  <a:srgbClr val="656565"/>
                </a:solidFill>
                <a:effectLst/>
                <a:latin typeface="Montserrat"/>
              </a:rPr>
              <a:t>ötü</a:t>
            </a:r>
            <a:r>
              <a:rPr lang="en-US" sz="2800" b="1" i="0" dirty="0">
                <a:solidFill>
                  <a:srgbClr val="656565"/>
                </a:solidFill>
                <a:effectLst/>
                <a:latin typeface="Montserrat"/>
              </a:rPr>
              <a:t> </a:t>
            </a:r>
            <a:r>
              <a:rPr lang="en-US" sz="2800" b="1" i="0" dirty="0" err="1">
                <a:solidFill>
                  <a:srgbClr val="656565"/>
                </a:solidFill>
                <a:effectLst/>
                <a:latin typeface="Montserrat"/>
              </a:rPr>
              <a:t>niyetli</a:t>
            </a:r>
            <a:r>
              <a:rPr lang="en-US" sz="2800" b="1" i="0" dirty="0">
                <a:solidFill>
                  <a:srgbClr val="656565"/>
                </a:solidFill>
                <a:effectLst/>
                <a:latin typeface="Montserrat"/>
              </a:rPr>
              <a:t> yada </a:t>
            </a:r>
            <a:r>
              <a:rPr lang="en-US" sz="2800" b="1" i="0" dirty="0" err="1">
                <a:solidFill>
                  <a:srgbClr val="656565"/>
                </a:solidFill>
                <a:effectLst/>
                <a:latin typeface="Montserrat"/>
              </a:rPr>
              <a:t>bilinçsiz</a:t>
            </a:r>
            <a:r>
              <a:rPr lang="en-US" sz="2800" b="1" i="0" dirty="0">
                <a:solidFill>
                  <a:srgbClr val="656565"/>
                </a:solidFill>
                <a:effectLst/>
                <a:latin typeface="Montserrat"/>
              </a:rPr>
              <a:t> </a:t>
            </a:r>
            <a:r>
              <a:rPr lang="en-US" sz="2800" b="1" i="0" dirty="0" err="1">
                <a:solidFill>
                  <a:srgbClr val="656565"/>
                </a:solidFill>
                <a:effectLst/>
                <a:latin typeface="Montserrat"/>
              </a:rPr>
              <a:t>kisilerin</a:t>
            </a:r>
            <a:r>
              <a:rPr lang="en-US" sz="2800" b="1" i="0" dirty="0">
                <a:solidFill>
                  <a:srgbClr val="656565"/>
                </a:solidFill>
                <a:effectLst/>
                <a:latin typeface="Montserrat"/>
              </a:rPr>
              <a:t> </a:t>
            </a:r>
            <a:r>
              <a:rPr lang="en-US" sz="2800" b="1" i="0" dirty="0" err="1">
                <a:solidFill>
                  <a:srgbClr val="656565"/>
                </a:solidFill>
                <a:effectLst/>
                <a:latin typeface="Montserrat"/>
              </a:rPr>
              <a:t>kullanımlarindan</a:t>
            </a:r>
            <a:r>
              <a:rPr lang="en-US" sz="2800" b="1" i="0" dirty="0">
                <a:solidFill>
                  <a:srgbClr val="656565"/>
                </a:solidFill>
                <a:effectLst/>
                <a:latin typeface="Montserrat"/>
              </a:rPr>
              <a:t> </a:t>
            </a:r>
            <a:r>
              <a:rPr lang="en-US" sz="2800" b="1" i="0" dirty="0" err="1">
                <a:solidFill>
                  <a:srgbClr val="656565"/>
                </a:solidFill>
                <a:effectLst/>
                <a:latin typeface="Montserrat"/>
              </a:rPr>
              <a:t>korumak</a:t>
            </a:r>
            <a:r>
              <a:rPr lang="en-US" sz="2800" b="1" i="0" dirty="0">
                <a:solidFill>
                  <a:srgbClr val="656565"/>
                </a:solidFill>
                <a:effectLst/>
                <a:latin typeface="Montserrat"/>
              </a:rPr>
              <a:t> </a:t>
            </a:r>
            <a:r>
              <a:rPr lang="en-US" sz="2800" b="1" i="0" dirty="0" err="1">
                <a:solidFill>
                  <a:srgbClr val="656565"/>
                </a:solidFill>
                <a:effectLst/>
                <a:latin typeface="Montserrat"/>
              </a:rPr>
              <a:t>icin</a:t>
            </a:r>
            <a:r>
              <a:rPr lang="en-US" sz="2800" b="1" i="0" dirty="0">
                <a:solidFill>
                  <a:srgbClr val="656565"/>
                </a:solidFill>
                <a:effectLst/>
                <a:latin typeface="Montserrat"/>
              </a:rPr>
              <a:t> </a:t>
            </a:r>
            <a:r>
              <a:rPr lang="en-US" sz="2800" b="1" i="0" dirty="0" err="1">
                <a:solidFill>
                  <a:srgbClr val="656565"/>
                </a:solidFill>
                <a:effectLst/>
                <a:latin typeface="Montserrat"/>
              </a:rPr>
              <a:t>gizlenmesidir</a:t>
            </a:r>
            <a:r>
              <a:rPr lang="en-US" sz="2800" b="1" i="0" dirty="0">
                <a:solidFill>
                  <a:srgbClr val="656565"/>
                </a:solidFill>
                <a:effectLst/>
                <a:latin typeface="Montserrat"/>
              </a:rPr>
              <a:t>.</a:t>
            </a:r>
            <a:endParaRPr lang="en-US" sz="2800" b="1" u="sng" dirty="0">
              <a:solidFill>
                <a:schemeClr val="bg1"/>
              </a:solidFill>
            </a:endParaRPr>
          </a:p>
          <a:p>
            <a:r>
              <a:rPr lang="en-US" sz="2800" dirty="0" err="1">
                <a:solidFill>
                  <a:schemeClr val="bg1"/>
                </a:solidFill>
              </a:rPr>
              <a:t>Java'da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kapsülleme</a:t>
            </a:r>
            <a:r>
              <a:rPr lang="en-US" sz="2800" dirty="0">
                <a:solidFill>
                  <a:schemeClr val="bg1"/>
                </a:solidFill>
              </a:rPr>
              <a:t> - Bir </a:t>
            </a:r>
            <a:r>
              <a:rPr lang="en-US" sz="2800" dirty="0" err="1">
                <a:solidFill>
                  <a:schemeClr val="bg1"/>
                </a:solidFill>
              </a:rPr>
              <a:t>class’in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değişkenlerini</a:t>
            </a:r>
            <a:r>
              <a:rPr lang="en-US" sz="2800" dirty="0">
                <a:solidFill>
                  <a:schemeClr val="bg1"/>
                </a:solidFill>
              </a:rPr>
              <a:t>(</a:t>
            </a:r>
            <a:r>
              <a:rPr lang="en-US" sz="2800" dirty="0" err="1">
                <a:solidFill>
                  <a:schemeClr val="bg1"/>
                </a:solidFill>
              </a:rPr>
              <a:t>variable’larini</a:t>
            </a:r>
            <a:r>
              <a:rPr lang="en-US" sz="2800" dirty="0">
                <a:solidFill>
                  <a:schemeClr val="bg1"/>
                </a:solidFill>
              </a:rPr>
              <a:t>) </a:t>
            </a:r>
            <a:r>
              <a:rPr lang="en-US" sz="2800" dirty="0" err="1">
                <a:solidFill>
                  <a:schemeClr val="bg1"/>
                </a:solidFill>
              </a:rPr>
              <a:t>diğer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classlardan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gizlemek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ve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bunlara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yalnızca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yöntemler</a:t>
            </a:r>
            <a:r>
              <a:rPr lang="en-US" sz="2800" dirty="0">
                <a:solidFill>
                  <a:schemeClr val="bg1"/>
                </a:solidFill>
              </a:rPr>
              <a:t> (</a:t>
            </a:r>
            <a:r>
              <a:rPr lang="en-US" sz="2800" dirty="0" err="1">
                <a:solidFill>
                  <a:schemeClr val="bg1"/>
                </a:solidFill>
              </a:rPr>
              <a:t>methodlar</a:t>
            </a:r>
            <a:r>
              <a:rPr lang="en-US" sz="2800" dirty="0">
                <a:solidFill>
                  <a:schemeClr val="bg1"/>
                </a:solidFill>
              </a:rPr>
              <a:t>)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  </a:t>
            </a:r>
            <a:r>
              <a:rPr lang="en-US" sz="2800" dirty="0" err="1">
                <a:solidFill>
                  <a:schemeClr val="bg1"/>
                </a:solidFill>
              </a:rPr>
              <a:t>alıcılar</a:t>
            </a:r>
            <a:r>
              <a:rPr lang="en-US" sz="2800" dirty="0">
                <a:solidFill>
                  <a:schemeClr val="bg1"/>
                </a:solidFill>
              </a:rPr>
              <a:t>(getter)) 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      (</a:t>
            </a:r>
            <a:r>
              <a:rPr lang="en-US" sz="2800" dirty="0" err="1">
                <a:solidFill>
                  <a:schemeClr val="bg1"/>
                </a:solidFill>
              </a:rPr>
              <a:t>ayarlayıcılar</a:t>
            </a:r>
            <a:r>
              <a:rPr lang="en-US" sz="2800" dirty="0">
                <a:solidFill>
                  <a:schemeClr val="bg1"/>
                </a:solidFill>
              </a:rPr>
              <a:t>(setter)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 err="1">
                <a:solidFill>
                  <a:schemeClr val="bg1"/>
                </a:solidFill>
              </a:rPr>
              <a:t>sayesinde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erisim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saglamaktir</a:t>
            </a:r>
            <a:r>
              <a:rPr lang="en-US" sz="2800" dirty="0">
                <a:solidFill>
                  <a:schemeClr val="bg1"/>
                </a:solidFill>
              </a:rPr>
              <a:t>. Bu </a:t>
            </a:r>
            <a:r>
              <a:rPr lang="en-US" sz="2800" dirty="0" err="1">
                <a:solidFill>
                  <a:schemeClr val="bg1"/>
                </a:solidFill>
              </a:rPr>
              <a:t>nedenle</a:t>
            </a:r>
            <a:r>
              <a:rPr lang="en-US" sz="2800" dirty="0">
                <a:solidFill>
                  <a:schemeClr val="bg1"/>
                </a:solidFill>
              </a:rPr>
              <a:t>, Java </a:t>
            </a:r>
            <a:r>
              <a:rPr lang="en-US" sz="2800" dirty="0" err="1">
                <a:solidFill>
                  <a:schemeClr val="bg1"/>
                </a:solidFill>
              </a:rPr>
              <a:t>dilinde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kapsülleme</a:t>
            </a:r>
            <a:r>
              <a:rPr lang="en-US" sz="2800" dirty="0">
                <a:solidFill>
                  <a:schemeClr val="bg1"/>
                </a:solidFill>
              </a:rPr>
              <a:t>, </a:t>
            </a:r>
            <a:r>
              <a:rPr lang="en-US" sz="2800" dirty="0" err="1">
                <a:solidFill>
                  <a:schemeClr val="bg1"/>
                </a:solidFill>
              </a:rPr>
              <a:t>variable’larin</a:t>
            </a:r>
            <a:r>
              <a:rPr lang="en-US" sz="2800" dirty="0">
                <a:solidFill>
                  <a:schemeClr val="bg1"/>
                </a:solidFill>
              </a:rPr>
              <a:t> (</a:t>
            </a:r>
            <a:r>
              <a:rPr lang="en-US" sz="2800" dirty="0" err="1">
                <a:solidFill>
                  <a:schemeClr val="bg1"/>
                </a:solidFill>
              </a:rPr>
              <a:t>değişkenlerin</a:t>
            </a:r>
            <a:r>
              <a:rPr lang="en-US" sz="2800" dirty="0">
                <a:solidFill>
                  <a:schemeClr val="bg1"/>
                </a:solidFill>
              </a:rPr>
              <a:t>) </a:t>
            </a:r>
            <a:r>
              <a:rPr lang="en-US" sz="2800" dirty="0" err="1">
                <a:solidFill>
                  <a:schemeClr val="bg1"/>
                </a:solidFill>
              </a:rPr>
              <a:t>methodlar</a:t>
            </a:r>
            <a:r>
              <a:rPr lang="en-US" sz="2800" dirty="0">
                <a:solidFill>
                  <a:schemeClr val="bg1"/>
                </a:solidFill>
              </a:rPr>
              <a:t>(getter </a:t>
            </a:r>
            <a:r>
              <a:rPr lang="en-US" sz="2800" dirty="0" err="1">
                <a:solidFill>
                  <a:schemeClr val="bg1"/>
                </a:solidFill>
              </a:rPr>
              <a:t>ve</a:t>
            </a:r>
            <a:r>
              <a:rPr lang="en-US" sz="2800" dirty="0">
                <a:solidFill>
                  <a:schemeClr val="bg1"/>
                </a:solidFill>
              </a:rPr>
              <a:t> setter) </a:t>
            </a:r>
            <a:r>
              <a:rPr lang="en-US" sz="2800" dirty="0" err="1">
                <a:solidFill>
                  <a:schemeClr val="bg1"/>
                </a:solidFill>
              </a:rPr>
              <a:t>ile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bağlanması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anlamına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gelir</a:t>
            </a:r>
            <a:r>
              <a:rPr lang="en-US" sz="2800" dirty="0">
                <a:solidFill>
                  <a:schemeClr val="bg1"/>
                </a:solidFill>
              </a:rPr>
              <a:t>. </a:t>
            </a:r>
          </a:p>
        </p:txBody>
      </p:sp>
      <p:sp>
        <p:nvSpPr>
          <p:cNvPr id="4" name="Ok: Sağ 3">
            <a:extLst>
              <a:ext uri="{FF2B5EF4-FFF2-40B4-BE49-F238E27FC236}">
                <a16:creationId xmlns:a16="http://schemas.microsoft.com/office/drawing/2014/main" id="{33B732D1-687C-4306-A059-AF5F7ADB7F9A}"/>
              </a:ext>
            </a:extLst>
          </p:cNvPr>
          <p:cNvSpPr/>
          <p:nvPr/>
        </p:nvSpPr>
        <p:spPr>
          <a:xfrm>
            <a:off x="259130" y="601351"/>
            <a:ext cx="724699" cy="3356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  <a:highlight>
                <a:srgbClr val="FFFF00"/>
              </a:highlight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77C6379-C846-41CB-BBC8-D952EA74950E}"/>
              </a:ext>
            </a:extLst>
          </p:cNvPr>
          <p:cNvSpPr/>
          <p:nvPr/>
        </p:nvSpPr>
        <p:spPr>
          <a:xfrm>
            <a:off x="4738203" y="2788355"/>
            <a:ext cx="2715593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getName</a:t>
            </a:r>
            <a:r>
              <a:rPr lang="en-US" sz="2400" dirty="0"/>
              <a:t>()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6C6B265-7F9F-481A-A27F-91491FADEAA2}"/>
              </a:ext>
            </a:extLst>
          </p:cNvPr>
          <p:cNvSpPr/>
          <p:nvPr/>
        </p:nvSpPr>
        <p:spPr>
          <a:xfrm>
            <a:off x="6682677" y="3932985"/>
            <a:ext cx="2715593" cy="10244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setName</a:t>
            </a:r>
            <a:r>
              <a:rPr lang="en-US" sz="2400" dirty="0"/>
              <a:t>()</a:t>
            </a:r>
          </a:p>
        </p:txBody>
      </p:sp>
      <p:cxnSp>
        <p:nvCxnSpPr>
          <p:cNvPr id="8" name="Düz Ok Bağlayıcısı 7">
            <a:extLst>
              <a:ext uri="{FF2B5EF4-FFF2-40B4-BE49-F238E27FC236}">
                <a16:creationId xmlns:a16="http://schemas.microsoft.com/office/drawing/2014/main" id="{123D2D7A-5C62-4FB9-AC83-48712ADF5826}"/>
              </a:ext>
            </a:extLst>
          </p:cNvPr>
          <p:cNvCxnSpPr>
            <a:cxnSpLocks/>
          </p:cNvCxnSpPr>
          <p:nvPr/>
        </p:nvCxnSpPr>
        <p:spPr>
          <a:xfrm flipV="1">
            <a:off x="2692357" y="3429000"/>
            <a:ext cx="2045846" cy="158262"/>
          </a:xfrm>
          <a:prstGeom prst="straightConnector1">
            <a:avLst/>
          </a:prstGeom>
          <a:ln>
            <a:solidFill>
              <a:srgbClr val="FF0000">
                <a:alpha val="60000"/>
              </a:srgbClr>
            </a:solidFill>
            <a:tailEnd type="triangle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Düz Ok Bağlayıcısı 13">
            <a:extLst>
              <a:ext uri="{FF2B5EF4-FFF2-40B4-BE49-F238E27FC236}">
                <a16:creationId xmlns:a16="http://schemas.microsoft.com/office/drawing/2014/main" id="{31E76B54-73C8-45F0-A02A-987DFED65513}"/>
              </a:ext>
            </a:extLst>
          </p:cNvPr>
          <p:cNvCxnSpPr>
            <a:cxnSpLocks/>
          </p:cNvCxnSpPr>
          <p:nvPr/>
        </p:nvCxnSpPr>
        <p:spPr>
          <a:xfrm flipV="1">
            <a:off x="3888947" y="4560711"/>
            <a:ext cx="2793730" cy="141002"/>
          </a:xfrm>
          <a:prstGeom prst="straightConnector1">
            <a:avLst/>
          </a:prstGeom>
          <a:ln>
            <a:solidFill>
              <a:srgbClr val="FF0000">
                <a:alpha val="60000"/>
              </a:srgbClr>
            </a:solidFill>
            <a:tailEnd type="triangle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5723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İçerik Yer Tutucusu 4" descr="ekran görüntüsü, çizim içeren bir resim&#10;&#10;Açıklama otomatik olarak oluşturuldu">
            <a:extLst>
              <a:ext uri="{FF2B5EF4-FFF2-40B4-BE49-F238E27FC236}">
                <a16:creationId xmlns:a16="http://schemas.microsoft.com/office/drawing/2014/main" id="{642E99F1-CCEB-4F46-A5F5-F8084CC174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6" name="Dikdörtgen 5">
            <a:extLst>
              <a:ext uri="{FF2B5EF4-FFF2-40B4-BE49-F238E27FC236}">
                <a16:creationId xmlns:a16="http://schemas.microsoft.com/office/drawing/2014/main" id="{626CEFC5-D129-4716-A7C4-25DED43E6650}"/>
              </a:ext>
            </a:extLst>
          </p:cNvPr>
          <p:cNvSpPr/>
          <p:nvPr/>
        </p:nvSpPr>
        <p:spPr>
          <a:xfrm>
            <a:off x="175846" y="5275385"/>
            <a:ext cx="11207261" cy="14771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Encapsulation </a:t>
            </a:r>
            <a:r>
              <a:rPr lang="en-US" sz="6000" b="1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nasil</a:t>
            </a:r>
            <a:r>
              <a:rPr lang="en-US" sz="600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6000" b="1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yapilir</a:t>
            </a:r>
            <a:r>
              <a:rPr lang="en-US" sz="600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753170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7ACF3F6-9EF5-4699-8C83-422AA37B8C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3200" b="1" dirty="0">
                <a:solidFill>
                  <a:schemeClr val="bg1"/>
                </a:solidFill>
                <a:highlight>
                  <a:srgbClr val="00FFFF"/>
                </a:highlight>
              </a:rPr>
              <a:t>Encapsulation </a:t>
            </a:r>
            <a:r>
              <a:rPr lang="en-US" sz="3200" b="1" u="sng" dirty="0" err="1">
                <a:solidFill>
                  <a:schemeClr val="bg1"/>
                </a:solidFill>
                <a:highlight>
                  <a:srgbClr val="00FFFF"/>
                </a:highlight>
              </a:rPr>
              <a:t>iki</a:t>
            </a:r>
            <a:r>
              <a:rPr lang="en-US" sz="3200" b="1" u="sng" dirty="0">
                <a:solidFill>
                  <a:schemeClr val="bg1"/>
                </a:solidFill>
                <a:highlight>
                  <a:srgbClr val="00FFFF"/>
                </a:highlight>
              </a:rPr>
              <a:t> </a:t>
            </a:r>
            <a:r>
              <a:rPr lang="en-US" sz="3200" b="1" u="sng" dirty="0" err="1">
                <a:solidFill>
                  <a:schemeClr val="bg1"/>
                </a:solidFill>
                <a:highlight>
                  <a:srgbClr val="00FFFF"/>
                </a:highlight>
              </a:rPr>
              <a:t>adimda</a:t>
            </a:r>
            <a:r>
              <a:rPr lang="en-US" sz="3200" b="1" u="sng" dirty="0">
                <a:solidFill>
                  <a:schemeClr val="bg1"/>
                </a:solidFill>
                <a:highlight>
                  <a:srgbClr val="00FFFF"/>
                </a:highlight>
              </a:rPr>
              <a:t>(</a:t>
            </a:r>
            <a:r>
              <a:rPr lang="en-US" sz="3200" b="1" u="sng" dirty="0" err="1">
                <a:solidFill>
                  <a:schemeClr val="bg1"/>
                </a:solidFill>
                <a:highlight>
                  <a:srgbClr val="00FFFF"/>
                </a:highlight>
              </a:rPr>
              <a:t>stepde</a:t>
            </a:r>
            <a:r>
              <a:rPr lang="en-US" sz="3200" b="1" u="sng" dirty="0">
                <a:solidFill>
                  <a:schemeClr val="bg1"/>
                </a:solidFill>
                <a:highlight>
                  <a:srgbClr val="00FFFF"/>
                </a:highlight>
              </a:rPr>
              <a:t>) </a:t>
            </a:r>
            <a:r>
              <a:rPr lang="en-US" sz="3200" b="1" u="sng" dirty="0" err="1">
                <a:solidFill>
                  <a:schemeClr val="bg1"/>
                </a:solidFill>
                <a:highlight>
                  <a:srgbClr val="00FFFF"/>
                </a:highlight>
              </a:rPr>
              <a:t>yapilir</a:t>
            </a:r>
            <a:endParaRPr lang="en-US" sz="3200" b="1" u="sng" dirty="0">
              <a:solidFill>
                <a:schemeClr val="bg1"/>
              </a:solidFill>
              <a:highlight>
                <a:srgbClr val="00FFFF"/>
              </a:highlight>
            </a:endParaRPr>
          </a:p>
          <a:p>
            <a:r>
              <a:rPr lang="en-US" sz="3200" b="1" dirty="0"/>
              <a:t> 1...</a:t>
            </a:r>
            <a:r>
              <a:rPr lang="en-US" sz="3200" b="1" dirty="0" err="1"/>
              <a:t>Datalarin</a:t>
            </a:r>
            <a:r>
              <a:rPr lang="en-US" sz="3200" b="1" dirty="0"/>
              <a:t> </a:t>
            </a:r>
            <a:r>
              <a:rPr lang="en-US" sz="3200" b="1" dirty="0" err="1"/>
              <a:t>yani</a:t>
            </a:r>
            <a:r>
              <a:rPr lang="en-US" sz="3200" b="1" dirty="0"/>
              <a:t> </a:t>
            </a:r>
            <a:r>
              <a:rPr lang="en-US" sz="3200" b="1" u="sng" dirty="0" err="1"/>
              <a:t>variable</a:t>
            </a:r>
            <a:r>
              <a:rPr lang="en-US" sz="3200" b="1" dirty="0" err="1"/>
              <a:t>’</a:t>
            </a:r>
            <a:r>
              <a:rPr lang="en-US" sz="3200" b="1" u="sng" dirty="0" err="1"/>
              <a:t>larin</a:t>
            </a:r>
            <a:endParaRPr lang="en-US" sz="3200" b="1" u="sng" dirty="0"/>
          </a:p>
          <a:p>
            <a:r>
              <a:rPr lang="en-US" sz="3200" b="1" u="sng" dirty="0"/>
              <a:t> </a:t>
            </a:r>
            <a:r>
              <a:rPr lang="en-US" sz="3200" b="1" u="sng" dirty="0">
                <a:highlight>
                  <a:srgbClr val="FFFF00"/>
                </a:highlight>
              </a:rPr>
              <a:t>access mod: </a:t>
            </a:r>
            <a:r>
              <a:rPr lang="en-US" sz="4000" b="1" u="sng" dirty="0">
                <a:highlight>
                  <a:srgbClr val="FFFF00"/>
                </a:highlight>
              </a:rPr>
              <a:t>PRIVATE </a:t>
            </a:r>
            <a:r>
              <a:rPr lang="en-US" sz="3200" b="1" u="sng" dirty="0" err="1"/>
              <a:t>yapmalisiniz</a:t>
            </a:r>
            <a:r>
              <a:rPr lang="en-US" sz="3200" b="1" u="sng" dirty="0"/>
              <a:t>.</a:t>
            </a:r>
          </a:p>
          <a:p>
            <a:r>
              <a:rPr lang="en-US" sz="3200" b="1" dirty="0"/>
              <a:t> 2….Public </a:t>
            </a:r>
            <a:r>
              <a:rPr lang="en-US" sz="3200" b="1" u="sng" dirty="0" err="1"/>
              <a:t>olan</a:t>
            </a:r>
            <a:r>
              <a:rPr lang="en-US" sz="3200" b="1" u="sng" dirty="0"/>
              <a:t> get() </a:t>
            </a:r>
            <a:r>
              <a:rPr lang="en-US" sz="3200" b="1" u="sng" dirty="0" err="1"/>
              <a:t>ev</a:t>
            </a:r>
            <a:r>
              <a:rPr lang="en-US" sz="3200" b="1" u="sng" dirty="0"/>
              <a:t> set() </a:t>
            </a:r>
            <a:r>
              <a:rPr lang="en-US" sz="3200" b="1" u="sng" dirty="0" err="1"/>
              <a:t>methodlar</a:t>
            </a:r>
            <a:r>
              <a:rPr lang="en-US" sz="3200" b="1" u="sng" dirty="0"/>
              <a:t> </a:t>
            </a:r>
            <a:r>
              <a:rPr lang="en-US" sz="3200" b="1" u="sng" dirty="0" err="1"/>
              <a:t>uretmeliyiz</a:t>
            </a:r>
            <a:r>
              <a:rPr lang="en-US" sz="3200" b="1" u="sng" dirty="0"/>
              <a:t>.</a:t>
            </a:r>
          </a:p>
          <a:p>
            <a:pPr marL="0" indent="0">
              <a:buNone/>
            </a:pPr>
            <a:endParaRPr lang="en-US" sz="3200" b="1" u="sng" dirty="0"/>
          </a:p>
          <a:p>
            <a:r>
              <a:rPr lang="en-US" sz="3200" b="1" dirty="0"/>
              <a:t> get() </a:t>
            </a:r>
            <a:r>
              <a:rPr lang="en-US" sz="3200" b="1" u="sng" dirty="0" err="1"/>
              <a:t>datayi</a:t>
            </a:r>
            <a:r>
              <a:rPr lang="en-US" sz="3200" b="1" u="sng" dirty="0"/>
              <a:t> </a:t>
            </a:r>
            <a:r>
              <a:rPr lang="en-US" sz="3200" b="1" u="sng" dirty="0" err="1"/>
              <a:t>sadece</a:t>
            </a:r>
            <a:r>
              <a:rPr lang="en-US" sz="3200" b="1" u="sng" dirty="0"/>
              <a:t> </a:t>
            </a:r>
            <a:r>
              <a:rPr lang="en-US" sz="3200" b="1" u="sng" dirty="0" err="1"/>
              <a:t>okumamiza</a:t>
            </a:r>
            <a:r>
              <a:rPr lang="en-US" sz="3200" b="1" u="sng" dirty="0"/>
              <a:t> </a:t>
            </a:r>
            <a:r>
              <a:rPr lang="en-US" sz="3200" b="1" u="sng" dirty="0" err="1"/>
              <a:t>yarar.getter</a:t>
            </a:r>
            <a:r>
              <a:rPr lang="en-US" sz="3200" b="1" u="sng" dirty="0"/>
              <a:t>() </a:t>
            </a:r>
            <a:r>
              <a:rPr lang="en-US" sz="3200" b="1" u="sng" dirty="0" err="1"/>
              <a:t>methodu</a:t>
            </a:r>
            <a:r>
              <a:rPr lang="en-US" sz="3200" b="1" u="sng" dirty="0"/>
              <a:t> </a:t>
            </a:r>
            <a:r>
              <a:rPr lang="en-US" sz="3200" b="1" u="sng" dirty="0" err="1"/>
              <a:t>degisiklik</a:t>
            </a:r>
            <a:r>
              <a:rPr lang="en-US" sz="3200" b="1" u="sng" dirty="0"/>
              <a:t> </a:t>
            </a:r>
            <a:r>
              <a:rPr lang="en-US" sz="3200" b="1" u="sng" dirty="0" err="1"/>
              <a:t>yapamaz</a:t>
            </a:r>
            <a:endParaRPr lang="en-US" sz="3200" b="1" u="sng" dirty="0"/>
          </a:p>
          <a:p>
            <a:r>
              <a:rPr lang="en-US" sz="3200" b="1" dirty="0"/>
              <a:t> set() </a:t>
            </a:r>
            <a:r>
              <a:rPr lang="en-US" sz="3200" b="1" u="sng" dirty="0" err="1"/>
              <a:t>datayi</a:t>
            </a:r>
            <a:r>
              <a:rPr lang="en-US" sz="3200" b="1" u="sng" dirty="0"/>
              <a:t> </a:t>
            </a:r>
            <a:r>
              <a:rPr lang="en-US" sz="3200" b="1" u="sng" dirty="0" err="1"/>
              <a:t>degistirmemize</a:t>
            </a:r>
            <a:r>
              <a:rPr lang="en-US" sz="3200" b="1" u="sng" dirty="0"/>
              <a:t> </a:t>
            </a:r>
            <a:r>
              <a:rPr lang="en-US" sz="3200" b="1" u="sng" dirty="0" err="1"/>
              <a:t>yarar</a:t>
            </a:r>
            <a:r>
              <a:rPr lang="en-US" sz="3200" b="1" u="sng" dirty="0"/>
              <a:t>.</a:t>
            </a:r>
          </a:p>
          <a:p>
            <a:pPr marL="0" indent="0">
              <a:buNone/>
            </a:pPr>
            <a:endParaRPr lang="en-US" sz="3200" b="1" dirty="0"/>
          </a:p>
          <a:p>
            <a:endParaRPr lang="en-US" sz="3200" b="1" dirty="0"/>
          </a:p>
          <a:p>
            <a:pPr marL="0" indent="0">
              <a:buNone/>
            </a:pP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851482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42D2847-C530-4EFB-9B01-2BC868B6E7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dirty="0">
                <a:highlight>
                  <a:srgbClr val="00FFFF"/>
                </a:highlight>
              </a:rPr>
              <a:t>   </a:t>
            </a:r>
            <a:r>
              <a:rPr lang="en-US" sz="3600" b="1" dirty="0">
                <a:highlight>
                  <a:srgbClr val="00FFFF"/>
                </a:highlight>
              </a:rPr>
              <a:t>getter() </a:t>
            </a:r>
            <a:r>
              <a:rPr lang="en-US" sz="3600" b="1" dirty="0" err="1">
                <a:highlight>
                  <a:srgbClr val="00FFFF"/>
                </a:highlight>
              </a:rPr>
              <a:t>methodu</a:t>
            </a:r>
            <a:r>
              <a:rPr lang="en-US" sz="3600" b="1" dirty="0">
                <a:highlight>
                  <a:srgbClr val="00FFFF"/>
                </a:highlight>
              </a:rPr>
              <a:t> </a:t>
            </a:r>
            <a:r>
              <a:rPr lang="en-US" sz="3600" b="1" u="sng" dirty="0" err="1">
                <a:highlight>
                  <a:srgbClr val="00FFFF"/>
                </a:highlight>
              </a:rPr>
              <a:t>uretme</a:t>
            </a:r>
            <a:r>
              <a:rPr lang="en-US" sz="3600" b="1" u="sng" dirty="0">
                <a:highlight>
                  <a:srgbClr val="00FFFF"/>
                </a:highlight>
              </a:rPr>
              <a:t> </a:t>
            </a:r>
            <a:r>
              <a:rPr lang="en-US" sz="3600" b="1" u="sng" dirty="0" err="1">
                <a:highlight>
                  <a:srgbClr val="00FFFF"/>
                </a:highlight>
              </a:rPr>
              <a:t>icin</a:t>
            </a:r>
            <a:r>
              <a:rPr lang="en-US" sz="3600" b="1" u="sng" dirty="0">
                <a:highlight>
                  <a:srgbClr val="00FFFF"/>
                </a:highlight>
              </a:rPr>
              <a:t> ne </a:t>
            </a:r>
            <a:r>
              <a:rPr lang="en-US" sz="3600" b="1" u="sng" dirty="0" err="1">
                <a:highlight>
                  <a:srgbClr val="00FFFF"/>
                </a:highlight>
              </a:rPr>
              <a:t>yapilmali</a:t>
            </a:r>
            <a:r>
              <a:rPr lang="en-US" sz="3600" b="1" u="sng" dirty="0">
                <a:highlight>
                  <a:srgbClr val="00FFFF"/>
                </a:highlight>
              </a:rPr>
              <a:t>…. </a:t>
            </a:r>
          </a:p>
          <a:p>
            <a:r>
              <a:rPr lang="en-US" sz="3600" b="1" u="sng" dirty="0">
                <a:highlight>
                  <a:srgbClr val="FFFF00"/>
                </a:highlight>
              </a:rPr>
              <a:t>access </a:t>
            </a:r>
            <a:r>
              <a:rPr lang="en-US" sz="3600" b="1" u="sng" dirty="0" err="1">
                <a:highlight>
                  <a:srgbClr val="FFFF00"/>
                </a:highlight>
              </a:rPr>
              <a:t>modifer</a:t>
            </a:r>
            <a:r>
              <a:rPr lang="en-US" sz="3600" b="1" u="sng" dirty="0">
                <a:highlight>
                  <a:srgbClr val="FFFF00"/>
                </a:highlight>
              </a:rPr>
              <a:t> public </a:t>
            </a:r>
            <a:r>
              <a:rPr lang="en-US" sz="3600" b="1" u="sng" dirty="0" err="1">
                <a:highlight>
                  <a:srgbClr val="FFFF00"/>
                </a:highlight>
              </a:rPr>
              <a:t>olmali</a:t>
            </a:r>
            <a:endParaRPr lang="en-US" sz="3600" b="1" u="sng" dirty="0">
              <a:highlight>
                <a:srgbClr val="FFFF00"/>
              </a:highlight>
            </a:endParaRPr>
          </a:p>
          <a:p>
            <a:endParaRPr lang="en-US" sz="3600" b="1" u="sng" dirty="0">
              <a:highlight>
                <a:srgbClr val="FFFF00"/>
              </a:highlight>
            </a:endParaRPr>
          </a:p>
          <a:p>
            <a:r>
              <a:rPr lang="en-US" sz="3600" b="1" dirty="0">
                <a:highlight>
                  <a:srgbClr val="FFFF00"/>
                </a:highlight>
              </a:rPr>
              <a:t>- return type </a:t>
            </a:r>
            <a:r>
              <a:rPr lang="en-US" sz="3600" b="1" u="sng" dirty="0" err="1">
                <a:highlight>
                  <a:srgbClr val="FFFF00"/>
                </a:highlight>
              </a:rPr>
              <a:t>variablenin</a:t>
            </a:r>
            <a:r>
              <a:rPr lang="en-US" sz="3600" b="1" u="sng" dirty="0">
                <a:highlight>
                  <a:srgbClr val="FFFF00"/>
                </a:highlight>
              </a:rPr>
              <a:t> return type </a:t>
            </a:r>
            <a:r>
              <a:rPr lang="en-US" sz="3600" b="1" u="sng" dirty="0" err="1">
                <a:highlight>
                  <a:srgbClr val="FFFF00"/>
                </a:highlight>
              </a:rPr>
              <a:t>ile</a:t>
            </a:r>
            <a:r>
              <a:rPr lang="en-US" sz="3600" b="1" u="sng" dirty="0">
                <a:highlight>
                  <a:srgbClr val="FFFF00"/>
                </a:highlight>
              </a:rPr>
              <a:t> </a:t>
            </a:r>
            <a:r>
              <a:rPr lang="en-US" sz="3600" b="1" u="sng" dirty="0" err="1">
                <a:highlight>
                  <a:srgbClr val="FFFF00"/>
                </a:highlight>
              </a:rPr>
              <a:t>ayni</a:t>
            </a:r>
            <a:r>
              <a:rPr lang="en-US" sz="3600" b="1" u="sng" dirty="0">
                <a:highlight>
                  <a:srgbClr val="FFFF00"/>
                </a:highlight>
              </a:rPr>
              <a:t> </a:t>
            </a:r>
            <a:r>
              <a:rPr lang="en-US" sz="3600" b="1" u="sng" dirty="0" err="1">
                <a:highlight>
                  <a:srgbClr val="FFFF00"/>
                </a:highlight>
              </a:rPr>
              <a:t>olmali</a:t>
            </a:r>
            <a:endParaRPr lang="en-US" sz="3600" b="1" u="sng" dirty="0">
              <a:highlight>
                <a:srgbClr val="FFFF00"/>
              </a:highlight>
            </a:endParaRPr>
          </a:p>
          <a:p>
            <a:r>
              <a:rPr lang="en-US" sz="3600" b="1" dirty="0" err="1">
                <a:solidFill>
                  <a:schemeClr val="accent1"/>
                </a:solidFill>
                <a:highlight>
                  <a:srgbClr val="C0C0C0"/>
                </a:highlight>
              </a:rPr>
              <a:t>NOT:Return</a:t>
            </a:r>
            <a:r>
              <a:rPr lang="en-US" sz="3600" b="1" dirty="0">
                <a:solidFill>
                  <a:schemeClr val="accent1"/>
                </a:solidFill>
                <a:highlight>
                  <a:srgbClr val="C0C0C0"/>
                </a:highlight>
              </a:rPr>
              <a:t> type </a:t>
            </a:r>
            <a:r>
              <a:rPr lang="en-US" sz="3600" b="1" dirty="0" err="1">
                <a:solidFill>
                  <a:schemeClr val="accent1"/>
                </a:solidFill>
                <a:highlight>
                  <a:srgbClr val="C0C0C0"/>
                </a:highlight>
              </a:rPr>
              <a:t>boolean</a:t>
            </a:r>
            <a:r>
              <a:rPr lang="en-US" sz="3600" b="1" dirty="0">
                <a:solidFill>
                  <a:schemeClr val="accent1"/>
                </a:solidFill>
                <a:highlight>
                  <a:srgbClr val="C0C0C0"/>
                </a:highlight>
              </a:rPr>
              <a:t> </a:t>
            </a:r>
            <a:r>
              <a:rPr lang="en-US" sz="3600" b="1" u="sng" dirty="0" err="1">
                <a:solidFill>
                  <a:schemeClr val="accent1"/>
                </a:solidFill>
                <a:highlight>
                  <a:srgbClr val="C0C0C0"/>
                </a:highlight>
              </a:rPr>
              <a:t>olan</a:t>
            </a:r>
            <a:r>
              <a:rPr lang="en-US" sz="3600" b="1" u="sng" dirty="0">
                <a:solidFill>
                  <a:schemeClr val="accent1"/>
                </a:solidFill>
                <a:highlight>
                  <a:srgbClr val="C0C0C0"/>
                </a:highlight>
              </a:rPr>
              <a:t> </a:t>
            </a:r>
            <a:r>
              <a:rPr lang="en-US" sz="3600" b="1" u="sng" dirty="0" err="1">
                <a:solidFill>
                  <a:schemeClr val="accent1"/>
                </a:solidFill>
                <a:highlight>
                  <a:srgbClr val="C0C0C0"/>
                </a:highlight>
              </a:rPr>
              <a:t>varable’larin</a:t>
            </a:r>
            <a:r>
              <a:rPr lang="en-US" sz="3600" b="1" u="sng" dirty="0">
                <a:solidFill>
                  <a:schemeClr val="accent1"/>
                </a:solidFill>
                <a:highlight>
                  <a:srgbClr val="C0C0C0"/>
                </a:highlight>
              </a:rPr>
              <a:t> method </a:t>
            </a:r>
            <a:r>
              <a:rPr lang="en-US" sz="3600" b="1" u="sng" dirty="0" err="1">
                <a:solidFill>
                  <a:schemeClr val="accent1"/>
                </a:solidFill>
                <a:highlight>
                  <a:srgbClr val="C0C0C0"/>
                </a:highlight>
              </a:rPr>
              <a:t>ismi</a:t>
            </a:r>
            <a:r>
              <a:rPr lang="en-US" sz="3600" b="1" u="sng" dirty="0">
                <a:solidFill>
                  <a:schemeClr val="accent1"/>
                </a:solidFill>
                <a:highlight>
                  <a:srgbClr val="C0C0C0"/>
                </a:highlight>
              </a:rPr>
              <a:t> "</a:t>
            </a:r>
            <a:r>
              <a:rPr lang="en-US" sz="3600" b="1" u="sng" dirty="0" err="1">
                <a:solidFill>
                  <a:schemeClr val="accent1"/>
                </a:solidFill>
                <a:highlight>
                  <a:srgbClr val="C0C0C0"/>
                </a:highlight>
              </a:rPr>
              <a:t>isName</a:t>
            </a:r>
            <a:r>
              <a:rPr lang="en-US" sz="3600" b="1" u="sng" dirty="0">
                <a:solidFill>
                  <a:schemeClr val="accent1"/>
                </a:solidFill>
                <a:highlight>
                  <a:srgbClr val="C0C0C0"/>
                </a:highlight>
              </a:rPr>
              <a:t>()" </a:t>
            </a:r>
            <a:r>
              <a:rPr lang="en-US" sz="3600" b="1" u="sng" dirty="0" err="1">
                <a:solidFill>
                  <a:schemeClr val="accent1"/>
                </a:solidFill>
                <a:highlight>
                  <a:srgbClr val="C0C0C0"/>
                </a:highlight>
              </a:rPr>
              <a:t>ile</a:t>
            </a:r>
            <a:r>
              <a:rPr lang="en-US" sz="3600" b="1" u="sng" dirty="0">
                <a:solidFill>
                  <a:schemeClr val="accent1"/>
                </a:solidFill>
                <a:highlight>
                  <a:srgbClr val="C0C0C0"/>
                </a:highlight>
              </a:rPr>
              <a:t> </a:t>
            </a:r>
            <a:r>
              <a:rPr lang="en-US" sz="3600" b="1" u="sng" dirty="0" err="1">
                <a:solidFill>
                  <a:schemeClr val="accent1"/>
                </a:solidFill>
                <a:highlight>
                  <a:srgbClr val="C0C0C0"/>
                </a:highlight>
              </a:rPr>
              <a:t>baslar</a:t>
            </a:r>
            <a:r>
              <a:rPr lang="en-US" sz="3600" b="1" u="sng" dirty="0">
                <a:solidFill>
                  <a:schemeClr val="accent1"/>
                </a:solidFill>
                <a:highlight>
                  <a:srgbClr val="C0C0C0"/>
                </a:highlight>
              </a:rPr>
              <a:t> "</a:t>
            </a:r>
            <a:r>
              <a:rPr lang="en-US" sz="3600" b="1" u="sng" dirty="0" err="1">
                <a:solidFill>
                  <a:schemeClr val="accent1"/>
                </a:solidFill>
                <a:highlight>
                  <a:srgbClr val="C0C0C0"/>
                </a:highlight>
              </a:rPr>
              <a:t>getName</a:t>
            </a:r>
            <a:r>
              <a:rPr lang="en-US" sz="3600" b="1" u="sng" dirty="0">
                <a:solidFill>
                  <a:schemeClr val="accent1"/>
                </a:solidFill>
                <a:highlight>
                  <a:srgbClr val="C0C0C0"/>
                </a:highlight>
              </a:rPr>
              <a:t>()" </a:t>
            </a:r>
            <a:r>
              <a:rPr lang="en-US" sz="3600" b="1" u="sng" dirty="0" err="1">
                <a:solidFill>
                  <a:schemeClr val="accent1"/>
                </a:solidFill>
                <a:highlight>
                  <a:srgbClr val="C0C0C0"/>
                </a:highlight>
              </a:rPr>
              <a:t>kullanilmaz</a:t>
            </a:r>
            <a:r>
              <a:rPr lang="en-US" sz="3600" b="1" u="sng" dirty="0">
                <a:solidFill>
                  <a:schemeClr val="accent1"/>
                </a:solidFill>
                <a:highlight>
                  <a:srgbClr val="C0C0C0"/>
                </a:highlight>
              </a:rPr>
              <a:t> ama “</a:t>
            </a:r>
            <a:r>
              <a:rPr lang="en-US" sz="3600" b="1" u="sng" dirty="0" err="1">
                <a:solidFill>
                  <a:schemeClr val="accent1"/>
                </a:solidFill>
                <a:highlight>
                  <a:srgbClr val="C0C0C0"/>
                </a:highlight>
              </a:rPr>
              <a:t>setName</a:t>
            </a:r>
            <a:r>
              <a:rPr lang="en-US" sz="3600" b="1" u="sng" dirty="0">
                <a:solidFill>
                  <a:schemeClr val="accent1"/>
                </a:solidFill>
                <a:highlight>
                  <a:srgbClr val="C0C0C0"/>
                </a:highlight>
              </a:rPr>
              <a:t>()” </a:t>
            </a:r>
            <a:r>
              <a:rPr lang="en-US" sz="3600" b="1" u="sng" dirty="0" err="1">
                <a:solidFill>
                  <a:schemeClr val="accent1"/>
                </a:solidFill>
                <a:highlight>
                  <a:srgbClr val="C0C0C0"/>
                </a:highlight>
              </a:rPr>
              <a:t>icin</a:t>
            </a:r>
            <a:r>
              <a:rPr lang="en-US" sz="3600" b="1" u="sng" dirty="0">
                <a:solidFill>
                  <a:schemeClr val="accent1"/>
                </a:solidFill>
                <a:highlight>
                  <a:srgbClr val="C0C0C0"/>
                </a:highlight>
              </a:rPr>
              <a:t> </a:t>
            </a:r>
            <a:r>
              <a:rPr lang="en-US" sz="3600" b="1" u="sng" dirty="0" err="1">
                <a:solidFill>
                  <a:schemeClr val="accent1"/>
                </a:solidFill>
                <a:highlight>
                  <a:srgbClr val="C0C0C0"/>
                </a:highlight>
              </a:rPr>
              <a:t>bir</a:t>
            </a:r>
            <a:r>
              <a:rPr lang="en-US" sz="3600" b="1" u="sng" dirty="0">
                <a:solidFill>
                  <a:schemeClr val="accent1"/>
                </a:solidFill>
                <a:highlight>
                  <a:srgbClr val="C0C0C0"/>
                </a:highlight>
              </a:rPr>
              <a:t> </a:t>
            </a:r>
            <a:r>
              <a:rPr lang="en-US" sz="3600" b="1" u="sng" dirty="0" err="1">
                <a:solidFill>
                  <a:schemeClr val="accent1"/>
                </a:solidFill>
                <a:highlight>
                  <a:srgbClr val="C0C0C0"/>
                </a:highlight>
              </a:rPr>
              <a:t>farklilik</a:t>
            </a:r>
            <a:r>
              <a:rPr lang="en-US" sz="3600" b="1" u="sng" dirty="0">
                <a:solidFill>
                  <a:schemeClr val="accent1"/>
                </a:solidFill>
                <a:highlight>
                  <a:srgbClr val="C0C0C0"/>
                </a:highlight>
              </a:rPr>
              <a:t> </a:t>
            </a:r>
            <a:r>
              <a:rPr lang="en-US" sz="3600" b="1" u="sng" dirty="0" err="1">
                <a:solidFill>
                  <a:schemeClr val="accent1"/>
                </a:solidFill>
                <a:highlight>
                  <a:srgbClr val="C0C0C0"/>
                </a:highlight>
              </a:rPr>
              <a:t>yoktur</a:t>
            </a:r>
            <a:endParaRPr lang="en-US" sz="3600" b="1" u="sng" dirty="0">
              <a:solidFill>
                <a:schemeClr val="accent1"/>
              </a:solidFill>
              <a:highlight>
                <a:srgbClr val="C0C0C0"/>
              </a:highlight>
            </a:endParaRPr>
          </a:p>
          <a:p>
            <a:r>
              <a:rPr lang="en-US" sz="3600" b="1" dirty="0">
                <a:highlight>
                  <a:srgbClr val="FFFF00"/>
                </a:highlight>
              </a:rPr>
              <a:t>-method </a:t>
            </a:r>
            <a:r>
              <a:rPr lang="en-US" sz="3600" b="1" u="sng" dirty="0" err="1">
                <a:highlight>
                  <a:srgbClr val="FFFF00"/>
                </a:highlight>
              </a:rPr>
              <a:t>ismi</a:t>
            </a:r>
            <a:r>
              <a:rPr lang="en-US" sz="3600" b="1" u="sng" dirty="0">
                <a:highlight>
                  <a:srgbClr val="FFFF00"/>
                </a:highlight>
              </a:rPr>
              <a:t> "</a:t>
            </a:r>
            <a:r>
              <a:rPr lang="en-US" sz="3600" b="1" u="sng" dirty="0" err="1">
                <a:highlight>
                  <a:srgbClr val="FFFF00"/>
                </a:highlight>
              </a:rPr>
              <a:t>get+variable’larin</a:t>
            </a:r>
            <a:r>
              <a:rPr lang="en-US" sz="3600" b="1" u="sng" dirty="0">
                <a:highlight>
                  <a:srgbClr val="FFFF00"/>
                </a:highlight>
              </a:rPr>
              <a:t> </a:t>
            </a:r>
            <a:r>
              <a:rPr lang="en-US" sz="3600" b="1" u="sng" dirty="0" err="1">
                <a:highlight>
                  <a:srgbClr val="FFFF00"/>
                </a:highlight>
              </a:rPr>
              <a:t>ismi</a:t>
            </a:r>
            <a:r>
              <a:rPr lang="en-US" sz="3600" b="1" u="sng" dirty="0">
                <a:highlight>
                  <a:srgbClr val="FFFF00"/>
                </a:highlight>
              </a:rPr>
              <a:t>" </a:t>
            </a:r>
            <a:r>
              <a:rPr lang="en-US" sz="3600" b="1" u="sng" dirty="0" err="1">
                <a:highlight>
                  <a:srgbClr val="FFFF00"/>
                </a:highlight>
              </a:rPr>
              <a:t>seklinde</a:t>
            </a:r>
            <a:r>
              <a:rPr lang="en-US" sz="3600" b="1" u="sng" dirty="0">
                <a:highlight>
                  <a:srgbClr val="FFFF00"/>
                </a:highlight>
              </a:rPr>
              <a:t> </a:t>
            </a:r>
            <a:r>
              <a:rPr lang="en-US" sz="3600" b="1" u="sng" dirty="0" err="1">
                <a:highlight>
                  <a:srgbClr val="FFFF00"/>
                </a:highlight>
              </a:rPr>
              <a:t>olmali</a:t>
            </a:r>
            <a:endParaRPr lang="en-US" sz="3600" b="1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319904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19BFF72-00A0-40E4-A9A5-25B23C7A0C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b="1" dirty="0">
                <a:highlight>
                  <a:srgbClr val="FFFF00"/>
                </a:highlight>
              </a:rPr>
              <a:t>setter() </a:t>
            </a:r>
            <a:r>
              <a:rPr lang="en-US" sz="4000" b="1" dirty="0" err="1">
                <a:highlight>
                  <a:srgbClr val="FFFF00"/>
                </a:highlight>
              </a:rPr>
              <a:t>methodu</a:t>
            </a:r>
            <a:r>
              <a:rPr lang="en-US" sz="4000" b="1" dirty="0">
                <a:highlight>
                  <a:srgbClr val="FFFF00"/>
                </a:highlight>
              </a:rPr>
              <a:t> </a:t>
            </a:r>
            <a:r>
              <a:rPr lang="en-US" sz="4000" b="1" u="sng" dirty="0" err="1">
                <a:highlight>
                  <a:srgbClr val="FFFF00"/>
                </a:highlight>
              </a:rPr>
              <a:t>uretmek</a:t>
            </a:r>
            <a:r>
              <a:rPr lang="en-US" sz="4000" b="1" u="sng" dirty="0">
                <a:highlight>
                  <a:srgbClr val="FFFF00"/>
                </a:highlight>
              </a:rPr>
              <a:t> </a:t>
            </a:r>
            <a:r>
              <a:rPr lang="en-US" sz="4000" b="1" u="sng" dirty="0" err="1">
                <a:highlight>
                  <a:srgbClr val="FFFF00"/>
                </a:highlight>
              </a:rPr>
              <a:t>cin</a:t>
            </a:r>
            <a:r>
              <a:rPr lang="en-US" sz="4000" b="1" u="sng" dirty="0">
                <a:highlight>
                  <a:srgbClr val="FFFF00"/>
                </a:highlight>
              </a:rPr>
              <a:t> ne </a:t>
            </a:r>
            <a:r>
              <a:rPr lang="en-US" sz="4000" b="1" u="sng" dirty="0" err="1">
                <a:highlight>
                  <a:srgbClr val="FFFF00"/>
                </a:highlight>
              </a:rPr>
              <a:t>yapilmali</a:t>
            </a:r>
            <a:r>
              <a:rPr lang="en-US" sz="4000" b="1" u="sng" dirty="0">
                <a:highlight>
                  <a:srgbClr val="FFFF00"/>
                </a:highlight>
              </a:rPr>
              <a:t>….</a:t>
            </a:r>
          </a:p>
          <a:p>
            <a:r>
              <a:rPr lang="en-US" sz="4000" b="1" u="sng" dirty="0">
                <a:highlight>
                  <a:srgbClr val="00FFFF"/>
                </a:highlight>
              </a:rPr>
              <a:t>Access modifier public </a:t>
            </a:r>
            <a:r>
              <a:rPr lang="en-US" sz="4000" b="1" u="sng" dirty="0" err="1">
                <a:highlight>
                  <a:srgbClr val="00FFFF"/>
                </a:highlight>
              </a:rPr>
              <a:t>olmali</a:t>
            </a:r>
            <a:endParaRPr lang="fi-FI" sz="4000" b="1" u="sng" dirty="0">
              <a:highlight>
                <a:srgbClr val="00FFFF"/>
              </a:highlight>
            </a:endParaRPr>
          </a:p>
          <a:p>
            <a:r>
              <a:rPr lang="fi-FI" sz="4000" b="1" u="sng" dirty="0">
                <a:highlight>
                  <a:srgbClr val="00FFFF"/>
                </a:highlight>
              </a:rPr>
              <a:t>Retutn type </a:t>
            </a:r>
            <a:r>
              <a:rPr lang="fi-FI" sz="4000" b="1" i="1" u="sng" dirty="0">
                <a:highlight>
                  <a:srgbClr val="FF0000"/>
                </a:highlight>
              </a:rPr>
              <a:t>void</a:t>
            </a:r>
            <a:r>
              <a:rPr lang="fi-FI" sz="4000" b="1" u="sng" dirty="0">
                <a:highlight>
                  <a:srgbClr val="00FFFF"/>
                </a:highlight>
              </a:rPr>
              <a:t> olmali</a:t>
            </a:r>
          </a:p>
          <a:p>
            <a:r>
              <a:rPr lang="en-US" sz="4000" b="1" dirty="0">
                <a:highlight>
                  <a:srgbClr val="00FFFF"/>
                </a:highlight>
              </a:rPr>
              <a:t>method </a:t>
            </a:r>
            <a:r>
              <a:rPr lang="en-US" sz="4000" b="1" u="sng" dirty="0" err="1">
                <a:highlight>
                  <a:srgbClr val="00FFFF"/>
                </a:highlight>
              </a:rPr>
              <a:t>ismi</a:t>
            </a:r>
            <a:r>
              <a:rPr lang="en-US" sz="4000" b="1" u="sng" dirty="0">
                <a:highlight>
                  <a:srgbClr val="00FFFF"/>
                </a:highlight>
              </a:rPr>
              <a:t> "set()+</a:t>
            </a:r>
            <a:r>
              <a:rPr lang="en-US" sz="4000" b="1" u="sng" dirty="0" err="1">
                <a:highlight>
                  <a:srgbClr val="00FFFF"/>
                </a:highlight>
              </a:rPr>
              <a:t>varable</a:t>
            </a:r>
            <a:r>
              <a:rPr lang="en-US" sz="4000" b="1" u="sng" dirty="0">
                <a:highlight>
                  <a:srgbClr val="00FFFF"/>
                </a:highlight>
              </a:rPr>
              <a:t> name" </a:t>
            </a:r>
            <a:r>
              <a:rPr lang="en-US" sz="4000" b="1" u="sng" dirty="0" err="1">
                <a:highlight>
                  <a:srgbClr val="00FFFF"/>
                </a:highlight>
              </a:rPr>
              <a:t>seklinde</a:t>
            </a:r>
            <a:r>
              <a:rPr lang="en-US" sz="4000" b="1" u="sng" dirty="0">
                <a:highlight>
                  <a:srgbClr val="00FFFF"/>
                </a:highlight>
              </a:rPr>
              <a:t> </a:t>
            </a:r>
            <a:r>
              <a:rPr lang="en-US" sz="4000" b="1" u="sng" dirty="0" err="1">
                <a:highlight>
                  <a:srgbClr val="00FFFF"/>
                </a:highlight>
              </a:rPr>
              <a:t>olmali</a:t>
            </a:r>
            <a:endParaRPr lang="en-US" sz="4000" b="1" u="sng" dirty="0">
              <a:highlight>
                <a:srgbClr val="00FFFF"/>
              </a:highlight>
            </a:endParaRPr>
          </a:p>
          <a:p>
            <a:r>
              <a:rPr lang="en-US" sz="4000" b="1" u="sng" dirty="0" err="1">
                <a:highlight>
                  <a:srgbClr val="00FFFF"/>
                </a:highlight>
              </a:rPr>
              <a:t>parametre</a:t>
            </a:r>
            <a:r>
              <a:rPr lang="en-US" sz="4000" b="1" u="sng" dirty="0">
                <a:highlight>
                  <a:srgbClr val="00FFFF"/>
                </a:highlight>
              </a:rPr>
              <a:t> </a:t>
            </a:r>
            <a:r>
              <a:rPr lang="en-US" sz="4000" b="1" u="sng" dirty="0" err="1">
                <a:highlight>
                  <a:srgbClr val="00FFFF"/>
                </a:highlight>
              </a:rPr>
              <a:t>kullanilmali</a:t>
            </a:r>
            <a:endParaRPr lang="en-US" sz="4000" b="1" dirty="0">
              <a:highlight>
                <a:srgbClr val="00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573876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09CCB3F-DBCE-4964-9E34-8C5DE80EF4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nip Diagonal Corner Rectangle 24">
            <a:extLst>
              <a:ext uri="{FF2B5EF4-FFF2-40B4-BE49-F238E27FC236}">
                <a16:creationId xmlns:a16="http://schemas.microsoft.com/office/drawing/2014/main" id="{1DFF944F-74BA-483A-82C0-64E3AAF4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90" y="620722"/>
            <a:ext cx="6575496" cy="5286838"/>
          </a:xfrm>
          <a:prstGeom prst="snip2DiagRect">
            <a:avLst>
              <a:gd name="adj1" fmla="val 10787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68DFB45C-8CD3-4193-9046-AA903794251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15"/>
          <a:stretch/>
        </p:blipFill>
        <p:spPr>
          <a:xfrm>
            <a:off x="0" y="-294519"/>
            <a:ext cx="7226938" cy="7194059"/>
          </a:xfrm>
          <a:custGeom>
            <a:avLst/>
            <a:gdLst/>
            <a:ahLst/>
            <a:cxnLst/>
            <a:rect l="l" t="t" r="r" b="b"/>
            <a:pathLst>
              <a:path w="6245352" h="4956048">
                <a:moveTo>
                  <a:pt x="534609" y="0"/>
                </a:moveTo>
                <a:lnTo>
                  <a:pt x="6245352" y="0"/>
                </a:lnTo>
                <a:lnTo>
                  <a:pt x="6245352" y="4421439"/>
                </a:lnTo>
                <a:lnTo>
                  <a:pt x="5710743" y="4956048"/>
                </a:lnTo>
                <a:lnTo>
                  <a:pt x="0" y="4956048"/>
                </a:lnTo>
                <a:lnTo>
                  <a:pt x="0" y="534609"/>
                </a:lnTo>
                <a:close/>
              </a:path>
            </a:pathLst>
          </a:cu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F9D0CED-42AB-44FD-A6D0-2D568581EE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4225" y="101600"/>
            <a:ext cx="5014599" cy="4791075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3600" b="1" dirty="0" err="1">
                <a:solidFill>
                  <a:srgbClr val="FF0000"/>
                </a:solidFill>
              </a:rPr>
              <a:t>Capsullenen</a:t>
            </a:r>
            <a:r>
              <a:rPr lang="en-US" sz="3600" b="1" dirty="0">
                <a:solidFill>
                  <a:srgbClr val="FF0000"/>
                </a:solidFill>
              </a:rPr>
              <a:t> instance </a:t>
            </a:r>
            <a:r>
              <a:rPr lang="en-US" sz="3600" b="1" dirty="0" err="1">
                <a:solidFill>
                  <a:srgbClr val="FF0000"/>
                </a:solidFill>
              </a:rPr>
              <a:t>variable’lari</a:t>
            </a:r>
            <a:r>
              <a:rPr lang="en-US" sz="3600" b="1" dirty="0">
                <a:solidFill>
                  <a:srgbClr val="FF0000"/>
                </a:solidFill>
              </a:rPr>
              <a:t>  </a:t>
            </a:r>
            <a:r>
              <a:rPr lang="en-US" sz="3600" b="1" dirty="0" err="1">
                <a:solidFill>
                  <a:srgbClr val="FF0000"/>
                </a:solidFill>
              </a:rPr>
              <a:t>baska</a:t>
            </a:r>
            <a:r>
              <a:rPr lang="en-US" sz="3600" b="1" dirty="0">
                <a:solidFill>
                  <a:srgbClr val="FF0000"/>
                </a:solidFill>
              </a:rPr>
              <a:t> </a:t>
            </a:r>
            <a:r>
              <a:rPr lang="en-US" sz="3600" b="1" dirty="0" err="1">
                <a:solidFill>
                  <a:srgbClr val="FF0000"/>
                </a:solidFill>
              </a:rPr>
              <a:t>bir</a:t>
            </a:r>
            <a:r>
              <a:rPr lang="en-US" sz="3600" b="1" dirty="0">
                <a:solidFill>
                  <a:srgbClr val="FF0000"/>
                </a:solidFill>
              </a:rPr>
              <a:t> </a:t>
            </a:r>
            <a:r>
              <a:rPr lang="en-US" sz="3600" b="1" dirty="0" err="1">
                <a:solidFill>
                  <a:srgbClr val="FF0000"/>
                </a:solidFill>
              </a:rPr>
              <a:t>classdan</a:t>
            </a:r>
            <a:r>
              <a:rPr lang="en-US" sz="3600" b="1" dirty="0">
                <a:solidFill>
                  <a:srgbClr val="FF0000"/>
                </a:solidFill>
              </a:rPr>
              <a:t> getter </a:t>
            </a:r>
            <a:r>
              <a:rPr lang="en-US" sz="3600" b="1" dirty="0" err="1">
                <a:solidFill>
                  <a:srgbClr val="FF0000"/>
                </a:solidFill>
              </a:rPr>
              <a:t>ve</a:t>
            </a:r>
            <a:r>
              <a:rPr lang="en-US" sz="3600" b="1" dirty="0">
                <a:solidFill>
                  <a:srgbClr val="FF0000"/>
                </a:solidFill>
              </a:rPr>
              <a:t> setter </a:t>
            </a:r>
            <a:r>
              <a:rPr lang="en-US" sz="3600" b="1" dirty="0" err="1">
                <a:solidFill>
                  <a:srgbClr val="FF0000"/>
                </a:solidFill>
              </a:rPr>
              <a:t>methodlari</a:t>
            </a:r>
            <a:r>
              <a:rPr lang="en-US" sz="3600" b="1" dirty="0">
                <a:solidFill>
                  <a:srgbClr val="FF0000"/>
                </a:solidFill>
              </a:rPr>
              <a:t> </a:t>
            </a:r>
            <a:r>
              <a:rPr lang="en-US" sz="3600" b="1" dirty="0" err="1">
                <a:solidFill>
                  <a:srgbClr val="FF0000"/>
                </a:solidFill>
              </a:rPr>
              <a:t>ile</a:t>
            </a:r>
            <a:r>
              <a:rPr lang="en-US" sz="3600" b="1" dirty="0">
                <a:solidFill>
                  <a:srgbClr val="FF0000"/>
                </a:solidFill>
              </a:rPr>
              <a:t> </a:t>
            </a:r>
            <a:r>
              <a:rPr lang="en-US" sz="3600" b="1" dirty="0" err="1">
                <a:solidFill>
                  <a:srgbClr val="FF0000"/>
                </a:solidFill>
              </a:rPr>
              <a:t>cagirabiliriz</a:t>
            </a:r>
            <a:r>
              <a:rPr lang="en-US" sz="3600" b="1" dirty="0">
                <a:solidFill>
                  <a:srgbClr val="FF0000"/>
                </a:solidFill>
              </a:rPr>
              <a:t>…!</a:t>
            </a:r>
          </a:p>
          <a:p>
            <a:pPr marL="0" indent="0">
              <a:buNone/>
            </a:pPr>
            <a:r>
              <a:rPr lang="en-US" sz="3600" b="1" dirty="0" err="1">
                <a:solidFill>
                  <a:srgbClr val="FF0000"/>
                </a:solidFill>
                <a:highlight>
                  <a:srgbClr val="FFFF00"/>
                </a:highlight>
              </a:rPr>
              <a:t>Dipnot:Constructor</a:t>
            </a:r>
            <a:r>
              <a:rPr lang="en-US" sz="3600" b="1" dirty="0">
                <a:solidFill>
                  <a:srgbClr val="FF0000"/>
                </a:solidFill>
                <a:highlight>
                  <a:srgbClr val="FFFF00"/>
                </a:highlight>
              </a:rPr>
              <a:t> </a:t>
            </a:r>
            <a:r>
              <a:rPr lang="en-US" sz="3600" b="1" dirty="0" err="1">
                <a:solidFill>
                  <a:srgbClr val="FF0000"/>
                </a:solidFill>
                <a:highlight>
                  <a:srgbClr val="FFFF00"/>
                </a:highlight>
              </a:rPr>
              <a:t>olusturarak</a:t>
            </a:r>
            <a:r>
              <a:rPr lang="en-US" sz="3600" b="1" dirty="0">
                <a:solidFill>
                  <a:srgbClr val="FF0000"/>
                </a:solidFill>
                <a:highlight>
                  <a:srgbClr val="FFFF00"/>
                </a:highlight>
              </a:rPr>
              <a:t> da </a:t>
            </a:r>
            <a:r>
              <a:rPr lang="en-US" sz="3600" b="1" dirty="0" err="1">
                <a:solidFill>
                  <a:srgbClr val="FF0000"/>
                </a:solidFill>
                <a:highlight>
                  <a:srgbClr val="FFFF00"/>
                </a:highlight>
              </a:rPr>
              <a:t>yapilabilir</a:t>
            </a:r>
            <a:r>
              <a:rPr lang="en-US" sz="3600" b="1" dirty="0">
                <a:solidFill>
                  <a:srgbClr val="FF0000"/>
                </a:solidFill>
                <a:highlight>
                  <a:srgbClr val="FFFF00"/>
                </a:highlight>
              </a:rPr>
              <a:t>.</a:t>
            </a:r>
          </a:p>
          <a:p>
            <a:pPr marL="0" indent="0">
              <a:buNone/>
            </a:pPr>
            <a:endParaRPr lang="en-US" sz="2400" b="1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9733A91-F958-4629-801A-3F6F1E09A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3812972-C68B-4C59-B3A7-4AF61E935D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B3F3B7C-7909-4486-AA08-5C6B625C3A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00BD7DA8-741F-4296-9363-05EF91541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2068EFC-20FC-456F-839F-4BCFFCAA81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251C60F-B911-433E-BF75-3BBEFD0538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Ok: Sağ 10">
            <a:extLst>
              <a:ext uri="{FF2B5EF4-FFF2-40B4-BE49-F238E27FC236}">
                <a16:creationId xmlns:a16="http://schemas.microsoft.com/office/drawing/2014/main" id="{FA606249-BF00-40D1-8300-018390BFF8ED}"/>
              </a:ext>
            </a:extLst>
          </p:cNvPr>
          <p:cNvSpPr/>
          <p:nvPr/>
        </p:nvSpPr>
        <p:spPr>
          <a:xfrm>
            <a:off x="4259673" y="5005203"/>
            <a:ext cx="3871678" cy="484632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k: Sağ 12">
            <a:extLst>
              <a:ext uri="{FF2B5EF4-FFF2-40B4-BE49-F238E27FC236}">
                <a16:creationId xmlns:a16="http://schemas.microsoft.com/office/drawing/2014/main" id="{2F08D2C8-FB02-4BF3-80F6-4EF1C4FBCF7C}"/>
              </a:ext>
            </a:extLst>
          </p:cNvPr>
          <p:cNvSpPr/>
          <p:nvPr/>
        </p:nvSpPr>
        <p:spPr>
          <a:xfrm>
            <a:off x="3900738" y="5833518"/>
            <a:ext cx="4396997" cy="484632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alga 14">
            <a:extLst>
              <a:ext uri="{FF2B5EF4-FFF2-40B4-BE49-F238E27FC236}">
                <a16:creationId xmlns:a16="http://schemas.microsoft.com/office/drawing/2014/main" id="{872FC423-B603-4DDF-80E2-88C2FD445D95}"/>
              </a:ext>
            </a:extLst>
          </p:cNvPr>
          <p:cNvSpPr/>
          <p:nvPr/>
        </p:nvSpPr>
        <p:spPr>
          <a:xfrm>
            <a:off x="8273809" y="4657246"/>
            <a:ext cx="2555516" cy="1312112"/>
          </a:xfrm>
          <a:prstGeom prst="wav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 err="1">
                <a:solidFill>
                  <a:schemeClr val="bg1"/>
                </a:solidFill>
              </a:rPr>
              <a:t>getName</a:t>
            </a:r>
            <a:r>
              <a:rPr lang="en-US" sz="3200" b="1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23" name="Dalga 22">
            <a:extLst>
              <a:ext uri="{FF2B5EF4-FFF2-40B4-BE49-F238E27FC236}">
                <a16:creationId xmlns:a16="http://schemas.microsoft.com/office/drawing/2014/main" id="{A80F3A5F-C27A-41B3-992B-342489A0AD33}"/>
              </a:ext>
            </a:extLst>
          </p:cNvPr>
          <p:cNvSpPr/>
          <p:nvPr/>
        </p:nvSpPr>
        <p:spPr>
          <a:xfrm>
            <a:off x="8259787" y="5642817"/>
            <a:ext cx="2569538" cy="1212324"/>
          </a:xfrm>
          <a:prstGeom prst="wav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 err="1">
                <a:solidFill>
                  <a:schemeClr val="bg1"/>
                </a:solidFill>
              </a:rPr>
              <a:t>setName</a:t>
            </a:r>
            <a:r>
              <a:rPr lang="en-US" sz="3200" b="1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25" name="Ok: Aşağı 24">
            <a:extLst>
              <a:ext uri="{FF2B5EF4-FFF2-40B4-BE49-F238E27FC236}">
                <a16:creationId xmlns:a16="http://schemas.microsoft.com/office/drawing/2014/main" id="{128AEC3C-3472-4A3C-B58B-D8ED0B2550B0}"/>
              </a:ext>
            </a:extLst>
          </p:cNvPr>
          <p:cNvSpPr/>
          <p:nvPr/>
        </p:nvSpPr>
        <p:spPr>
          <a:xfrm>
            <a:off x="4240122" y="3512141"/>
            <a:ext cx="484632" cy="1440859"/>
          </a:xfrm>
          <a:prstGeom prst="down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k: Aşağı 25">
            <a:extLst>
              <a:ext uri="{FF2B5EF4-FFF2-40B4-BE49-F238E27FC236}">
                <a16:creationId xmlns:a16="http://schemas.microsoft.com/office/drawing/2014/main" id="{043E95D6-408E-4DB1-9A83-EA861CDEC381}"/>
              </a:ext>
            </a:extLst>
          </p:cNvPr>
          <p:cNvSpPr/>
          <p:nvPr/>
        </p:nvSpPr>
        <p:spPr>
          <a:xfrm>
            <a:off x="3685836" y="4139338"/>
            <a:ext cx="484632" cy="1852247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kış Çizelgesi: Sonlandırıcı 26">
            <a:extLst>
              <a:ext uri="{FF2B5EF4-FFF2-40B4-BE49-F238E27FC236}">
                <a16:creationId xmlns:a16="http://schemas.microsoft.com/office/drawing/2014/main" id="{E7647E58-CDDD-4B20-9512-E772D34BE138}"/>
              </a:ext>
            </a:extLst>
          </p:cNvPr>
          <p:cNvSpPr/>
          <p:nvPr/>
        </p:nvSpPr>
        <p:spPr>
          <a:xfrm>
            <a:off x="3177" y="32615"/>
            <a:ext cx="2470392" cy="917825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ENCAPSULATION</a:t>
            </a:r>
          </a:p>
        </p:txBody>
      </p:sp>
    </p:spTree>
    <p:extLst>
      <p:ext uri="{BB962C8B-B14F-4D97-AF65-F5344CB8AC3E}">
        <p14:creationId xmlns:p14="http://schemas.microsoft.com/office/powerpoint/2010/main" val="1095742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6CC1CD0-5B42-48E7-AA3D-66DBDF4781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r>
              <a:rPr lang="en-US" sz="2400" b="1" dirty="0" err="1">
                <a:highlight>
                  <a:srgbClr val="00FFFF"/>
                </a:highlight>
              </a:rPr>
              <a:t>Variable'a</a:t>
            </a:r>
            <a:r>
              <a:rPr lang="en-US" sz="2400" b="1" dirty="0">
                <a:highlight>
                  <a:srgbClr val="00FFFF"/>
                </a:highlight>
              </a:rPr>
              <a:t> </a:t>
            </a:r>
            <a:r>
              <a:rPr lang="en-US" sz="2400" b="1" u="sng" dirty="0" err="1">
                <a:highlight>
                  <a:srgbClr val="00FFFF"/>
                </a:highlight>
              </a:rPr>
              <a:t>atanan</a:t>
            </a:r>
            <a:r>
              <a:rPr lang="en-US" sz="2400" b="1" u="sng" dirty="0">
                <a:highlight>
                  <a:srgbClr val="00FFFF"/>
                </a:highlight>
              </a:rPr>
              <a:t> </a:t>
            </a:r>
            <a:r>
              <a:rPr lang="en-US" sz="2400" b="1" u="sng" dirty="0" err="1">
                <a:highlight>
                  <a:srgbClr val="00FFFF"/>
                </a:highlight>
              </a:rPr>
              <a:t>degerin</a:t>
            </a:r>
            <a:r>
              <a:rPr lang="en-US" sz="2400" b="1" u="sng" dirty="0">
                <a:highlight>
                  <a:srgbClr val="00FFFF"/>
                </a:highlight>
              </a:rPr>
              <a:t> </a:t>
            </a:r>
            <a:r>
              <a:rPr lang="en-US" sz="2400" b="1" u="sng" dirty="0" err="1">
                <a:highlight>
                  <a:srgbClr val="00FFFF"/>
                </a:highlight>
              </a:rPr>
              <a:t>degistirilmesini</a:t>
            </a:r>
            <a:r>
              <a:rPr lang="en-US" sz="2400" b="1" u="sng" dirty="0">
                <a:highlight>
                  <a:srgbClr val="00FFFF"/>
                </a:highlight>
              </a:rPr>
              <a:t> </a:t>
            </a:r>
            <a:r>
              <a:rPr lang="en-US" sz="2400" b="1" u="sng" dirty="0" err="1">
                <a:highlight>
                  <a:srgbClr val="00FFFF"/>
                </a:highlight>
              </a:rPr>
              <a:t>istemiyorsaniz</a:t>
            </a:r>
            <a:r>
              <a:rPr lang="en-US" sz="2400" b="1" u="sng" dirty="0">
                <a:highlight>
                  <a:srgbClr val="00FFFF"/>
                </a:highlight>
              </a:rPr>
              <a:t> o variable </a:t>
            </a:r>
            <a:r>
              <a:rPr lang="en-US" sz="2400" b="1" u="sng" dirty="0" err="1">
                <a:highlight>
                  <a:srgbClr val="00FFFF"/>
                </a:highlight>
              </a:rPr>
              <a:t>ile</a:t>
            </a:r>
            <a:r>
              <a:rPr lang="en-US" sz="2400" b="1" u="sng" dirty="0">
                <a:highlight>
                  <a:srgbClr val="00FFFF"/>
                </a:highlight>
              </a:rPr>
              <a:t> </a:t>
            </a:r>
          </a:p>
          <a:p>
            <a:r>
              <a:rPr lang="en-US" sz="2400" b="1" u="sng" dirty="0" err="1">
                <a:highlight>
                  <a:srgbClr val="00FFFF"/>
                </a:highlight>
              </a:rPr>
              <a:t>alakali</a:t>
            </a:r>
            <a:r>
              <a:rPr lang="en-US" sz="2400" b="1" u="sng" dirty="0">
                <a:highlight>
                  <a:srgbClr val="00FFFF"/>
                </a:highlight>
              </a:rPr>
              <a:t> setter() </a:t>
            </a:r>
            <a:r>
              <a:rPr lang="en-US" sz="2400" b="1" u="sng" dirty="0" err="1">
                <a:highlight>
                  <a:srgbClr val="00FFFF"/>
                </a:highlight>
              </a:rPr>
              <a:t>olusturulmaz</a:t>
            </a:r>
            <a:r>
              <a:rPr lang="en-US" sz="2400" b="1" u="sng" dirty="0">
                <a:highlight>
                  <a:srgbClr val="00FFFF"/>
                </a:highlight>
              </a:rPr>
              <a:t>.</a:t>
            </a:r>
          </a:p>
          <a:p>
            <a:endParaRPr lang="en-US" sz="2400" b="1" dirty="0">
              <a:highlight>
                <a:srgbClr val="00FFFF"/>
              </a:highlight>
            </a:endParaRPr>
          </a:p>
          <a:p>
            <a:r>
              <a:rPr lang="it-IT" sz="2400" b="1" dirty="0">
                <a:highlight>
                  <a:srgbClr val="00FFFF"/>
                </a:highlight>
              </a:rPr>
              <a:t>Variable'a </a:t>
            </a:r>
            <a:r>
              <a:rPr lang="it-IT" sz="2400" b="1" u="sng" dirty="0">
                <a:highlight>
                  <a:srgbClr val="00FFFF"/>
                </a:highlight>
              </a:rPr>
              <a:t>atanan degerin okunmasini istemiyorsaniz, o variable ile alakali</a:t>
            </a:r>
          </a:p>
          <a:p>
            <a:r>
              <a:rPr lang="en-US" sz="2400" b="1" dirty="0">
                <a:highlight>
                  <a:srgbClr val="00FFFF"/>
                </a:highlight>
              </a:rPr>
              <a:t>getter() </a:t>
            </a:r>
            <a:r>
              <a:rPr lang="en-US" sz="2400" b="1" u="sng" dirty="0" err="1">
                <a:highlight>
                  <a:srgbClr val="00FFFF"/>
                </a:highlight>
              </a:rPr>
              <a:t>olusturulmaz</a:t>
            </a:r>
            <a:r>
              <a:rPr lang="en-US" sz="2400" b="1" u="sng" dirty="0">
                <a:highlight>
                  <a:srgbClr val="00FFFF"/>
                </a:highlight>
              </a:rPr>
              <a:t>.</a:t>
            </a:r>
          </a:p>
          <a:p>
            <a:endParaRPr lang="en-US" sz="2400" b="1" dirty="0">
              <a:highlight>
                <a:srgbClr val="00FFFF"/>
              </a:highlight>
            </a:endParaRPr>
          </a:p>
          <a:p>
            <a:r>
              <a:rPr lang="en-US" sz="2400" b="1" u="sng" dirty="0" err="1">
                <a:highlight>
                  <a:srgbClr val="00FFFF"/>
                </a:highlight>
              </a:rPr>
              <a:t>Sadece</a:t>
            </a:r>
            <a:r>
              <a:rPr lang="en-US" sz="2400" b="1" u="sng" dirty="0">
                <a:highlight>
                  <a:srgbClr val="00FFFF"/>
                </a:highlight>
              </a:rPr>
              <a:t> getter() </a:t>
            </a:r>
            <a:r>
              <a:rPr lang="en-US" sz="2400" b="1" u="sng" dirty="0" err="1">
                <a:highlight>
                  <a:srgbClr val="00FFFF"/>
                </a:highlight>
              </a:rPr>
              <a:t>kullanir</a:t>
            </a:r>
            <a:r>
              <a:rPr lang="en-US" sz="2400" b="1" u="sng" dirty="0">
                <a:highlight>
                  <a:srgbClr val="00FFFF"/>
                </a:highlight>
              </a:rPr>
              <a:t> </a:t>
            </a:r>
            <a:r>
              <a:rPr lang="en-US" sz="2400" b="1" u="sng" dirty="0" err="1">
                <a:highlight>
                  <a:srgbClr val="00FFFF"/>
                </a:highlight>
              </a:rPr>
              <a:t>ve</a:t>
            </a:r>
            <a:r>
              <a:rPr lang="en-US" sz="2400" b="1" u="sng" dirty="0">
                <a:highlight>
                  <a:srgbClr val="00FFFF"/>
                </a:highlight>
              </a:rPr>
              <a:t> hic setter() </a:t>
            </a:r>
            <a:r>
              <a:rPr lang="en-US" sz="2400" b="1" u="sng" dirty="0" err="1">
                <a:highlight>
                  <a:srgbClr val="00FFFF"/>
                </a:highlight>
              </a:rPr>
              <a:t>kullanilmaz</a:t>
            </a:r>
            <a:r>
              <a:rPr lang="en-US" sz="2400" b="1" u="sng" dirty="0">
                <a:highlight>
                  <a:srgbClr val="00FFFF"/>
                </a:highlight>
              </a:rPr>
              <a:t> </a:t>
            </a:r>
            <a:r>
              <a:rPr lang="en-US" sz="2400" b="1" u="sng" dirty="0" err="1">
                <a:highlight>
                  <a:srgbClr val="00FFFF"/>
                </a:highlight>
              </a:rPr>
              <a:t>ise</a:t>
            </a:r>
            <a:r>
              <a:rPr lang="en-US" sz="2400" b="1" u="sng" dirty="0">
                <a:highlight>
                  <a:srgbClr val="00FFFF"/>
                </a:highlight>
              </a:rPr>
              <a:t>, variable </a:t>
            </a:r>
            <a:r>
              <a:rPr lang="en-US" sz="2400" b="1" u="sng" dirty="0" err="1">
                <a:highlight>
                  <a:srgbClr val="00FFFF"/>
                </a:highlight>
              </a:rPr>
              <a:t>degerleri</a:t>
            </a:r>
            <a:r>
              <a:rPr lang="en-US" sz="2400" b="1" u="sng" dirty="0">
                <a:highlight>
                  <a:srgbClr val="00FFFF"/>
                </a:highlight>
              </a:rPr>
              <a:t> </a:t>
            </a:r>
          </a:p>
          <a:p>
            <a:r>
              <a:rPr lang="en-US" sz="2400" b="1" u="sng" dirty="0" err="1">
                <a:highlight>
                  <a:srgbClr val="00FFFF"/>
                </a:highlight>
              </a:rPr>
              <a:t>degistirilemez</a:t>
            </a:r>
            <a:r>
              <a:rPr lang="en-US" sz="2400" b="1" u="sng" dirty="0">
                <a:highlight>
                  <a:srgbClr val="00FFFF"/>
                </a:highlight>
              </a:rPr>
              <a:t> </a:t>
            </a:r>
            <a:r>
              <a:rPr lang="en-US" sz="2400" b="1" u="sng" dirty="0" err="1">
                <a:highlight>
                  <a:srgbClr val="00FFFF"/>
                </a:highlight>
              </a:rPr>
              <a:t>demektir</a:t>
            </a:r>
            <a:r>
              <a:rPr lang="en-US" sz="2400" b="1" u="sng" dirty="0">
                <a:highlight>
                  <a:srgbClr val="00FFFF"/>
                </a:highlight>
              </a:rPr>
              <a:t>. Bu </a:t>
            </a:r>
            <a:r>
              <a:rPr lang="en-US" sz="2400" b="1" u="sng" dirty="0" err="1">
                <a:highlight>
                  <a:srgbClr val="00FFFF"/>
                </a:highlight>
              </a:rPr>
              <a:t>tarz</a:t>
            </a:r>
            <a:r>
              <a:rPr lang="en-US" sz="2400" b="1" u="sng" dirty="0">
                <a:highlight>
                  <a:srgbClr val="00FFFF"/>
                </a:highlight>
              </a:rPr>
              <a:t> </a:t>
            </a:r>
            <a:r>
              <a:rPr lang="en-US" sz="2400" b="1" u="sng" dirty="0" err="1">
                <a:highlight>
                  <a:srgbClr val="00FFFF"/>
                </a:highlight>
              </a:rPr>
              <a:t>class'lara</a:t>
            </a:r>
            <a:r>
              <a:rPr lang="en-US" sz="2400" b="1" u="sng" dirty="0">
                <a:highlight>
                  <a:srgbClr val="00FFFF"/>
                </a:highlight>
              </a:rPr>
              <a:t> "Immutable Class" </a:t>
            </a:r>
            <a:r>
              <a:rPr lang="en-US" sz="2400" b="1" u="sng" dirty="0" err="1">
                <a:highlight>
                  <a:srgbClr val="00FFFF"/>
                </a:highlight>
              </a:rPr>
              <a:t>denir</a:t>
            </a:r>
            <a:r>
              <a:rPr lang="en-US" sz="2400" b="1" u="sng" dirty="0">
                <a:highlight>
                  <a:srgbClr val="00FFFF"/>
                </a:highlight>
              </a:rPr>
              <a:t>.</a:t>
            </a:r>
          </a:p>
          <a:p>
            <a:endParaRPr lang="en-US" sz="2400" b="1" dirty="0">
              <a:highlight>
                <a:srgbClr val="00FFFF"/>
              </a:highlight>
            </a:endParaRPr>
          </a:p>
          <a:p>
            <a:r>
              <a:rPr lang="en-US" sz="2400" b="1" u="sng" dirty="0" err="1">
                <a:highlight>
                  <a:srgbClr val="00FFFF"/>
                </a:highlight>
              </a:rPr>
              <a:t>Sadece</a:t>
            </a:r>
            <a:r>
              <a:rPr lang="en-US" sz="2400" b="1" u="sng" dirty="0">
                <a:highlight>
                  <a:srgbClr val="00FFFF"/>
                </a:highlight>
              </a:rPr>
              <a:t> setter() </a:t>
            </a:r>
            <a:r>
              <a:rPr lang="en-US" sz="2400" b="1" u="sng" dirty="0" err="1">
                <a:highlight>
                  <a:srgbClr val="00FFFF"/>
                </a:highlight>
              </a:rPr>
              <a:t>kullanir</a:t>
            </a:r>
            <a:r>
              <a:rPr lang="en-US" sz="2400" b="1" u="sng" dirty="0">
                <a:highlight>
                  <a:srgbClr val="00FFFF"/>
                </a:highlight>
              </a:rPr>
              <a:t> </a:t>
            </a:r>
            <a:r>
              <a:rPr lang="en-US" sz="2400" b="1" u="sng" dirty="0" err="1">
                <a:highlight>
                  <a:srgbClr val="00FFFF"/>
                </a:highlight>
              </a:rPr>
              <a:t>ve</a:t>
            </a:r>
            <a:r>
              <a:rPr lang="en-US" sz="2400" b="1" u="sng" dirty="0">
                <a:highlight>
                  <a:srgbClr val="00FFFF"/>
                </a:highlight>
              </a:rPr>
              <a:t> hic getter() </a:t>
            </a:r>
            <a:r>
              <a:rPr lang="en-US" sz="2400" b="1" u="sng" dirty="0" err="1">
                <a:highlight>
                  <a:srgbClr val="00FFFF"/>
                </a:highlight>
              </a:rPr>
              <a:t>kullanilmaz</a:t>
            </a:r>
            <a:r>
              <a:rPr lang="en-US" sz="2400" b="1" u="sng" dirty="0">
                <a:highlight>
                  <a:srgbClr val="00FFFF"/>
                </a:highlight>
              </a:rPr>
              <a:t> </a:t>
            </a:r>
            <a:r>
              <a:rPr lang="en-US" sz="2400" b="1" u="sng" dirty="0" err="1">
                <a:highlight>
                  <a:srgbClr val="00FFFF"/>
                </a:highlight>
              </a:rPr>
              <a:t>ise</a:t>
            </a:r>
            <a:r>
              <a:rPr lang="en-US" sz="2400" b="1" u="sng" dirty="0">
                <a:highlight>
                  <a:srgbClr val="00FFFF"/>
                </a:highlight>
              </a:rPr>
              <a:t>, variable </a:t>
            </a:r>
            <a:r>
              <a:rPr lang="en-US" sz="2400" b="1" u="sng" dirty="0" err="1">
                <a:highlight>
                  <a:srgbClr val="00FFFF"/>
                </a:highlight>
              </a:rPr>
              <a:t>degerleri</a:t>
            </a:r>
            <a:r>
              <a:rPr lang="en-US" sz="2400" b="1" u="sng" dirty="0">
                <a:highlight>
                  <a:srgbClr val="00FFFF"/>
                </a:highlight>
              </a:rPr>
              <a:t> </a:t>
            </a:r>
          </a:p>
          <a:p>
            <a:r>
              <a:rPr lang="en-US" sz="2400" b="1" u="sng" dirty="0" err="1">
                <a:highlight>
                  <a:srgbClr val="00FFFF"/>
                </a:highlight>
              </a:rPr>
              <a:t>okunamaz</a:t>
            </a:r>
            <a:r>
              <a:rPr lang="en-US" sz="2400" b="1" u="sng" dirty="0">
                <a:highlight>
                  <a:srgbClr val="00FFFF"/>
                </a:highlight>
              </a:rPr>
              <a:t> </a:t>
            </a:r>
            <a:r>
              <a:rPr lang="en-US" sz="2400" b="1" u="sng" dirty="0" err="1">
                <a:highlight>
                  <a:srgbClr val="00FFFF"/>
                </a:highlight>
              </a:rPr>
              <a:t>capsul</a:t>
            </a:r>
            <a:r>
              <a:rPr lang="en-US" sz="2400" b="1" u="sng" dirty="0">
                <a:highlight>
                  <a:srgbClr val="00FFFF"/>
                </a:highlight>
              </a:rPr>
              <a:t> </a:t>
            </a:r>
            <a:r>
              <a:rPr lang="en-US" sz="2400" b="1" u="sng" dirty="0" err="1">
                <a:highlight>
                  <a:srgbClr val="00FFFF"/>
                </a:highlight>
              </a:rPr>
              <a:t>icerisinde</a:t>
            </a:r>
            <a:r>
              <a:rPr lang="en-US" sz="2400" b="1" u="sng" dirty="0">
                <a:highlight>
                  <a:srgbClr val="00FFFF"/>
                </a:highlight>
              </a:rPr>
              <a:t> </a:t>
            </a:r>
            <a:r>
              <a:rPr lang="en-US" sz="2400" b="1" u="sng" dirty="0" err="1">
                <a:highlight>
                  <a:srgbClr val="00FFFF"/>
                </a:highlight>
              </a:rPr>
              <a:t>gizli</a:t>
            </a:r>
            <a:r>
              <a:rPr lang="en-US" sz="2400" b="1" u="sng" dirty="0">
                <a:highlight>
                  <a:srgbClr val="00FFFF"/>
                </a:highlight>
              </a:rPr>
              <a:t> </a:t>
            </a:r>
            <a:r>
              <a:rPr lang="en-US" sz="2400" b="1" u="sng" dirty="0" err="1">
                <a:highlight>
                  <a:srgbClr val="00FFFF"/>
                </a:highlight>
              </a:rPr>
              <a:t>kalir</a:t>
            </a:r>
            <a:r>
              <a:rPr lang="en-US" sz="2400" b="1" u="sng" dirty="0">
                <a:highlight>
                  <a:srgbClr val="00FFFF"/>
                </a:highlight>
              </a:rPr>
              <a:t> </a:t>
            </a:r>
            <a:r>
              <a:rPr lang="en-US" sz="2400" b="1" u="sng" dirty="0" err="1">
                <a:highlight>
                  <a:srgbClr val="00FFFF"/>
                </a:highlight>
              </a:rPr>
              <a:t>demektir</a:t>
            </a:r>
            <a:r>
              <a:rPr lang="en-US" sz="2400" b="1" u="sng" dirty="0">
                <a:highlight>
                  <a:srgbClr val="00FFFF"/>
                </a:highlight>
              </a:rPr>
              <a:t>.</a:t>
            </a:r>
            <a:endParaRPr lang="en-US" sz="2400" b="1" dirty="0">
              <a:highlight>
                <a:srgbClr val="00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194154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B2D5B0C6-A0B5-47DD-80C3-711C1CFBA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1" y="420688"/>
            <a:ext cx="8534400" cy="150706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Interview </a:t>
            </a:r>
            <a:r>
              <a:rPr lang="en-US" dirty="0" err="1">
                <a:solidFill>
                  <a:srgbClr val="FF0000"/>
                </a:solidFill>
                <a:highlight>
                  <a:srgbClr val="FFFF00"/>
                </a:highlight>
              </a:rPr>
              <a:t>sorulari</a:t>
            </a:r>
            <a:endParaRPr lang="en-US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C9EA8B1-CC59-449D-AD46-7FE7AD45A1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1" y="1535723"/>
            <a:ext cx="11062311" cy="4148055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Encapsulation </a:t>
            </a:r>
            <a:r>
              <a:rPr lang="en-US" sz="4000" dirty="0" err="1">
                <a:solidFill>
                  <a:schemeClr val="tx1"/>
                </a:solidFill>
              </a:rPr>
              <a:t>nedir</a:t>
            </a:r>
            <a:r>
              <a:rPr lang="en-US" sz="4000" dirty="0">
                <a:solidFill>
                  <a:schemeClr val="tx1"/>
                </a:solidFill>
              </a:rPr>
              <a:t>?</a:t>
            </a:r>
          </a:p>
          <a:p>
            <a:pPr marL="0" indent="0">
              <a:buNone/>
            </a:pPr>
            <a:endParaRPr lang="en-US" sz="4000" dirty="0">
              <a:solidFill>
                <a:schemeClr val="tx1"/>
              </a:solidFill>
            </a:endParaRPr>
          </a:p>
          <a:p>
            <a:r>
              <a:rPr lang="en-US" sz="4000" dirty="0">
                <a:solidFill>
                  <a:schemeClr val="tx1"/>
                </a:solidFill>
              </a:rPr>
              <a:t>Encapsulation </a:t>
            </a:r>
            <a:r>
              <a:rPr lang="en-US" sz="4000" dirty="0" err="1">
                <a:solidFill>
                  <a:schemeClr val="tx1"/>
                </a:solidFill>
              </a:rPr>
              <a:t>ile</a:t>
            </a:r>
            <a:r>
              <a:rPr lang="en-US" sz="4000" dirty="0">
                <a:solidFill>
                  <a:schemeClr val="tx1"/>
                </a:solidFill>
              </a:rPr>
              <a:t> Abstraction </a:t>
            </a:r>
            <a:r>
              <a:rPr lang="en-US" sz="4000" dirty="0" err="1">
                <a:solidFill>
                  <a:schemeClr val="tx1"/>
                </a:solidFill>
              </a:rPr>
              <a:t>arasinda</a:t>
            </a:r>
            <a:r>
              <a:rPr lang="en-US" sz="4000" dirty="0">
                <a:solidFill>
                  <a:schemeClr val="tx1"/>
                </a:solidFill>
              </a:rPr>
              <a:t> ne </a:t>
            </a:r>
            <a:r>
              <a:rPr lang="en-US" sz="4000" dirty="0" err="1">
                <a:solidFill>
                  <a:schemeClr val="tx1"/>
                </a:solidFill>
              </a:rPr>
              <a:t>gibi</a:t>
            </a:r>
            <a:r>
              <a:rPr lang="en-US" sz="4000" dirty="0">
                <a:solidFill>
                  <a:schemeClr val="tx1"/>
                </a:solidFill>
              </a:rPr>
              <a:t> </a:t>
            </a:r>
            <a:r>
              <a:rPr lang="en-US" sz="4000" dirty="0" err="1">
                <a:solidFill>
                  <a:schemeClr val="tx1"/>
                </a:solidFill>
              </a:rPr>
              <a:t>farlar</a:t>
            </a:r>
            <a:r>
              <a:rPr lang="en-US" sz="4000" dirty="0">
                <a:solidFill>
                  <a:schemeClr val="tx1"/>
                </a:solidFill>
              </a:rPr>
              <a:t> </a:t>
            </a:r>
            <a:r>
              <a:rPr lang="en-US" sz="4000" dirty="0" err="1">
                <a:solidFill>
                  <a:schemeClr val="tx1"/>
                </a:solidFill>
              </a:rPr>
              <a:t>vardir</a:t>
            </a:r>
            <a:r>
              <a:rPr lang="en-US" sz="4000" dirty="0">
                <a:solidFill>
                  <a:schemeClr val="tx1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947508686"/>
      </p:ext>
    </p:extLst>
  </p:cSld>
  <p:clrMapOvr>
    <a:masterClrMapping/>
  </p:clrMapOvr>
</p:sld>
</file>

<file path=ppt/theme/theme1.xml><?xml version="1.0" encoding="utf-8"?>
<a:theme xmlns:a="http://schemas.openxmlformats.org/drawingml/2006/main" name="Dilim">
  <a:themeElements>
    <a:clrScheme name="Dilim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Dilim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lim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480</Words>
  <Application>Microsoft Office PowerPoint</Application>
  <PresentationFormat>Geniş ekran</PresentationFormat>
  <Paragraphs>65</Paragraphs>
  <Slides>15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15</vt:i4>
      </vt:variant>
    </vt:vector>
  </HeadingPairs>
  <TitlesOfParts>
    <vt:vector size="21" baseType="lpstr">
      <vt:lpstr>Aparajita</vt:lpstr>
      <vt:lpstr>Calibri</vt:lpstr>
      <vt:lpstr>Century Gothic</vt:lpstr>
      <vt:lpstr>Montserrat</vt:lpstr>
      <vt:lpstr>Wingdings 3</vt:lpstr>
      <vt:lpstr>Dilim</vt:lpstr>
      <vt:lpstr>ENCAPSULATION </vt:lpstr>
      <vt:lpstr>ENCAPsulation 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Interview sorulari</vt:lpstr>
      <vt:lpstr>PowerPoint Sunusu</vt:lpstr>
      <vt:lpstr>PowerPoint Sunusu</vt:lpstr>
      <vt:lpstr>PowerPoint Sunusu</vt:lpstr>
      <vt:lpstr>PowerPoint Sunusu</vt:lpstr>
      <vt:lpstr>PowerPoint Sunusu</vt:lpstr>
      <vt:lpstr>DINLEDIGINIZ         ICIN  TESEKKURLER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ENCAPSULATION </dc:title>
  <dc:creator>fzl kzhn</dc:creator>
  <cp:lastModifiedBy>fzl kzhn</cp:lastModifiedBy>
  <cp:revision>4</cp:revision>
  <dcterms:created xsi:type="dcterms:W3CDTF">2020-07-01T05:35:01Z</dcterms:created>
  <dcterms:modified xsi:type="dcterms:W3CDTF">2020-07-01T06:13:40Z</dcterms:modified>
</cp:coreProperties>
</file>