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sldIdLst>
    <p:sldId id="256" r:id="rId2"/>
    <p:sldId id="277" r:id="rId3"/>
    <p:sldId id="263" r:id="rId4"/>
    <p:sldId id="258" r:id="rId5"/>
    <p:sldId id="279" r:id="rId6"/>
    <p:sldId id="259" r:id="rId7"/>
    <p:sldId id="266" r:id="rId8"/>
    <p:sldId id="280" r:id="rId9"/>
    <p:sldId id="260" r:id="rId10"/>
    <p:sldId id="267" r:id="rId11"/>
    <p:sldId id="268" r:id="rId12"/>
    <p:sldId id="281" r:id="rId13"/>
    <p:sldId id="282" r:id="rId14"/>
    <p:sldId id="261" r:id="rId15"/>
    <p:sldId id="262" r:id="rId16"/>
    <p:sldId id="283" r:id="rId17"/>
    <p:sldId id="270" r:id="rId18"/>
    <p:sldId id="284" r:id="rId19"/>
    <p:sldId id="269" r:id="rId20"/>
    <p:sldId id="271" r:id="rId21"/>
    <p:sldId id="272" r:id="rId22"/>
    <p:sldId id="264" r:id="rId23"/>
    <p:sldId id="265" r:id="rId24"/>
    <p:sldId id="273" r:id="rId25"/>
    <p:sldId id="274" r:id="rId26"/>
    <p:sldId id="275" r:id="rId27"/>
    <p:sldId id="276" r:id="rId2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AC958-4C72-4C65-A86C-4EE1B746A363}" type="datetimeFigureOut">
              <a:rPr lang="tr-TR" smtClean="0"/>
              <a:pPr/>
              <a:t>13.11.2020</a:t>
            </a:fld>
            <a:endParaRPr lang="tr-TR"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0DEA6-A866-4183-A5AE-883C5A0E72B2}" type="slidenum">
              <a:rPr lang="tr-TR" smtClean="0"/>
              <a:pPr/>
              <a:t>‹#›</a:t>
            </a:fld>
            <a:endParaRPr lang="tr-T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04E0DEA6-A866-4183-A5AE-883C5A0E72B2}" type="slidenum">
              <a:rPr lang="tr-TR" smtClean="0"/>
              <a:pPr/>
              <a:t>1</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09D55B9-E4B1-4FD8-A81F-BE20017B3190}" type="datetime1">
              <a:rPr lang="tr-TR" smtClean="0"/>
              <a:pPr/>
              <a:t>13.11.2020</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001DC2B-B288-4705-A32D-3FB9B12BB379}" type="datetime1">
              <a:rPr lang="tr-TR" smtClean="0"/>
              <a:pPr/>
              <a:t>13.11.2020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900F4F1-03D0-4152-90E0-818381BA64E9}" type="datetime1">
              <a:rPr lang="tr-TR" smtClean="0"/>
              <a:pPr/>
              <a:t>13.11.2020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240C499-26DB-4020-B674-63EE610462BD}" type="datetime1">
              <a:rPr lang="tr-TR" smtClean="0"/>
              <a:pPr/>
              <a:t>13.11.2020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606DE25E-9412-40B2-B135-AE233636D5EE}" type="datetime1">
              <a:rPr lang="tr-TR" smtClean="0"/>
              <a:pPr/>
              <a:t>13.11.2020</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BE73300-DC74-4978-B195-1AFD96E70A60}" type="datetime1">
              <a:rPr lang="tr-TR" smtClean="0"/>
              <a:pPr/>
              <a:t>13.11.2020</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9BD7D7F9-D4EC-45A6-A0CF-5A0D496AED36}" type="datetime1">
              <a:rPr lang="tr-TR" smtClean="0"/>
              <a:pPr/>
              <a:t>13.11.2020</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77860A16-B72A-4B5C-9902-F4E2D73E9CB4}" type="datetime1">
              <a:rPr lang="tr-TR" smtClean="0"/>
              <a:pPr/>
              <a:t>13.11.2020</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4F2E0F0-1D07-41F0-8C74-E5000B0990EC}" type="datetime1">
              <a:rPr lang="tr-TR" smtClean="0"/>
              <a:pPr/>
              <a:t>13.11.2020</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09F8AE0-FF6E-422D-A3C3-7186A7C609C8}" type="datetime1">
              <a:rPr lang="tr-TR" smtClean="0"/>
              <a:pPr/>
              <a:t>13.11.2020</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B230745-8BA2-4AA0-BB87-784E5C88766F}" type="datetime1">
              <a:rPr lang="tr-TR" smtClean="0"/>
              <a:pPr/>
              <a:t>13.11.2020</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9A2413-00BD-42BC-BA3E-C7E806641AE2}" type="datetime1">
              <a:rPr lang="tr-TR" smtClean="0"/>
              <a:pPr/>
              <a:t>13.11.2020</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928926" y="714356"/>
            <a:ext cx="3129896" cy="646331"/>
          </a:xfrm>
          <a:prstGeom prst="rect">
            <a:avLst/>
          </a:prstGeom>
          <a:noFill/>
        </p:spPr>
        <p:txBody>
          <a:bodyPr wrap="none" rtlCol="0">
            <a:spAutoFit/>
          </a:bodyPr>
          <a:lstStyle/>
          <a:p>
            <a:r>
              <a:rPr lang="de-DE" sz="3600" dirty="0" smtClean="0">
                <a:solidFill>
                  <a:schemeClr val="bg1"/>
                </a:solidFill>
              </a:rPr>
              <a:t>OOPs Consept</a:t>
            </a:r>
            <a:endParaRPr lang="tr-TR" sz="3600" dirty="0">
              <a:solidFill>
                <a:schemeClr val="bg1"/>
              </a:solidFill>
            </a:endParaRPr>
          </a:p>
        </p:txBody>
      </p:sp>
      <p:sp>
        <p:nvSpPr>
          <p:cNvPr id="5" name="4 Metin kutusu"/>
          <p:cNvSpPr txBox="1"/>
          <p:nvPr/>
        </p:nvSpPr>
        <p:spPr>
          <a:xfrm>
            <a:off x="1357290" y="1714488"/>
            <a:ext cx="2581541" cy="4401205"/>
          </a:xfrm>
          <a:prstGeom prst="rect">
            <a:avLst/>
          </a:prstGeom>
          <a:noFill/>
        </p:spPr>
        <p:txBody>
          <a:bodyPr wrap="none" rtlCol="0">
            <a:spAutoFit/>
          </a:bodyPr>
          <a:lstStyle/>
          <a:p>
            <a:pPr>
              <a:buFont typeface="Arial" pitchFamily="34" charset="0"/>
              <a:buChar char="•"/>
            </a:pPr>
            <a:r>
              <a:rPr lang="de-DE" sz="2800" dirty="0" smtClean="0">
                <a:solidFill>
                  <a:schemeClr val="bg1"/>
                </a:solidFill>
              </a:rPr>
              <a:t>Inheritance</a:t>
            </a:r>
          </a:p>
          <a:p>
            <a:pPr>
              <a:buFont typeface="Arial" pitchFamily="34" charset="0"/>
              <a:buChar char="•"/>
            </a:pPr>
            <a:endParaRPr lang="de-DE" sz="2800" dirty="0" smtClean="0">
              <a:solidFill>
                <a:schemeClr val="bg1"/>
              </a:solidFill>
            </a:endParaRPr>
          </a:p>
          <a:p>
            <a:pPr>
              <a:buFont typeface="Arial" pitchFamily="34" charset="0"/>
              <a:buChar char="•"/>
            </a:pPr>
            <a:r>
              <a:rPr lang="tr-TR" sz="2800" dirty="0" smtClean="0">
                <a:solidFill>
                  <a:schemeClr val="bg1"/>
                </a:solidFill>
              </a:rPr>
              <a:t>Polymorphism</a:t>
            </a:r>
            <a:endParaRPr lang="de-DE" sz="2800" dirty="0" smtClean="0">
              <a:solidFill>
                <a:schemeClr val="bg1"/>
              </a:solidFill>
            </a:endParaRPr>
          </a:p>
          <a:p>
            <a:pPr>
              <a:buFont typeface="Arial" pitchFamily="34" charset="0"/>
              <a:buChar char="•"/>
            </a:pPr>
            <a:endParaRPr lang="de-DE" sz="2800" dirty="0" smtClean="0">
              <a:solidFill>
                <a:schemeClr val="bg1"/>
              </a:solidFill>
            </a:endParaRPr>
          </a:p>
          <a:p>
            <a:pPr>
              <a:buFont typeface="Arial" pitchFamily="34" charset="0"/>
              <a:buChar char="•"/>
            </a:pPr>
            <a:r>
              <a:rPr lang="de-DE" sz="2800" dirty="0" smtClean="0">
                <a:solidFill>
                  <a:schemeClr val="bg1"/>
                </a:solidFill>
              </a:rPr>
              <a:t>Encapculation</a:t>
            </a:r>
          </a:p>
          <a:p>
            <a:pPr>
              <a:buFont typeface="Arial" pitchFamily="34" charset="0"/>
              <a:buChar char="•"/>
            </a:pPr>
            <a:endParaRPr lang="de-DE" sz="2800" dirty="0" smtClean="0">
              <a:solidFill>
                <a:schemeClr val="bg1"/>
              </a:solidFill>
            </a:endParaRPr>
          </a:p>
          <a:p>
            <a:pPr>
              <a:buFont typeface="Arial" pitchFamily="34" charset="0"/>
              <a:buChar char="•"/>
            </a:pPr>
            <a:r>
              <a:rPr lang="de-DE" sz="2800" dirty="0" smtClean="0">
                <a:solidFill>
                  <a:schemeClr val="bg1"/>
                </a:solidFill>
              </a:rPr>
              <a:t>Abstract</a:t>
            </a:r>
          </a:p>
          <a:p>
            <a:endParaRPr lang="de-DE" sz="2800" dirty="0" smtClean="0">
              <a:solidFill>
                <a:schemeClr val="bg1"/>
              </a:solidFill>
            </a:endParaRPr>
          </a:p>
          <a:p>
            <a:endParaRPr lang="de-DE" sz="2800" dirty="0" smtClean="0"/>
          </a:p>
          <a:p>
            <a:endParaRPr lang="tr-TR" sz="28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1</a:t>
            </a:fld>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10</a:t>
            </a:fld>
            <a:endParaRPr lang="tr-TR" dirty="0"/>
          </a:p>
        </p:txBody>
      </p:sp>
      <p:sp>
        <p:nvSpPr>
          <p:cNvPr id="3" name="2 Dikdörtgen"/>
          <p:cNvSpPr/>
          <p:nvPr/>
        </p:nvSpPr>
        <p:spPr>
          <a:xfrm>
            <a:off x="1071538" y="1285860"/>
            <a:ext cx="7286676" cy="2862322"/>
          </a:xfrm>
          <a:prstGeom prst="rect">
            <a:avLst/>
          </a:prstGeom>
        </p:spPr>
        <p:txBody>
          <a:bodyPr wrap="square">
            <a:spAutoFit/>
          </a:bodyPr>
          <a:lstStyle/>
          <a:p>
            <a:r>
              <a:rPr lang="tr-TR" sz="2000" dirty="0" smtClean="0">
                <a:solidFill>
                  <a:schemeClr val="bg1"/>
                </a:solidFill>
              </a:rPr>
              <a:t>Child'larin</a:t>
            </a:r>
            <a:r>
              <a:rPr lang="tr-TR" sz="2000" dirty="0" smtClean="0">
                <a:solidFill>
                  <a:schemeClr val="bg1"/>
                </a:solidFill>
              </a:rPr>
              <a:t> ortak </a:t>
            </a:r>
            <a:r>
              <a:rPr lang="tr-TR" sz="2000" dirty="0" smtClean="0">
                <a:solidFill>
                  <a:schemeClr val="bg1"/>
                </a:solidFill>
              </a:rPr>
              <a:t>ozellikler</a:t>
            </a:r>
            <a:r>
              <a:rPr lang="tr-TR" sz="2000" dirty="0" smtClean="0">
                <a:solidFill>
                  <a:schemeClr val="bg1"/>
                </a:solidFill>
              </a:rPr>
              <a:t> </a:t>
            </a:r>
            <a:r>
              <a:rPr lang="tr-TR" sz="2000" dirty="0" smtClean="0">
                <a:solidFill>
                  <a:schemeClr val="bg1"/>
                </a:solidFill>
              </a:rPr>
              <a:t>parent'a</a:t>
            </a:r>
            <a:r>
              <a:rPr lang="tr-TR" sz="2000" dirty="0" smtClean="0">
                <a:solidFill>
                  <a:schemeClr val="bg1"/>
                </a:solidFill>
              </a:rPr>
              <a:t> konulur. </a:t>
            </a:r>
            <a:endParaRPr lang="de-DE" sz="2000" dirty="0" smtClean="0">
              <a:solidFill>
                <a:schemeClr val="bg1"/>
              </a:solidFill>
            </a:endParaRPr>
          </a:p>
          <a:p>
            <a:endParaRPr lang="de-DE" sz="2000" dirty="0" smtClean="0">
              <a:solidFill>
                <a:schemeClr val="bg1"/>
              </a:solidFill>
            </a:endParaRPr>
          </a:p>
          <a:p>
            <a:r>
              <a:rPr lang="tr-TR" sz="2000" dirty="0" smtClean="0">
                <a:solidFill>
                  <a:schemeClr val="bg1"/>
                </a:solidFill>
              </a:rPr>
              <a:t> </a:t>
            </a:r>
            <a:r>
              <a:rPr lang="tr-TR" sz="2000" dirty="0" smtClean="0">
                <a:solidFill>
                  <a:schemeClr val="bg1"/>
                </a:solidFill>
              </a:rPr>
              <a:t>Child'lar</a:t>
            </a:r>
            <a:r>
              <a:rPr lang="tr-TR" sz="2000" dirty="0" smtClean="0">
                <a:solidFill>
                  <a:schemeClr val="bg1"/>
                </a:solidFill>
              </a:rPr>
              <a:t> </a:t>
            </a:r>
            <a:r>
              <a:rPr lang="tr-TR" sz="2000" dirty="0" smtClean="0">
                <a:solidFill>
                  <a:schemeClr val="bg1"/>
                </a:solidFill>
              </a:rPr>
              <a:t>parent'lardaki</a:t>
            </a:r>
            <a:r>
              <a:rPr lang="tr-TR" sz="2000" dirty="0" smtClean="0">
                <a:solidFill>
                  <a:schemeClr val="bg1"/>
                </a:solidFill>
              </a:rPr>
              <a:t> </a:t>
            </a:r>
            <a:r>
              <a:rPr lang="tr-TR" sz="2000" dirty="0" smtClean="0">
                <a:solidFill>
                  <a:schemeClr val="bg1"/>
                </a:solidFill>
              </a:rPr>
              <a:t>ozellikleri</a:t>
            </a:r>
            <a:r>
              <a:rPr lang="tr-TR" sz="2000" dirty="0" smtClean="0">
                <a:solidFill>
                  <a:schemeClr val="bg1"/>
                </a:solidFill>
              </a:rPr>
              <a:t> kendi </a:t>
            </a:r>
            <a:r>
              <a:rPr lang="tr-TR" sz="2000" dirty="0" smtClean="0">
                <a:solidFill>
                  <a:schemeClr val="bg1"/>
                </a:solidFill>
              </a:rPr>
              <a:t>mallari</a:t>
            </a:r>
            <a:r>
              <a:rPr lang="tr-TR" sz="2000" dirty="0" smtClean="0">
                <a:solidFill>
                  <a:schemeClr val="bg1"/>
                </a:solidFill>
              </a:rPr>
              <a:t> kullanabilir.</a:t>
            </a:r>
            <a:endParaRPr lang="de-DE" sz="2000" dirty="0" smtClean="0">
              <a:solidFill>
                <a:schemeClr val="bg1"/>
              </a:solidFill>
            </a:endParaRPr>
          </a:p>
          <a:p>
            <a:endParaRPr lang="de-DE" sz="2000" dirty="0" smtClean="0">
              <a:solidFill>
                <a:schemeClr val="bg1"/>
              </a:solidFill>
            </a:endParaRPr>
          </a:p>
          <a:p>
            <a:r>
              <a:rPr lang="tr-TR" sz="2000" dirty="0" smtClean="0">
                <a:solidFill>
                  <a:schemeClr val="bg1"/>
                </a:solidFill>
              </a:rPr>
              <a:t>Bu ==&gt;  </a:t>
            </a:r>
            <a:r>
              <a:rPr lang="de-DE" sz="2000" dirty="0" smtClean="0">
                <a:solidFill>
                  <a:schemeClr val="bg1"/>
                </a:solidFill>
              </a:rPr>
              <a:t>  </a:t>
            </a:r>
            <a:r>
              <a:rPr lang="tr-TR" sz="2000" dirty="0" smtClean="0">
                <a:solidFill>
                  <a:schemeClr val="bg1"/>
                </a:solidFill>
              </a:rPr>
              <a:t>a)</a:t>
            </a:r>
            <a:r>
              <a:rPr lang="tr-TR" sz="2000" dirty="0" smtClean="0">
                <a:solidFill>
                  <a:schemeClr val="bg1"/>
                </a:solidFill>
              </a:rPr>
              <a:t>Code</a:t>
            </a:r>
            <a:r>
              <a:rPr lang="tr-TR" sz="2000" dirty="0" smtClean="0">
                <a:solidFill>
                  <a:schemeClr val="bg1"/>
                </a:solidFill>
              </a:rPr>
              <a:t> yazmada </a:t>
            </a:r>
            <a:r>
              <a:rPr lang="tr-TR" sz="2000" dirty="0" smtClean="0">
                <a:solidFill>
                  <a:schemeClr val="bg1"/>
                </a:solidFill>
              </a:rPr>
              <a:t>kolaylik</a:t>
            </a:r>
            <a:r>
              <a:rPr lang="tr-TR" sz="2000" dirty="0" smtClean="0">
                <a:solidFill>
                  <a:schemeClr val="bg1"/>
                </a:solidFill>
              </a:rPr>
              <a:t> </a:t>
            </a:r>
            <a:r>
              <a:rPr lang="tr-TR" sz="2000" dirty="0" smtClean="0">
                <a:solidFill>
                  <a:schemeClr val="bg1"/>
                </a:solidFill>
              </a:rPr>
              <a:t>saglar</a:t>
            </a:r>
            <a:endParaRPr lang="tr-TR" sz="2000" dirty="0" smtClean="0">
              <a:solidFill>
                <a:schemeClr val="bg1"/>
              </a:solidFill>
            </a:endParaRPr>
          </a:p>
          <a:p>
            <a:r>
              <a:rPr lang="de-DE" sz="2000" dirty="0" smtClean="0">
                <a:solidFill>
                  <a:schemeClr val="bg1"/>
                </a:solidFill>
              </a:rPr>
              <a:t>	</a:t>
            </a:r>
            <a:r>
              <a:rPr lang="tr-TR" sz="2000" dirty="0" smtClean="0">
                <a:solidFill>
                  <a:schemeClr val="bg1"/>
                </a:solidFill>
              </a:rPr>
              <a:t>  b)</a:t>
            </a:r>
            <a:r>
              <a:rPr lang="tr-TR" sz="2000" dirty="0" smtClean="0">
                <a:solidFill>
                  <a:schemeClr val="bg1"/>
                </a:solidFill>
              </a:rPr>
              <a:t>Yazilan</a:t>
            </a:r>
            <a:r>
              <a:rPr lang="tr-TR" sz="2000" dirty="0" smtClean="0">
                <a:solidFill>
                  <a:schemeClr val="bg1"/>
                </a:solidFill>
              </a:rPr>
              <a:t> </a:t>
            </a:r>
            <a:r>
              <a:rPr lang="tr-TR" sz="2000" dirty="0" smtClean="0">
                <a:solidFill>
                  <a:schemeClr val="bg1"/>
                </a:solidFill>
              </a:rPr>
              <a:t>codelari</a:t>
            </a:r>
            <a:r>
              <a:rPr lang="tr-TR" sz="2000" dirty="0" smtClean="0">
                <a:solidFill>
                  <a:schemeClr val="bg1"/>
                </a:solidFill>
              </a:rPr>
              <a:t> </a:t>
            </a:r>
            <a:r>
              <a:rPr lang="tr-TR" sz="2000" dirty="0" smtClean="0">
                <a:solidFill>
                  <a:schemeClr val="bg1"/>
                </a:solidFill>
              </a:rPr>
              <a:t>update</a:t>
            </a:r>
            <a:r>
              <a:rPr lang="tr-TR" sz="2000" dirty="0" smtClean="0">
                <a:solidFill>
                  <a:schemeClr val="bg1"/>
                </a:solidFill>
              </a:rPr>
              <a:t> etme veya tamir etmede </a:t>
            </a:r>
          </a:p>
          <a:p>
            <a:r>
              <a:rPr lang="tr-TR" sz="2000" dirty="0" smtClean="0">
                <a:solidFill>
                  <a:schemeClr val="bg1"/>
                </a:solidFill>
              </a:rPr>
              <a:t>	             </a:t>
            </a:r>
            <a:r>
              <a:rPr lang="tr-TR" sz="2000" dirty="0" smtClean="0">
                <a:solidFill>
                  <a:schemeClr val="bg1"/>
                </a:solidFill>
              </a:rPr>
              <a:t>kolaylik</a:t>
            </a:r>
            <a:r>
              <a:rPr lang="tr-TR" sz="2000" dirty="0" smtClean="0">
                <a:solidFill>
                  <a:schemeClr val="bg1"/>
                </a:solidFill>
              </a:rPr>
              <a:t> </a:t>
            </a:r>
            <a:r>
              <a:rPr lang="tr-TR" sz="2000" dirty="0" smtClean="0">
                <a:solidFill>
                  <a:schemeClr val="bg1"/>
                </a:solidFill>
              </a:rPr>
              <a:t>saglar</a:t>
            </a:r>
            <a:r>
              <a:rPr lang="tr-TR" sz="2000" dirty="0" smtClean="0">
                <a:solidFill>
                  <a:schemeClr val="bg1"/>
                </a:solidFill>
              </a:rPr>
              <a:t>.</a:t>
            </a:r>
          </a:p>
          <a:p>
            <a:r>
              <a:rPr lang="tr-TR" sz="2000" dirty="0" smtClean="0">
                <a:solidFill>
                  <a:schemeClr val="bg1"/>
                </a:solidFill>
              </a:rPr>
              <a:t>	   c)</a:t>
            </a:r>
            <a:r>
              <a:rPr lang="tr-TR" sz="2000" dirty="0" smtClean="0">
                <a:solidFill>
                  <a:schemeClr val="bg1"/>
                </a:solidFill>
              </a:rPr>
              <a:t>Yazilan</a:t>
            </a:r>
            <a:r>
              <a:rPr lang="tr-TR" sz="2000" dirty="0" smtClean="0">
                <a:solidFill>
                  <a:schemeClr val="bg1"/>
                </a:solidFill>
              </a:rPr>
              <a:t> </a:t>
            </a:r>
            <a:r>
              <a:rPr lang="tr-TR" sz="2000" dirty="0" smtClean="0">
                <a:solidFill>
                  <a:schemeClr val="bg1"/>
                </a:solidFill>
              </a:rPr>
              <a:t>codelarin</a:t>
            </a:r>
            <a:r>
              <a:rPr lang="tr-TR" sz="2000" dirty="0" smtClean="0">
                <a:solidFill>
                  <a:schemeClr val="bg1"/>
                </a:solidFill>
              </a:rPr>
              <a:t> </a:t>
            </a:r>
            <a:r>
              <a:rPr lang="tr-TR" sz="2000" dirty="0" smtClean="0">
                <a:solidFill>
                  <a:schemeClr val="bg1"/>
                </a:solidFill>
              </a:rPr>
              <a:t>okunabilirligini</a:t>
            </a:r>
            <a:r>
              <a:rPr lang="tr-TR" sz="2000" dirty="0" smtClean="0">
                <a:solidFill>
                  <a:schemeClr val="bg1"/>
                </a:solidFill>
              </a:rPr>
              <a:t> </a:t>
            </a:r>
            <a:r>
              <a:rPr lang="tr-TR" sz="2000" dirty="0" smtClean="0">
                <a:solidFill>
                  <a:schemeClr val="bg1"/>
                </a:solidFill>
              </a:rPr>
              <a:t>artirir</a:t>
            </a:r>
            <a:r>
              <a:rPr lang="tr-TR" sz="2000" dirty="0" smtClean="0">
                <a:solidFill>
                  <a:schemeClr val="bg1"/>
                </a:solidFill>
              </a:rPr>
              <a:t>. </a:t>
            </a:r>
          </a:p>
          <a:p>
            <a:endParaRPr lang="tr-TR" sz="20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11</a:t>
            </a:fld>
            <a:endParaRPr lang="tr-TR" dirty="0"/>
          </a:p>
        </p:txBody>
      </p:sp>
      <p:sp>
        <p:nvSpPr>
          <p:cNvPr id="3" name="2 Dikdörtgen"/>
          <p:cNvSpPr/>
          <p:nvPr/>
        </p:nvSpPr>
        <p:spPr>
          <a:xfrm>
            <a:off x="785786" y="1443841"/>
            <a:ext cx="7572428" cy="3170099"/>
          </a:xfrm>
          <a:prstGeom prst="rect">
            <a:avLst/>
          </a:prstGeom>
        </p:spPr>
        <p:txBody>
          <a:bodyPr wrap="square">
            <a:spAutoFit/>
          </a:bodyPr>
          <a:lstStyle/>
          <a:p>
            <a:r>
              <a:rPr lang="tr-TR" sz="2000" dirty="0" smtClean="0">
                <a:solidFill>
                  <a:schemeClr val="bg1"/>
                </a:solidFill>
              </a:rPr>
              <a:t>1) Java'da bir class sadece bir class'a </a:t>
            </a:r>
            <a:r>
              <a:rPr lang="tr-TR" sz="2000" dirty="0" smtClean="0">
                <a:solidFill>
                  <a:schemeClr val="bg1"/>
                </a:solidFill>
              </a:rPr>
              <a:t>extend</a:t>
            </a:r>
            <a:r>
              <a:rPr lang="tr-TR" sz="2000" dirty="0" smtClean="0">
                <a:solidFill>
                  <a:schemeClr val="bg1"/>
                </a:solidFill>
              </a:rPr>
              <a:t> edebilir.</a:t>
            </a:r>
          </a:p>
          <a:p>
            <a:r>
              <a:rPr lang="tr-TR" sz="2000" dirty="0" smtClean="0">
                <a:solidFill>
                  <a:schemeClr val="bg1"/>
                </a:solidFill>
              </a:rPr>
              <a:t>	    Java'da bir </a:t>
            </a:r>
            <a:r>
              <a:rPr lang="tr-TR" sz="2000" dirty="0" smtClean="0">
                <a:solidFill>
                  <a:schemeClr val="bg1"/>
                </a:solidFill>
              </a:rPr>
              <a:t>class'in</a:t>
            </a:r>
            <a:r>
              <a:rPr lang="tr-TR" sz="2000" dirty="0" smtClean="0">
                <a:solidFill>
                  <a:schemeClr val="bg1"/>
                </a:solidFill>
              </a:rPr>
              <a:t> sadece bir tane parent'i olabilir.</a:t>
            </a:r>
          </a:p>
          <a:p>
            <a:r>
              <a:rPr lang="tr-TR" sz="2000" dirty="0" smtClean="0">
                <a:solidFill>
                  <a:schemeClr val="bg1"/>
                </a:solidFill>
              </a:rPr>
              <a:t>	    Java multiple inheritance'i onaylamaz</a:t>
            </a:r>
            <a:endParaRPr lang="de-DE" sz="2000" dirty="0" smtClean="0">
              <a:solidFill>
                <a:schemeClr val="bg1"/>
              </a:solidFill>
            </a:endParaRPr>
          </a:p>
          <a:p>
            <a:endParaRPr lang="tr-TR" sz="2000" dirty="0" smtClean="0">
              <a:solidFill>
                <a:schemeClr val="bg1"/>
              </a:solidFill>
            </a:endParaRPr>
          </a:p>
          <a:p>
            <a:r>
              <a:rPr lang="tr-TR" sz="2000" dirty="0" smtClean="0">
                <a:solidFill>
                  <a:schemeClr val="bg1"/>
                </a:solidFill>
              </a:rPr>
              <a:t>2) protected ve public method'lar inheritance'a uygundurlar. </a:t>
            </a:r>
            <a:endParaRPr lang="de-DE" sz="2000" dirty="0" smtClean="0">
              <a:solidFill>
                <a:schemeClr val="bg1"/>
              </a:solidFill>
            </a:endParaRPr>
          </a:p>
          <a:p>
            <a:endParaRPr lang="tr-TR" sz="2000" dirty="0" smtClean="0">
              <a:solidFill>
                <a:schemeClr val="bg1"/>
              </a:solidFill>
            </a:endParaRPr>
          </a:p>
          <a:p>
            <a:r>
              <a:rPr lang="tr-TR" sz="2000" dirty="0" smtClean="0">
                <a:solidFill>
                  <a:schemeClr val="bg1"/>
                </a:solidFill>
              </a:rPr>
              <a:t> </a:t>
            </a:r>
            <a:r>
              <a:rPr lang="de-DE" sz="2000" dirty="0" smtClean="0">
                <a:solidFill>
                  <a:schemeClr val="bg1"/>
                </a:solidFill>
              </a:rPr>
              <a:t>P</a:t>
            </a:r>
            <a:r>
              <a:rPr lang="tr-TR" sz="2000" dirty="0" smtClean="0">
                <a:solidFill>
                  <a:schemeClr val="bg1"/>
                </a:solidFill>
              </a:rPr>
              <a:t>rivate method'lar inheritance'a uygun degildirler. default ayni package'da iseniz inheritance'a uygundur ama farkli package'da iseniz uygun degildir. Kullanmak risklidir bu yuzden inheritance'da default access modifier kullanilmaz.</a:t>
            </a:r>
            <a:endParaRPr lang="tr-TR" sz="20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12</a:t>
            </a:fld>
            <a:endParaRPr lang="tr-TR" dirty="0"/>
          </a:p>
        </p:txBody>
      </p:sp>
      <p:pic>
        <p:nvPicPr>
          <p:cNvPr id="3" name="2 Resim" descr="inheritance.jpg"/>
          <p:cNvPicPr>
            <a:picLocks noChangeAspect="1"/>
          </p:cNvPicPr>
          <p:nvPr/>
        </p:nvPicPr>
        <p:blipFill>
          <a:blip r:embed="rId2"/>
          <a:stretch>
            <a:fillRect/>
          </a:stretch>
        </p:blipFill>
        <p:spPr>
          <a:xfrm>
            <a:off x="34694" y="428604"/>
            <a:ext cx="9074611" cy="54292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13</a:t>
            </a:fld>
            <a:endParaRPr lang="tr-TR" dirty="0"/>
          </a:p>
        </p:txBody>
      </p:sp>
      <p:pic>
        <p:nvPicPr>
          <p:cNvPr id="3" name="2 Resim" descr="slinherit.png"/>
          <p:cNvPicPr>
            <a:picLocks noChangeAspect="1"/>
          </p:cNvPicPr>
          <p:nvPr/>
        </p:nvPicPr>
        <p:blipFill>
          <a:blip r:embed="rId2"/>
          <a:stretch>
            <a:fillRect/>
          </a:stretch>
        </p:blipFill>
        <p:spPr>
          <a:xfrm>
            <a:off x="0" y="285728"/>
            <a:ext cx="9144000" cy="59293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571472" y="1214422"/>
            <a:ext cx="8072494" cy="2862322"/>
          </a:xfrm>
          <a:prstGeom prst="rect">
            <a:avLst/>
          </a:prstGeom>
        </p:spPr>
        <p:txBody>
          <a:bodyPr wrap="square">
            <a:spAutoFit/>
          </a:bodyPr>
          <a:lstStyle/>
          <a:p>
            <a:pPr algn="ctr"/>
            <a:r>
              <a:rPr lang="tr-TR" sz="2000" b="1" dirty="0" smtClean="0">
                <a:solidFill>
                  <a:schemeClr val="bg1"/>
                </a:solidFill>
              </a:rPr>
              <a:t>Polymorphism</a:t>
            </a:r>
            <a:endParaRPr lang="de-DE" sz="2000" b="1" dirty="0" smtClean="0">
              <a:solidFill>
                <a:schemeClr val="bg1"/>
              </a:solidFill>
            </a:endParaRPr>
          </a:p>
          <a:p>
            <a:pPr algn="ctr"/>
            <a:endParaRPr lang="de-DE" sz="2000" b="1" dirty="0" smtClean="0">
              <a:solidFill>
                <a:schemeClr val="bg1"/>
              </a:solidFill>
            </a:endParaRPr>
          </a:p>
          <a:p>
            <a:pPr algn="ctr"/>
            <a:endParaRPr lang="de-DE" sz="2000" b="1" dirty="0" smtClean="0">
              <a:solidFill>
                <a:schemeClr val="bg1"/>
              </a:solidFill>
            </a:endParaRPr>
          </a:p>
          <a:p>
            <a:r>
              <a:rPr lang="de-DE" sz="2000" dirty="0" smtClean="0">
                <a:solidFill>
                  <a:schemeClr val="bg1"/>
                </a:solidFill>
              </a:rPr>
              <a:t>P</a:t>
            </a:r>
            <a:r>
              <a:rPr lang="tr-TR" sz="2000" dirty="0" err="1" smtClean="0">
                <a:solidFill>
                  <a:schemeClr val="bg1"/>
                </a:solidFill>
              </a:rPr>
              <a:t>olymorphism</a:t>
            </a:r>
            <a:r>
              <a:rPr lang="de-DE" sz="2000" dirty="0" smtClean="0">
                <a:solidFill>
                  <a:schemeClr val="bg1"/>
                </a:solidFill>
              </a:rPr>
              <a:t> </a:t>
            </a:r>
            <a:r>
              <a:rPr lang="tr-TR" sz="2000" dirty="0" smtClean="0">
                <a:solidFill>
                  <a:schemeClr val="bg1"/>
                </a:solidFill>
              </a:rPr>
              <a:t> sözcüğü “çok biçimlilik” anlamına gelir</a:t>
            </a:r>
            <a:endParaRPr lang="de-DE" sz="2000" dirty="0" smtClean="0">
              <a:solidFill>
                <a:schemeClr val="bg1"/>
              </a:solidFill>
            </a:endParaRPr>
          </a:p>
          <a:p>
            <a:r>
              <a:rPr lang="tr-TR" sz="2000" dirty="0" smtClean="0">
                <a:solidFill>
                  <a:schemeClr val="bg1"/>
                </a:solidFill>
              </a:rPr>
              <a:t>oluşturulan nesnelerin gerektiğinde kılıktan kılığa girip başka bir nesneymiş gibi davranabilmesine polymorphism diyebiliriz. Bunlar program kodlarının yeniden kullanılabilmesi veya var olan kodun geliştirilebilmesi açısından çok önemlidir.</a:t>
            </a:r>
            <a:endParaRPr lang="tr-TR" sz="2000" b="1" dirty="0" smtClean="0">
              <a:solidFill>
                <a:schemeClr val="bg1"/>
              </a:solidFill>
            </a:endParaRPr>
          </a:p>
          <a:p>
            <a:pPr algn="ctr"/>
            <a:endParaRPr lang="de-DE" sz="2000" dirty="0" smtClean="0">
              <a:solidFill>
                <a:schemeClr val="bg1"/>
              </a:solidFill>
            </a:endParaRPr>
          </a:p>
        </p:txBody>
      </p:sp>
      <p:sp>
        <p:nvSpPr>
          <p:cNvPr id="3" name="2 Slayt Numarası Yer Tutucusu"/>
          <p:cNvSpPr>
            <a:spLocks noGrp="1"/>
          </p:cNvSpPr>
          <p:nvPr>
            <p:ph type="sldNum" sz="quarter" idx="12"/>
          </p:nvPr>
        </p:nvSpPr>
        <p:spPr/>
        <p:txBody>
          <a:bodyPr/>
          <a:lstStyle/>
          <a:p>
            <a:fld id="{B1DEFA8C-F947-479F-BE07-76B6B3F80BF1}" type="slidenum">
              <a:rPr lang="tr-TR" smtClean="0"/>
              <a:pPr/>
              <a:t>14</a:t>
            </a:fld>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15</a:t>
            </a:fld>
            <a:endParaRPr lang="tr-TR" dirty="0"/>
          </a:p>
        </p:txBody>
      </p:sp>
      <p:sp>
        <p:nvSpPr>
          <p:cNvPr id="4" name="3 Metin kutusu"/>
          <p:cNvSpPr txBox="1"/>
          <p:nvPr/>
        </p:nvSpPr>
        <p:spPr>
          <a:xfrm>
            <a:off x="500034" y="1714488"/>
            <a:ext cx="8001056" cy="1631216"/>
          </a:xfrm>
          <a:prstGeom prst="rect">
            <a:avLst/>
          </a:prstGeom>
          <a:noFill/>
        </p:spPr>
        <p:txBody>
          <a:bodyPr wrap="square" rtlCol="0">
            <a:spAutoFit/>
          </a:bodyPr>
          <a:lstStyle/>
          <a:p>
            <a:pPr algn="ctr"/>
            <a:r>
              <a:rPr lang="de-DE" sz="2000" b="1" dirty="0" smtClean="0">
                <a:solidFill>
                  <a:schemeClr val="bg1"/>
                </a:solidFill>
              </a:rPr>
              <a:t>Overriding</a:t>
            </a:r>
          </a:p>
          <a:p>
            <a:pPr algn="ctr"/>
            <a:endParaRPr lang="de-DE" sz="2000" dirty="0" smtClean="0">
              <a:solidFill>
                <a:schemeClr val="bg1"/>
              </a:solidFill>
            </a:endParaRPr>
          </a:p>
          <a:p>
            <a:r>
              <a:rPr lang="tr-TR" sz="2000" dirty="0" smtClean="0">
                <a:solidFill>
                  <a:schemeClr val="bg1"/>
                </a:solidFill>
              </a:rPr>
              <a:t>Parent'taki method'u method signature'ini(Method ismi ve parametreler) degistirmeden method body'sini degistirerek Child class'da kullanmaya "Method Overriding" denir.</a:t>
            </a:r>
            <a:endParaRPr lang="tr-TR" sz="20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16</a:t>
            </a:fld>
            <a:endParaRPr lang="tr-TR" dirty="0"/>
          </a:p>
        </p:txBody>
      </p:sp>
      <p:pic>
        <p:nvPicPr>
          <p:cNvPr id="3" name="2 Resim" descr="polymorphism-in-Java-1200x900.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17</a:t>
            </a:fld>
            <a:endParaRPr lang="tr-TR" dirty="0"/>
          </a:p>
        </p:txBody>
      </p:sp>
      <p:sp>
        <p:nvSpPr>
          <p:cNvPr id="3" name="2 Dikdörtgen"/>
          <p:cNvSpPr/>
          <p:nvPr/>
        </p:nvSpPr>
        <p:spPr>
          <a:xfrm>
            <a:off x="1142976" y="1305342"/>
            <a:ext cx="7143800" cy="3477875"/>
          </a:xfrm>
          <a:prstGeom prst="rect">
            <a:avLst/>
          </a:prstGeom>
        </p:spPr>
        <p:txBody>
          <a:bodyPr wrap="square">
            <a:spAutoFit/>
          </a:bodyPr>
          <a:lstStyle/>
          <a:p>
            <a:pPr algn="ctr"/>
            <a:r>
              <a:rPr lang="de-DE" sz="2000" b="1" dirty="0" smtClean="0">
                <a:solidFill>
                  <a:schemeClr val="bg1"/>
                </a:solidFill>
              </a:rPr>
              <a:t>Overloading</a:t>
            </a:r>
          </a:p>
          <a:p>
            <a:endParaRPr lang="de-DE" sz="2000" dirty="0" smtClean="0">
              <a:solidFill>
                <a:schemeClr val="bg1"/>
              </a:solidFill>
            </a:endParaRPr>
          </a:p>
          <a:p>
            <a:r>
              <a:rPr lang="tr-TR" sz="2000" dirty="0" smtClean="0">
                <a:solidFill>
                  <a:schemeClr val="bg1"/>
                </a:solidFill>
              </a:rPr>
              <a:t>Java’da oluşturulan sınıf içerisinde aynı isme sahip birden fazla metodun olabilme özelliğidir. Burada dikkat edilmesi gereken özellik, aynı isme sahip metotların parametre sayıları veya parametre tiplerinde farklılıklar olmalıdır. </a:t>
            </a:r>
            <a:endParaRPr lang="de-DE" sz="2000" dirty="0" smtClean="0">
              <a:solidFill>
                <a:schemeClr val="bg1"/>
              </a:solidFill>
            </a:endParaRPr>
          </a:p>
          <a:p>
            <a:r>
              <a:rPr lang="tr-TR" sz="2000" dirty="0" smtClean="0">
                <a:solidFill>
                  <a:schemeClr val="bg1"/>
                </a:solidFill>
              </a:rPr>
              <a:t>Bu şekilde overload özelliğinden faydalanarak bir çok metot yazılabilir ve istediğimiz metodu istediğimiz şekilde özelleştirebiliriz. Böylelikle yaptığımız aynı işlem için farklı isimde metodlar oluşturmak yerine aynı isimde farklı parametrelerle aynı işlemi yapan metotlar elde etmiş oluruz.</a:t>
            </a:r>
            <a:endParaRPr lang="tr-TR" sz="20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18</a:t>
            </a:fld>
            <a:endParaRPr lang="tr-TR" dirty="0"/>
          </a:p>
        </p:txBody>
      </p:sp>
      <p:pic>
        <p:nvPicPr>
          <p:cNvPr id="3" name="2 Resim" descr="method-overloading-in-java.jpg"/>
          <p:cNvPicPr>
            <a:picLocks noChangeAspect="1"/>
          </p:cNvPicPr>
          <p:nvPr/>
        </p:nvPicPr>
        <p:blipFill>
          <a:blip r:embed="rId2"/>
          <a:stretch>
            <a:fillRect/>
          </a:stretch>
        </p:blipFill>
        <p:spPr>
          <a:xfrm>
            <a:off x="0" y="571480"/>
            <a:ext cx="9097370" cy="56008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19</a:t>
            </a:fld>
            <a:endParaRPr lang="tr-TR" dirty="0"/>
          </a:p>
        </p:txBody>
      </p:sp>
      <p:sp>
        <p:nvSpPr>
          <p:cNvPr id="3" name="2 Dikdörtgen"/>
          <p:cNvSpPr/>
          <p:nvPr/>
        </p:nvSpPr>
        <p:spPr>
          <a:xfrm>
            <a:off x="357158" y="571480"/>
            <a:ext cx="8429716" cy="5940088"/>
          </a:xfrm>
          <a:prstGeom prst="rect">
            <a:avLst/>
          </a:prstGeom>
        </p:spPr>
        <p:txBody>
          <a:bodyPr wrap="square">
            <a:spAutoFit/>
          </a:bodyPr>
          <a:lstStyle/>
          <a:p>
            <a:pPr>
              <a:buFont typeface="Arial" pitchFamily="34" charset="0"/>
              <a:buChar char="•"/>
            </a:pPr>
            <a:r>
              <a:rPr lang="tr-TR" sz="2000" dirty="0" smtClean="0">
                <a:solidFill>
                  <a:schemeClr val="bg1"/>
                </a:solidFill>
              </a:rPr>
              <a:t>Parent class'daki private method'lar override edilemezler </a:t>
            </a:r>
            <a:endParaRPr lang="de-DE" sz="2000" dirty="0" smtClean="0">
              <a:solidFill>
                <a:schemeClr val="bg1"/>
              </a:solidFill>
            </a:endParaRPr>
          </a:p>
          <a:p>
            <a:pPr>
              <a:buFont typeface="Arial" pitchFamily="34" charset="0"/>
              <a:buChar char="•"/>
            </a:pPr>
            <a:endParaRPr lang="tr-TR" sz="2000" dirty="0" smtClean="0">
              <a:solidFill>
                <a:schemeClr val="bg1"/>
              </a:solidFill>
            </a:endParaRPr>
          </a:p>
          <a:p>
            <a:pPr>
              <a:buFont typeface="Arial" pitchFamily="34" charset="0"/>
              <a:buChar char="•"/>
            </a:pPr>
            <a:r>
              <a:rPr lang="de-DE" sz="2000" dirty="0" smtClean="0">
                <a:solidFill>
                  <a:schemeClr val="bg1"/>
                </a:solidFill>
              </a:rPr>
              <a:t>F</a:t>
            </a:r>
            <a:r>
              <a:rPr lang="tr-TR" sz="2000" dirty="0" smtClean="0">
                <a:solidFill>
                  <a:schemeClr val="bg1"/>
                </a:solidFill>
              </a:rPr>
              <a:t>inal method'lar override edilemezler cunku; final methodlarin body'leri olabilecekleri son haldedir yani method body'leri degistirilemez. Halbuki overriding'in amaci method body'i degistirerek methodu kullanmaktir. Bu celiskiden dolayi Java final method'larin override edilmesine musaade etmez.</a:t>
            </a:r>
            <a:endParaRPr lang="de-DE" sz="2000" dirty="0" smtClean="0">
              <a:solidFill>
                <a:schemeClr val="bg1"/>
              </a:solidFill>
            </a:endParaRPr>
          </a:p>
          <a:p>
            <a:pPr>
              <a:buFont typeface="Arial" pitchFamily="34" charset="0"/>
              <a:buChar char="•"/>
            </a:pPr>
            <a:endParaRPr lang="tr-TR" sz="2000" dirty="0" smtClean="0">
              <a:solidFill>
                <a:schemeClr val="bg1"/>
              </a:solidFill>
            </a:endParaRPr>
          </a:p>
          <a:p>
            <a:pPr>
              <a:buFont typeface="Arial" pitchFamily="34" charset="0"/>
              <a:buChar char="•"/>
            </a:pPr>
            <a:r>
              <a:rPr lang="de-DE" sz="2000" dirty="0" smtClean="0">
                <a:solidFill>
                  <a:schemeClr val="bg1"/>
                </a:solidFill>
              </a:rPr>
              <a:t>S</a:t>
            </a:r>
            <a:r>
              <a:rPr lang="tr-TR" sz="2000" dirty="0" smtClean="0">
                <a:solidFill>
                  <a:schemeClr val="bg1"/>
                </a:solidFill>
              </a:rPr>
              <a:t>tatic method'lar override edilemezler.Cunku; static methodlar ortak kullanima aciktir onun body'sini degistirmek herkesi etkiler bu yuzden Java static methodlarin override  edilmesine musaade etmez.</a:t>
            </a:r>
            <a:endParaRPr lang="de-DE" sz="2000" dirty="0" smtClean="0">
              <a:solidFill>
                <a:schemeClr val="bg1"/>
              </a:solidFill>
            </a:endParaRPr>
          </a:p>
          <a:p>
            <a:pPr>
              <a:buFont typeface="Arial" pitchFamily="34" charset="0"/>
              <a:buChar char="•"/>
            </a:pPr>
            <a:endParaRPr lang="tr-TR" sz="2000" dirty="0" smtClean="0">
              <a:solidFill>
                <a:schemeClr val="bg1"/>
              </a:solidFill>
            </a:endParaRPr>
          </a:p>
          <a:p>
            <a:pPr>
              <a:buFont typeface="Arial" pitchFamily="34" charset="0"/>
              <a:buChar char="•"/>
            </a:pPr>
            <a:r>
              <a:rPr lang="tr-TR" sz="2000" dirty="0" smtClean="0">
                <a:solidFill>
                  <a:schemeClr val="bg1"/>
                </a:solidFill>
              </a:rPr>
              <a:t>Child class'daki override edilmis method'un (Overriding Method) access modifier'i Parent class'daki override edilen method'un(Overridden Method) access modifier'indan daha dar olamaz.</a:t>
            </a:r>
            <a:endParaRPr lang="de-DE" sz="2000" dirty="0" smtClean="0">
              <a:solidFill>
                <a:schemeClr val="bg1"/>
              </a:solidFill>
            </a:endParaRPr>
          </a:p>
          <a:p>
            <a:pPr>
              <a:buFont typeface="Arial" pitchFamily="34" charset="0"/>
              <a:buChar char="•"/>
            </a:pPr>
            <a:endParaRPr lang="tr-TR" sz="2000" dirty="0" smtClean="0">
              <a:solidFill>
                <a:schemeClr val="bg1"/>
              </a:solidFill>
            </a:endParaRPr>
          </a:p>
          <a:p>
            <a:pPr>
              <a:buFont typeface="Arial" pitchFamily="34" charset="0"/>
              <a:buChar char="•"/>
            </a:pPr>
            <a:r>
              <a:rPr lang="tr-TR" sz="2000" dirty="0" smtClean="0">
                <a:solidFill>
                  <a:schemeClr val="bg1"/>
                </a:solidFill>
              </a:rPr>
              <a:t>Child class'daki override edilmis methodun return type'i ya parent class'daki override edilmis methodun return type'i ile ayni olur veya onun child'larindan biri olabilir</a:t>
            </a:r>
            <a:endParaRPr lang="tr-TR"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dirty="0"/>
          </a:p>
        </p:txBody>
      </p:sp>
      <p:pic>
        <p:nvPicPr>
          <p:cNvPr id="5" name="4 Resim" descr="oops-concept.jpg"/>
          <p:cNvPicPr>
            <a:picLocks noChangeAspect="1"/>
          </p:cNvPicPr>
          <p:nvPr/>
        </p:nvPicPr>
        <p:blipFill>
          <a:blip r:embed="rId2"/>
          <a:stretch>
            <a:fillRect/>
          </a:stretch>
        </p:blipFill>
        <p:spPr>
          <a:xfrm>
            <a:off x="53340" y="714356"/>
            <a:ext cx="9037320" cy="54292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20</a:t>
            </a:fld>
            <a:endParaRPr lang="tr-TR" dirty="0"/>
          </a:p>
        </p:txBody>
      </p:sp>
      <p:sp>
        <p:nvSpPr>
          <p:cNvPr id="3" name="2 Dikdörtgen"/>
          <p:cNvSpPr/>
          <p:nvPr/>
        </p:nvSpPr>
        <p:spPr>
          <a:xfrm>
            <a:off x="785786" y="1305342"/>
            <a:ext cx="7358114" cy="4985980"/>
          </a:xfrm>
          <a:prstGeom prst="rect">
            <a:avLst/>
          </a:prstGeom>
        </p:spPr>
        <p:txBody>
          <a:bodyPr wrap="square">
            <a:spAutoFit/>
          </a:bodyPr>
          <a:lstStyle/>
          <a:p>
            <a:pPr algn="ctr"/>
            <a:r>
              <a:rPr lang="de-DE" sz="2000" b="1" dirty="0" smtClean="0">
                <a:solidFill>
                  <a:schemeClr val="bg1"/>
                </a:solidFill>
              </a:rPr>
              <a:t>Abstract</a:t>
            </a:r>
          </a:p>
          <a:p>
            <a:pPr algn="ctr"/>
            <a:endParaRPr lang="de-DE" sz="2000" b="1" dirty="0" smtClean="0">
              <a:solidFill>
                <a:schemeClr val="bg1"/>
              </a:solidFill>
            </a:endParaRPr>
          </a:p>
          <a:p>
            <a:pPr>
              <a:buFont typeface="Arial" pitchFamily="34" charset="0"/>
              <a:buChar char="•"/>
            </a:pPr>
            <a:r>
              <a:rPr lang="tr-TR" sz="2000" dirty="0" smtClean="0">
                <a:solidFill>
                  <a:schemeClr val="bg1"/>
                </a:solidFill>
              </a:rPr>
              <a:t>Abstract sınıflar,genellikle ortak özellikleri olan nesneleri tek bir çatı altında toplamak için kullanılır.</a:t>
            </a:r>
            <a:endParaRPr lang="de-DE" sz="2000" dirty="0" smtClean="0">
              <a:solidFill>
                <a:schemeClr val="bg1"/>
              </a:solidFill>
            </a:endParaRPr>
          </a:p>
          <a:p>
            <a:endParaRPr lang="de-DE" sz="2000" b="1" dirty="0" smtClean="0">
              <a:solidFill>
                <a:schemeClr val="bg1"/>
              </a:solidFill>
            </a:endParaRPr>
          </a:p>
          <a:p>
            <a:pPr>
              <a:buFont typeface="Arial" pitchFamily="34" charset="0"/>
              <a:buChar char="•"/>
            </a:pPr>
            <a:r>
              <a:rPr lang="tr-TR" sz="2000" dirty="0" smtClean="0">
                <a:solidFill>
                  <a:schemeClr val="bg1"/>
                </a:solidFill>
              </a:rPr>
              <a:t>"abstract" soyut demektir, zit anlamlisi "concrete" dir. "concrete" somut demektir.</a:t>
            </a:r>
            <a:endParaRPr lang="de-DE" sz="2000" dirty="0" smtClean="0">
              <a:solidFill>
                <a:schemeClr val="bg1"/>
              </a:solidFill>
            </a:endParaRPr>
          </a:p>
          <a:p>
            <a:endParaRPr lang="de-DE" sz="2000" dirty="0" smtClean="0">
              <a:solidFill>
                <a:schemeClr val="bg1"/>
              </a:solidFill>
            </a:endParaRPr>
          </a:p>
          <a:p>
            <a:pPr>
              <a:buFont typeface="Arial" pitchFamily="34" charset="0"/>
              <a:buChar char="•"/>
            </a:pPr>
            <a:r>
              <a:rPr lang="de-DE" sz="2000" dirty="0" smtClean="0">
                <a:solidFill>
                  <a:schemeClr val="bg1"/>
                </a:solidFill>
              </a:rPr>
              <a:t>A</a:t>
            </a:r>
            <a:r>
              <a:rPr lang="tr-TR" sz="2000" dirty="0" smtClean="0">
                <a:solidFill>
                  <a:schemeClr val="bg1"/>
                </a:solidFill>
              </a:rPr>
              <a:t>bstract class olusturarak child class'lari bazi seyleri yapmaya mecbur kilariz. abstract class icerisinde olusturdugunuz abstract methodlar child class'lar tarafindan  uygulanmak zorundadir. concrete class icine abstract method yazamayiz.</a:t>
            </a:r>
            <a:endParaRPr lang="de-DE" sz="2000" dirty="0" smtClean="0">
              <a:solidFill>
                <a:schemeClr val="bg1"/>
              </a:solidFill>
            </a:endParaRPr>
          </a:p>
          <a:p>
            <a:endParaRPr lang="de-DE" sz="2000" dirty="0" smtClean="0">
              <a:solidFill>
                <a:schemeClr val="bg1"/>
              </a:solidFill>
            </a:endParaRPr>
          </a:p>
          <a:p>
            <a:endParaRPr lang="tr-TR" sz="2000" dirty="0" smtClean="0">
              <a:solidFill>
                <a:schemeClr val="bg1"/>
              </a:solidFill>
            </a:endParaRPr>
          </a:p>
          <a:p>
            <a:endParaRPr lang="de-DE" sz="2000" b="1" dirty="0" smtClean="0">
              <a:solidFill>
                <a:schemeClr val="bg1"/>
              </a:solidFill>
            </a:endParaRPr>
          </a:p>
          <a:p>
            <a:endParaRPr lang="de-DE" dirty="0" smtClean="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21</a:t>
            </a:fld>
            <a:endParaRPr lang="tr-TR" dirty="0"/>
          </a:p>
        </p:txBody>
      </p:sp>
      <p:sp>
        <p:nvSpPr>
          <p:cNvPr id="3" name="2 Dikdörtgen"/>
          <p:cNvSpPr/>
          <p:nvPr/>
        </p:nvSpPr>
        <p:spPr>
          <a:xfrm>
            <a:off x="428596" y="1142984"/>
            <a:ext cx="8215370" cy="5355312"/>
          </a:xfrm>
          <a:prstGeom prst="rect">
            <a:avLst/>
          </a:prstGeom>
        </p:spPr>
        <p:txBody>
          <a:bodyPr wrap="square">
            <a:spAutoFit/>
          </a:bodyPr>
          <a:lstStyle/>
          <a:p>
            <a:r>
              <a:rPr lang="tr-TR" dirty="0" smtClean="0">
                <a:solidFill>
                  <a:schemeClr val="bg1"/>
                </a:solidFill>
              </a:rPr>
              <a:t>abstract" class'lardan object uretilemez. Cunku object concrete(somut)'tir ama "abstract" class abstract(soyut)'tur.</a:t>
            </a:r>
            <a:endParaRPr lang="de-DE" dirty="0" smtClean="0">
              <a:solidFill>
                <a:schemeClr val="bg1"/>
              </a:solidFill>
            </a:endParaRPr>
          </a:p>
          <a:p>
            <a:endParaRPr lang="de-DE" dirty="0" smtClean="0">
              <a:solidFill>
                <a:schemeClr val="bg1"/>
              </a:solidFill>
            </a:endParaRPr>
          </a:p>
          <a:p>
            <a:r>
              <a:rPr lang="tr-TR" dirty="0" smtClean="0">
                <a:solidFill>
                  <a:schemeClr val="bg1"/>
                </a:solidFill>
              </a:rPr>
              <a:t>abstract" class'lar icine abstract olmayan method'lar(concrete) methodlar yazabilirsiniz. Bu methodlar child class'lar tarafindan istege bagli olarak kullanilabilirler.</a:t>
            </a:r>
            <a:endParaRPr lang="de-DE" dirty="0" smtClean="0">
              <a:solidFill>
                <a:schemeClr val="bg1"/>
              </a:solidFill>
            </a:endParaRPr>
          </a:p>
          <a:p>
            <a:endParaRPr lang="de-DE" dirty="0" smtClean="0">
              <a:solidFill>
                <a:schemeClr val="bg1"/>
              </a:solidFill>
            </a:endParaRPr>
          </a:p>
          <a:p>
            <a:r>
              <a:rPr lang="tr-TR" dirty="0" smtClean="0">
                <a:solidFill>
                  <a:schemeClr val="bg1"/>
                </a:solidFill>
              </a:rPr>
              <a:t>Concrete class'lar parent'lari olan abstract class'lardaki tum abstract methodlari override etmek zorundadirlar. Aksi takdirde Compile Time Error olusur.</a:t>
            </a:r>
            <a:endParaRPr lang="de-DE" dirty="0" smtClean="0">
              <a:solidFill>
                <a:schemeClr val="bg1"/>
              </a:solidFill>
            </a:endParaRPr>
          </a:p>
          <a:p>
            <a:endParaRPr lang="de-DE" dirty="0" smtClean="0">
              <a:solidFill>
                <a:schemeClr val="bg1"/>
              </a:solidFill>
            </a:endParaRPr>
          </a:p>
          <a:p>
            <a:r>
              <a:rPr lang="tr-TR" dirty="0" smtClean="0">
                <a:solidFill>
                  <a:schemeClr val="bg1"/>
                </a:solidFill>
              </a:rPr>
              <a:t>Concrete methodlarin override edilmesi istege baglidir</a:t>
            </a:r>
            <a:endParaRPr lang="de-DE" dirty="0" smtClean="0">
              <a:solidFill>
                <a:schemeClr val="bg1"/>
              </a:solidFill>
            </a:endParaRPr>
          </a:p>
          <a:p>
            <a:endParaRPr lang="de-DE" dirty="0" smtClean="0">
              <a:solidFill>
                <a:schemeClr val="bg1"/>
              </a:solidFill>
            </a:endParaRPr>
          </a:p>
          <a:p>
            <a:r>
              <a:rPr lang="tr-TR" dirty="0" smtClean="0">
                <a:solidFill>
                  <a:schemeClr val="bg1"/>
                </a:solidFill>
              </a:rPr>
              <a:t>Concrete class'lar TUM abstract parent'larindaki TUM abstract methodlari  override etmek zorundadirlar. Aksi takdirde Compile Time Error olusur.</a:t>
            </a:r>
            <a:endParaRPr lang="de-DE" dirty="0" smtClean="0">
              <a:solidFill>
                <a:schemeClr val="bg1"/>
              </a:solidFill>
            </a:endParaRPr>
          </a:p>
          <a:p>
            <a:endParaRPr lang="de-DE" dirty="0" smtClean="0">
              <a:solidFill>
                <a:schemeClr val="bg1"/>
              </a:solidFill>
            </a:endParaRPr>
          </a:p>
          <a:p>
            <a:r>
              <a:rPr lang="tr-TR" dirty="0" smtClean="0">
                <a:solidFill>
                  <a:schemeClr val="bg1"/>
                </a:solidFill>
              </a:rPr>
              <a:t>abstract methodlar  final </a:t>
            </a:r>
            <a:r>
              <a:rPr lang="de-DE" dirty="0" smtClean="0">
                <a:solidFill>
                  <a:schemeClr val="bg1"/>
                </a:solidFill>
              </a:rPr>
              <a:t> ve private </a:t>
            </a:r>
            <a:r>
              <a:rPr lang="tr-TR" dirty="0" smtClean="0">
                <a:solidFill>
                  <a:schemeClr val="bg1"/>
                </a:solidFill>
              </a:rPr>
              <a:t>olamazlar</a:t>
            </a:r>
          </a:p>
          <a:p>
            <a:endParaRPr lang="de-DE" dirty="0" smtClean="0">
              <a:solidFill>
                <a:schemeClr val="bg1"/>
              </a:solidFill>
            </a:endParaRPr>
          </a:p>
          <a:p>
            <a:endParaRPr lang="de-DE" dirty="0" smtClean="0">
              <a:solidFill>
                <a:schemeClr val="bg1"/>
              </a:solidFill>
            </a:endParaRPr>
          </a:p>
          <a:p>
            <a:endParaRPr lang="tr-TR"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22</a:t>
            </a:fld>
            <a:endParaRPr lang="tr-TR" dirty="0"/>
          </a:p>
        </p:txBody>
      </p:sp>
      <p:sp>
        <p:nvSpPr>
          <p:cNvPr id="4" name="3 Dikdörtgen"/>
          <p:cNvSpPr/>
          <p:nvPr/>
        </p:nvSpPr>
        <p:spPr>
          <a:xfrm>
            <a:off x="571472" y="1142984"/>
            <a:ext cx="6858048" cy="2862322"/>
          </a:xfrm>
          <a:prstGeom prst="rect">
            <a:avLst/>
          </a:prstGeom>
        </p:spPr>
        <p:txBody>
          <a:bodyPr wrap="square">
            <a:spAutoFit/>
          </a:bodyPr>
          <a:lstStyle/>
          <a:p>
            <a:pPr algn="ctr"/>
            <a:r>
              <a:rPr lang="tr-TR" sz="2000" b="1" dirty="0" smtClean="0">
                <a:solidFill>
                  <a:schemeClr val="bg1"/>
                </a:solidFill>
              </a:rPr>
              <a:t>Interface</a:t>
            </a:r>
            <a:endParaRPr lang="de-DE" sz="2000" b="1" dirty="0" smtClean="0">
              <a:solidFill>
                <a:schemeClr val="bg1"/>
              </a:solidFill>
            </a:endParaRPr>
          </a:p>
          <a:p>
            <a:pPr algn="ctr"/>
            <a:endParaRPr lang="de-DE" sz="2000" b="1" dirty="0" smtClean="0">
              <a:solidFill>
                <a:schemeClr val="bg1"/>
              </a:solidFill>
            </a:endParaRPr>
          </a:p>
          <a:p>
            <a:pPr algn="ctr"/>
            <a:endParaRPr lang="de-DE" sz="2000" b="1" dirty="0" smtClean="0">
              <a:solidFill>
                <a:schemeClr val="bg1"/>
              </a:solidFill>
            </a:endParaRPr>
          </a:p>
          <a:p>
            <a:r>
              <a:rPr lang="tr-TR" sz="2000" dirty="0" smtClean="0">
                <a:solidFill>
                  <a:schemeClr val="bg1"/>
                </a:solidFill>
              </a:rPr>
              <a:t>Interface bir class degildir, interface interface'dir.</a:t>
            </a:r>
            <a:endParaRPr lang="de-DE" sz="2000" dirty="0" smtClean="0">
              <a:solidFill>
                <a:schemeClr val="bg1"/>
              </a:solidFill>
            </a:endParaRPr>
          </a:p>
          <a:p>
            <a:endParaRPr lang="de-DE" sz="2000" b="1" dirty="0" smtClean="0">
              <a:solidFill>
                <a:schemeClr val="bg1"/>
              </a:solidFill>
            </a:endParaRPr>
          </a:p>
          <a:p>
            <a:r>
              <a:rPr lang="tr-TR" sz="2000" dirty="0" smtClean="0">
                <a:solidFill>
                  <a:schemeClr val="bg1"/>
                </a:solidFill>
              </a:rPr>
              <a:t> interface'ler sadece abstract method icerebilir.  Bu yuzden interface kullanimi "full abstraction" olarak adlandirilir. Abstract class kulanimina   "partial abstraction" denir.</a:t>
            </a:r>
          </a:p>
          <a:p>
            <a:endParaRPr lang="tr-TR" sz="2000"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23</a:t>
            </a:fld>
            <a:endParaRPr lang="tr-TR" dirty="0"/>
          </a:p>
        </p:txBody>
      </p:sp>
      <p:sp>
        <p:nvSpPr>
          <p:cNvPr id="4" name="3 Dikdörtgen"/>
          <p:cNvSpPr/>
          <p:nvPr/>
        </p:nvSpPr>
        <p:spPr>
          <a:xfrm>
            <a:off x="428596" y="714356"/>
            <a:ext cx="8715404" cy="8679299"/>
          </a:xfrm>
          <a:prstGeom prst="rect">
            <a:avLst/>
          </a:prstGeom>
        </p:spPr>
        <p:txBody>
          <a:bodyPr wrap="square">
            <a:spAutoFit/>
          </a:bodyPr>
          <a:lstStyle/>
          <a:p>
            <a:r>
              <a:rPr lang="tr-TR" dirty="0" smtClean="0"/>
              <a:t>interface'lerdeki method'larin access modifierlari default olarak "public" olur, </a:t>
            </a:r>
          </a:p>
          <a:p>
            <a:r>
              <a:rPr lang="tr-TR" dirty="0" smtClean="0"/>
              <a:t>	   protected, private ve default olamaz.</a:t>
            </a:r>
            <a:endParaRPr lang="de-DE" dirty="0" smtClean="0"/>
          </a:p>
          <a:p>
            <a:endParaRPr lang="de-DE" dirty="0" smtClean="0"/>
          </a:p>
          <a:p>
            <a:r>
              <a:rPr lang="tr-TR" dirty="0" smtClean="0"/>
              <a:t>Bir class'i bir interface'in child'i yapmak icin "implements" keyword kullaniriz.</a:t>
            </a:r>
            <a:endParaRPr lang="de-DE" dirty="0" smtClean="0"/>
          </a:p>
          <a:p>
            <a:endParaRPr lang="de-DE" dirty="0" smtClean="0"/>
          </a:p>
          <a:p>
            <a:r>
              <a:rPr lang="de-DE" dirty="0" smtClean="0"/>
              <a:t>Interface de birden fazla parent olabilir,ama abstract ta bir tanedir.</a:t>
            </a:r>
          </a:p>
          <a:p>
            <a:endParaRPr lang="de-DE" dirty="0" smtClean="0"/>
          </a:p>
          <a:p>
            <a:r>
              <a:rPr lang="tr-TR" dirty="0" smtClean="0"/>
              <a:t>interface'lerde variable'lar default olarak "final" </a:t>
            </a:r>
            <a:r>
              <a:rPr lang="de-DE" dirty="0" smtClean="0"/>
              <a:t>,</a:t>
            </a:r>
            <a:r>
              <a:rPr lang="tr-TR" dirty="0" smtClean="0"/>
              <a:t> "public" </a:t>
            </a:r>
            <a:r>
              <a:rPr lang="de-DE" dirty="0" smtClean="0"/>
              <a:t> ve </a:t>
            </a:r>
            <a:r>
              <a:rPr lang="tr-TR" dirty="0" smtClean="0"/>
              <a:t>"static" olurlar</a:t>
            </a:r>
            <a:r>
              <a:rPr lang="de-DE" dirty="0" smtClean="0"/>
              <a:t>.</a:t>
            </a:r>
          </a:p>
          <a:p>
            <a:endParaRPr lang="de-DE" dirty="0" smtClean="0"/>
          </a:p>
          <a:p>
            <a:r>
              <a:rPr lang="tr-TR" dirty="0" smtClean="0"/>
              <a:t>interface'lerde variable olusturdugunuzda mutlaka deger atamasi(initialize) yapmalisiniz.</a:t>
            </a:r>
            <a:endParaRPr lang="de-DE" dirty="0" smtClean="0"/>
          </a:p>
          <a:p>
            <a:endParaRPr lang="de-DE" dirty="0" smtClean="0"/>
          </a:p>
          <a:p>
            <a:r>
              <a:rPr lang="tr-TR" dirty="0" smtClean="0"/>
              <a:t>interface icine concrete method koyarsaniz Compile Time Error</a:t>
            </a:r>
            <a:r>
              <a:rPr lang="de-DE" dirty="0" smtClean="0"/>
              <a:t> </a:t>
            </a:r>
            <a:r>
              <a:rPr lang="tr-TR" dirty="0" smtClean="0"/>
              <a:t> verir. </a:t>
            </a:r>
            <a:endParaRPr lang="de-DE" dirty="0" smtClean="0"/>
          </a:p>
          <a:p>
            <a:r>
              <a:rPr lang="de-DE" dirty="0" smtClean="0"/>
              <a:t>Bodyli method olusturabilmek icin default ve static kelimelerini kullanmaliyiz.Ama child class larin override etme zorunlulugu yoktur.</a:t>
            </a:r>
          </a:p>
          <a:p>
            <a:endParaRPr lang="de-DE" dirty="0" smtClean="0"/>
          </a:p>
          <a:p>
            <a:r>
              <a:rPr lang="tr-TR" dirty="0" smtClean="0"/>
              <a:t>1'den fazla interface'i bir class icin parent yaptiginizda, parent olan    interface'lerde ayni isimli variable'lar kullanabilirsiniz. Ancak,  hangi variable'i kullanacaginiza interface ismini kullanarak siz karar vermelisiniz. Aksi takdirde Java hangisini kullanacagina karar    veremez bu yuzden Compile Time Error alirsiniz.</a:t>
            </a:r>
            <a:endParaRPr lang="de-DE" dirty="0" smtClean="0"/>
          </a:p>
          <a:p>
            <a:endParaRPr lang="de-DE" dirty="0" smtClean="0">
              <a:solidFill>
                <a:schemeClr val="bg1"/>
              </a:solidFill>
            </a:endParaRPr>
          </a:p>
          <a:p>
            <a:endParaRPr lang="de-DE" dirty="0" smtClean="0">
              <a:solidFill>
                <a:schemeClr val="bg1"/>
              </a:solidFill>
            </a:endParaRPr>
          </a:p>
          <a:p>
            <a:endParaRPr lang="de-DE" dirty="0" smtClean="0">
              <a:solidFill>
                <a:schemeClr val="bg1"/>
              </a:solidFill>
            </a:endParaRPr>
          </a:p>
          <a:p>
            <a:endParaRPr lang="de-DE" dirty="0" smtClean="0">
              <a:solidFill>
                <a:schemeClr val="bg1"/>
              </a:solidFill>
            </a:endParaRPr>
          </a:p>
          <a:p>
            <a:endParaRPr lang="de-DE" dirty="0" smtClean="0">
              <a:solidFill>
                <a:schemeClr val="bg1"/>
              </a:solidFill>
            </a:endParaRPr>
          </a:p>
          <a:p>
            <a:endParaRPr lang="de-DE" dirty="0" smtClean="0">
              <a:solidFill>
                <a:schemeClr val="bg1"/>
              </a:solidFill>
            </a:endParaRPr>
          </a:p>
          <a:p>
            <a:endParaRPr lang="de-DE" dirty="0" smtClean="0">
              <a:solidFill>
                <a:schemeClr val="bg1"/>
              </a:solidFill>
            </a:endParaRPr>
          </a:p>
          <a:p>
            <a:endParaRPr lang="de-DE" dirty="0" smtClean="0">
              <a:solidFill>
                <a:schemeClr val="bg1"/>
              </a:solidFill>
            </a:endParaRPr>
          </a:p>
          <a:p>
            <a:endParaRPr lang="de-DE" dirty="0" smtClean="0">
              <a:solidFill>
                <a:schemeClr val="bg1"/>
              </a:solidFill>
            </a:endParaRPr>
          </a:p>
          <a:p>
            <a:endParaRPr lang="tr-TR"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24</a:t>
            </a:fld>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25</a:t>
            </a:fld>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26</a:t>
            </a:fld>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27</a:t>
            </a:fld>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3</a:t>
            </a:fld>
            <a:endParaRPr lang="tr-TR" dirty="0"/>
          </a:p>
        </p:txBody>
      </p:sp>
      <p:sp>
        <p:nvSpPr>
          <p:cNvPr id="4" name="3 Dikdörtgen"/>
          <p:cNvSpPr/>
          <p:nvPr/>
        </p:nvSpPr>
        <p:spPr>
          <a:xfrm>
            <a:off x="714348" y="1500174"/>
            <a:ext cx="7929618" cy="4199611"/>
          </a:xfrm>
          <a:prstGeom prst="rect">
            <a:avLst/>
          </a:prstGeom>
        </p:spPr>
        <p:txBody>
          <a:bodyPr wrap="square">
            <a:spAutoFit/>
          </a:bodyPr>
          <a:lstStyle/>
          <a:p>
            <a:pPr>
              <a:lnSpc>
                <a:spcPct val="150000"/>
              </a:lnSpc>
            </a:pPr>
            <a:r>
              <a:rPr lang="tr-TR" sz="2000" b="1" dirty="0" smtClean="0">
                <a:solidFill>
                  <a:schemeClr val="bg1"/>
                </a:solidFill>
              </a:rPr>
              <a:t>Nesne Yönelimli Programlama</a:t>
            </a:r>
            <a:r>
              <a:rPr lang="tr-TR" sz="2000" dirty="0" smtClean="0">
                <a:solidFill>
                  <a:schemeClr val="bg1"/>
                </a:solidFill>
              </a:rPr>
              <a:t> da temel mantık, yapacağımız işlemleri tek bir sınıf içerisinde alt alta yazılmış uzun kodlarla değilde daha kısa yazılmış ve sınıfların mantıksal olarak birbirinden ayrılmış bir şekilde tasarlanmasıdır. Hatta sınıflar içerisinde yapılacak işlemlerin farklı metotlar içerisinde yazılarak yapının daha sade ve anlaşılır hale gelmesini sağlamaktır. </a:t>
            </a:r>
            <a:r>
              <a:rPr lang="tr-TR" sz="2000" i="1" dirty="0" smtClean="0">
                <a:solidFill>
                  <a:schemeClr val="bg1"/>
                </a:solidFill>
              </a:rPr>
              <a:t>Burada esas amaç; mantıksal yapıları kullanırken </a:t>
            </a:r>
            <a:r>
              <a:rPr lang="tr-TR" sz="2000" b="1" i="1" dirty="0" smtClean="0">
                <a:solidFill>
                  <a:schemeClr val="bg1"/>
                </a:solidFill>
              </a:rPr>
              <a:t>kalıtım</a:t>
            </a:r>
            <a:r>
              <a:rPr lang="tr-TR" sz="2000" i="1" dirty="0" smtClean="0">
                <a:solidFill>
                  <a:schemeClr val="bg1"/>
                </a:solidFill>
              </a:rPr>
              <a:t>dan faydalanmak, sınıfları </a:t>
            </a:r>
            <a:r>
              <a:rPr lang="tr-TR" sz="2000" b="1" i="1" dirty="0" smtClean="0">
                <a:solidFill>
                  <a:schemeClr val="bg1"/>
                </a:solidFill>
              </a:rPr>
              <a:t>soyutlamak</a:t>
            </a:r>
            <a:r>
              <a:rPr lang="tr-TR" sz="2000" i="1" dirty="0" smtClean="0">
                <a:solidFill>
                  <a:schemeClr val="bg1"/>
                </a:solidFill>
              </a:rPr>
              <a:t>, ilişkili metotları, değişkenleri </a:t>
            </a:r>
            <a:r>
              <a:rPr lang="tr-TR" sz="2000" b="1" i="1" dirty="0" smtClean="0">
                <a:solidFill>
                  <a:schemeClr val="bg1"/>
                </a:solidFill>
              </a:rPr>
              <a:t>kapsüllemek</a:t>
            </a:r>
            <a:r>
              <a:rPr lang="tr-TR" sz="2000" i="1" dirty="0" smtClean="0">
                <a:solidFill>
                  <a:schemeClr val="bg1"/>
                </a:solidFill>
              </a:rPr>
              <a:t> ve bir arayüz vasıtasıyla birden çok sınıfa </a:t>
            </a:r>
            <a:r>
              <a:rPr lang="tr-TR" sz="2000" b="1" i="1" dirty="0" smtClean="0">
                <a:solidFill>
                  <a:schemeClr val="bg1"/>
                </a:solidFill>
              </a:rPr>
              <a:t>çok biçimlilik</a:t>
            </a:r>
            <a:r>
              <a:rPr lang="tr-TR" sz="2000" i="1" dirty="0" smtClean="0">
                <a:solidFill>
                  <a:schemeClr val="bg1"/>
                </a:solidFill>
              </a:rPr>
              <a:t> sağlamaktır.</a:t>
            </a:r>
            <a:endParaRPr lang="tr-TR"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642910" y="1571612"/>
            <a:ext cx="7786742" cy="4247317"/>
          </a:xfrm>
          <a:prstGeom prst="rect">
            <a:avLst/>
          </a:prstGeom>
        </p:spPr>
        <p:txBody>
          <a:bodyPr wrap="square">
            <a:spAutoFit/>
          </a:bodyPr>
          <a:lstStyle/>
          <a:p>
            <a:pPr>
              <a:lnSpc>
                <a:spcPct val="150000"/>
              </a:lnSpc>
            </a:pPr>
            <a:r>
              <a:rPr lang="tr-TR" sz="2000" b="1" dirty="0" smtClean="0">
                <a:solidFill>
                  <a:schemeClr val="bg1"/>
                </a:solidFill>
              </a:rPr>
              <a:t>Inheritance</a:t>
            </a:r>
            <a:r>
              <a:rPr lang="de-DE" sz="2000" b="1" dirty="0" smtClean="0">
                <a:solidFill>
                  <a:schemeClr val="bg1"/>
                </a:solidFill>
              </a:rPr>
              <a:t>-</a:t>
            </a:r>
            <a:r>
              <a:rPr lang="tr-TR" sz="2000" b="1" dirty="0" smtClean="0">
                <a:solidFill>
                  <a:schemeClr val="bg1"/>
                </a:solidFill>
              </a:rPr>
              <a:t>kalıtım-miras:Bir </a:t>
            </a:r>
            <a:r>
              <a:rPr lang="de-DE" sz="2000" b="1" dirty="0" smtClean="0">
                <a:solidFill>
                  <a:schemeClr val="bg1"/>
                </a:solidFill>
              </a:rPr>
              <a:t> </a:t>
            </a:r>
            <a:r>
              <a:rPr lang="tr-TR" sz="2000" dirty="0" smtClean="0">
                <a:solidFill>
                  <a:schemeClr val="bg1"/>
                </a:solidFill>
              </a:rPr>
              <a:t>sınıfın başka</a:t>
            </a:r>
            <a:r>
              <a:rPr lang="de-DE" sz="2000" dirty="0" smtClean="0">
                <a:solidFill>
                  <a:schemeClr val="bg1"/>
                </a:solidFill>
              </a:rPr>
              <a:t> </a:t>
            </a:r>
            <a:r>
              <a:rPr lang="tr-TR" sz="2000" dirty="0" smtClean="0">
                <a:solidFill>
                  <a:schemeClr val="bg1"/>
                </a:solidFill>
              </a:rPr>
              <a:t>bir sınıfın özelliklerini elde ettiği miras aldığı</a:t>
            </a:r>
            <a:r>
              <a:rPr lang="de-DE" sz="2000" dirty="0" smtClean="0">
                <a:solidFill>
                  <a:schemeClr val="bg1"/>
                </a:solidFill>
              </a:rPr>
              <a:t> </a:t>
            </a:r>
            <a:r>
              <a:rPr lang="tr-TR" sz="2000" dirty="0" smtClean="0">
                <a:solidFill>
                  <a:schemeClr val="bg1"/>
                </a:solidFill>
              </a:rPr>
              <a:t>bir süreçtir. </a:t>
            </a:r>
            <a:endParaRPr lang="de-DE" sz="2000" dirty="0" smtClean="0">
              <a:solidFill>
                <a:schemeClr val="bg1"/>
              </a:solidFill>
            </a:endParaRPr>
          </a:p>
          <a:p>
            <a:pPr>
              <a:lnSpc>
                <a:spcPct val="150000"/>
              </a:lnSpc>
            </a:pPr>
            <a:endParaRPr lang="tr-TR" sz="2000" dirty="0" smtClean="0">
              <a:solidFill>
                <a:schemeClr val="bg1"/>
              </a:solidFill>
            </a:endParaRPr>
          </a:p>
          <a:p>
            <a:pPr>
              <a:lnSpc>
                <a:spcPct val="150000"/>
              </a:lnSpc>
            </a:pPr>
            <a:r>
              <a:rPr lang="tr-TR" sz="2000" b="1" dirty="0" smtClean="0">
                <a:solidFill>
                  <a:schemeClr val="bg1"/>
                </a:solidFill>
              </a:rPr>
              <a:t>Encapsulation</a:t>
            </a:r>
            <a:r>
              <a:rPr lang="de-DE" sz="2000" b="1" dirty="0" smtClean="0">
                <a:solidFill>
                  <a:schemeClr val="bg1"/>
                </a:solidFill>
              </a:rPr>
              <a:t>-</a:t>
            </a:r>
            <a:r>
              <a:rPr lang="tr-TR" sz="2000" b="1" dirty="0" smtClean="0">
                <a:solidFill>
                  <a:schemeClr val="bg1"/>
                </a:solidFill>
              </a:rPr>
              <a:t>kapsülleme</a:t>
            </a:r>
            <a:r>
              <a:rPr lang="tr-TR" sz="2000" dirty="0" smtClean="0">
                <a:solidFill>
                  <a:schemeClr val="bg1"/>
                </a:solidFill>
              </a:rPr>
              <a:t>: Verileri sarmalama m</a:t>
            </a:r>
            <a:r>
              <a:rPr lang="de-DE" sz="2000" dirty="0" smtClean="0">
                <a:solidFill>
                  <a:schemeClr val="bg1"/>
                </a:solidFill>
              </a:rPr>
              <a:t>e</a:t>
            </a:r>
            <a:r>
              <a:rPr lang="tr-TR" sz="2000" dirty="0" smtClean="0">
                <a:solidFill>
                  <a:schemeClr val="bg1"/>
                </a:solidFill>
              </a:rPr>
              <a:t>kanizmasıdır. </a:t>
            </a:r>
            <a:endParaRPr lang="de-DE" sz="2000" dirty="0" smtClean="0">
              <a:solidFill>
                <a:schemeClr val="bg1"/>
              </a:solidFill>
            </a:endParaRPr>
          </a:p>
          <a:p>
            <a:pPr>
              <a:lnSpc>
                <a:spcPct val="150000"/>
              </a:lnSpc>
            </a:pPr>
            <a:endParaRPr lang="tr-TR" sz="2000" dirty="0" smtClean="0">
              <a:solidFill>
                <a:schemeClr val="bg1"/>
              </a:solidFill>
            </a:endParaRPr>
          </a:p>
          <a:p>
            <a:pPr>
              <a:lnSpc>
                <a:spcPct val="150000"/>
              </a:lnSpc>
            </a:pPr>
            <a:r>
              <a:rPr lang="tr-TR" sz="2000" b="1" dirty="0" smtClean="0">
                <a:solidFill>
                  <a:schemeClr val="bg1"/>
                </a:solidFill>
              </a:rPr>
              <a:t>Abstraction-soyutlama</a:t>
            </a:r>
            <a:r>
              <a:rPr lang="tr-TR" sz="2000" dirty="0" smtClean="0">
                <a:solidFill>
                  <a:schemeClr val="bg1"/>
                </a:solidFill>
              </a:rPr>
              <a:t>: Kullanıcıdan var</a:t>
            </a:r>
            <a:r>
              <a:rPr lang="de-DE" sz="2000" dirty="0" smtClean="0">
                <a:solidFill>
                  <a:schemeClr val="bg1"/>
                </a:solidFill>
              </a:rPr>
              <a:t> </a:t>
            </a:r>
            <a:r>
              <a:rPr lang="tr-TR" sz="2000" dirty="0" smtClean="0">
                <a:solidFill>
                  <a:schemeClr val="bg1"/>
                </a:solidFill>
              </a:rPr>
              <a:t>olan detayları gizleme metodolojisidir. </a:t>
            </a:r>
            <a:endParaRPr lang="de-DE" sz="2000" dirty="0" smtClean="0">
              <a:solidFill>
                <a:schemeClr val="bg1"/>
              </a:solidFill>
            </a:endParaRPr>
          </a:p>
          <a:p>
            <a:pPr>
              <a:lnSpc>
                <a:spcPct val="150000"/>
              </a:lnSpc>
            </a:pPr>
            <a:endParaRPr lang="tr-TR" sz="2000" dirty="0" smtClean="0">
              <a:solidFill>
                <a:schemeClr val="bg1"/>
              </a:solidFill>
            </a:endParaRPr>
          </a:p>
          <a:p>
            <a:pPr>
              <a:lnSpc>
                <a:spcPct val="150000"/>
              </a:lnSpc>
            </a:pPr>
            <a:r>
              <a:rPr lang="tr-TR" sz="2000" b="1" dirty="0" smtClean="0">
                <a:solidFill>
                  <a:schemeClr val="bg1"/>
                </a:solidFill>
              </a:rPr>
              <a:t>Polymorphism: </a:t>
            </a:r>
            <a:r>
              <a:rPr lang="tr-TR" sz="2000" dirty="0" smtClean="0">
                <a:solidFill>
                  <a:schemeClr val="bg1"/>
                </a:solidFill>
              </a:rPr>
              <a:t>Bir değişkenin birden çok form alma yeteneğidir.</a:t>
            </a:r>
            <a:endParaRPr lang="tr-TR" sz="2000" dirty="0">
              <a:solidFill>
                <a:schemeClr val="bg1"/>
              </a:solidFill>
            </a:endParaRPr>
          </a:p>
        </p:txBody>
      </p:sp>
      <p:sp>
        <p:nvSpPr>
          <p:cNvPr id="3" name="2 Slayt Numarası Yer Tutucusu"/>
          <p:cNvSpPr>
            <a:spLocks noGrp="1"/>
          </p:cNvSpPr>
          <p:nvPr>
            <p:ph type="sldNum" sz="quarter" idx="12"/>
          </p:nvPr>
        </p:nvSpPr>
        <p:spPr/>
        <p:txBody>
          <a:bodyPr/>
          <a:lstStyle/>
          <a:p>
            <a:fld id="{B1DEFA8C-F947-479F-BE07-76B6B3F80BF1}" type="slidenum">
              <a:rPr lang="tr-TR" smtClean="0"/>
              <a:pPr/>
              <a:t>4</a:t>
            </a:fld>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5</a:t>
            </a:fld>
            <a:endParaRPr lang="tr-TR" dirty="0"/>
          </a:p>
        </p:txBody>
      </p:sp>
      <p:pic>
        <p:nvPicPr>
          <p:cNvPr id="3" name="2 Resim" descr="Object-oriented-Programming.jpg"/>
          <p:cNvPicPr>
            <a:picLocks noChangeAspect="1"/>
          </p:cNvPicPr>
          <p:nvPr/>
        </p:nvPicPr>
        <p:blipFill>
          <a:blip r:embed="rId2"/>
          <a:stretch>
            <a:fillRect/>
          </a:stretch>
        </p:blipFill>
        <p:spPr>
          <a:xfrm>
            <a:off x="928662" y="9468"/>
            <a:ext cx="6858016" cy="68485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857224" y="928670"/>
            <a:ext cx="7429552" cy="3785652"/>
          </a:xfrm>
          <a:prstGeom prst="rect">
            <a:avLst/>
          </a:prstGeom>
        </p:spPr>
        <p:txBody>
          <a:bodyPr wrap="square">
            <a:spAutoFit/>
          </a:bodyPr>
          <a:lstStyle/>
          <a:p>
            <a:pPr algn="ctr"/>
            <a:r>
              <a:rPr lang="tr-TR" sz="2000" b="1" dirty="0" smtClean="0">
                <a:solidFill>
                  <a:schemeClr val="bg1"/>
                </a:solidFill>
              </a:rPr>
              <a:t>Encapsulation</a:t>
            </a:r>
            <a:endParaRPr lang="de-DE" sz="2000" b="1" dirty="0" smtClean="0">
              <a:solidFill>
                <a:schemeClr val="bg1"/>
              </a:solidFill>
            </a:endParaRPr>
          </a:p>
          <a:p>
            <a:endParaRPr lang="de-DE" sz="2000" b="1" dirty="0" smtClean="0">
              <a:solidFill>
                <a:schemeClr val="bg1"/>
              </a:solidFill>
            </a:endParaRPr>
          </a:p>
          <a:p>
            <a:r>
              <a:rPr lang="tr-TR" sz="2000" b="1" dirty="0" smtClean="0">
                <a:solidFill>
                  <a:schemeClr val="bg1"/>
                </a:solidFill>
              </a:rPr>
              <a:t>Encapsulation</a:t>
            </a:r>
            <a:r>
              <a:rPr lang="tr-TR" sz="2000" dirty="0" smtClean="0">
                <a:solidFill>
                  <a:schemeClr val="bg1"/>
                </a:solidFill>
              </a:rPr>
              <a:t> kelimesinin Türkçe yazılım dilinde karşılığı, </a:t>
            </a:r>
            <a:r>
              <a:rPr lang="tr-TR" sz="2000" b="1" dirty="0" smtClean="0">
                <a:solidFill>
                  <a:schemeClr val="bg1"/>
                </a:solidFill>
              </a:rPr>
              <a:t>Kapsülleme</a:t>
            </a:r>
            <a:r>
              <a:rPr lang="tr-TR" sz="2000" dirty="0" smtClean="0">
                <a:solidFill>
                  <a:schemeClr val="bg1"/>
                </a:solidFill>
              </a:rPr>
              <a:t> veya </a:t>
            </a:r>
            <a:r>
              <a:rPr lang="tr-TR" sz="2000" b="1" dirty="0" smtClean="0">
                <a:solidFill>
                  <a:schemeClr val="bg1"/>
                </a:solidFill>
              </a:rPr>
              <a:t>Sarmalama</a:t>
            </a:r>
            <a:r>
              <a:rPr lang="tr-TR" sz="2000" dirty="0" smtClean="0">
                <a:solidFill>
                  <a:schemeClr val="bg1"/>
                </a:solidFill>
              </a:rPr>
              <a:t> olarak belirtilebilir. </a:t>
            </a:r>
            <a:r>
              <a:rPr lang="tr-TR" sz="2000" b="1" dirty="0" smtClean="0">
                <a:solidFill>
                  <a:schemeClr val="bg1"/>
                </a:solidFill>
              </a:rPr>
              <a:t>Java</a:t>
            </a:r>
            <a:r>
              <a:rPr lang="tr-TR" sz="2000" dirty="0" smtClean="0">
                <a:solidFill>
                  <a:schemeClr val="bg1"/>
                </a:solidFill>
              </a:rPr>
              <a:t> </a:t>
            </a:r>
            <a:r>
              <a:rPr lang="tr-TR" sz="2000" b="1" dirty="0" smtClean="0">
                <a:solidFill>
                  <a:schemeClr val="bg1"/>
                </a:solidFill>
              </a:rPr>
              <a:t>Encapsulation</a:t>
            </a:r>
            <a:r>
              <a:rPr lang="tr-TR" sz="2000" dirty="0" smtClean="0">
                <a:solidFill>
                  <a:schemeClr val="bg1"/>
                </a:solidFill>
              </a:rPr>
              <a:t> aslında </a:t>
            </a:r>
            <a:r>
              <a:rPr lang="tr-TR" sz="2000" dirty="0" smtClean="0">
                <a:solidFill>
                  <a:schemeClr val="bg1"/>
                </a:solidFill>
              </a:rPr>
              <a:t>java</a:t>
            </a:r>
            <a:r>
              <a:rPr lang="tr-TR" sz="2000" dirty="0" smtClean="0">
                <a:solidFill>
                  <a:schemeClr val="bg1"/>
                </a:solidFill>
              </a:rPr>
              <a:t> sınıfı içerisinde tanımladığımız değişkenlerimizi korumak veya saklamak </a:t>
            </a:r>
            <a:r>
              <a:rPr lang="tr-TR" sz="2000" dirty="0" smtClean="0">
                <a:solidFill>
                  <a:schemeClr val="bg1"/>
                </a:solidFill>
              </a:rPr>
              <a:t>anlamanına</a:t>
            </a:r>
            <a:r>
              <a:rPr lang="tr-TR" sz="2000" dirty="0" smtClean="0">
                <a:solidFill>
                  <a:schemeClr val="bg1"/>
                </a:solidFill>
              </a:rPr>
              <a:t> gelmektedir. Tanımladığımız bir sınıf içerisindeki değişkenin direk olarak değiştirilememesi, bunun yerine bizim izin verdiğimiz ölçüde, metotlar aracılığıyla değiştirilmesi gerekmektedir. Bir değişkene sadece okuma yetkisi verebilir, sadece yazma yetkisi verebilir veya hem okuma hem yazma yetkisi verebiliriz.</a:t>
            </a:r>
            <a:endParaRPr lang="tr-TR" sz="2000" dirty="0">
              <a:solidFill>
                <a:schemeClr val="bg1"/>
              </a:solidFill>
            </a:endParaRPr>
          </a:p>
        </p:txBody>
      </p:sp>
      <p:sp>
        <p:nvSpPr>
          <p:cNvPr id="3" name="2 Dikdörtgen"/>
          <p:cNvSpPr/>
          <p:nvPr/>
        </p:nvSpPr>
        <p:spPr>
          <a:xfrm>
            <a:off x="928662" y="4929198"/>
            <a:ext cx="7215238" cy="1015663"/>
          </a:xfrm>
          <a:prstGeom prst="rect">
            <a:avLst/>
          </a:prstGeom>
        </p:spPr>
        <p:txBody>
          <a:bodyPr wrap="square">
            <a:spAutoFit/>
          </a:bodyPr>
          <a:lstStyle/>
          <a:p>
            <a:r>
              <a:rPr lang="tr-TR" sz="2000" b="1" dirty="0" smtClean="0">
                <a:solidFill>
                  <a:schemeClr val="bg1"/>
                </a:solidFill>
              </a:rPr>
              <a:t>Java Encapsulation</a:t>
            </a:r>
            <a:r>
              <a:rPr lang="tr-TR" sz="2000" dirty="0" smtClean="0">
                <a:solidFill>
                  <a:schemeClr val="bg1"/>
                </a:solidFill>
              </a:rPr>
              <a:t> yapısından faydalanılarak yazılan kodlar bakımı daha kolay, değiştirmeye ve geliştirmeye daha açık ve daha esnek hale gelmektedir.</a:t>
            </a:r>
            <a:endParaRPr lang="tr-TR" sz="2000" dirty="0">
              <a:solidFill>
                <a:schemeClr val="bg1"/>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7</a:t>
            </a:fld>
            <a:endParaRPr lang="tr-TR" dirty="0"/>
          </a:p>
        </p:txBody>
      </p:sp>
      <p:sp>
        <p:nvSpPr>
          <p:cNvPr id="3" name="2 Dikdörtgen"/>
          <p:cNvSpPr/>
          <p:nvPr/>
        </p:nvSpPr>
        <p:spPr>
          <a:xfrm>
            <a:off x="642910" y="1071546"/>
            <a:ext cx="7858180" cy="4955203"/>
          </a:xfrm>
          <a:prstGeom prst="rect">
            <a:avLst/>
          </a:prstGeom>
        </p:spPr>
        <p:txBody>
          <a:bodyPr wrap="square">
            <a:spAutoFit/>
          </a:bodyPr>
          <a:lstStyle/>
          <a:p>
            <a:r>
              <a:rPr lang="tr-TR" sz="2000" b="1" dirty="0" smtClean="0">
                <a:solidFill>
                  <a:schemeClr val="bg1"/>
                </a:solidFill>
              </a:rPr>
              <a:t>Encapsulation yapmak icin </a:t>
            </a:r>
            <a:r>
              <a:rPr lang="tr-TR" sz="2000" b="1" dirty="0" smtClean="0">
                <a:solidFill>
                  <a:schemeClr val="bg1"/>
                </a:solidFill>
              </a:rPr>
              <a:t>variable'lari</a:t>
            </a:r>
            <a:r>
              <a:rPr lang="tr-TR" sz="2000" b="1" dirty="0" smtClean="0">
                <a:solidFill>
                  <a:schemeClr val="bg1"/>
                </a:solidFill>
              </a:rPr>
              <a:t> "private" </a:t>
            </a:r>
            <a:r>
              <a:rPr lang="tr-TR" sz="2000" b="1" dirty="0" smtClean="0">
                <a:solidFill>
                  <a:schemeClr val="bg1"/>
                </a:solidFill>
              </a:rPr>
              <a:t>yapariz</a:t>
            </a:r>
            <a:r>
              <a:rPr lang="tr-TR" sz="2000" b="1" dirty="0" smtClean="0">
                <a:solidFill>
                  <a:schemeClr val="bg1"/>
                </a:solidFill>
              </a:rPr>
              <a:t>.</a:t>
            </a:r>
            <a:endParaRPr lang="de-DE" sz="2000" b="1" dirty="0" smtClean="0">
              <a:solidFill>
                <a:schemeClr val="bg1"/>
              </a:solidFill>
            </a:endParaRPr>
          </a:p>
          <a:p>
            <a:endParaRPr lang="de-DE" sz="2000" b="1" dirty="0" smtClean="0">
              <a:solidFill>
                <a:schemeClr val="bg1"/>
              </a:solidFill>
            </a:endParaRPr>
          </a:p>
          <a:p>
            <a:r>
              <a:rPr lang="de-DE" sz="2000" b="1" dirty="0" smtClean="0">
                <a:solidFill>
                  <a:schemeClr val="bg1"/>
                </a:solidFill>
              </a:rPr>
              <a:t>Private String </a:t>
            </a:r>
            <a:r>
              <a:rPr lang="de-DE" sz="2000" b="1" dirty="0" smtClean="0">
                <a:solidFill>
                  <a:schemeClr val="bg1"/>
                </a:solidFill>
              </a:rPr>
              <a:t>isim</a:t>
            </a:r>
            <a:r>
              <a:rPr lang="de-DE" sz="2000" b="1" dirty="0" smtClean="0">
                <a:solidFill>
                  <a:schemeClr val="bg1"/>
                </a:solidFill>
              </a:rPr>
              <a:t>=“Ali“;</a:t>
            </a:r>
          </a:p>
          <a:p>
            <a:endParaRPr lang="de-DE" sz="2000" b="1" dirty="0" smtClean="0">
              <a:solidFill>
                <a:schemeClr val="bg1"/>
              </a:solidFill>
            </a:endParaRPr>
          </a:p>
          <a:p>
            <a:endParaRPr lang="de-DE" sz="2000" b="1" dirty="0" smtClean="0">
              <a:solidFill>
                <a:schemeClr val="bg1"/>
              </a:solidFill>
            </a:endParaRPr>
          </a:p>
          <a:p>
            <a:r>
              <a:rPr lang="tr-TR" sz="2000" b="1" dirty="0" smtClean="0">
                <a:solidFill>
                  <a:schemeClr val="bg1"/>
                </a:solidFill>
              </a:rPr>
              <a:t>public </a:t>
            </a:r>
            <a:r>
              <a:rPr lang="tr-TR" sz="2000" b="1" dirty="0" smtClean="0">
                <a:solidFill>
                  <a:schemeClr val="bg1"/>
                </a:solidFill>
              </a:rPr>
              <a:t>String</a:t>
            </a:r>
            <a:r>
              <a:rPr lang="tr-TR" sz="2000" b="1" dirty="0" smtClean="0">
                <a:solidFill>
                  <a:schemeClr val="bg1"/>
                </a:solidFill>
              </a:rPr>
              <a:t> </a:t>
            </a:r>
            <a:r>
              <a:rPr lang="tr-TR" sz="2000" b="1" dirty="0" smtClean="0">
                <a:solidFill>
                  <a:schemeClr val="bg1"/>
                </a:solidFill>
              </a:rPr>
              <a:t>getIsim</a:t>
            </a:r>
            <a:r>
              <a:rPr lang="tr-TR" sz="2000" b="1" dirty="0" smtClean="0">
                <a:solidFill>
                  <a:schemeClr val="bg1"/>
                </a:solidFill>
              </a:rPr>
              <a:t>() {</a:t>
            </a:r>
          </a:p>
          <a:p>
            <a:r>
              <a:rPr lang="de-DE" sz="2000" b="1" dirty="0" smtClean="0">
                <a:solidFill>
                  <a:schemeClr val="bg1"/>
                </a:solidFill>
              </a:rPr>
              <a:t>	</a:t>
            </a:r>
            <a:r>
              <a:rPr lang="tr-TR" sz="2000" b="1" dirty="0" smtClean="0">
                <a:solidFill>
                  <a:schemeClr val="bg1"/>
                </a:solidFill>
              </a:rPr>
              <a:t> return isim;</a:t>
            </a:r>
          </a:p>
          <a:p>
            <a:r>
              <a:rPr lang="tr-TR" sz="2000" b="1" dirty="0" smtClean="0">
                <a:solidFill>
                  <a:schemeClr val="bg1"/>
                </a:solidFill>
              </a:rPr>
              <a:t>	 	  }</a:t>
            </a:r>
            <a:endParaRPr lang="de-DE" sz="2000" b="1" dirty="0" smtClean="0">
              <a:solidFill>
                <a:schemeClr val="bg1"/>
              </a:solidFill>
            </a:endParaRPr>
          </a:p>
          <a:p>
            <a:endParaRPr lang="de-DE" sz="2000" b="1" dirty="0" smtClean="0">
              <a:solidFill>
                <a:schemeClr val="bg1"/>
              </a:solidFill>
            </a:endParaRPr>
          </a:p>
          <a:p>
            <a:endParaRPr lang="de-DE" sz="2000" b="1" dirty="0" smtClean="0">
              <a:solidFill>
                <a:schemeClr val="bg1"/>
              </a:solidFill>
            </a:endParaRPr>
          </a:p>
          <a:p>
            <a:endParaRPr lang="de-DE" sz="2000" b="1" dirty="0" smtClean="0">
              <a:solidFill>
                <a:schemeClr val="bg1"/>
              </a:solidFill>
            </a:endParaRPr>
          </a:p>
          <a:p>
            <a:r>
              <a:rPr lang="tr-TR" sz="2000" b="1" dirty="0" smtClean="0">
                <a:solidFill>
                  <a:schemeClr val="bg1"/>
                </a:solidFill>
              </a:rPr>
              <a:t>public </a:t>
            </a:r>
            <a:r>
              <a:rPr lang="tr-TR" sz="2000" b="1" dirty="0" smtClean="0">
                <a:solidFill>
                  <a:schemeClr val="bg1"/>
                </a:solidFill>
              </a:rPr>
              <a:t>void</a:t>
            </a:r>
            <a:r>
              <a:rPr lang="tr-TR" sz="2000" b="1" dirty="0" smtClean="0">
                <a:solidFill>
                  <a:schemeClr val="bg1"/>
                </a:solidFill>
              </a:rPr>
              <a:t> </a:t>
            </a:r>
            <a:r>
              <a:rPr lang="tr-TR" sz="2000" b="1" dirty="0" smtClean="0">
                <a:solidFill>
                  <a:schemeClr val="bg1"/>
                </a:solidFill>
              </a:rPr>
              <a:t>setIsim</a:t>
            </a:r>
            <a:r>
              <a:rPr lang="tr-TR" sz="2000" b="1" dirty="0" smtClean="0">
                <a:solidFill>
                  <a:schemeClr val="bg1"/>
                </a:solidFill>
              </a:rPr>
              <a:t>(</a:t>
            </a:r>
            <a:r>
              <a:rPr lang="tr-TR" sz="2000" b="1" dirty="0" smtClean="0">
                <a:solidFill>
                  <a:schemeClr val="bg1"/>
                </a:solidFill>
              </a:rPr>
              <a:t>String</a:t>
            </a:r>
            <a:r>
              <a:rPr lang="tr-TR" sz="2000" b="1" dirty="0" smtClean="0">
                <a:solidFill>
                  <a:schemeClr val="bg1"/>
                </a:solidFill>
              </a:rPr>
              <a:t> isim) {</a:t>
            </a:r>
          </a:p>
          <a:p>
            <a:r>
              <a:rPr lang="tr-TR" sz="2000" b="1" dirty="0" smtClean="0">
                <a:solidFill>
                  <a:schemeClr val="bg1"/>
                </a:solidFill>
              </a:rPr>
              <a:t>	 </a:t>
            </a:r>
            <a:r>
              <a:rPr lang="tr-TR" sz="2000" b="1" dirty="0" smtClean="0">
                <a:solidFill>
                  <a:schemeClr val="bg1"/>
                </a:solidFill>
              </a:rPr>
              <a:t>this</a:t>
            </a:r>
            <a:r>
              <a:rPr lang="tr-TR" sz="2000" b="1" dirty="0" smtClean="0">
                <a:solidFill>
                  <a:schemeClr val="bg1"/>
                </a:solidFill>
              </a:rPr>
              <a:t>.isim = isim;</a:t>
            </a:r>
          </a:p>
          <a:p>
            <a:r>
              <a:rPr lang="tr-TR" sz="2000" b="1" dirty="0" smtClean="0">
                <a:solidFill>
                  <a:schemeClr val="bg1"/>
                </a:solidFill>
              </a:rPr>
              <a:t>	  }</a:t>
            </a:r>
          </a:p>
          <a:p>
            <a:endParaRPr lang="tr-TR" dirty="0" smtClean="0"/>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B1DEFA8C-F947-479F-BE07-76B6B3F80BF1}" type="slidenum">
              <a:rPr lang="tr-TR" smtClean="0"/>
              <a:pPr/>
              <a:t>8</a:t>
            </a:fld>
            <a:endParaRPr lang="tr-TR" dirty="0"/>
          </a:p>
        </p:txBody>
      </p:sp>
      <p:pic>
        <p:nvPicPr>
          <p:cNvPr id="3" name="2 Resim" descr="OOP+Principles_+Encapsulation.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Dikdörtgen"/>
          <p:cNvSpPr/>
          <p:nvPr/>
        </p:nvSpPr>
        <p:spPr>
          <a:xfrm>
            <a:off x="642910" y="1285860"/>
            <a:ext cx="7643866" cy="4708981"/>
          </a:xfrm>
          <a:prstGeom prst="rect">
            <a:avLst/>
          </a:prstGeom>
        </p:spPr>
        <p:txBody>
          <a:bodyPr wrap="square">
            <a:spAutoFit/>
          </a:bodyPr>
          <a:lstStyle/>
          <a:p>
            <a:pPr algn="ctr"/>
            <a:r>
              <a:rPr lang="de-DE" sz="2000" b="1" dirty="0" smtClean="0">
                <a:solidFill>
                  <a:schemeClr val="bg1"/>
                </a:solidFill>
              </a:rPr>
              <a:t>INHERITANCE</a:t>
            </a:r>
          </a:p>
          <a:p>
            <a:endParaRPr lang="de-DE" sz="2000" dirty="0" smtClean="0">
              <a:solidFill>
                <a:schemeClr val="bg1"/>
              </a:solidFill>
            </a:endParaRPr>
          </a:p>
          <a:p>
            <a:r>
              <a:rPr lang="tr-TR" sz="2000" dirty="0" smtClean="0">
                <a:solidFill>
                  <a:schemeClr val="bg1"/>
                </a:solidFill>
              </a:rPr>
              <a:t>Parent-Child </a:t>
            </a:r>
            <a:r>
              <a:rPr lang="tr-TR" sz="2000" dirty="0" smtClean="0">
                <a:solidFill>
                  <a:schemeClr val="bg1"/>
                </a:solidFill>
              </a:rPr>
              <a:t>iliskisi</a:t>
            </a:r>
            <a:r>
              <a:rPr lang="tr-TR" sz="2000" dirty="0" smtClean="0">
                <a:solidFill>
                  <a:schemeClr val="bg1"/>
                </a:solidFill>
              </a:rPr>
              <a:t> demektir</a:t>
            </a:r>
            <a:endParaRPr lang="de-DE" sz="2000" dirty="0" smtClean="0">
              <a:solidFill>
                <a:schemeClr val="bg1"/>
              </a:solidFill>
            </a:endParaRPr>
          </a:p>
          <a:p>
            <a:endParaRPr lang="de-DE" sz="2000" dirty="0" smtClean="0">
              <a:solidFill>
                <a:schemeClr val="bg1"/>
              </a:solidFill>
            </a:endParaRPr>
          </a:p>
          <a:p>
            <a:r>
              <a:rPr lang="tr-TR" sz="2000" dirty="0" smtClean="0">
                <a:solidFill>
                  <a:schemeClr val="bg1"/>
                </a:solidFill>
              </a:rPr>
              <a:t>Bir çok projede farklı sınıflar birbirleriyle aynı değişkenleri veya aynı metotları içerebilirler. Bu gibi durumlarda aynı kodların tekrar tekrar yaratılmasını önlemek için Java’da sınıflar birbirinden türeyebilirler.</a:t>
            </a:r>
            <a:endParaRPr lang="de-DE" sz="2000" dirty="0" smtClean="0">
              <a:solidFill>
                <a:schemeClr val="bg1"/>
              </a:solidFill>
            </a:endParaRPr>
          </a:p>
          <a:p>
            <a:endParaRPr lang="de-DE" sz="2000" dirty="0" smtClean="0">
              <a:solidFill>
                <a:schemeClr val="bg1"/>
              </a:solidFill>
            </a:endParaRPr>
          </a:p>
          <a:p>
            <a:r>
              <a:rPr lang="tr-TR" sz="2000" b="1" dirty="0" smtClean="0">
                <a:solidFill>
                  <a:schemeClr val="bg1"/>
                </a:solidFill>
              </a:rPr>
              <a:t>Java Inheritance </a:t>
            </a:r>
            <a:r>
              <a:rPr lang="tr-TR" sz="2000" dirty="0" smtClean="0">
                <a:solidFill>
                  <a:schemeClr val="bg1"/>
                </a:solidFill>
              </a:rPr>
              <a:t>yapısından faydalanılarak kod tekrarının önlendiği, temiz kodlar yazılabilir. Büyük projelerde bir çok sınıfta kullanılan metotta bir d</a:t>
            </a:r>
            <a:r>
              <a:rPr lang="de-DE" sz="2000" dirty="0" smtClean="0">
                <a:solidFill>
                  <a:schemeClr val="bg1"/>
                </a:solidFill>
              </a:rPr>
              <a:t>eg</a:t>
            </a:r>
            <a:r>
              <a:rPr lang="tr-TR" sz="2000" dirty="0" smtClean="0">
                <a:solidFill>
                  <a:schemeClr val="bg1"/>
                </a:solidFill>
              </a:rPr>
              <a:t>i</a:t>
            </a:r>
            <a:r>
              <a:rPr lang="de-DE" sz="2000" dirty="0" smtClean="0">
                <a:solidFill>
                  <a:schemeClr val="bg1"/>
                </a:solidFill>
              </a:rPr>
              <a:t>s</a:t>
            </a:r>
            <a:r>
              <a:rPr lang="tr-TR" sz="2000" dirty="0" smtClean="0">
                <a:solidFill>
                  <a:schemeClr val="bg1"/>
                </a:solidFill>
              </a:rPr>
              <a:t>iklik</a:t>
            </a:r>
            <a:r>
              <a:rPr lang="tr-TR" sz="2000" dirty="0" smtClean="0">
                <a:solidFill>
                  <a:schemeClr val="bg1"/>
                </a:solidFill>
              </a:rPr>
              <a:t> yapıldığında tek bir yerde değişikliği uygulama çoğu zaman yeterli olacaktır. Bu şekilde Java’da önem arz</a:t>
            </a:r>
            <a:r>
              <a:rPr lang="de-DE" sz="2000" dirty="0" smtClean="0">
                <a:solidFill>
                  <a:schemeClr val="bg1"/>
                </a:solidFill>
              </a:rPr>
              <a:t> </a:t>
            </a:r>
            <a:r>
              <a:rPr lang="tr-TR" sz="2000" dirty="0" smtClean="0">
                <a:solidFill>
                  <a:schemeClr val="bg1"/>
                </a:solidFill>
              </a:rPr>
              <a:t>eden bakımı kolay, esnek ve geliştirmeye ve değiştirmeye açık kodlar yazmak daha kolay hale gelecektir.</a:t>
            </a:r>
            <a:endParaRPr lang="tr-TR" sz="2000" dirty="0">
              <a:solidFill>
                <a:schemeClr val="bg1"/>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267</TotalTime>
  <Words>583</Words>
  <PresentationFormat>Ekran Gösterisi (4:3)</PresentationFormat>
  <Paragraphs>156</Paragraphs>
  <Slides>27</Slides>
  <Notes>1</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Akış</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Abdullah</dc:creator>
  <cp:lastModifiedBy>Abdullah</cp:lastModifiedBy>
  <cp:revision>22</cp:revision>
  <dcterms:created xsi:type="dcterms:W3CDTF">2020-10-30T23:43:25Z</dcterms:created>
  <dcterms:modified xsi:type="dcterms:W3CDTF">2020-11-13T12:29:02Z</dcterms:modified>
</cp:coreProperties>
</file>