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7" r:id="rId7"/>
    <p:sldId id="275" r:id="rId8"/>
    <p:sldId id="277" r:id="rId9"/>
    <p:sldId id="278" r:id="rId10"/>
    <p:sldId id="279" r:id="rId11"/>
    <p:sldId id="280" r:id="rId12"/>
    <p:sldId id="269" r:id="rId13"/>
    <p:sldId id="270" r:id="rId14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</a:t>
            </a:r>
            <a:r>
              <a:rPr lang="en-US"/>
              <a:t>I</a:t>
            </a:r>
            <a:r>
              <a:rPr lang="tr-TR"/>
              <a:t>l başl</a:t>
            </a:r>
            <a:r>
              <a:rPr lang="en-US"/>
              <a:t>I</a:t>
            </a:r>
            <a:r>
              <a:rPr lang="tr-TR"/>
              <a:t>k st</a:t>
            </a:r>
            <a:r>
              <a:rPr lang="en-US"/>
              <a:t>İ</a:t>
            </a:r>
            <a:r>
              <a:rPr lang="tr-TR"/>
              <a:t>l</a:t>
            </a:r>
            <a:r>
              <a:rPr lang="en-US"/>
              <a:t>İ</a:t>
            </a:r>
            <a:r>
              <a:rPr lang="tr-TR"/>
              <a:t> </a:t>
            </a:r>
            <a:r>
              <a:rPr lang="en-US"/>
              <a:t>İ</a:t>
            </a:r>
            <a:r>
              <a:rPr lang="tr-TR"/>
              <a:t>ç</a:t>
            </a:r>
            <a:r>
              <a:rPr lang="en-US"/>
              <a:t>İ</a:t>
            </a:r>
            <a:r>
              <a:rPr lang="tr-TR"/>
              <a:t>n t</a:t>
            </a:r>
            <a:r>
              <a:rPr lang="en-US"/>
              <a:t>I</a:t>
            </a:r>
            <a:r>
              <a:rPr lang="tr-TR"/>
              <a:t>klat</a:t>
            </a:r>
            <a:r>
              <a:rPr lang="en-US"/>
              <a:t>I</a:t>
            </a:r>
            <a:r>
              <a:rPr lang="tr-TR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Click to edit Master text styles</a:t>
            </a:r>
          </a:p>
          <a:p>
            <a:pPr lvl="1"/>
            <a:r>
              <a:rPr lang="tr-TR" altLang="en-US"/>
              <a:t>Second level</a:t>
            </a:r>
          </a:p>
          <a:p>
            <a:pPr lvl="2"/>
            <a:r>
              <a:rPr lang="tr-TR" altLang="en-US"/>
              <a:t>Third level</a:t>
            </a:r>
          </a:p>
          <a:p>
            <a:pPr lvl="3"/>
            <a:r>
              <a:rPr lang="tr-TR" altLang="en-US"/>
              <a:t>Fourth level</a:t>
            </a:r>
          </a:p>
          <a:p>
            <a:pPr lvl="4"/>
            <a:r>
              <a:rPr lang="tr-TR" altLang="en-US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aboanalyst.ca/docs/Format.xhtml" TargetMode="External"/><Relationship Id="rId2" Type="http://schemas.openxmlformats.org/officeDocument/2006/relationships/hyperlink" Target="https://stringfixer.com/tr/Metabolom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?term=%22Metabolomics%2Fmethods%22%5BMAJR%5D&amp;page=2" TargetMode="External"/><Relationship Id="rId5" Type="http://schemas.openxmlformats.org/officeDocument/2006/relationships/hyperlink" Target="https://hmdb.ca/" TargetMode="External"/><Relationship Id="rId4" Type="http://schemas.openxmlformats.org/officeDocument/2006/relationships/hyperlink" Target="https://www.metabolomicsworkbench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524000"/>
          </a:xfrm>
        </p:spPr>
        <p:txBody>
          <a:bodyPr/>
          <a:lstStyle/>
          <a:p>
            <a:pPr eaLnBrk="1" hangingPunct="1"/>
            <a:r>
              <a:rPr lang="tr-TR" altLang="en-US" sz="3600" dirty="0"/>
              <a:t>Human Gender Identification and Age Estimation Using Metabolomics Data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4008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BIL 496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Final Presentation</a:t>
            </a:r>
            <a:endParaRPr lang="en-US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endParaRPr lang="tr-TR" altLang="en-US" sz="1400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Zafer Altay</a:t>
            </a:r>
          </a:p>
          <a:p>
            <a:pPr eaLnBrk="1" hangingPunct="1">
              <a:lnSpc>
                <a:spcPct val="80000"/>
              </a:lnSpc>
            </a:pPr>
            <a:endParaRPr lang="tr-TR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000" b="1" dirty="0"/>
              <a:t>Project Mentor: Doç. Dr. Habil KALKAN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March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 dirty="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Resources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2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2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2"/>
              </a:rPr>
              <a:t>https://stringfixer.com/tr/Metabolomics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3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3"/>
              </a:rPr>
              <a:t>https://www.metaboanalyst.ca/docs/Format.xhtml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4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4"/>
              </a:rPr>
              <a:t>https://www.metabolomicsworkbench.org/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5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5"/>
              </a:rPr>
              <a:t>https://hmdb.ca/</a:t>
            </a:r>
            <a:endParaRPr lang="tr-TR" altLang="en-US" sz="2000" dirty="0"/>
          </a:p>
          <a:p>
            <a:pPr marL="514350" indent="-514350" eaLnBrk="1" hangingPunct="1">
              <a:buFont typeface="+mj-lt"/>
              <a:buAutoNum type="arabicPeriod"/>
            </a:pPr>
            <a:endParaRPr lang="tr-TR" altLang="en-US" sz="2000" dirty="0">
              <a:hlinkClick r:id="rId6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altLang="en-US" sz="2000" dirty="0">
                <a:hlinkClick r:id="rId6"/>
              </a:rPr>
              <a:t>https://pubmed.ncbi.nlm.nih.gov/?term=%22Metabolomics%2Fmethods%22%5BMAJR%5D&amp;page=2</a:t>
            </a:r>
            <a:endParaRPr lang="tr-TR" altLang="en-US" sz="2000" dirty="0"/>
          </a:p>
          <a:p>
            <a:pPr marL="0" indent="0" eaLnBrk="1" hangingPunct="1">
              <a:buNone/>
            </a:pPr>
            <a:br>
              <a:rPr lang="tr-TR" altLang="en-US" sz="2000" dirty="0"/>
            </a:br>
            <a:r>
              <a:rPr lang="tr-TR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2223" y="1426278"/>
            <a:ext cx="2119460" cy="44855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tr-TR" altLang="en-US" sz="2400" dirty="0">
              <a:cs typeface="Arial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Timeline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46FA3715-3FB0-46A2-8C0B-5B74B986C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" y="1047749"/>
            <a:ext cx="7338060" cy="51550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ED054F-FB0B-4F9F-8508-286B83CB129D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Project Review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648200" y="1371600"/>
            <a:ext cx="4495800" cy="3304026"/>
          </a:xfrm>
          <a:noFill/>
        </p:spPr>
        <p:txBody>
          <a:bodyPr/>
          <a:lstStyle/>
          <a:p>
            <a:pPr algn="l" rtl="0">
              <a:buChar char="•"/>
            </a:pPr>
            <a:r>
              <a:rPr lang="tr-TR" sz="24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Metabolomics Data Analysis</a:t>
            </a:r>
          </a:p>
          <a:p>
            <a:pPr algn="l" rtl="0">
              <a:buChar char="•"/>
            </a:pPr>
            <a:endParaRPr lang="tr-TR" sz="2400" dirty="0">
              <a:solidFill>
                <a:schemeClr val="tx1"/>
              </a:solidFill>
              <a:latin typeface="Arial"/>
              <a:ea typeface="+mn-ea"/>
              <a:cs typeface="+mn-cs"/>
            </a:endParaRPr>
          </a:p>
          <a:p>
            <a:pPr algn="l" rtl="0"/>
            <a:r>
              <a:rPr lang="tr-TR" sz="2000" dirty="0">
                <a:solidFill>
                  <a:schemeClr val="tx1"/>
                </a:solidFill>
                <a:latin typeface="Arial"/>
              </a:rPr>
              <a:t>Metabolomic</a:t>
            </a:r>
            <a:endParaRPr lang="tr-TR" sz="20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 rtl="0"/>
            <a:endParaRPr lang="tr-TR" dirty="0"/>
          </a:p>
          <a:p>
            <a:r>
              <a:rPr lang="tr-TR" sz="2000" dirty="0">
                <a:latin typeface="Arial"/>
              </a:rPr>
              <a:t>M</a:t>
            </a:r>
            <a:r>
              <a:rPr lang="tr-TR" sz="2000" dirty="0">
                <a:solidFill>
                  <a:schemeClr val="tx1"/>
                </a:solidFill>
                <a:latin typeface="Arial"/>
              </a:rPr>
              <a:t>etabolite</a:t>
            </a:r>
          </a:p>
          <a:p>
            <a:endParaRPr lang="tr-TR" sz="2000" dirty="0">
              <a:latin typeface="Arial"/>
            </a:endParaRPr>
          </a:p>
          <a:p>
            <a:r>
              <a:rPr lang="tr-TR" sz="2000" dirty="0">
                <a:latin typeface="Arial"/>
              </a:rPr>
              <a:t>Urine   </a:t>
            </a:r>
          </a:p>
          <a:p>
            <a:endParaRPr lang="tr-TR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04800" y="4724400"/>
            <a:ext cx="441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tr-TR" altLang="en-US" sz="2800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304800" y="4876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7675" indent="-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727B01C-C1E5-4C46-AA5F-E5D9AF91E3D4}"/>
              </a:ext>
            </a:extLst>
          </p:cNvPr>
          <p:cNvSpPr txBox="1"/>
          <p:nvPr/>
        </p:nvSpPr>
        <p:spPr>
          <a:xfrm>
            <a:off x="609600" y="4858567"/>
            <a:ext cx="78466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Gender Identification</a:t>
            </a:r>
          </a:p>
          <a:p>
            <a:pPr algn="l"/>
            <a:r>
              <a:rPr lang="tr-TR" sz="2400" kern="1200" dirty="0">
                <a:solidFill>
                  <a:schemeClr val="tx1"/>
                </a:solidFill>
                <a:latin typeface="Arial"/>
                <a:ea typeface="+mn-ea"/>
                <a:cs typeface="+mn-cs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400" dirty="0">
                <a:latin typeface="Arial"/>
              </a:rPr>
              <a:t>Disase Relation</a:t>
            </a:r>
            <a:endParaRPr lang="tr-TR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B3EA216-E6F7-4EA6-9F86-7B9161133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648200" cy="33984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Project Design Plan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50619" y="990600"/>
            <a:ext cx="2971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r-TR" altLang="en-US" sz="2400" dirty="0"/>
              <a:t>Find Dataset</a:t>
            </a:r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eaLnBrk="1" hangingPunct="1"/>
            <a:r>
              <a:rPr lang="tr-TR" altLang="en-US" sz="2400" dirty="0"/>
              <a:t>Data PreProcessing</a:t>
            </a:r>
          </a:p>
          <a:p>
            <a:pPr eaLnBrk="1" hangingPunct="1"/>
            <a:endParaRPr lang="tr-TR" altLang="en-US" sz="2400" dirty="0"/>
          </a:p>
          <a:p>
            <a:pPr eaLnBrk="1" hangingPunct="1"/>
            <a:endParaRPr lang="tr-TR" altLang="en-US" sz="2400" dirty="0"/>
          </a:p>
          <a:p>
            <a:pPr eaLnBrk="1" hangingPunct="1"/>
            <a:r>
              <a:rPr lang="tr-TR" altLang="en-US" sz="2400" dirty="0"/>
              <a:t>Build Model and Try ML Algorithm</a:t>
            </a:r>
          </a:p>
          <a:p>
            <a:pPr marL="0" indent="0" eaLnBrk="1" hangingPunct="1">
              <a:buNone/>
            </a:pPr>
            <a:endParaRPr lang="tr-TR" altLang="en-US" sz="2400" dirty="0"/>
          </a:p>
          <a:p>
            <a:pPr eaLnBrk="1" hangingPunct="1"/>
            <a:r>
              <a:rPr lang="tr-TR" altLang="en-US" sz="2400" dirty="0"/>
              <a:t>Get Result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CB2C868-188E-4466-9214-2392E2375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" y="1357312"/>
            <a:ext cx="5695950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22B10-E9C3-45F2-9669-AE91C33CA2D2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8763000" cy="579437"/>
          </a:xfrm>
        </p:spPr>
        <p:txBody>
          <a:bodyPr/>
          <a:lstStyle/>
          <a:p>
            <a:pPr eaLnBrk="1" hangingPunct="1"/>
            <a:r>
              <a:rPr lang="tr-TR" altLang="en-US" sz="4000" dirty="0"/>
              <a:t>Dataset Details </a:t>
            </a: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250619" y="990600"/>
            <a:ext cx="2971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buNone/>
            </a:pPr>
            <a:endParaRPr lang="tr-TR" altLang="en-US" sz="2400" dirty="0"/>
          </a:p>
        </p:txBody>
      </p:sp>
      <p:pic>
        <p:nvPicPr>
          <p:cNvPr id="3" name="Picture 2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552C8FB-3599-4D09-8D92-BCD1EA52B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803"/>
            <a:ext cx="9144000" cy="3164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DD46C2-ADC3-49A4-8D1E-89C2DB0749E7}"/>
              </a:ext>
            </a:extLst>
          </p:cNvPr>
          <p:cNvSpPr txBox="1"/>
          <p:nvPr/>
        </p:nvSpPr>
        <p:spPr>
          <a:xfrm>
            <a:off x="405353" y="4619134"/>
            <a:ext cx="828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172 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129 Women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18-80 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528 Urine Metabolites</a:t>
            </a:r>
          </a:p>
        </p:txBody>
      </p:sp>
    </p:spTree>
    <p:extLst>
      <p:ext uri="{BB962C8B-B14F-4D97-AF65-F5344CB8AC3E}">
        <p14:creationId xmlns:p14="http://schemas.microsoft.com/office/powerpoint/2010/main" val="378879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A3F9-5790-06F8-B8F1-9B91064E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Build Model and 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298B5-4CAD-CC67-72F2-A8AA84723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  <p:pic>
        <p:nvPicPr>
          <p:cNvPr id="12" name="Content Placeholder 11" descr="Chart, diagram&#10;&#10;Description automatically generated">
            <a:extLst>
              <a:ext uri="{FF2B5EF4-FFF2-40B4-BE49-F238E27FC236}">
                <a16:creationId xmlns:a16="http://schemas.microsoft.com/office/drawing/2014/main" id="{A9B4D855-88AF-B04B-E0B9-611716F52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986"/>
            <a:ext cx="5920033" cy="5410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BC233-D7CA-8902-8B16-899AF69A1569}"/>
              </a:ext>
            </a:extLst>
          </p:cNvPr>
          <p:cNvSpPr txBox="1"/>
          <p:nvPr/>
        </p:nvSpPr>
        <p:spPr>
          <a:xfrm>
            <a:off x="6743307" y="942679"/>
            <a:ext cx="2033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NMR-GC-CB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NMR-GC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NMR-CB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GC-CB</a:t>
            </a:r>
          </a:p>
        </p:txBody>
      </p:sp>
    </p:spTree>
    <p:extLst>
      <p:ext uri="{BB962C8B-B14F-4D97-AF65-F5344CB8AC3E}">
        <p14:creationId xmlns:p14="http://schemas.microsoft.com/office/powerpoint/2010/main" val="138434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A3F9-5790-06F8-B8F1-9B910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06363"/>
            <a:ext cx="8114907" cy="579437"/>
          </a:xfrm>
        </p:spPr>
        <p:txBody>
          <a:bodyPr/>
          <a:lstStyle/>
          <a:p>
            <a:r>
              <a:rPr lang="tr-TR" dirty="0"/>
              <a:t>Results- Gender Identification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298B5-4CAD-CC67-72F2-A8AA84723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A363F8E2-066C-0624-8799-25BED6D92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" y="942679"/>
            <a:ext cx="5665509" cy="1883201"/>
          </a:xfr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B6A3B1E-C52C-254E-9329-D7695846B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82759"/>
            <a:ext cx="5173744" cy="16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3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A3F9-5790-06F8-B8F1-9B91064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106363"/>
            <a:ext cx="8114907" cy="579437"/>
          </a:xfrm>
        </p:spPr>
        <p:txBody>
          <a:bodyPr/>
          <a:lstStyle/>
          <a:p>
            <a:r>
              <a:rPr lang="tr-TR" dirty="0"/>
              <a:t>Results- Age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298B5-4CAD-CC67-72F2-A8AA84723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B085F03-3461-F9EF-1F21-BEBBF4C0E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6" y="1581189"/>
            <a:ext cx="4876800" cy="777240"/>
          </a:xfrm>
        </p:spPr>
      </p:pic>
      <p:pic>
        <p:nvPicPr>
          <p:cNvPr id="10" name="Picture 9" descr="A picture containing table&#10;&#10;Description automatically generated">
            <a:extLst>
              <a:ext uri="{FF2B5EF4-FFF2-40B4-BE49-F238E27FC236}">
                <a16:creationId xmlns:a16="http://schemas.microsoft.com/office/drawing/2014/main" id="{04AC35BD-5C67-9DCF-B8D4-11C3B905F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5" y="3429000"/>
            <a:ext cx="4876799" cy="8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0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/>
              <a:t>Success Criterias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80767"/>
            <a:ext cx="7848600" cy="5310433"/>
          </a:xfrm>
        </p:spPr>
        <p:txBody>
          <a:bodyPr/>
          <a:lstStyle/>
          <a:p>
            <a:pPr marL="0" indent="0" eaLnBrk="1" hangingPunct="1">
              <a:buNone/>
            </a:pPr>
            <a:endParaRPr lang="tr-TR" altLang="en-US" sz="2400" dirty="0">
              <a:cs typeface="Arial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tr-TR" altLang="en-US" sz="2400" dirty="0">
                <a:cs typeface="Arial"/>
              </a:rPr>
              <a:t>For gender identification </a:t>
            </a:r>
            <a:r>
              <a:rPr lang="en-US" altLang="en-US" sz="2400" dirty="0">
                <a:cs typeface="Arial"/>
              </a:rPr>
              <a:t>at least 7</a:t>
            </a:r>
            <a:r>
              <a:rPr lang="tr-TR" altLang="en-US" sz="2400" dirty="0">
                <a:cs typeface="Arial"/>
              </a:rPr>
              <a:t>5</a:t>
            </a:r>
            <a:r>
              <a:rPr lang="en-US" altLang="en-US" sz="2400" dirty="0">
                <a:cs typeface="Arial"/>
              </a:rPr>
              <a:t>% success rat</a:t>
            </a:r>
            <a:r>
              <a:rPr lang="tr-TR" altLang="en-US" sz="2400" dirty="0">
                <a:cs typeface="Arial"/>
              </a:rPr>
              <a:t>e (81% NMR-GC)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tr-TR" altLang="en-US" sz="2400" dirty="0">
              <a:cs typeface="Arial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400" dirty="0">
                <a:cs typeface="Arial"/>
              </a:rPr>
              <a:t>Error rate of less than 20% in age estimation</a:t>
            </a:r>
            <a:r>
              <a:rPr lang="tr-TR" altLang="en-US" sz="2400" dirty="0">
                <a:cs typeface="Arial"/>
              </a:rPr>
              <a:t> (%11.97 GC)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tr-TR" altLang="en-US" sz="2400" dirty="0">
              <a:cs typeface="Arial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400" dirty="0">
                <a:cs typeface="Arial"/>
              </a:rPr>
              <a:t>Model training time should be under </a:t>
            </a:r>
            <a:r>
              <a:rPr lang="tr-TR" altLang="en-US" sz="2400" dirty="0">
                <a:cs typeface="Arial"/>
              </a:rPr>
              <a:t>5</a:t>
            </a:r>
            <a:r>
              <a:rPr lang="en-US" altLang="en-US" sz="2400" dirty="0">
                <a:cs typeface="Arial"/>
              </a:rPr>
              <a:t> minutes for age</a:t>
            </a:r>
            <a:r>
              <a:rPr lang="tr-TR" altLang="en-US" sz="2400" dirty="0">
                <a:cs typeface="Arial"/>
              </a:rPr>
              <a:t> – under 60 seconds for gender (Gender Model Passed)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tr-TR" altLang="en-US" sz="2400" dirty="0">
              <a:cs typeface="Arial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400" dirty="0">
                <a:cs typeface="Arial"/>
              </a:rPr>
              <a:t>For both methods, the success rate of the final model should be 10% better than first trial of the </a:t>
            </a:r>
            <a:r>
              <a:rPr lang="tr-TR" altLang="en-US" sz="2400" dirty="0">
                <a:cs typeface="Arial"/>
              </a:rPr>
              <a:t>developed</a:t>
            </a:r>
            <a:r>
              <a:rPr lang="en-US" altLang="en-US" sz="2400" dirty="0">
                <a:cs typeface="Arial"/>
              </a:rPr>
              <a:t> model</a:t>
            </a:r>
            <a:r>
              <a:rPr lang="tr-TR" altLang="en-US" sz="2400" dirty="0">
                <a:cs typeface="Arial"/>
              </a:rPr>
              <a:t>( from 73% to 81%  for gender || from 18.3% to    	11.97% for age)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tr-TR" altLang="en-US" sz="2400" dirty="0">
              <a:cs typeface="Arial"/>
            </a:endParaRPr>
          </a:p>
          <a:p>
            <a:pPr marL="457200" indent="-457200" eaLnBrk="1" hangingPunct="1">
              <a:buFont typeface="+mj-lt"/>
              <a:buAutoNum type="arabicPeriod"/>
            </a:pPr>
            <a:endParaRPr lang="tr-TR" altLang="en-US" sz="2400" dirty="0"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767B699819E9D40A1609F340BA66466" ma:contentTypeVersion="2" ma:contentTypeDescription="Yeni belge oluşturun." ma:contentTypeScope="" ma:versionID="14366e8e854bc4c00a8f15e0b49fe58f">
  <xsd:schema xmlns:xsd="http://www.w3.org/2001/XMLSchema" xmlns:xs="http://www.w3.org/2001/XMLSchema" xmlns:p="http://schemas.microsoft.com/office/2006/metadata/properties" xmlns:ns2="92af4e48-9882-48ac-b14a-de7fea169c7f" targetNamespace="http://schemas.microsoft.com/office/2006/metadata/properties" ma:root="true" ma:fieldsID="9bb4f1e0166d29d86f3be4d5c96c3574" ns2:_="">
    <xsd:import namespace="92af4e48-9882-48ac-b14a-de7fea169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f4e48-9882-48ac-b14a-de7fea169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6CE9CA-0210-40A0-84A8-EDA6DA26E3B6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92af4e48-9882-48ac-b14a-de7fea169c7f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A32E569-D1B9-475C-BB12-E7CA40B5B9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1D09EF-3942-4612-A4D2-2BD0521B775F}">
  <ds:schemaRefs>
    <ds:schemaRef ds:uri="92af4e48-9882-48ac-b14a-de7fea169c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251</Words>
  <Application>Microsoft Office PowerPoint</Application>
  <PresentationFormat>On-screen Show (4:3)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Tahoma</vt:lpstr>
      <vt:lpstr>Default Design</vt:lpstr>
      <vt:lpstr>Human Gender Identification and Age Estimation Using Metabolomics Data</vt:lpstr>
      <vt:lpstr>Timeline</vt:lpstr>
      <vt:lpstr>Project Review</vt:lpstr>
      <vt:lpstr>Project Design Plan</vt:lpstr>
      <vt:lpstr>Dataset Details </vt:lpstr>
      <vt:lpstr>Build Model and Try</vt:lpstr>
      <vt:lpstr>Results- Gender Identification</vt:lpstr>
      <vt:lpstr>Results- Age Estimation</vt:lpstr>
      <vt:lpstr>Success Criterias</vt:lpstr>
      <vt:lpstr>Resources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ZAFER ALTAY</cp:lastModifiedBy>
  <cp:revision>10</cp:revision>
  <dcterms:created xsi:type="dcterms:W3CDTF">2007-08-26T20:02:13Z</dcterms:created>
  <dcterms:modified xsi:type="dcterms:W3CDTF">2022-06-15T09:19:32Z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0x0101005767B699819E9D40A1609F340BA66466</vt:lpwstr>
  </property>
</Properties>
</file>