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5" r:id="rId6"/>
    <p:sldId id="276" r:id="rId7"/>
    <p:sldId id="277" r:id="rId8"/>
    <p:sldId id="278" r:id="rId9"/>
    <p:sldId id="270" r:id="rId10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8E34"/>
    <a:srgbClr val="FFFFCC"/>
    <a:srgbClr val="050121"/>
    <a:srgbClr val="333333"/>
    <a:srgbClr val="580000"/>
    <a:srgbClr val="969696"/>
    <a:srgbClr val="DDDDDD"/>
    <a:srgbClr val="FEDAD6"/>
    <a:srgbClr val="5D0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1303F4-E383-4CD1-8282-3A1A5103E734}" v="17" dt="2021-10-14T23:34:10.938"/>
    <p1510:client id="{15EC112C-C097-48D0-B742-A5960C114DBF}" v="2" dt="2021-10-14T23:35:26.984"/>
    <p1510:client id="{877F7736-7FCA-485B-95D2-FC634E095663}" v="79" dt="2021-10-14T23:42:55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15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167137-106F-4911-9F48-D7586CE25DE7}" type="slidenum">
              <a:rPr lang="tr-TR" altLang="en-US"/>
              <a:pPr>
                <a:spcBef>
                  <a:spcPct val="0"/>
                </a:spcBef>
              </a:pPr>
              <a:t>2</a:t>
            </a:fld>
            <a:endParaRPr lang="tr-TR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113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3115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3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580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</a:t>
            </a:r>
            <a:r>
              <a:rPr lang="en-US"/>
              <a:t>I</a:t>
            </a:r>
            <a:r>
              <a:rPr lang="tr-TR"/>
              <a:t>l başl</a:t>
            </a:r>
            <a:r>
              <a:rPr lang="en-US"/>
              <a:t>I</a:t>
            </a:r>
            <a:r>
              <a:rPr lang="tr-TR"/>
              <a:t>k st</a:t>
            </a:r>
            <a:r>
              <a:rPr lang="en-US"/>
              <a:t>İ</a:t>
            </a:r>
            <a:r>
              <a:rPr lang="tr-TR"/>
              <a:t>l</a:t>
            </a:r>
            <a:r>
              <a:rPr lang="en-US"/>
              <a:t>İ</a:t>
            </a:r>
            <a:r>
              <a:rPr lang="tr-TR"/>
              <a:t> </a:t>
            </a:r>
            <a:r>
              <a:rPr lang="en-US"/>
              <a:t>İ</a:t>
            </a:r>
            <a:r>
              <a:rPr lang="tr-TR"/>
              <a:t>ç</a:t>
            </a:r>
            <a:r>
              <a:rPr lang="en-US"/>
              <a:t>İ</a:t>
            </a:r>
            <a:r>
              <a:rPr lang="tr-TR"/>
              <a:t>n t</a:t>
            </a:r>
            <a:r>
              <a:rPr lang="en-US"/>
              <a:t>I</a:t>
            </a:r>
            <a:r>
              <a:rPr lang="tr-TR"/>
              <a:t>klat</a:t>
            </a:r>
            <a:r>
              <a:rPr lang="en-US"/>
              <a:t>I</a:t>
            </a:r>
            <a:r>
              <a:rPr lang="tr-TR"/>
              <a:t>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5320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378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4498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378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965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628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7693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/>
              <a:t>Click to edit Master text styles</a:t>
            </a:r>
          </a:p>
          <a:p>
            <a:pPr lvl="1"/>
            <a:r>
              <a:rPr lang="tr-TR" altLang="en-US"/>
              <a:t>Second level</a:t>
            </a:r>
          </a:p>
          <a:p>
            <a:pPr lvl="2"/>
            <a:r>
              <a:rPr lang="tr-TR" altLang="en-US"/>
              <a:t>Third level</a:t>
            </a:r>
          </a:p>
          <a:p>
            <a:pPr lvl="3"/>
            <a:r>
              <a:rPr lang="tr-TR" altLang="en-US"/>
              <a:t>Fourth level</a:t>
            </a:r>
          </a:p>
          <a:p>
            <a:pPr lvl="4"/>
            <a:r>
              <a:rPr lang="tr-TR" altLang="en-US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1447800" y="6536422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Ü </a:t>
            </a:r>
            <a:r>
              <a:rPr lang="tr-TR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-</a:t>
            </a: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Bilgisayar Mühendisliği Bölümü</a:t>
            </a: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BİL 495/496 </a:t>
            </a:r>
            <a:r>
              <a:rPr lang="en-US" sz="1200" b="1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Bitirme</a:t>
            </a: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US" sz="1200" b="1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Projesi</a:t>
            </a: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endParaRPr lang="tr-TR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taboanalyst.ca/docs/Format.xhtml" TargetMode="External"/><Relationship Id="rId2" Type="http://schemas.openxmlformats.org/officeDocument/2006/relationships/hyperlink" Target="https://stringfixer.com/tr/Metabolom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med.ncbi.nlm.nih.gov/?term=%22Metabolomics%2Fmethods%22%5BMAJR%5D&amp;page=2" TargetMode="External"/><Relationship Id="rId5" Type="http://schemas.openxmlformats.org/officeDocument/2006/relationships/hyperlink" Target="https://hmdb.ca/" TargetMode="External"/><Relationship Id="rId4" Type="http://schemas.openxmlformats.org/officeDocument/2006/relationships/hyperlink" Target="https://www.metabolomicsworkbench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09800"/>
            <a:ext cx="8763000" cy="1524000"/>
          </a:xfrm>
        </p:spPr>
        <p:txBody>
          <a:bodyPr/>
          <a:lstStyle/>
          <a:p>
            <a:pPr eaLnBrk="1" hangingPunct="1"/>
            <a:r>
              <a:rPr lang="tr-TR" altLang="en-US" sz="3600" dirty="0"/>
              <a:t>Human Gender Identification and Age Estimation Using Metabolomics Data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10000"/>
            <a:ext cx="64008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BIL 496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Second Tracking</a:t>
            </a:r>
            <a:endParaRPr lang="en-US" altLang="en-US" sz="2000" b="1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Zafer Altay</a:t>
            </a:r>
          </a:p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Project Mentor: Doç. Dr. Habil KALKAN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1800" b="1" dirty="0"/>
              <a:t>May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9C4B9-F984-4206-AFD2-FD0541FAF3C1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2223" y="1426278"/>
            <a:ext cx="2119460" cy="448559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endParaRPr lang="tr-TR" altLang="en-US" sz="2400" dirty="0">
              <a:cs typeface="Arial"/>
            </a:endParaRP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Timeline</a:t>
            </a:r>
          </a:p>
        </p:txBody>
      </p: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46FA3715-3FB0-46A2-8C0B-5B74B986C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70" y="1047749"/>
            <a:ext cx="7338060" cy="51550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22B10-E9C3-45F2-9669-AE91C33CA2D2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763000" cy="579437"/>
          </a:xfrm>
        </p:spPr>
        <p:txBody>
          <a:bodyPr/>
          <a:lstStyle/>
          <a:p>
            <a:pPr eaLnBrk="1" hangingPunct="1"/>
            <a:r>
              <a:rPr lang="tr-TR" altLang="en-US" sz="4000" dirty="0"/>
              <a:t>Dataset Details </a:t>
            </a:r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2159000" y="3124200"/>
            <a:ext cx="441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250619" y="990600"/>
            <a:ext cx="2971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endParaRPr lang="tr-TR" altLang="en-US" sz="2400" dirty="0"/>
          </a:p>
        </p:txBody>
      </p:sp>
      <p:pic>
        <p:nvPicPr>
          <p:cNvPr id="3" name="Picture 2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8552C8FB-3599-4D09-8D92-BCD1EA52B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803"/>
            <a:ext cx="9144000" cy="31642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DD46C2-ADC3-49A4-8D1E-89C2DB0749E7}"/>
              </a:ext>
            </a:extLst>
          </p:cNvPr>
          <p:cNvSpPr txBox="1"/>
          <p:nvPr/>
        </p:nvSpPr>
        <p:spPr>
          <a:xfrm>
            <a:off x="405353" y="4619134"/>
            <a:ext cx="8286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172 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129 Women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18-80 Aged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400+ Plasma and 500+ Urine Metabolites</a:t>
            </a:r>
          </a:p>
        </p:txBody>
      </p:sp>
    </p:spTree>
    <p:extLst>
      <p:ext uri="{BB962C8B-B14F-4D97-AF65-F5344CB8AC3E}">
        <p14:creationId xmlns:p14="http://schemas.microsoft.com/office/powerpoint/2010/main" val="378879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A3F9-5790-06F8-B8F1-9B91064E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Late Fusion and Early Fusion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298B5-4CAD-CC67-72F2-A8AA84723F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4</a:t>
            </a:fld>
            <a:endParaRPr lang="tr-TR" altLang="en-US"/>
          </a:p>
        </p:txBody>
      </p:sp>
      <p:pic>
        <p:nvPicPr>
          <p:cNvPr id="12" name="Content Placeholder 11" descr="Chart, diagram&#10;&#10;Description automatically generated">
            <a:extLst>
              <a:ext uri="{FF2B5EF4-FFF2-40B4-BE49-F238E27FC236}">
                <a16:creationId xmlns:a16="http://schemas.microsoft.com/office/drawing/2014/main" id="{A9B4D855-88AF-B04B-E0B9-611716F52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288" y="914400"/>
            <a:ext cx="5920033" cy="5410200"/>
          </a:xfrm>
        </p:spPr>
      </p:pic>
    </p:spTree>
    <p:extLst>
      <p:ext uri="{BB962C8B-B14F-4D97-AF65-F5344CB8AC3E}">
        <p14:creationId xmlns:p14="http://schemas.microsoft.com/office/powerpoint/2010/main" val="138434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A3F9-5790-06F8-B8F1-9B91064E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Early Fusion vs Late Fusion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298B5-4CAD-CC67-72F2-A8AA84723F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5</a:t>
            </a:fld>
            <a:endParaRPr lang="tr-TR" altLang="en-US"/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07A9EFE3-FE38-073E-CBB9-0A7FA504B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84860"/>
            <a:ext cx="4485588" cy="5288280"/>
          </a:xfr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C36D8764-69F1-47EC-58DC-D637A287B0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82"/>
          <a:stretch/>
        </p:blipFill>
        <p:spPr>
          <a:xfrm>
            <a:off x="4402317" y="796290"/>
            <a:ext cx="4044100" cy="526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48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8AB0A-D51F-497D-9892-E75B8E184080}" type="slidenum">
              <a:rPr lang="tr-TR" altLang="en-US" sz="1000" dirty="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Resources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endParaRPr lang="tr-TR" altLang="en-US" sz="2000" dirty="0">
              <a:hlinkClick r:id="rId2"/>
            </a:endParaRPr>
          </a:p>
          <a:p>
            <a:pPr marL="514350" indent="-514350" eaLnBrk="1" hangingPunct="1">
              <a:buFont typeface="+mj-lt"/>
              <a:buAutoNum type="arabicPeriod"/>
            </a:pPr>
            <a:endParaRPr lang="tr-TR" altLang="en-US" sz="2000" dirty="0">
              <a:hlinkClick r:id="rId2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2000" dirty="0">
                <a:hlinkClick r:id="rId2"/>
              </a:rPr>
              <a:t>https://stringfixer.com/tr/Metabolomics</a:t>
            </a:r>
            <a:endParaRPr lang="tr-TR" altLang="en-US" sz="2000" dirty="0"/>
          </a:p>
          <a:p>
            <a:pPr marL="514350" indent="-514350" eaLnBrk="1" hangingPunct="1">
              <a:buFont typeface="+mj-lt"/>
              <a:buAutoNum type="arabicPeriod"/>
            </a:pPr>
            <a:endParaRPr lang="tr-TR" altLang="en-US" sz="2000" dirty="0">
              <a:hlinkClick r:id="rId3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2000" dirty="0">
                <a:hlinkClick r:id="rId3"/>
              </a:rPr>
              <a:t>https://www.metaboanalyst.ca/docs/Format.xhtml</a:t>
            </a:r>
            <a:endParaRPr lang="tr-TR" altLang="en-US" sz="2000" dirty="0"/>
          </a:p>
          <a:p>
            <a:pPr marL="514350" indent="-514350" eaLnBrk="1" hangingPunct="1">
              <a:buFont typeface="+mj-lt"/>
              <a:buAutoNum type="arabicPeriod"/>
            </a:pPr>
            <a:endParaRPr lang="tr-TR" altLang="en-US" sz="2000" dirty="0">
              <a:hlinkClick r:id="rId4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2000" dirty="0">
                <a:hlinkClick r:id="rId4"/>
              </a:rPr>
              <a:t>https://www.metabolomicsworkbench.org/</a:t>
            </a:r>
            <a:endParaRPr lang="tr-TR" altLang="en-US" sz="2000" dirty="0"/>
          </a:p>
          <a:p>
            <a:pPr marL="514350" indent="-514350" eaLnBrk="1" hangingPunct="1">
              <a:buFont typeface="+mj-lt"/>
              <a:buAutoNum type="arabicPeriod"/>
            </a:pPr>
            <a:endParaRPr lang="tr-TR" altLang="en-US" sz="2000" dirty="0">
              <a:hlinkClick r:id="rId5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2000" dirty="0">
                <a:hlinkClick r:id="rId5"/>
              </a:rPr>
              <a:t>https://hmdb.ca/</a:t>
            </a:r>
            <a:endParaRPr lang="tr-TR" altLang="en-US" sz="2000" dirty="0"/>
          </a:p>
          <a:p>
            <a:pPr marL="514350" indent="-514350" eaLnBrk="1" hangingPunct="1">
              <a:buFont typeface="+mj-lt"/>
              <a:buAutoNum type="arabicPeriod"/>
            </a:pPr>
            <a:endParaRPr lang="tr-TR" altLang="en-US" sz="2000" dirty="0">
              <a:hlinkClick r:id="rId6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2000" dirty="0">
                <a:hlinkClick r:id="rId6"/>
              </a:rPr>
              <a:t>https://pubmed.ncbi.nlm.nih.gov/?term=%22Metabolomics%2Fmethods%22%5BMAJR%5D&amp;page=2</a:t>
            </a:r>
            <a:endParaRPr lang="tr-TR" altLang="en-US" sz="2000" dirty="0"/>
          </a:p>
          <a:p>
            <a:pPr marL="0" indent="0" eaLnBrk="1" hangingPunct="1">
              <a:buNone/>
            </a:pPr>
            <a:br>
              <a:rPr lang="tr-TR" altLang="en-US" sz="2000" dirty="0"/>
            </a:br>
            <a:r>
              <a:rPr lang="tr-TR" altLang="en-US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5767B699819E9D40A1609F340BA66466" ma:contentTypeVersion="2" ma:contentTypeDescription="Yeni belge oluşturun." ma:contentTypeScope="" ma:versionID="14366e8e854bc4c00a8f15e0b49fe58f">
  <xsd:schema xmlns:xsd="http://www.w3.org/2001/XMLSchema" xmlns:xs="http://www.w3.org/2001/XMLSchema" xmlns:p="http://schemas.microsoft.com/office/2006/metadata/properties" xmlns:ns2="92af4e48-9882-48ac-b14a-de7fea169c7f" targetNamespace="http://schemas.microsoft.com/office/2006/metadata/properties" ma:root="true" ma:fieldsID="9bb4f1e0166d29d86f3be4d5c96c3574" ns2:_="">
    <xsd:import namespace="92af4e48-9882-48ac-b14a-de7fea169c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af4e48-9882-48ac-b14a-de7fea169c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6CE9CA-0210-40A0-84A8-EDA6DA26E3B6}">
  <ds:schemaRefs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92af4e48-9882-48ac-b14a-de7fea169c7f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A32E569-D1B9-475C-BB12-E7CA40B5B9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1D09EF-3942-4612-A4D2-2BD0521B775F}">
  <ds:schemaRefs>
    <ds:schemaRef ds:uri="92af4e48-9882-48ac-b14a-de7fea169c7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1079</TotalTime>
  <Words>124</Words>
  <Application>Microsoft Office PowerPoint</Application>
  <PresentationFormat>On-screen Show (4:3)</PresentationFormat>
  <Paragraphs>38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Tahoma</vt:lpstr>
      <vt:lpstr>Default Design</vt:lpstr>
      <vt:lpstr>Human Gender Identification and Age Estimation Using Metabolomics Data</vt:lpstr>
      <vt:lpstr>Timeline</vt:lpstr>
      <vt:lpstr>Dataset Details </vt:lpstr>
      <vt:lpstr>Late Fusion and Early Fusion</vt:lpstr>
      <vt:lpstr>Early Fusion vs Late Fusion</vt:lpstr>
      <vt:lpstr>Resources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ZAFER ALTAY</cp:lastModifiedBy>
  <cp:revision>9</cp:revision>
  <dcterms:created xsi:type="dcterms:W3CDTF">2007-08-26T20:02:13Z</dcterms:created>
  <dcterms:modified xsi:type="dcterms:W3CDTF">2022-05-11T10:50:02Z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0x0101005767B699819E9D40A1609F340BA66466</vt:lpwstr>
  </property>
</Properties>
</file>