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4" r:id="rId2"/>
    <p:sldId id="256" r:id="rId3"/>
    <p:sldId id="257" r:id="rId4"/>
    <p:sldId id="265" r:id="rId5"/>
    <p:sldId id="258" r:id="rId6"/>
    <p:sldId id="259" r:id="rId7"/>
    <p:sldId id="262" r:id="rId8"/>
    <p:sldId id="266" r:id="rId9"/>
    <p:sldId id="267" r:id="rId10"/>
    <p:sldId id="261" r:id="rId11"/>
    <p:sldId id="268" r:id="rId12"/>
    <p:sldId id="269" r:id="rId13"/>
    <p:sldId id="270" r:id="rId14"/>
    <p:sldId id="271" r:id="rId15"/>
    <p:sldId id="263" r:id="rId16"/>
    <p:sldId id="260"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77"/>
    <p:restoredTop sz="85460"/>
  </p:normalViewPr>
  <p:slideViewPr>
    <p:cSldViewPr snapToGrid="0" snapToObjects="1">
      <p:cViewPr varScale="1">
        <p:scale>
          <a:sx n="93" d="100"/>
          <a:sy n="93" d="100"/>
        </p:scale>
        <p:origin x="216"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D63CC5-2BA0-4153-9652-8437714F162F}"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AADEA1FE-9E2A-4E6D-9543-9F599E4B843D}">
      <dgm:prSet/>
      <dgm:spPr/>
      <dgm:t>
        <a:bodyPr/>
        <a:lstStyle/>
        <a:p>
          <a:r>
            <a:rPr lang="tr-TR"/>
            <a:t>Data scientists would like to know which features are most relevant with the class, so they can focus and collect more of that data in the future.</a:t>
          </a:r>
          <a:endParaRPr lang="en-US"/>
        </a:p>
      </dgm:t>
    </dgm:pt>
    <dgm:pt modelId="{DE68FEA8-20CE-404E-9312-A476348AC5C4}" type="parTrans" cxnId="{AE2811BF-8C17-491A-8761-CE8854435473}">
      <dgm:prSet/>
      <dgm:spPr/>
      <dgm:t>
        <a:bodyPr/>
        <a:lstStyle/>
        <a:p>
          <a:endParaRPr lang="en-US"/>
        </a:p>
      </dgm:t>
    </dgm:pt>
    <dgm:pt modelId="{A8E41EAB-9763-4B84-8877-A8DA8AF7BE29}" type="sibTrans" cxnId="{AE2811BF-8C17-491A-8761-CE8854435473}">
      <dgm:prSet/>
      <dgm:spPr/>
      <dgm:t>
        <a:bodyPr/>
        <a:lstStyle/>
        <a:p>
          <a:endParaRPr lang="en-US"/>
        </a:p>
      </dgm:t>
    </dgm:pt>
    <dgm:pt modelId="{21CF6667-89D0-4F20-B536-75F2164A3DF1}">
      <dgm:prSet/>
      <dgm:spPr/>
      <dgm:t>
        <a:bodyPr/>
        <a:lstStyle/>
        <a:p>
          <a:r>
            <a:rPr lang="tr-TR"/>
            <a:t>Feature selectors are being executed really fast, they look for all of the possible features based on the search algorithm that has been chosen. </a:t>
          </a:r>
          <a:endParaRPr lang="en-US"/>
        </a:p>
      </dgm:t>
    </dgm:pt>
    <dgm:pt modelId="{438B996B-7153-480A-9704-0AE2D360E913}" type="parTrans" cxnId="{264F2C17-1317-4A23-BDA2-E522A9B4DE93}">
      <dgm:prSet/>
      <dgm:spPr/>
      <dgm:t>
        <a:bodyPr/>
        <a:lstStyle/>
        <a:p>
          <a:endParaRPr lang="en-US"/>
        </a:p>
      </dgm:t>
    </dgm:pt>
    <dgm:pt modelId="{AE59242B-807F-4EAE-AC56-27722A91155B}" type="sibTrans" cxnId="{264F2C17-1317-4A23-BDA2-E522A9B4DE93}">
      <dgm:prSet/>
      <dgm:spPr/>
      <dgm:t>
        <a:bodyPr/>
        <a:lstStyle/>
        <a:p>
          <a:endParaRPr lang="en-US"/>
        </a:p>
      </dgm:t>
    </dgm:pt>
    <dgm:pt modelId="{A467D423-3318-4402-B887-2740C2010006}">
      <dgm:prSet/>
      <dgm:spPr/>
      <dgm:t>
        <a:bodyPr/>
        <a:lstStyle/>
        <a:p>
          <a:r>
            <a:rPr lang="tr-TR"/>
            <a:t>To extract the most useful information from the data, and reduce the dimensionality in such a way that the most significant aspects of the data are respresented by the selected features. [1]</a:t>
          </a:r>
          <a:endParaRPr lang="en-US"/>
        </a:p>
      </dgm:t>
    </dgm:pt>
    <dgm:pt modelId="{0A1F54CC-AAA9-4BBC-8A91-029BB10B3F1A}" type="parTrans" cxnId="{F3F6B23D-ECD4-4FC9-A82F-ECFAEBBDFA25}">
      <dgm:prSet/>
      <dgm:spPr/>
      <dgm:t>
        <a:bodyPr/>
        <a:lstStyle/>
        <a:p>
          <a:endParaRPr lang="en-US"/>
        </a:p>
      </dgm:t>
    </dgm:pt>
    <dgm:pt modelId="{DFE299BC-A874-4A79-820C-4E6F64FE9169}" type="sibTrans" cxnId="{F3F6B23D-ECD4-4FC9-A82F-ECFAEBBDFA25}">
      <dgm:prSet/>
      <dgm:spPr/>
      <dgm:t>
        <a:bodyPr/>
        <a:lstStyle/>
        <a:p>
          <a:endParaRPr lang="en-US"/>
        </a:p>
      </dgm:t>
    </dgm:pt>
    <dgm:pt modelId="{0F243BC5-AC44-4EAC-81C3-14CD8269CEAF}">
      <dgm:prSet/>
      <dgm:spPr/>
      <dgm:t>
        <a:bodyPr/>
        <a:lstStyle/>
        <a:p>
          <a:r>
            <a:rPr lang="tr-TR"/>
            <a:t>Best subset is given together with the merit of the subset.</a:t>
          </a:r>
          <a:endParaRPr lang="en-US"/>
        </a:p>
      </dgm:t>
    </dgm:pt>
    <dgm:pt modelId="{E8171C04-64EE-4C5A-AD1B-E541D37ADA10}" type="parTrans" cxnId="{9EB79FBB-8CA5-488A-8246-F20C8CFCC593}">
      <dgm:prSet/>
      <dgm:spPr/>
      <dgm:t>
        <a:bodyPr/>
        <a:lstStyle/>
        <a:p>
          <a:endParaRPr lang="en-US"/>
        </a:p>
      </dgm:t>
    </dgm:pt>
    <dgm:pt modelId="{5C0E4ADB-768E-4908-8FC4-DCDDBF6B7776}" type="sibTrans" cxnId="{9EB79FBB-8CA5-488A-8246-F20C8CFCC593}">
      <dgm:prSet/>
      <dgm:spPr/>
      <dgm:t>
        <a:bodyPr/>
        <a:lstStyle/>
        <a:p>
          <a:endParaRPr lang="en-US"/>
        </a:p>
      </dgm:t>
    </dgm:pt>
    <dgm:pt modelId="{0B9A5EDA-6FF6-F04C-BE93-DEC18A4459ED}" type="pres">
      <dgm:prSet presAssocID="{22D63CC5-2BA0-4153-9652-8437714F162F}" presName="linear" presStyleCnt="0">
        <dgm:presLayoutVars>
          <dgm:animLvl val="lvl"/>
          <dgm:resizeHandles val="exact"/>
        </dgm:presLayoutVars>
      </dgm:prSet>
      <dgm:spPr/>
    </dgm:pt>
    <dgm:pt modelId="{4A3FF5EE-1E06-AF47-B072-F3A7589E750D}" type="pres">
      <dgm:prSet presAssocID="{AADEA1FE-9E2A-4E6D-9543-9F599E4B843D}" presName="parentText" presStyleLbl="node1" presStyleIdx="0" presStyleCnt="4">
        <dgm:presLayoutVars>
          <dgm:chMax val="0"/>
          <dgm:bulletEnabled val="1"/>
        </dgm:presLayoutVars>
      </dgm:prSet>
      <dgm:spPr/>
    </dgm:pt>
    <dgm:pt modelId="{18CE5D7E-16DE-174C-A74A-4A8E04630B29}" type="pres">
      <dgm:prSet presAssocID="{A8E41EAB-9763-4B84-8877-A8DA8AF7BE29}" presName="spacer" presStyleCnt="0"/>
      <dgm:spPr/>
    </dgm:pt>
    <dgm:pt modelId="{D0D9FB7E-A868-C24F-AD8F-50585CDA792C}" type="pres">
      <dgm:prSet presAssocID="{21CF6667-89D0-4F20-B536-75F2164A3DF1}" presName="parentText" presStyleLbl="node1" presStyleIdx="1" presStyleCnt="4">
        <dgm:presLayoutVars>
          <dgm:chMax val="0"/>
          <dgm:bulletEnabled val="1"/>
        </dgm:presLayoutVars>
      </dgm:prSet>
      <dgm:spPr/>
    </dgm:pt>
    <dgm:pt modelId="{C5E8F9DF-B981-AA4B-932E-A9EC5EC3AE44}" type="pres">
      <dgm:prSet presAssocID="{AE59242B-807F-4EAE-AC56-27722A91155B}" presName="spacer" presStyleCnt="0"/>
      <dgm:spPr/>
    </dgm:pt>
    <dgm:pt modelId="{E75F8B02-361C-EE47-813E-3F123301E86B}" type="pres">
      <dgm:prSet presAssocID="{A467D423-3318-4402-B887-2740C2010006}" presName="parentText" presStyleLbl="node1" presStyleIdx="2" presStyleCnt="4">
        <dgm:presLayoutVars>
          <dgm:chMax val="0"/>
          <dgm:bulletEnabled val="1"/>
        </dgm:presLayoutVars>
      </dgm:prSet>
      <dgm:spPr/>
    </dgm:pt>
    <dgm:pt modelId="{1190AEBA-5441-FA42-8EAA-9E06344481A0}" type="pres">
      <dgm:prSet presAssocID="{DFE299BC-A874-4A79-820C-4E6F64FE9169}" presName="spacer" presStyleCnt="0"/>
      <dgm:spPr/>
    </dgm:pt>
    <dgm:pt modelId="{8E940FC8-609E-784B-8034-BAE0299AAC84}" type="pres">
      <dgm:prSet presAssocID="{0F243BC5-AC44-4EAC-81C3-14CD8269CEAF}" presName="parentText" presStyleLbl="node1" presStyleIdx="3" presStyleCnt="4">
        <dgm:presLayoutVars>
          <dgm:chMax val="0"/>
          <dgm:bulletEnabled val="1"/>
        </dgm:presLayoutVars>
      </dgm:prSet>
      <dgm:spPr/>
    </dgm:pt>
  </dgm:ptLst>
  <dgm:cxnLst>
    <dgm:cxn modelId="{72D6BF08-665C-FE44-B0E9-896CE3E0D305}" type="presOf" srcId="{21CF6667-89D0-4F20-B536-75F2164A3DF1}" destId="{D0D9FB7E-A868-C24F-AD8F-50585CDA792C}" srcOrd="0" destOrd="0" presId="urn:microsoft.com/office/officeart/2005/8/layout/vList2"/>
    <dgm:cxn modelId="{264F2C17-1317-4A23-BDA2-E522A9B4DE93}" srcId="{22D63CC5-2BA0-4153-9652-8437714F162F}" destId="{21CF6667-89D0-4F20-B536-75F2164A3DF1}" srcOrd="1" destOrd="0" parTransId="{438B996B-7153-480A-9704-0AE2D360E913}" sibTransId="{AE59242B-807F-4EAE-AC56-27722A91155B}"/>
    <dgm:cxn modelId="{5FA3CA25-1EB1-E04D-8322-C03C874AD32E}" type="presOf" srcId="{AADEA1FE-9E2A-4E6D-9543-9F599E4B843D}" destId="{4A3FF5EE-1E06-AF47-B072-F3A7589E750D}" srcOrd="0" destOrd="0" presId="urn:microsoft.com/office/officeart/2005/8/layout/vList2"/>
    <dgm:cxn modelId="{F3F6B23D-ECD4-4FC9-A82F-ECFAEBBDFA25}" srcId="{22D63CC5-2BA0-4153-9652-8437714F162F}" destId="{A467D423-3318-4402-B887-2740C2010006}" srcOrd="2" destOrd="0" parTransId="{0A1F54CC-AAA9-4BBC-8A91-029BB10B3F1A}" sibTransId="{DFE299BC-A874-4A79-820C-4E6F64FE9169}"/>
    <dgm:cxn modelId="{B60AD74C-795D-284D-8D67-61FD64766AF1}" type="presOf" srcId="{A467D423-3318-4402-B887-2740C2010006}" destId="{E75F8B02-361C-EE47-813E-3F123301E86B}" srcOrd="0" destOrd="0" presId="urn:microsoft.com/office/officeart/2005/8/layout/vList2"/>
    <dgm:cxn modelId="{D0B1CD59-CDC9-2F4B-AB43-0BDDDF5DD6C5}" type="presOf" srcId="{0F243BC5-AC44-4EAC-81C3-14CD8269CEAF}" destId="{8E940FC8-609E-784B-8034-BAE0299AAC84}" srcOrd="0" destOrd="0" presId="urn:microsoft.com/office/officeart/2005/8/layout/vList2"/>
    <dgm:cxn modelId="{9EB79FBB-8CA5-488A-8246-F20C8CFCC593}" srcId="{22D63CC5-2BA0-4153-9652-8437714F162F}" destId="{0F243BC5-AC44-4EAC-81C3-14CD8269CEAF}" srcOrd="3" destOrd="0" parTransId="{E8171C04-64EE-4C5A-AD1B-E541D37ADA10}" sibTransId="{5C0E4ADB-768E-4908-8FC4-DCDDBF6B7776}"/>
    <dgm:cxn modelId="{AE2811BF-8C17-491A-8761-CE8854435473}" srcId="{22D63CC5-2BA0-4153-9652-8437714F162F}" destId="{AADEA1FE-9E2A-4E6D-9543-9F599E4B843D}" srcOrd="0" destOrd="0" parTransId="{DE68FEA8-20CE-404E-9312-A476348AC5C4}" sibTransId="{A8E41EAB-9763-4B84-8877-A8DA8AF7BE29}"/>
    <dgm:cxn modelId="{8A6453FC-4127-214E-9B85-BE303BCAE657}" type="presOf" srcId="{22D63CC5-2BA0-4153-9652-8437714F162F}" destId="{0B9A5EDA-6FF6-F04C-BE93-DEC18A4459ED}" srcOrd="0" destOrd="0" presId="urn:microsoft.com/office/officeart/2005/8/layout/vList2"/>
    <dgm:cxn modelId="{FDB6EDDE-8D62-CE40-9F46-BAE19CFDB344}" type="presParOf" srcId="{0B9A5EDA-6FF6-F04C-BE93-DEC18A4459ED}" destId="{4A3FF5EE-1E06-AF47-B072-F3A7589E750D}" srcOrd="0" destOrd="0" presId="urn:microsoft.com/office/officeart/2005/8/layout/vList2"/>
    <dgm:cxn modelId="{DDB5A875-6014-3645-9C25-E2047DEAE2AF}" type="presParOf" srcId="{0B9A5EDA-6FF6-F04C-BE93-DEC18A4459ED}" destId="{18CE5D7E-16DE-174C-A74A-4A8E04630B29}" srcOrd="1" destOrd="0" presId="urn:microsoft.com/office/officeart/2005/8/layout/vList2"/>
    <dgm:cxn modelId="{FD7F6945-965A-7241-8746-E9AE8E6FF4FE}" type="presParOf" srcId="{0B9A5EDA-6FF6-F04C-BE93-DEC18A4459ED}" destId="{D0D9FB7E-A868-C24F-AD8F-50585CDA792C}" srcOrd="2" destOrd="0" presId="urn:microsoft.com/office/officeart/2005/8/layout/vList2"/>
    <dgm:cxn modelId="{01621591-815E-794B-B985-2AC0F9FB2A7E}" type="presParOf" srcId="{0B9A5EDA-6FF6-F04C-BE93-DEC18A4459ED}" destId="{C5E8F9DF-B981-AA4B-932E-A9EC5EC3AE44}" srcOrd="3" destOrd="0" presId="urn:microsoft.com/office/officeart/2005/8/layout/vList2"/>
    <dgm:cxn modelId="{15223606-6FDB-5944-A68D-0BCF461BBD8D}" type="presParOf" srcId="{0B9A5EDA-6FF6-F04C-BE93-DEC18A4459ED}" destId="{E75F8B02-361C-EE47-813E-3F123301E86B}" srcOrd="4" destOrd="0" presId="urn:microsoft.com/office/officeart/2005/8/layout/vList2"/>
    <dgm:cxn modelId="{8285DAB6-D336-EA42-BFF9-22E406F8E586}" type="presParOf" srcId="{0B9A5EDA-6FF6-F04C-BE93-DEC18A4459ED}" destId="{1190AEBA-5441-FA42-8EAA-9E06344481A0}" srcOrd="5" destOrd="0" presId="urn:microsoft.com/office/officeart/2005/8/layout/vList2"/>
    <dgm:cxn modelId="{B5599E83-F851-1942-9B75-9785B536AE60}" type="presParOf" srcId="{0B9A5EDA-6FF6-F04C-BE93-DEC18A4459ED}" destId="{8E940FC8-609E-784B-8034-BAE0299AAC8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E8F621-5AA7-4ABA-8396-CA8FD1122BA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131EAAC-3DCC-47E0-9A3B-62A74F3A0E04}">
      <dgm:prSet/>
      <dgm:spPr/>
      <dgm:t>
        <a:bodyPr/>
        <a:lstStyle/>
        <a:p>
          <a:pPr>
            <a:lnSpc>
              <a:spcPct val="100000"/>
            </a:lnSpc>
          </a:pPr>
          <a:r>
            <a:rPr lang="en-US"/>
            <a:t>[2] Correlation-based Feature Selection for Machine Learning, Mark A. Hall</a:t>
          </a:r>
        </a:p>
      </dgm:t>
    </dgm:pt>
    <dgm:pt modelId="{ACD3E300-FD3E-4D44-BBAE-FDDFDB815CCF}" type="sibTrans" cxnId="{BDDDB2EB-15E0-4164-A326-C2C36DC6787C}">
      <dgm:prSet/>
      <dgm:spPr/>
      <dgm:t>
        <a:bodyPr/>
        <a:lstStyle/>
        <a:p>
          <a:endParaRPr lang="en-US"/>
        </a:p>
      </dgm:t>
    </dgm:pt>
    <dgm:pt modelId="{5E9C9B95-74E4-4F00-93B3-A8DF5F2A6BC9}" type="parTrans" cxnId="{BDDDB2EB-15E0-4164-A326-C2C36DC6787C}">
      <dgm:prSet/>
      <dgm:spPr/>
      <dgm:t>
        <a:bodyPr/>
        <a:lstStyle/>
        <a:p>
          <a:endParaRPr lang="en-US"/>
        </a:p>
      </dgm:t>
    </dgm:pt>
    <dgm:pt modelId="{5FE09020-1539-4CAB-AA8C-CCDDDD35C7C9}">
      <dgm:prSet/>
      <dgm:spPr/>
      <dgm:t>
        <a:bodyPr/>
        <a:lstStyle/>
        <a:p>
          <a:pPr>
            <a:lnSpc>
              <a:spcPct val="100000"/>
            </a:lnSpc>
          </a:pPr>
          <a:r>
            <a:rPr lang="tr-TR"/>
            <a:t>[1] </a:t>
          </a:r>
          <a:r>
            <a:rPr lang="en-US"/>
            <a:t>Consistency-based search in feature selection , Manoranjan Dash, Huan Liu</a:t>
          </a:r>
        </a:p>
      </dgm:t>
    </dgm:pt>
    <dgm:pt modelId="{01109B8D-259C-4F95-B7FD-B65BEA6853B7}" type="sibTrans" cxnId="{7D1CDD0D-BA70-4FF4-BD49-4178062680F1}">
      <dgm:prSet/>
      <dgm:spPr/>
      <dgm:t>
        <a:bodyPr/>
        <a:lstStyle/>
        <a:p>
          <a:endParaRPr lang="en-US"/>
        </a:p>
      </dgm:t>
    </dgm:pt>
    <dgm:pt modelId="{32FADA23-6682-43D6-B261-A5D56817C086}" type="parTrans" cxnId="{7D1CDD0D-BA70-4FF4-BD49-4178062680F1}">
      <dgm:prSet/>
      <dgm:spPr/>
      <dgm:t>
        <a:bodyPr/>
        <a:lstStyle/>
        <a:p>
          <a:endParaRPr lang="en-US"/>
        </a:p>
      </dgm:t>
    </dgm:pt>
    <dgm:pt modelId="{561C357E-243A-F742-9924-6786E564E693}" type="pres">
      <dgm:prSet presAssocID="{94E8F621-5AA7-4ABA-8396-CA8FD1122BAC}" presName="linear" presStyleCnt="0">
        <dgm:presLayoutVars>
          <dgm:animLvl val="lvl"/>
          <dgm:resizeHandles val="exact"/>
        </dgm:presLayoutVars>
      </dgm:prSet>
      <dgm:spPr/>
    </dgm:pt>
    <dgm:pt modelId="{AAB7E588-65FF-8A4C-AA65-A2C8C424DA86}" type="pres">
      <dgm:prSet presAssocID="{5FE09020-1539-4CAB-AA8C-CCDDDD35C7C9}" presName="parentText" presStyleLbl="node1" presStyleIdx="0" presStyleCnt="2">
        <dgm:presLayoutVars>
          <dgm:chMax val="0"/>
          <dgm:bulletEnabled val="1"/>
        </dgm:presLayoutVars>
      </dgm:prSet>
      <dgm:spPr/>
    </dgm:pt>
    <dgm:pt modelId="{B134FBD5-F99E-1147-94A4-7184B92BC4B2}" type="pres">
      <dgm:prSet presAssocID="{01109B8D-259C-4F95-B7FD-B65BEA6853B7}" presName="spacer" presStyleCnt="0"/>
      <dgm:spPr/>
    </dgm:pt>
    <dgm:pt modelId="{F8C56B93-BCC4-B34B-A448-3E158258D882}" type="pres">
      <dgm:prSet presAssocID="{1131EAAC-3DCC-47E0-9A3B-62A74F3A0E04}" presName="parentText" presStyleLbl="node1" presStyleIdx="1" presStyleCnt="2">
        <dgm:presLayoutVars>
          <dgm:chMax val="0"/>
          <dgm:bulletEnabled val="1"/>
        </dgm:presLayoutVars>
      </dgm:prSet>
      <dgm:spPr/>
    </dgm:pt>
  </dgm:ptLst>
  <dgm:cxnLst>
    <dgm:cxn modelId="{7D1CDD0D-BA70-4FF4-BD49-4178062680F1}" srcId="{94E8F621-5AA7-4ABA-8396-CA8FD1122BAC}" destId="{5FE09020-1539-4CAB-AA8C-CCDDDD35C7C9}" srcOrd="0" destOrd="0" parTransId="{32FADA23-6682-43D6-B261-A5D56817C086}" sibTransId="{01109B8D-259C-4F95-B7FD-B65BEA6853B7}"/>
    <dgm:cxn modelId="{80530288-70A9-404E-8890-B858A0F19C03}" type="presOf" srcId="{1131EAAC-3DCC-47E0-9A3B-62A74F3A0E04}" destId="{F8C56B93-BCC4-B34B-A448-3E158258D882}" srcOrd="0" destOrd="0" presId="urn:microsoft.com/office/officeart/2005/8/layout/vList2"/>
    <dgm:cxn modelId="{4831B9D6-C8AA-7140-8AE5-C5E4A6368F19}" type="presOf" srcId="{94E8F621-5AA7-4ABA-8396-CA8FD1122BAC}" destId="{561C357E-243A-F742-9924-6786E564E693}" srcOrd="0" destOrd="0" presId="urn:microsoft.com/office/officeart/2005/8/layout/vList2"/>
    <dgm:cxn modelId="{DB1AC5E5-277D-8E4F-A502-A6577A3BBE85}" type="presOf" srcId="{5FE09020-1539-4CAB-AA8C-CCDDDD35C7C9}" destId="{AAB7E588-65FF-8A4C-AA65-A2C8C424DA86}" srcOrd="0" destOrd="0" presId="urn:microsoft.com/office/officeart/2005/8/layout/vList2"/>
    <dgm:cxn modelId="{BDDDB2EB-15E0-4164-A326-C2C36DC6787C}" srcId="{94E8F621-5AA7-4ABA-8396-CA8FD1122BAC}" destId="{1131EAAC-3DCC-47E0-9A3B-62A74F3A0E04}" srcOrd="1" destOrd="0" parTransId="{5E9C9B95-74E4-4F00-93B3-A8DF5F2A6BC9}" sibTransId="{ACD3E300-FD3E-4D44-BBAE-FDDFDB815CCF}"/>
    <dgm:cxn modelId="{2DEE5272-5C80-CA43-8394-4D9E4926B378}" type="presParOf" srcId="{561C357E-243A-F742-9924-6786E564E693}" destId="{AAB7E588-65FF-8A4C-AA65-A2C8C424DA86}" srcOrd="0" destOrd="0" presId="urn:microsoft.com/office/officeart/2005/8/layout/vList2"/>
    <dgm:cxn modelId="{421B99E5-5799-2A47-9D0B-CFB49C9D9C27}" type="presParOf" srcId="{561C357E-243A-F742-9924-6786E564E693}" destId="{B134FBD5-F99E-1147-94A4-7184B92BC4B2}" srcOrd="1" destOrd="0" presId="urn:microsoft.com/office/officeart/2005/8/layout/vList2"/>
    <dgm:cxn modelId="{EA6E3842-72EF-9846-AF39-794F9DFF8F6F}" type="presParOf" srcId="{561C357E-243A-F742-9924-6786E564E693}" destId="{F8C56B93-BCC4-B34B-A448-3E158258D88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FF5EE-1E06-AF47-B072-F3A7589E750D}">
      <dsp:nvSpPr>
        <dsp:cNvPr id="0" name=""/>
        <dsp:cNvSpPr/>
      </dsp:nvSpPr>
      <dsp:spPr>
        <a:xfrm>
          <a:off x="0" y="38075"/>
          <a:ext cx="6513603" cy="140911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a:t>Data scientists would like to know which features are most relevant with the class, so they can focus and collect more of that data in the future.</a:t>
          </a:r>
          <a:endParaRPr lang="en-US" sz="2000" kern="1200"/>
        </a:p>
      </dsp:txBody>
      <dsp:txXfrm>
        <a:off x="68787" y="106862"/>
        <a:ext cx="6376029" cy="1271544"/>
      </dsp:txXfrm>
    </dsp:sp>
    <dsp:sp modelId="{D0D9FB7E-A868-C24F-AD8F-50585CDA792C}">
      <dsp:nvSpPr>
        <dsp:cNvPr id="0" name=""/>
        <dsp:cNvSpPr/>
      </dsp:nvSpPr>
      <dsp:spPr>
        <a:xfrm>
          <a:off x="0" y="1504794"/>
          <a:ext cx="6513603" cy="1409118"/>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a:t>Feature selectors are being executed really fast, they look for all of the possible features based on the search algorithm that has been chosen. </a:t>
          </a:r>
          <a:endParaRPr lang="en-US" sz="2000" kern="1200"/>
        </a:p>
      </dsp:txBody>
      <dsp:txXfrm>
        <a:off x="68787" y="1573581"/>
        <a:ext cx="6376029" cy="1271544"/>
      </dsp:txXfrm>
    </dsp:sp>
    <dsp:sp modelId="{E75F8B02-361C-EE47-813E-3F123301E86B}">
      <dsp:nvSpPr>
        <dsp:cNvPr id="0" name=""/>
        <dsp:cNvSpPr/>
      </dsp:nvSpPr>
      <dsp:spPr>
        <a:xfrm>
          <a:off x="0" y="2971513"/>
          <a:ext cx="6513603" cy="1409118"/>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a:t>To extract the most useful information from the data, and reduce the dimensionality in such a way that the most significant aspects of the data are respresented by the selected features. [1]</a:t>
          </a:r>
          <a:endParaRPr lang="en-US" sz="2000" kern="1200"/>
        </a:p>
      </dsp:txBody>
      <dsp:txXfrm>
        <a:off x="68787" y="3040300"/>
        <a:ext cx="6376029" cy="1271544"/>
      </dsp:txXfrm>
    </dsp:sp>
    <dsp:sp modelId="{8E940FC8-609E-784B-8034-BAE0299AAC84}">
      <dsp:nvSpPr>
        <dsp:cNvPr id="0" name=""/>
        <dsp:cNvSpPr/>
      </dsp:nvSpPr>
      <dsp:spPr>
        <a:xfrm>
          <a:off x="0" y="4438231"/>
          <a:ext cx="6513603" cy="1409118"/>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a:t>Best subset is given together with the merit of the subset.</a:t>
          </a:r>
          <a:endParaRPr lang="en-US" sz="2000" kern="1200"/>
        </a:p>
      </dsp:txBody>
      <dsp:txXfrm>
        <a:off x="68787" y="4507018"/>
        <a:ext cx="6376029" cy="12715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7E588-65FF-8A4C-AA65-A2C8C424DA86}">
      <dsp:nvSpPr>
        <dsp:cNvPr id="0" name=""/>
        <dsp:cNvSpPr/>
      </dsp:nvSpPr>
      <dsp:spPr>
        <a:xfrm>
          <a:off x="0" y="17618"/>
          <a:ext cx="10279971" cy="14285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100000"/>
            </a:lnSpc>
            <a:spcBef>
              <a:spcPct val="0"/>
            </a:spcBef>
            <a:spcAft>
              <a:spcPct val="35000"/>
            </a:spcAft>
            <a:buNone/>
          </a:pPr>
          <a:r>
            <a:rPr lang="tr-TR" sz="3300" kern="1200"/>
            <a:t>[1] </a:t>
          </a:r>
          <a:r>
            <a:rPr lang="en-US" sz="3300" kern="1200"/>
            <a:t>Consistency-based search in feature selection , Manoranjan Dash, Huan Liu</a:t>
          </a:r>
        </a:p>
      </dsp:txBody>
      <dsp:txXfrm>
        <a:off x="69737" y="87355"/>
        <a:ext cx="10140497" cy="1289096"/>
      </dsp:txXfrm>
    </dsp:sp>
    <dsp:sp modelId="{F8C56B93-BCC4-B34B-A448-3E158258D882}">
      <dsp:nvSpPr>
        <dsp:cNvPr id="0" name=""/>
        <dsp:cNvSpPr/>
      </dsp:nvSpPr>
      <dsp:spPr>
        <a:xfrm>
          <a:off x="0" y="1541229"/>
          <a:ext cx="10279971" cy="142857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100000"/>
            </a:lnSpc>
            <a:spcBef>
              <a:spcPct val="0"/>
            </a:spcBef>
            <a:spcAft>
              <a:spcPct val="35000"/>
            </a:spcAft>
            <a:buNone/>
          </a:pPr>
          <a:r>
            <a:rPr lang="en-US" sz="3300" kern="1200"/>
            <a:t>[2] Correlation-based Feature Selection for Machine Learning, Mark A. Hall</a:t>
          </a:r>
        </a:p>
      </dsp:txBody>
      <dsp:txXfrm>
        <a:off x="69737" y="1610966"/>
        <a:ext cx="10140497" cy="12890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82FE1-9B9A-AA4F-9FE3-BE511A801946}" type="datetimeFigureOut">
              <a:t>25.12.2018</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tr-TR"/>
              <a:t>Asıl metin stillerini düzenle
İkinci düzey
Üçüncü düzey
Dördüncü düzey
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D50AF-A537-DE47-8462-4803D37B9F61}" type="slidenum">
              <a:t>‹#›</a:t>
            </a:fld>
            <a:endParaRPr lang="tr-TR"/>
          </a:p>
        </p:txBody>
      </p:sp>
    </p:spTree>
    <p:extLst>
      <p:ext uri="{BB962C8B-B14F-4D97-AF65-F5344CB8AC3E}">
        <p14:creationId xmlns:p14="http://schemas.microsoft.com/office/powerpoint/2010/main" val="262958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 sz="1200" b="0" i="0" u="none" strike="noStrike" kern="1200">
                <a:solidFill>
                  <a:schemeClr val="tx1"/>
                </a:solidFill>
                <a:effectLst/>
                <a:latin typeface="+mn-lt"/>
                <a:ea typeface="+mn-ea"/>
                <a:cs typeface="+mn-cs"/>
              </a:rPr>
              <a:t>The following equation gives the merit of a feature subset </a:t>
            </a:r>
            <a:r>
              <a:rPr lang="en" sz="1200" b="0" i="1" u="none" strike="noStrike" kern="1200">
                <a:solidFill>
                  <a:schemeClr val="tx1"/>
                </a:solidFill>
                <a:effectLst/>
                <a:latin typeface="+mn-lt"/>
                <a:ea typeface="+mn-ea"/>
                <a:cs typeface="+mn-cs"/>
              </a:rPr>
              <a:t>S</a:t>
            </a:r>
            <a:r>
              <a:rPr lang="en" sz="1200" b="0" i="0" u="none" strike="noStrike" kern="1200">
                <a:solidFill>
                  <a:schemeClr val="tx1"/>
                </a:solidFill>
                <a:effectLst/>
                <a:latin typeface="+mn-lt"/>
                <a:ea typeface="+mn-ea"/>
                <a:cs typeface="+mn-cs"/>
              </a:rPr>
              <a:t> consisting of </a:t>
            </a:r>
            <a:r>
              <a:rPr lang="en" sz="1200" b="0" i="1" u="none" strike="noStrike" kern="1200">
                <a:solidFill>
                  <a:schemeClr val="tx1"/>
                </a:solidFill>
                <a:effectLst/>
                <a:latin typeface="+mn-lt"/>
                <a:ea typeface="+mn-ea"/>
                <a:cs typeface="+mn-cs"/>
              </a:rPr>
              <a:t>k</a:t>
            </a:r>
            <a:r>
              <a:rPr lang="en" sz="1200" b="0" i="0" u="none" strike="noStrike" kern="1200">
                <a:solidFill>
                  <a:schemeClr val="tx1"/>
                </a:solidFill>
                <a:effectLst/>
                <a:latin typeface="+mn-lt"/>
                <a:ea typeface="+mn-ea"/>
                <a:cs typeface="+mn-cs"/>
              </a:rPr>
              <a:t> features</a:t>
            </a:r>
            <a:endParaRPr lang="tr-TR"/>
          </a:p>
          <a:p>
            <a:r>
              <a:rPr lang="tr-TR"/>
              <a:t>Rcf is</a:t>
            </a:r>
            <a:r>
              <a:rPr lang="en" sz="1200" b="0" i="0" u="none" strike="noStrike" kern="1200">
                <a:solidFill>
                  <a:schemeClr val="tx1"/>
                </a:solidFill>
                <a:effectLst/>
                <a:latin typeface="+mn-lt"/>
                <a:ea typeface="+mn-ea"/>
                <a:cs typeface="+mn-cs"/>
              </a:rPr>
              <a:t> the average value of all feature-classification correlations</a:t>
            </a:r>
          </a:p>
          <a:p>
            <a:r>
              <a:rPr lang="en" sz="1200" b="0" i="0" u="none" strike="noStrike" kern="1200">
                <a:solidFill>
                  <a:schemeClr val="tx1"/>
                </a:solidFill>
                <a:effectLst/>
                <a:latin typeface="+mn-lt"/>
                <a:ea typeface="+mn-ea"/>
                <a:cs typeface="+mn-cs"/>
              </a:rPr>
              <a:t>Rff  is the average value of all feature-feature correlations</a:t>
            </a:r>
            <a:endParaRPr lang="tr-TR"/>
          </a:p>
        </p:txBody>
      </p:sp>
      <p:sp>
        <p:nvSpPr>
          <p:cNvPr id="4" name="Slayt Numarası Yer Tutucusu 3"/>
          <p:cNvSpPr>
            <a:spLocks noGrp="1"/>
          </p:cNvSpPr>
          <p:nvPr>
            <p:ph type="sldNum" sz="quarter" idx="5"/>
          </p:nvPr>
        </p:nvSpPr>
        <p:spPr/>
        <p:txBody>
          <a:bodyPr/>
          <a:lstStyle/>
          <a:p>
            <a:fld id="{66ED50AF-A537-DE47-8462-4803D37B9F61}" type="slidenum">
              <a:t>5</a:t>
            </a:fld>
            <a:endParaRPr lang="tr-TR"/>
          </a:p>
        </p:txBody>
      </p:sp>
    </p:spTree>
    <p:extLst>
      <p:ext uri="{BB962C8B-B14F-4D97-AF65-F5344CB8AC3E}">
        <p14:creationId xmlns:p14="http://schemas.microsoft.com/office/powerpoint/2010/main" val="203664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a:t>LEFT : CORRELATION BASED </a:t>
            </a:r>
          </a:p>
          <a:p>
            <a:endParaRPr lang="tr-TR"/>
          </a:p>
          <a:p>
            <a:r>
              <a:rPr lang="tr-TR"/>
              <a:t>RIGHT: CONSISTENCY BASED </a:t>
            </a:r>
          </a:p>
        </p:txBody>
      </p:sp>
      <p:sp>
        <p:nvSpPr>
          <p:cNvPr id="4" name="Slayt Numarası Yer Tutucusu 3"/>
          <p:cNvSpPr>
            <a:spLocks noGrp="1"/>
          </p:cNvSpPr>
          <p:nvPr>
            <p:ph type="sldNum" sz="quarter" idx="5"/>
          </p:nvPr>
        </p:nvSpPr>
        <p:spPr/>
        <p:txBody>
          <a:bodyPr/>
          <a:lstStyle/>
          <a:p>
            <a:fld id="{66ED50AF-A537-DE47-8462-4803D37B9F61}" type="slidenum">
              <a:t>10</a:t>
            </a:fld>
            <a:endParaRPr lang="tr-TR"/>
          </a:p>
        </p:txBody>
      </p:sp>
    </p:spTree>
    <p:extLst>
      <p:ext uri="{BB962C8B-B14F-4D97-AF65-F5344CB8AC3E}">
        <p14:creationId xmlns:p14="http://schemas.microsoft.com/office/powerpoint/2010/main" val="2973290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B25A1C5-EBF5-414E-BD82-0E81D1C0CCA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09D4659-13A4-F443-B796-B0EAFB276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30715DC-D90A-204F-8016-B57174D7341C}"/>
              </a:ext>
            </a:extLst>
          </p:cNvPr>
          <p:cNvSpPr>
            <a:spLocks noGrp="1"/>
          </p:cNvSpPr>
          <p:nvPr>
            <p:ph type="dt" sz="half" idx="10"/>
          </p:nvPr>
        </p:nvSpPr>
        <p:spPr/>
        <p:txBody>
          <a:bodyPr/>
          <a:lstStyle/>
          <a:p>
            <a:fld id="{BE329889-358C-614C-A823-992C1E902D98}" type="datetimeFigureOut">
              <a:t>25.12.2018</a:t>
            </a:fld>
            <a:endParaRPr lang="tr-TR"/>
          </a:p>
        </p:txBody>
      </p:sp>
      <p:sp>
        <p:nvSpPr>
          <p:cNvPr id="5" name="Alt Bilgi Yer Tutucusu 4">
            <a:extLst>
              <a:ext uri="{FF2B5EF4-FFF2-40B4-BE49-F238E27FC236}">
                <a16:creationId xmlns:a16="http://schemas.microsoft.com/office/drawing/2014/main" id="{D5809BF2-91DE-EA45-A774-F09EDB7C535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3B38BB4-8BE7-854D-BFF2-20E3C46106BB}"/>
              </a:ext>
            </a:extLst>
          </p:cNvPr>
          <p:cNvSpPr>
            <a:spLocks noGrp="1"/>
          </p:cNvSpPr>
          <p:nvPr>
            <p:ph type="sldNum" sz="quarter" idx="12"/>
          </p:nvPr>
        </p:nvSpPr>
        <p:spPr/>
        <p:txBody>
          <a:bodyPr/>
          <a:lstStyle/>
          <a:p>
            <a:fld id="{96C263CB-09AC-9442-A0FE-BDD7FBC7EBD8}" type="slidenum">
              <a:t>‹#›</a:t>
            </a:fld>
            <a:endParaRPr lang="tr-TR"/>
          </a:p>
        </p:txBody>
      </p:sp>
    </p:spTree>
    <p:extLst>
      <p:ext uri="{BB962C8B-B14F-4D97-AF65-F5344CB8AC3E}">
        <p14:creationId xmlns:p14="http://schemas.microsoft.com/office/powerpoint/2010/main" val="44523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EB6A2A2-9B65-9C49-8DF9-E675CD4FC79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3F71A53-ADC2-E849-AF93-B7BE474E4A68}"/>
              </a:ext>
            </a:extLst>
          </p:cNvPr>
          <p:cNvSpPr>
            <a:spLocks noGrp="1"/>
          </p:cNvSpPr>
          <p:nvPr>
            <p:ph type="body" orient="vert" idx="1"/>
          </p:nvPr>
        </p:nvSpPr>
        <p:spPr/>
        <p:txBody>
          <a:bodyPr vert="eaVert"/>
          <a:lstStyle/>
          <a:p>
            <a:r>
              <a:rPr lang="tr-TR"/>
              <a:t>Asıl metin stillerini düzenle
İkinci düzey
Üçüncü düzey
Dördüncü düzey
Beşinci düzey</a:t>
            </a:r>
          </a:p>
        </p:txBody>
      </p:sp>
      <p:sp>
        <p:nvSpPr>
          <p:cNvPr id="4" name="Veri Yer Tutucusu 3">
            <a:extLst>
              <a:ext uri="{FF2B5EF4-FFF2-40B4-BE49-F238E27FC236}">
                <a16:creationId xmlns:a16="http://schemas.microsoft.com/office/drawing/2014/main" id="{BF8F976F-4A0E-3241-B497-E3EE6A318EEF}"/>
              </a:ext>
            </a:extLst>
          </p:cNvPr>
          <p:cNvSpPr>
            <a:spLocks noGrp="1"/>
          </p:cNvSpPr>
          <p:nvPr>
            <p:ph type="dt" sz="half" idx="10"/>
          </p:nvPr>
        </p:nvSpPr>
        <p:spPr/>
        <p:txBody>
          <a:bodyPr/>
          <a:lstStyle/>
          <a:p>
            <a:fld id="{BE329889-358C-614C-A823-992C1E902D98}" type="datetimeFigureOut">
              <a:t>25.12.2018</a:t>
            </a:fld>
            <a:endParaRPr lang="tr-TR"/>
          </a:p>
        </p:txBody>
      </p:sp>
      <p:sp>
        <p:nvSpPr>
          <p:cNvPr id="5" name="Alt Bilgi Yer Tutucusu 4">
            <a:extLst>
              <a:ext uri="{FF2B5EF4-FFF2-40B4-BE49-F238E27FC236}">
                <a16:creationId xmlns:a16="http://schemas.microsoft.com/office/drawing/2014/main" id="{974ACD42-2142-684C-903F-B56775E6225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840E0D8-7321-754B-A762-0C18F05B2DAD}"/>
              </a:ext>
            </a:extLst>
          </p:cNvPr>
          <p:cNvSpPr>
            <a:spLocks noGrp="1"/>
          </p:cNvSpPr>
          <p:nvPr>
            <p:ph type="sldNum" sz="quarter" idx="12"/>
          </p:nvPr>
        </p:nvSpPr>
        <p:spPr/>
        <p:txBody>
          <a:bodyPr/>
          <a:lstStyle/>
          <a:p>
            <a:fld id="{96C263CB-09AC-9442-A0FE-BDD7FBC7EBD8}" type="slidenum">
              <a:t>‹#›</a:t>
            </a:fld>
            <a:endParaRPr lang="tr-TR"/>
          </a:p>
        </p:txBody>
      </p:sp>
    </p:spTree>
    <p:extLst>
      <p:ext uri="{BB962C8B-B14F-4D97-AF65-F5344CB8AC3E}">
        <p14:creationId xmlns:p14="http://schemas.microsoft.com/office/powerpoint/2010/main" val="370404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7EF2720-22AC-AD4F-B0E4-ED066413E30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E6BBE68-CF79-944F-99CC-6F2DEC1BFB30}"/>
              </a:ext>
            </a:extLst>
          </p:cNvPr>
          <p:cNvSpPr>
            <a:spLocks noGrp="1"/>
          </p:cNvSpPr>
          <p:nvPr>
            <p:ph type="body" orient="vert" idx="1"/>
          </p:nvPr>
        </p:nvSpPr>
        <p:spPr>
          <a:xfrm>
            <a:off x="838200" y="365125"/>
            <a:ext cx="7734300" cy="5811838"/>
          </a:xfrm>
        </p:spPr>
        <p:txBody>
          <a:bodyPr vert="eaVert"/>
          <a:lstStyle/>
          <a:p>
            <a:r>
              <a:rPr lang="tr-TR"/>
              <a:t>Asıl metin stillerini düzenle
İkinci düzey
Üçüncü düzey
Dördüncü düzey
Beşinci düzey</a:t>
            </a:r>
          </a:p>
        </p:txBody>
      </p:sp>
      <p:sp>
        <p:nvSpPr>
          <p:cNvPr id="4" name="Veri Yer Tutucusu 3">
            <a:extLst>
              <a:ext uri="{FF2B5EF4-FFF2-40B4-BE49-F238E27FC236}">
                <a16:creationId xmlns:a16="http://schemas.microsoft.com/office/drawing/2014/main" id="{7DCDE0D1-5B1B-FA4D-A35D-D15192E16624}"/>
              </a:ext>
            </a:extLst>
          </p:cNvPr>
          <p:cNvSpPr>
            <a:spLocks noGrp="1"/>
          </p:cNvSpPr>
          <p:nvPr>
            <p:ph type="dt" sz="half" idx="10"/>
          </p:nvPr>
        </p:nvSpPr>
        <p:spPr/>
        <p:txBody>
          <a:bodyPr/>
          <a:lstStyle/>
          <a:p>
            <a:fld id="{BE329889-358C-614C-A823-992C1E902D98}" type="datetimeFigureOut">
              <a:t>25.12.2018</a:t>
            </a:fld>
            <a:endParaRPr lang="tr-TR"/>
          </a:p>
        </p:txBody>
      </p:sp>
      <p:sp>
        <p:nvSpPr>
          <p:cNvPr id="5" name="Alt Bilgi Yer Tutucusu 4">
            <a:extLst>
              <a:ext uri="{FF2B5EF4-FFF2-40B4-BE49-F238E27FC236}">
                <a16:creationId xmlns:a16="http://schemas.microsoft.com/office/drawing/2014/main" id="{FB6B8360-ACDD-804C-B299-5BC3B50BE8D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EF097C2-021A-2B40-96F8-4918ACB9F7CF}"/>
              </a:ext>
            </a:extLst>
          </p:cNvPr>
          <p:cNvSpPr>
            <a:spLocks noGrp="1"/>
          </p:cNvSpPr>
          <p:nvPr>
            <p:ph type="sldNum" sz="quarter" idx="12"/>
          </p:nvPr>
        </p:nvSpPr>
        <p:spPr/>
        <p:txBody>
          <a:bodyPr/>
          <a:lstStyle/>
          <a:p>
            <a:fld id="{96C263CB-09AC-9442-A0FE-BDD7FBC7EBD8}" type="slidenum">
              <a:t>‹#›</a:t>
            </a:fld>
            <a:endParaRPr lang="tr-TR"/>
          </a:p>
        </p:txBody>
      </p:sp>
    </p:spTree>
    <p:extLst>
      <p:ext uri="{BB962C8B-B14F-4D97-AF65-F5344CB8AC3E}">
        <p14:creationId xmlns:p14="http://schemas.microsoft.com/office/powerpoint/2010/main" val="156728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FB06B1D-746B-8441-8C7C-EBFE4346176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F1C9AB8-59E1-6942-97FD-453650235811}"/>
              </a:ext>
            </a:extLst>
          </p:cNvPr>
          <p:cNvSpPr>
            <a:spLocks noGrp="1"/>
          </p:cNvSpPr>
          <p:nvPr>
            <p:ph idx="1"/>
          </p:nvPr>
        </p:nvSpPr>
        <p:spPr/>
        <p:txBody>
          <a:bodyPr/>
          <a:lstStyle/>
          <a:p>
            <a:r>
              <a:rPr lang="tr-TR"/>
              <a:t>Asıl metin stillerini düzenle
İkinci düzey
Üçüncü düzey
Dördüncü düzey
Beşinci düzey</a:t>
            </a:r>
          </a:p>
        </p:txBody>
      </p:sp>
      <p:sp>
        <p:nvSpPr>
          <p:cNvPr id="4" name="Veri Yer Tutucusu 3">
            <a:extLst>
              <a:ext uri="{FF2B5EF4-FFF2-40B4-BE49-F238E27FC236}">
                <a16:creationId xmlns:a16="http://schemas.microsoft.com/office/drawing/2014/main" id="{E61D3E46-0BF6-A44C-8350-7F8F99A699CA}"/>
              </a:ext>
            </a:extLst>
          </p:cNvPr>
          <p:cNvSpPr>
            <a:spLocks noGrp="1"/>
          </p:cNvSpPr>
          <p:nvPr>
            <p:ph type="dt" sz="half" idx="10"/>
          </p:nvPr>
        </p:nvSpPr>
        <p:spPr/>
        <p:txBody>
          <a:bodyPr/>
          <a:lstStyle/>
          <a:p>
            <a:fld id="{BE329889-358C-614C-A823-992C1E902D98}" type="datetimeFigureOut">
              <a:t>25.12.2018</a:t>
            </a:fld>
            <a:endParaRPr lang="tr-TR"/>
          </a:p>
        </p:txBody>
      </p:sp>
      <p:sp>
        <p:nvSpPr>
          <p:cNvPr id="5" name="Alt Bilgi Yer Tutucusu 4">
            <a:extLst>
              <a:ext uri="{FF2B5EF4-FFF2-40B4-BE49-F238E27FC236}">
                <a16:creationId xmlns:a16="http://schemas.microsoft.com/office/drawing/2014/main" id="{ABCA0912-AB1F-0648-94EA-8E6349A6DC7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8B2D6C8-F380-CF4F-89B9-A1A80ACC2CC4}"/>
              </a:ext>
            </a:extLst>
          </p:cNvPr>
          <p:cNvSpPr>
            <a:spLocks noGrp="1"/>
          </p:cNvSpPr>
          <p:nvPr>
            <p:ph type="sldNum" sz="quarter" idx="12"/>
          </p:nvPr>
        </p:nvSpPr>
        <p:spPr/>
        <p:txBody>
          <a:bodyPr/>
          <a:lstStyle/>
          <a:p>
            <a:fld id="{96C263CB-09AC-9442-A0FE-BDD7FBC7EBD8}" type="slidenum">
              <a:t>‹#›</a:t>
            </a:fld>
            <a:endParaRPr lang="tr-TR"/>
          </a:p>
        </p:txBody>
      </p:sp>
    </p:spTree>
    <p:extLst>
      <p:ext uri="{BB962C8B-B14F-4D97-AF65-F5344CB8AC3E}">
        <p14:creationId xmlns:p14="http://schemas.microsoft.com/office/powerpoint/2010/main" val="116025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30BEE12-11B8-204C-8C51-3CD9ADCFF3A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BF93250-BB6C-0148-96C8-3B8BD26113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tr-TR"/>
              <a:t>Asıl metin stillerini düzenle
İkinci düzey
Üçüncü düzey
Dördüncü düzey
Beşinci düzey</a:t>
            </a:r>
          </a:p>
        </p:txBody>
      </p:sp>
      <p:sp>
        <p:nvSpPr>
          <p:cNvPr id="4" name="Veri Yer Tutucusu 3">
            <a:extLst>
              <a:ext uri="{FF2B5EF4-FFF2-40B4-BE49-F238E27FC236}">
                <a16:creationId xmlns:a16="http://schemas.microsoft.com/office/drawing/2014/main" id="{83941F22-9F94-564E-ABD2-B2463538F377}"/>
              </a:ext>
            </a:extLst>
          </p:cNvPr>
          <p:cNvSpPr>
            <a:spLocks noGrp="1"/>
          </p:cNvSpPr>
          <p:nvPr>
            <p:ph type="dt" sz="half" idx="10"/>
          </p:nvPr>
        </p:nvSpPr>
        <p:spPr/>
        <p:txBody>
          <a:bodyPr/>
          <a:lstStyle/>
          <a:p>
            <a:fld id="{BE329889-358C-614C-A823-992C1E902D98}" type="datetimeFigureOut">
              <a:t>25.12.2018</a:t>
            </a:fld>
            <a:endParaRPr lang="tr-TR"/>
          </a:p>
        </p:txBody>
      </p:sp>
      <p:sp>
        <p:nvSpPr>
          <p:cNvPr id="5" name="Alt Bilgi Yer Tutucusu 4">
            <a:extLst>
              <a:ext uri="{FF2B5EF4-FFF2-40B4-BE49-F238E27FC236}">
                <a16:creationId xmlns:a16="http://schemas.microsoft.com/office/drawing/2014/main" id="{B163D77C-7A13-6445-AA2E-7BA5C329ED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A8D775D-A42B-A643-B1AA-7BB6574E22C4}"/>
              </a:ext>
            </a:extLst>
          </p:cNvPr>
          <p:cNvSpPr>
            <a:spLocks noGrp="1"/>
          </p:cNvSpPr>
          <p:nvPr>
            <p:ph type="sldNum" sz="quarter" idx="12"/>
          </p:nvPr>
        </p:nvSpPr>
        <p:spPr/>
        <p:txBody>
          <a:bodyPr/>
          <a:lstStyle/>
          <a:p>
            <a:fld id="{96C263CB-09AC-9442-A0FE-BDD7FBC7EBD8}" type="slidenum">
              <a:t>‹#›</a:t>
            </a:fld>
            <a:endParaRPr lang="tr-TR"/>
          </a:p>
        </p:txBody>
      </p:sp>
    </p:spTree>
    <p:extLst>
      <p:ext uri="{BB962C8B-B14F-4D97-AF65-F5344CB8AC3E}">
        <p14:creationId xmlns:p14="http://schemas.microsoft.com/office/powerpoint/2010/main" val="119259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D656213-392B-4041-9F88-9E72BE748A3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9B2FEE2-A8DD-8448-9B0C-9D544E5E3993}"/>
              </a:ext>
            </a:extLst>
          </p:cNvPr>
          <p:cNvSpPr>
            <a:spLocks noGrp="1"/>
          </p:cNvSpPr>
          <p:nvPr>
            <p:ph sz="half" idx="1"/>
          </p:nvPr>
        </p:nvSpPr>
        <p:spPr>
          <a:xfrm>
            <a:off x="838200" y="1825625"/>
            <a:ext cx="5181600" cy="4351338"/>
          </a:xfrm>
        </p:spPr>
        <p:txBody>
          <a:bodyPr/>
          <a:lstStyle/>
          <a:p>
            <a:r>
              <a:rPr lang="tr-TR"/>
              <a:t>Asıl metin stillerini düzenle
İkinci düzey
Üçüncü düzey
Dördüncü düzey
Beşinci düzey</a:t>
            </a:r>
          </a:p>
        </p:txBody>
      </p:sp>
      <p:sp>
        <p:nvSpPr>
          <p:cNvPr id="4" name="İçerik Yer Tutucusu 3">
            <a:extLst>
              <a:ext uri="{FF2B5EF4-FFF2-40B4-BE49-F238E27FC236}">
                <a16:creationId xmlns:a16="http://schemas.microsoft.com/office/drawing/2014/main" id="{D5779AA3-3FFB-7844-BDE3-4249290E55FE}"/>
              </a:ext>
            </a:extLst>
          </p:cNvPr>
          <p:cNvSpPr>
            <a:spLocks noGrp="1"/>
          </p:cNvSpPr>
          <p:nvPr>
            <p:ph sz="half" idx="2"/>
          </p:nvPr>
        </p:nvSpPr>
        <p:spPr>
          <a:xfrm>
            <a:off x="6172200" y="1825625"/>
            <a:ext cx="5181600" cy="4351338"/>
          </a:xfrm>
        </p:spPr>
        <p:txBody>
          <a:bodyPr/>
          <a:lstStyle/>
          <a:p>
            <a:r>
              <a:rPr lang="tr-TR"/>
              <a:t>Asıl metin stillerini düzenle
İkinci düzey
Üçüncü düzey
Dördüncü düzey
Beşinci düzey</a:t>
            </a:r>
          </a:p>
        </p:txBody>
      </p:sp>
      <p:sp>
        <p:nvSpPr>
          <p:cNvPr id="5" name="Veri Yer Tutucusu 4">
            <a:extLst>
              <a:ext uri="{FF2B5EF4-FFF2-40B4-BE49-F238E27FC236}">
                <a16:creationId xmlns:a16="http://schemas.microsoft.com/office/drawing/2014/main" id="{AC10F7DB-0591-F949-855F-C9F34119E6B8}"/>
              </a:ext>
            </a:extLst>
          </p:cNvPr>
          <p:cNvSpPr>
            <a:spLocks noGrp="1"/>
          </p:cNvSpPr>
          <p:nvPr>
            <p:ph type="dt" sz="half" idx="10"/>
          </p:nvPr>
        </p:nvSpPr>
        <p:spPr/>
        <p:txBody>
          <a:bodyPr/>
          <a:lstStyle/>
          <a:p>
            <a:fld id="{BE329889-358C-614C-A823-992C1E902D98}" type="datetimeFigureOut">
              <a:t>25.12.2018</a:t>
            </a:fld>
            <a:endParaRPr lang="tr-TR"/>
          </a:p>
        </p:txBody>
      </p:sp>
      <p:sp>
        <p:nvSpPr>
          <p:cNvPr id="6" name="Alt Bilgi Yer Tutucusu 5">
            <a:extLst>
              <a:ext uri="{FF2B5EF4-FFF2-40B4-BE49-F238E27FC236}">
                <a16:creationId xmlns:a16="http://schemas.microsoft.com/office/drawing/2014/main" id="{51152461-0B6D-FA42-BDA6-2BA3287DD46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8A57370-996F-B646-BE0A-B6975982CADD}"/>
              </a:ext>
            </a:extLst>
          </p:cNvPr>
          <p:cNvSpPr>
            <a:spLocks noGrp="1"/>
          </p:cNvSpPr>
          <p:nvPr>
            <p:ph type="sldNum" sz="quarter" idx="12"/>
          </p:nvPr>
        </p:nvSpPr>
        <p:spPr/>
        <p:txBody>
          <a:bodyPr/>
          <a:lstStyle/>
          <a:p>
            <a:fld id="{96C263CB-09AC-9442-A0FE-BDD7FBC7EBD8}" type="slidenum">
              <a:t>‹#›</a:t>
            </a:fld>
            <a:endParaRPr lang="tr-TR"/>
          </a:p>
        </p:txBody>
      </p:sp>
    </p:spTree>
    <p:extLst>
      <p:ext uri="{BB962C8B-B14F-4D97-AF65-F5344CB8AC3E}">
        <p14:creationId xmlns:p14="http://schemas.microsoft.com/office/powerpoint/2010/main" val="1258886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EF819AA-8602-E342-94A9-738F8238CD8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B951A9D-4A2F-234E-8C2B-AC130570E8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tr-TR"/>
              <a:t>Asıl metin stillerini düzenle
İkinci düzey
Üçüncü düzey
Dördüncü düzey
Beşinci düzey</a:t>
            </a:r>
          </a:p>
        </p:txBody>
      </p:sp>
      <p:sp>
        <p:nvSpPr>
          <p:cNvPr id="4" name="İçerik Yer Tutucusu 3">
            <a:extLst>
              <a:ext uri="{FF2B5EF4-FFF2-40B4-BE49-F238E27FC236}">
                <a16:creationId xmlns:a16="http://schemas.microsoft.com/office/drawing/2014/main" id="{095E6B42-505F-3C46-97C6-EFFAD9EDD653}"/>
              </a:ext>
            </a:extLst>
          </p:cNvPr>
          <p:cNvSpPr>
            <a:spLocks noGrp="1"/>
          </p:cNvSpPr>
          <p:nvPr>
            <p:ph sz="half" idx="2"/>
          </p:nvPr>
        </p:nvSpPr>
        <p:spPr>
          <a:xfrm>
            <a:off x="839788" y="2505075"/>
            <a:ext cx="5157787" cy="3684588"/>
          </a:xfrm>
        </p:spPr>
        <p:txBody>
          <a:bodyPr/>
          <a:lstStyle/>
          <a:p>
            <a:r>
              <a:rPr lang="tr-TR"/>
              <a:t>Asıl metin stillerini düzenle
İkinci düzey
Üçüncü düzey
Dördüncü düzey
Beşinci düzey</a:t>
            </a:r>
          </a:p>
        </p:txBody>
      </p:sp>
      <p:sp>
        <p:nvSpPr>
          <p:cNvPr id="5" name="Metin Yer Tutucusu 4">
            <a:extLst>
              <a:ext uri="{FF2B5EF4-FFF2-40B4-BE49-F238E27FC236}">
                <a16:creationId xmlns:a16="http://schemas.microsoft.com/office/drawing/2014/main" id="{38B3307A-5700-1940-9B42-A4356492E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tr-TR"/>
              <a:t>Asıl metin stillerini düzenle
İkinci düzey
Üçüncü düzey
Dördüncü düzey
Beşinci düzey</a:t>
            </a:r>
          </a:p>
        </p:txBody>
      </p:sp>
      <p:sp>
        <p:nvSpPr>
          <p:cNvPr id="6" name="İçerik Yer Tutucusu 5">
            <a:extLst>
              <a:ext uri="{FF2B5EF4-FFF2-40B4-BE49-F238E27FC236}">
                <a16:creationId xmlns:a16="http://schemas.microsoft.com/office/drawing/2014/main" id="{F3E6216B-CD67-6944-8A08-15F9E957F260}"/>
              </a:ext>
            </a:extLst>
          </p:cNvPr>
          <p:cNvSpPr>
            <a:spLocks noGrp="1"/>
          </p:cNvSpPr>
          <p:nvPr>
            <p:ph sz="quarter" idx="4"/>
          </p:nvPr>
        </p:nvSpPr>
        <p:spPr>
          <a:xfrm>
            <a:off x="6172200" y="2505075"/>
            <a:ext cx="5183188" cy="3684588"/>
          </a:xfrm>
        </p:spPr>
        <p:txBody>
          <a:bodyPr/>
          <a:lstStyle/>
          <a:p>
            <a:r>
              <a:rPr lang="tr-TR"/>
              <a:t>Asıl metin stillerini düzenle
İkinci düzey
Üçüncü düzey
Dördüncü düzey
Beşinci düzey</a:t>
            </a:r>
          </a:p>
        </p:txBody>
      </p:sp>
      <p:sp>
        <p:nvSpPr>
          <p:cNvPr id="7" name="Veri Yer Tutucusu 6">
            <a:extLst>
              <a:ext uri="{FF2B5EF4-FFF2-40B4-BE49-F238E27FC236}">
                <a16:creationId xmlns:a16="http://schemas.microsoft.com/office/drawing/2014/main" id="{C57B9875-6F33-A947-95C1-F740B5A7D353}"/>
              </a:ext>
            </a:extLst>
          </p:cNvPr>
          <p:cNvSpPr>
            <a:spLocks noGrp="1"/>
          </p:cNvSpPr>
          <p:nvPr>
            <p:ph type="dt" sz="half" idx="10"/>
          </p:nvPr>
        </p:nvSpPr>
        <p:spPr/>
        <p:txBody>
          <a:bodyPr/>
          <a:lstStyle/>
          <a:p>
            <a:fld id="{BE329889-358C-614C-A823-992C1E902D98}" type="datetimeFigureOut">
              <a:t>25.12.2018</a:t>
            </a:fld>
            <a:endParaRPr lang="tr-TR"/>
          </a:p>
        </p:txBody>
      </p:sp>
      <p:sp>
        <p:nvSpPr>
          <p:cNvPr id="8" name="Alt Bilgi Yer Tutucusu 7">
            <a:extLst>
              <a:ext uri="{FF2B5EF4-FFF2-40B4-BE49-F238E27FC236}">
                <a16:creationId xmlns:a16="http://schemas.microsoft.com/office/drawing/2014/main" id="{B0304860-0A9C-0F42-88D5-EA2162A556D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4F8E39A-3351-7340-9ED1-DBB1E475B9C9}"/>
              </a:ext>
            </a:extLst>
          </p:cNvPr>
          <p:cNvSpPr>
            <a:spLocks noGrp="1"/>
          </p:cNvSpPr>
          <p:nvPr>
            <p:ph type="sldNum" sz="quarter" idx="12"/>
          </p:nvPr>
        </p:nvSpPr>
        <p:spPr/>
        <p:txBody>
          <a:bodyPr/>
          <a:lstStyle/>
          <a:p>
            <a:fld id="{96C263CB-09AC-9442-A0FE-BDD7FBC7EBD8}" type="slidenum">
              <a:t>‹#›</a:t>
            </a:fld>
            <a:endParaRPr lang="tr-TR"/>
          </a:p>
        </p:txBody>
      </p:sp>
    </p:spTree>
    <p:extLst>
      <p:ext uri="{BB962C8B-B14F-4D97-AF65-F5344CB8AC3E}">
        <p14:creationId xmlns:p14="http://schemas.microsoft.com/office/powerpoint/2010/main" val="381440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2F345B5-4EE2-A34A-A856-C2D47FE55BE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E888C97-ED86-754E-8394-BB4FD8E8766A}"/>
              </a:ext>
            </a:extLst>
          </p:cNvPr>
          <p:cNvSpPr>
            <a:spLocks noGrp="1"/>
          </p:cNvSpPr>
          <p:nvPr>
            <p:ph type="dt" sz="half" idx="10"/>
          </p:nvPr>
        </p:nvSpPr>
        <p:spPr/>
        <p:txBody>
          <a:bodyPr/>
          <a:lstStyle/>
          <a:p>
            <a:fld id="{BE329889-358C-614C-A823-992C1E902D98}" type="datetimeFigureOut">
              <a:t>25.12.2018</a:t>
            </a:fld>
            <a:endParaRPr lang="tr-TR"/>
          </a:p>
        </p:txBody>
      </p:sp>
      <p:sp>
        <p:nvSpPr>
          <p:cNvPr id="4" name="Alt Bilgi Yer Tutucusu 3">
            <a:extLst>
              <a:ext uri="{FF2B5EF4-FFF2-40B4-BE49-F238E27FC236}">
                <a16:creationId xmlns:a16="http://schemas.microsoft.com/office/drawing/2014/main" id="{6D1910A4-6156-9C48-A475-EB80272DB1B9}"/>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EB44752-E4FD-A149-9F5D-CAE2BEA0F132}"/>
              </a:ext>
            </a:extLst>
          </p:cNvPr>
          <p:cNvSpPr>
            <a:spLocks noGrp="1"/>
          </p:cNvSpPr>
          <p:nvPr>
            <p:ph type="sldNum" sz="quarter" idx="12"/>
          </p:nvPr>
        </p:nvSpPr>
        <p:spPr/>
        <p:txBody>
          <a:bodyPr/>
          <a:lstStyle/>
          <a:p>
            <a:fld id="{96C263CB-09AC-9442-A0FE-BDD7FBC7EBD8}" type="slidenum">
              <a:t>‹#›</a:t>
            </a:fld>
            <a:endParaRPr lang="tr-TR"/>
          </a:p>
        </p:txBody>
      </p:sp>
    </p:spTree>
    <p:extLst>
      <p:ext uri="{BB962C8B-B14F-4D97-AF65-F5344CB8AC3E}">
        <p14:creationId xmlns:p14="http://schemas.microsoft.com/office/powerpoint/2010/main" val="292695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A599287-73A7-844A-A8C0-1E11270D3D4C}"/>
              </a:ext>
            </a:extLst>
          </p:cNvPr>
          <p:cNvSpPr>
            <a:spLocks noGrp="1"/>
          </p:cNvSpPr>
          <p:nvPr>
            <p:ph type="dt" sz="half" idx="10"/>
          </p:nvPr>
        </p:nvSpPr>
        <p:spPr/>
        <p:txBody>
          <a:bodyPr/>
          <a:lstStyle/>
          <a:p>
            <a:fld id="{BE329889-358C-614C-A823-992C1E902D98}" type="datetimeFigureOut">
              <a:t>25.12.2018</a:t>
            </a:fld>
            <a:endParaRPr lang="tr-TR"/>
          </a:p>
        </p:txBody>
      </p:sp>
      <p:sp>
        <p:nvSpPr>
          <p:cNvPr id="3" name="Alt Bilgi Yer Tutucusu 2">
            <a:extLst>
              <a:ext uri="{FF2B5EF4-FFF2-40B4-BE49-F238E27FC236}">
                <a16:creationId xmlns:a16="http://schemas.microsoft.com/office/drawing/2014/main" id="{B21A64B5-0A49-8A4D-9A89-5C2BA0605B8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0E57143-B9B1-494B-A8EA-1EC0842A423B}"/>
              </a:ext>
            </a:extLst>
          </p:cNvPr>
          <p:cNvSpPr>
            <a:spLocks noGrp="1"/>
          </p:cNvSpPr>
          <p:nvPr>
            <p:ph type="sldNum" sz="quarter" idx="12"/>
          </p:nvPr>
        </p:nvSpPr>
        <p:spPr/>
        <p:txBody>
          <a:bodyPr/>
          <a:lstStyle/>
          <a:p>
            <a:fld id="{96C263CB-09AC-9442-A0FE-BDD7FBC7EBD8}" type="slidenum">
              <a:t>‹#›</a:t>
            </a:fld>
            <a:endParaRPr lang="tr-TR"/>
          </a:p>
        </p:txBody>
      </p:sp>
    </p:spTree>
    <p:extLst>
      <p:ext uri="{BB962C8B-B14F-4D97-AF65-F5344CB8AC3E}">
        <p14:creationId xmlns:p14="http://schemas.microsoft.com/office/powerpoint/2010/main" val="39664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D22499B-4F05-7246-AA68-7C8E9084DB0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6905751-00C9-4148-9CF2-5C439BEBD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tr-TR"/>
              <a:t>Asıl metin stillerini düzenle
İkinci düzey
Üçüncü düzey
Dördüncü düzey
Beşinci düzey</a:t>
            </a:r>
          </a:p>
        </p:txBody>
      </p:sp>
      <p:sp>
        <p:nvSpPr>
          <p:cNvPr id="4" name="Metin Yer Tutucusu 3">
            <a:extLst>
              <a:ext uri="{FF2B5EF4-FFF2-40B4-BE49-F238E27FC236}">
                <a16:creationId xmlns:a16="http://schemas.microsoft.com/office/drawing/2014/main" id="{B97CE08C-6EFD-DE42-88DD-4BB19E7C1B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tr-TR"/>
              <a:t>Asıl metin stillerini düzenle
İkinci düzey
Üçüncü düzey
Dördüncü düzey
Beşinci düzey</a:t>
            </a:r>
          </a:p>
        </p:txBody>
      </p:sp>
      <p:sp>
        <p:nvSpPr>
          <p:cNvPr id="5" name="Veri Yer Tutucusu 4">
            <a:extLst>
              <a:ext uri="{FF2B5EF4-FFF2-40B4-BE49-F238E27FC236}">
                <a16:creationId xmlns:a16="http://schemas.microsoft.com/office/drawing/2014/main" id="{5D9E9368-A47B-5748-95E4-D0BF3165CC5A}"/>
              </a:ext>
            </a:extLst>
          </p:cNvPr>
          <p:cNvSpPr>
            <a:spLocks noGrp="1"/>
          </p:cNvSpPr>
          <p:nvPr>
            <p:ph type="dt" sz="half" idx="10"/>
          </p:nvPr>
        </p:nvSpPr>
        <p:spPr/>
        <p:txBody>
          <a:bodyPr/>
          <a:lstStyle/>
          <a:p>
            <a:fld id="{BE329889-358C-614C-A823-992C1E902D98}" type="datetimeFigureOut">
              <a:t>25.12.2018</a:t>
            </a:fld>
            <a:endParaRPr lang="tr-TR"/>
          </a:p>
        </p:txBody>
      </p:sp>
      <p:sp>
        <p:nvSpPr>
          <p:cNvPr id="6" name="Alt Bilgi Yer Tutucusu 5">
            <a:extLst>
              <a:ext uri="{FF2B5EF4-FFF2-40B4-BE49-F238E27FC236}">
                <a16:creationId xmlns:a16="http://schemas.microsoft.com/office/drawing/2014/main" id="{A20970DA-647B-9C4D-9BD3-FBD23E49960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7324103-0DD6-9243-9C32-DEF2443E2C4C}"/>
              </a:ext>
            </a:extLst>
          </p:cNvPr>
          <p:cNvSpPr>
            <a:spLocks noGrp="1"/>
          </p:cNvSpPr>
          <p:nvPr>
            <p:ph type="sldNum" sz="quarter" idx="12"/>
          </p:nvPr>
        </p:nvSpPr>
        <p:spPr/>
        <p:txBody>
          <a:bodyPr/>
          <a:lstStyle/>
          <a:p>
            <a:fld id="{96C263CB-09AC-9442-A0FE-BDD7FBC7EBD8}" type="slidenum">
              <a:t>‹#›</a:t>
            </a:fld>
            <a:endParaRPr lang="tr-TR"/>
          </a:p>
        </p:txBody>
      </p:sp>
    </p:spTree>
    <p:extLst>
      <p:ext uri="{BB962C8B-B14F-4D97-AF65-F5344CB8AC3E}">
        <p14:creationId xmlns:p14="http://schemas.microsoft.com/office/powerpoint/2010/main" val="1784148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94745F9-1DC1-7942-8390-26E7D8BD4C6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18BA5F8-52FE-C641-9F9C-BE72E1B88A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59E3CDC-EA08-C249-BD76-144F69DD7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tr-TR"/>
              <a:t>Asıl metin stillerini düzenle
İkinci düzey
Üçüncü düzey
Dördüncü düzey
Beşinci düzey</a:t>
            </a:r>
          </a:p>
        </p:txBody>
      </p:sp>
      <p:sp>
        <p:nvSpPr>
          <p:cNvPr id="5" name="Veri Yer Tutucusu 4">
            <a:extLst>
              <a:ext uri="{FF2B5EF4-FFF2-40B4-BE49-F238E27FC236}">
                <a16:creationId xmlns:a16="http://schemas.microsoft.com/office/drawing/2014/main" id="{030D0648-77BB-2948-91A9-3DE5BFC40686}"/>
              </a:ext>
            </a:extLst>
          </p:cNvPr>
          <p:cNvSpPr>
            <a:spLocks noGrp="1"/>
          </p:cNvSpPr>
          <p:nvPr>
            <p:ph type="dt" sz="half" idx="10"/>
          </p:nvPr>
        </p:nvSpPr>
        <p:spPr/>
        <p:txBody>
          <a:bodyPr/>
          <a:lstStyle/>
          <a:p>
            <a:fld id="{BE329889-358C-614C-A823-992C1E902D98}" type="datetimeFigureOut">
              <a:t>25.12.2018</a:t>
            </a:fld>
            <a:endParaRPr lang="tr-TR"/>
          </a:p>
        </p:txBody>
      </p:sp>
      <p:sp>
        <p:nvSpPr>
          <p:cNvPr id="6" name="Alt Bilgi Yer Tutucusu 5">
            <a:extLst>
              <a:ext uri="{FF2B5EF4-FFF2-40B4-BE49-F238E27FC236}">
                <a16:creationId xmlns:a16="http://schemas.microsoft.com/office/drawing/2014/main" id="{A11A5341-530B-8D42-ABBE-EA9071048C7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4CC85BC-65EF-B745-8FA1-0AC5798B222E}"/>
              </a:ext>
            </a:extLst>
          </p:cNvPr>
          <p:cNvSpPr>
            <a:spLocks noGrp="1"/>
          </p:cNvSpPr>
          <p:nvPr>
            <p:ph type="sldNum" sz="quarter" idx="12"/>
          </p:nvPr>
        </p:nvSpPr>
        <p:spPr/>
        <p:txBody>
          <a:bodyPr/>
          <a:lstStyle/>
          <a:p>
            <a:fld id="{96C263CB-09AC-9442-A0FE-BDD7FBC7EBD8}" type="slidenum">
              <a:t>‹#›</a:t>
            </a:fld>
            <a:endParaRPr lang="tr-TR"/>
          </a:p>
        </p:txBody>
      </p:sp>
    </p:spTree>
    <p:extLst>
      <p:ext uri="{BB962C8B-B14F-4D97-AF65-F5344CB8AC3E}">
        <p14:creationId xmlns:p14="http://schemas.microsoft.com/office/powerpoint/2010/main" val="139218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2000">
              <a:schemeClr val="accent1">
                <a:lumMod val="45000"/>
                <a:lumOff val="55000"/>
              </a:schemeClr>
            </a:gs>
            <a:gs pos="69000">
              <a:schemeClr val="accent1">
                <a:lumMod val="45000"/>
                <a:lumOff val="55000"/>
              </a:schemeClr>
            </a:gs>
            <a:gs pos="86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9C86511-0788-AC41-9078-C22801FC9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8FC2979-B7E7-FC4D-8C08-066F6A5B2F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tr-TR"/>
              <a:t>Asıl metin stillerini düzenle
İkinci düzey
Üçüncü düzey
Dördüncü düzey
Beşinci düzey</a:t>
            </a:r>
          </a:p>
        </p:txBody>
      </p:sp>
      <p:sp>
        <p:nvSpPr>
          <p:cNvPr id="4" name="Veri Yer Tutucusu 3">
            <a:extLst>
              <a:ext uri="{FF2B5EF4-FFF2-40B4-BE49-F238E27FC236}">
                <a16:creationId xmlns:a16="http://schemas.microsoft.com/office/drawing/2014/main" id="{8AE45BF5-48EA-7745-A917-CA46C2462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29889-358C-614C-A823-992C1E902D98}" type="datetimeFigureOut">
              <a:t>25.12.2018</a:t>
            </a:fld>
            <a:endParaRPr lang="tr-TR"/>
          </a:p>
        </p:txBody>
      </p:sp>
      <p:sp>
        <p:nvSpPr>
          <p:cNvPr id="5" name="Alt Bilgi Yer Tutucusu 4">
            <a:extLst>
              <a:ext uri="{FF2B5EF4-FFF2-40B4-BE49-F238E27FC236}">
                <a16:creationId xmlns:a16="http://schemas.microsoft.com/office/drawing/2014/main" id="{8274FDAE-8DB1-2D4B-BFD6-DDE333970F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571B82C-8B07-6D4A-BA57-4782218468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263CB-09AC-9442-A0FE-BDD7FBC7EBD8}" type="slidenum">
              <a:t>‹#›</a:t>
            </a:fld>
            <a:endParaRPr lang="tr-TR"/>
          </a:p>
        </p:txBody>
      </p:sp>
    </p:spTree>
    <p:extLst>
      <p:ext uri="{BB962C8B-B14F-4D97-AF65-F5344CB8AC3E}">
        <p14:creationId xmlns:p14="http://schemas.microsoft.com/office/powerpoint/2010/main" val="393514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tr-TR" sz="3300" b="1">
                <a:solidFill>
                  <a:srgbClr val="FFFFFF"/>
                </a:solidFill>
              </a:rPr>
              <a:t>Comparison of</a:t>
            </a:r>
            <a:br>
              <a:rPr lang="tr-TR" sz="3300" b="1">
                <a:solidFill>
                  <a:srgbClr val="FFFFFF"/>
                </a:solidFill>
              </a:rPr>
            </a:br>
            <a:r>
              <a:rPr lang="tr-TR" sz="3300" b="1" i="1">
                <a:solidFill>
                  <a:srgbClr val="FFFFFF"/>
                </a:solidFill>
              </a:rPr>
              <a:t>Consistency-based &amp; Correlation-based</a:t>
            </a:r>
            <a:br>
              <a:rPr lang="tr-TR" sz="3300" b="1">
                <a:solidFill>
                  <a:srgbClr val="FFFFFF"/>
                </a:solidFill>
              </a:rPr>
            </a:br>
            <a:r>
              <a:rPr lang="tr-TR" sz="3300" b="1">
                <a:solidFill>
                  <a:srgbClr val="FFFFFF"/>
                </a:solidFill>
              </a:rPr>
              <a:t> Feature Selection Algorithms</a:t>
            </a:r>
          </a:p>
        </p:txBody>
      </p:sp>
      <p:sp>
        <p:nvSpPr>
          <p:cNvPr id="3" name="Subtitle 2"/>
          <p:cNvSpPr>
            <a:spLocks noGrp="1"/>
          </p:cNvSpPr>
          <p:nvPr>
            <p:ph type="subTitle" idx="1"/>
          </p:nvPr>
        </p:nvSpPr>
        <p:spPr>
          <a:xfrm>
            <a:off x="3045368" y="4074718"/>
            <a:ext cx="6105194" cy="682079"/>
          </a:xfrm>
        </p:spPr>
        <p:txBody>
          <a:bodyPr>
            <a:normAutofit/>
          </a:bodyPr>
          <a:lstStyle/>
          <a:p>
            <a:r>
              <a:rPr lang="tr-TR" sz="1500">
                <a:solidFill>
                  <a:srgbClr val="FFFFFF"/>
                </a:solidFill>
              </a:rPr>
              <a:t>Ozan GÜLHAN 	150114013</a:t>
            </a:r>
          </a:p>
          <a:p>
            <a:r>
              <a:rPr lang="tr-TR" sz="1500">
                <a:solidFill>
                  <a:srgbClr val="FFFFFF"/>
                </a:solidFill>
              </a:rPr>
              <a:t>Zafer Emre OCAK 	150113075</a:t>
            </a:r>
          </a:p>
        </p:txBody>
      </p:sp>
    </p:spTree>
    <p:extLst>
      <p:ext uri="{BB962C8B-B14F-4D97-AF65-F5344CB8AC3E}">
        <p14:creationId xmlns:p14="http://schemas.microsoft.com/office/powerpoint/2010/main" val="2521712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etin kutusu 7">
            <a:extLst>
              <a:ext uri="{FF2B5EF4-FFF2-40B4-BE49-F238E27FC236}">
                <a16:creationId xmlns:a16="http://schemas.microsoft.com/office/drawing/2014/main" id="{C072D144-8B03-D543-BA7D-90515D7A9A62}"/>
              </a:ext>
            </a:extLst>
          </p:cNvPr>
          <p:cNvSpPr txBox="1"/>
          <p:nvPr/>
        </p:nvSpPr>
        <p:spPr>
          <a:xfrm>
            <a:off x="546351" y="43354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Selected Subsets</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Resim 6" descr="metin içeren bir resim&#10;&#10;&#10;&#10;Açıklama otomatik olarak oluşturuldu">
            <a:extLst>
              <a:ext uri="{FF2B5EF4-FFF2-40B4-BE49-F238E27FC236}">
                <a16:creationId xmlns:a16="http://schemas.microsoft.com/office/drawing/2014/main" id="{262434E6-A297-B14A-AFAA-E88E5205A35E}"/>
              </a:ext>
            </a:extLst>
          </p:cNvPr>
          <p:cNvPicPr>
            <a:picLocks noChangeAspect="1"/>
          </p:cNvPicPr>
          <p:nvPr/>
        </p:nvPicPr>
        <p:blipFill>
          <a:blip r:embed="rId3"/>
          <a:stretch>
            <a:fillRect/>
          </a:stretch>
        </p:blipFill>
        <p:spPr>
          <a:xfrm>
            <a:off x="331567" y="2618365"/>
            <a:ext cx="5455917" cy="3614543"/>
          </a:xfrm>
          <a:prstGeom prst="rect">
            <a:avLst/>
          </a:prstGeom>
        </p:spPr>
      </p:pic>
      <p:cxnSp>
        <p:nvCxnSpPr>
          <p:cNvPr id="17" name="Straight Connector 16">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Resim 4" descr="metin, ekran görüntüsü içeren bir resim&#10;&#10;&#10;&#10;Açıklama otomatik olarak oluşturuldu">
            <a:extLst>
              <a:ext uri="{FF2B5EF4-FFF2-40B4-BE49-F238E27FC236}">
                <a16:creationId xmlns:a16="http://schemas.microsoft.com/office/drawing/2014/main" id="{1EB20131-A028-9F4D-B5E6-7FF91F4A4A5A}"/>
              </a:ext>
            </a:extLst>
          </p:cNvPr>
          <p:cNvPicPr>
            <a:picLocks noChangeAspect="1"/>
          </p:cNvPicPr>
          <p:nvPr/>
        </p:nvPicPr>
        <p:blipFill>
          <a:blip r:embed="rId4"/>
          <a:stretch>
            <a:fillRect/>
          </a:stretch>
        </p:blipFill>
        <p:spPr>
          <a:xfrm>
            <a:off x="6445073" y="2652464"/>
            <a:ext cx="5455917" cy="3546345"/>
          </a:xfrm>
          <a:prstGeom prst="rect">
            <a:avLst/>
          </a:prstGeom>
        </p:spPr>
      </p:pic>
    </p:spTree>
    <p:extLst>
      <p:ext uri="{BB962C8B-B14F-4D97-AF65-F5344CB8AC3E}">
        <p14:creationId xmlns:p14="http://schemas.microsoft.com/office/powerpoint/2010/main" val="109375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960120" y="434101"/>
            <a:ext cx="10279971" cy="1362042"/>
          </a:xfrm>
        </p:spPr>
        <p:txBody>
          <a:bodyPr anchor="b">
            <a:normAutofit/>
          </a:bodyPr>
          <a:lstStyle/>
          <a:p>
            <a:r>
              <a:rPr lang="tr-TR" sz="4800">
                <a:solidFill>
                  <a:schemeClr val="bg1"/>
                </a:solidFill>
              </a:rPr>
              <a:t>The General Comparison of Models</a:t>
            </a:r>
          </a:p>
        </p:txBody>
      </p:sp>
      <p:sp>
        <p:nvSpPr>
          <p:cNvPr id="13" name="Rectangle 12">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7469359"/>
              </p:ext>
            </p:extLst>
          </p:nvPr>
        </p:nvGraphicFramePr>
        <p:xfrm>
          <a:off x="960120" y="3038662"/>
          <a:ext cx="10266218" cy="2774060"/>
        </p:xfrm>
        <a:graphic>
          <a:graphicData uri="http://schemas.openxmlformats.org/drawingml/2006/table">
            <a:tbl>
              <a:tblPr firstRow="1" bandRow="1">
                <a:tableStyleId>{5C22544A-7EE6-4342-B048-85BDC9FD1C3A}</a:tableStyleId>
              </a:tblPr>
              <a:tblGrid>
                <a:gridCol w="2464485">
                  <a:extLst>
                    <a:ext uri="{9D8B030D-6E8A-4147-A177-3AD203B41FA5}">
                      <a16:colId xmlns:a16="http://schemas.microsoft.com/office/drawing/2014/main" val="20000"/>
                    </a:ext>
                  </a:extLst>
                </a:gridCol>
                <a:gridCol w="2612949">
                  <a:extLst>
                    <a:ext uri="{9D8B030D-6E8A-4147-A177-3AD203B41FA5}">
                      <a16:colId xmlns:a16="http://schemas.microsoft.com/office/drawing/2014/main" val="20001"/>
                    </a:ext>
                  </a:extLst>
                </a:gridCol>
                <a:gridCol w="2631508">
                  <a:extLst>
                    <a:ext uri="{9D8B030D-6E8A-4147-A177-3AD203B41FA5}">
                      <a16:colId xmlns:a16="http://schemas.microsoft.com/office/drawing/2014/main" val="20002"/>
                    </a:ext>
                  </a:extLst>
                </a:gridCol>
                <a:gridCol w="2557276">
                  <a:extLst>
                    <a:ext uri="{9D8B030D-6E8A-4147-A177-3AD203B41FA5}">
                      <a16:colId xmlns:a16="http://schemas.microsoft.com/office/drawing/2014/main" val="20003"/>
                    </a:ext>
                  </a:extLst>
                </a:gridCol>
              </a:tblGrid>
              <a:tr h="771731">
                <a:tc>
                  <a:txBody>
                    <a:bodyPr/>
                    <a:lstStyle/>
                    <a:p>
                      <a:endParaRPr lang="tr-TR" sz="2200"/>
                    </a:p>
                  </a:txBody>
                  <a:tcPr marL="112309" marR="112309" marT="56154" marB="56154">
                    <a:solidFill>
                      <a:schemeClr val="accent1">
                        <a:lumMod val="20000"/>
                        <a:lumOff val="80000"/>
                      </a:schemeClr>
                    </a:solidFill>
                  </a:tcPr>
                </a:tc>
                <a:tc>
                  <a:txBody>
                    <a:bodyPr/>
                    <a:lstStyle/>
                    <a:p>
                      <a:pPr algn="ctr"/>
                      <a:r>
                        <a:rPr lang="tr-TR" sz="2200"/>
                        <a:t>Total</a:t>
                      </a:r>
                      <a:r>
                        <a:rPr lang="tr-TR" sz="2200" baseline="0"/>
                        <a:t> Features Used</a:t>
                      </a:r>
                      <a:endParaRPr lang="tr-TR" sz="2200"/>
                    </a:p>
                  </a:txBody>
                  <a:tcPr marL="112309" marR="112309" marT="56154" marB="56154"/>
                </a:tc>
                <a:tc>
                  <a:txBody>
                    <a:bodyPr/>
                    <a:lstStyle/>
                    <a:p>
                      <a:pPr algn="ctr"/>
                      <a:r>
                        <a:rPr lang="tr-TR" sz="2200"/>
                        <a:t>Accuracy Rate</a:t>
                      </a:r>
                    </a:p>
                  </a:txBody>
                  <a:tcPr marL="112309" marR="112309" marT="56154" marB="56154"/>
                </a:tc>
                <a:tc>
                  <a:txBody>
                    <a:bodyPr/>
                    <a:lstStyle/>
                    <a:p>
                      <a:pPr algn="ctr"/>
                      <a:r>
                        <a:rPr lang="tr-TR" sz="2200"/>
                        <a:t>Total</a:t>
                      </a:r>
                      <a:r>
                        <a:rPr lang="tr-TR" sz="2200" baseline="0"/>
                        <a:t> Duration</a:t>
                      </a:r>
                      <a:endParaRPr lang="tr-TR" sz="2200"/>
                    </a:p>
                  </a:txBody>
                  <a:tcPr marL="112309" marR="112309" marT="56154" marB="56154"/>
                </a:tc>
                <a:extLst>
                  <a:ext uri="{0D108BD9-81ED-4DB2-BD59-A6C34878D82A}">
                    <a16:rowId xmlns:a16="http://schemas.microsoft.com/office/drawing/2014/main" val="10000"/>
                  </a:ext>
                </a:extLst>
              </a:tr>
              <a:tr h="458867">
                <a:tc>
                  <a:txBody>
                    <a:bodyPr/>
                    <a:lstStyle/>
                    <a:p>
                      <a:pPr algn="ctr"/>
                      <a:r>
                        <a:rPr lang="tr-TR" sz="2200" b="1">
                          <a:solidFill>
                            <a:schemeClr val="bg1"/>
                          </a:solidFill>
                        </a:rPr>
                        <a:t>Raw</a:t>
                      </a:r>
                      <a:r>
                        <a:rPr lang="tr-TR" sz="2200" b="1" baseline="0">
                          <a:solidFill>
                            <a:schemeClr val="bg1"/>
                          </a:solidFill>
                        </a:rPr>
                        <a:t> Model</a:t>
                      </a:r>
                      <a:endParaRPr lang="tr-TR" sz="2200" b="1">
                        <a:solidFill>
                          <a:schemeClr val="bg1"/>
                        </a:solidFill>
                      </a:endParaRPr>
                    </a:p>
                  </a:txBody>
                  <a:tcPr marL="112309" marR="112309" marT="56154" marB="56154">
                    <a:solidFill>
                      <a:schemeClr val="accent1"/>
                    </a:solidFill>
                  </a:tcPr>
                </a:tc>
                <a:tc>
                  <a:txBody>
                    <a:bodyPr/>
                    <a:lstStyle/>
                    <a:p>
                      <a:pPr algn="ctr"/>
                      <a:r>
                        <a:rPr lang="tr-TR" sz="2200"/>
                        <a:t>11</a:t>
                      </a:r>
                    </a:p>
                  </a:txBody>
                  <a:tcPr marL="112309" marR="112309" marT="56154" marB="56154"/>
                </a:tc>
                <a:tc>
                  <a:txBody>
                    <a:bodyPr/>
                    <a:lstStyle/>
                    <a:p>
                      <a:pPr algn="ctr"/>
                      <a:r>
                        <a:rPr lang="tr-TR" sz="2200"/>
                        <a:t>%83.60</a:t>
                      </a:r>
                    </a:p>
                  </a:txBody>
                  <a:tcPr marL="112309" marR="112309" marT="56154" marB="56154"/>
                </a:tc>
                <a:tc>
                  <a:txBody>
                    <a:bodyPr/>
                    <a:lstStyle/>
                    <a:p>
                      <a:pPr algn="ctr"/>
                      <a:r>
                        <a:rPr lang="tr-TR" sz="2200"/>
                        <a:t>83</a:t>
                      </a:r>
                      <a:r>
                        <a:rPr lang="tr-TR" sz="2200" baseline="0"/>
                        <a:t> seconds</a:t>
                      </a:r>
                      <a:endParaRPr lang="tr-TR" sz="2200"/>
                    </a:p>
                  </a:txBody>
                  <a:tcPr marL="112309" marR="112309" marT="56154" marB="56154"/>
                </a:tc>
                <a:extLst>
                  <a:ext uri="{0D108BD9-81ED-4DB2-BD59-A6C34878D82A}">
                    <a16:rowId xmlns:a16="http://schemas.microsoft.com/office/drawing/2014/main" val="10001"/>
                  </a:ext>
                </a:extLst>
              </a:tr>
              <a:tr h="771731">
                <a:tc>
                  <a:txBody>
                    <a:bodyPr/>
                    <a:lstStyle/>
                    <a:p>
                      <a:pPr algn="ctr"/>
                      <a:r>
                        <a:rPr lang="tr-TR" sz="2200" b="1">
                          <a:solidFill>
                            <a:schemeClr val="bg1"/>
                          </a:solidFill>
                        </a:rPr>
                        <a:t>Correlation-based</a:t>
                      </a:r>
                    </a:p>
                  </a:txBody>
                  <a:tcPr marL="112309" marR="112309" marT="56154" marB="56154">
                    <a:solidFill>
                      <a:schemeClr val="accent1"/>
                    </a:solidFill>
                  </a:tcPr>
                </a:tc>
                <a:tc>
                  <a:txBody>
                    <a:bodyPr/>
                    <a:lstStyle/>
                    <a:p>
                      <a:pPr algn="ctr"/>
                      <a:r>
                        <a:rPr lang="tr-TR" sz="2200"/>
                        <a:t>8</a:t>
                      </a:r>
                    </a:p>
                  </a:txBody>
                  <a:tcPr marL="112309" marR="112309" marT="56154" marB="56154"/>
                </a:tc>
                <a:tc>
                  <a:txBody>
                    <a:bodyPr/>
                    <a:lstStyle/>
                    <a:p>
                      <a:pPr algn="ctr"/>
                      <a:r>
                        <a:rPr lang="tr-TR" sz="2200"/>
                        <a:t>%85.61</a:t>
                      </a:r>
                    </a:p>
                  </a:txBody>
                  <a:tcPr marL="112309" marR="112309" marT="56154" marB="56154"/>
                </a:tc>
                <a:tc>
                  <a:txBody>
                    <a:bodyPr/>
                    <a:lstStyle/>
                    <a:p>
                      <a:pPr algn="ctr"/>
                      <a:r>
                        <a:rPr lang="tr-TR" sz="2200"/>
                        <a:t>85 seconds</a:t>
                      </a:r>
                    </a:p>
                  </a:txBody>
                  <a:tcPr marL="112309" marR="112309" marT="56154" marB="56154"/>
                </a:tc>
                <a:extLst>
                  <a:ext uri="{0D108BD9-81ED-4DB2-BD59-A6C34878D82A}">
                    <a16:rowId xmlns:a16="http://schemas.microsoft.com/office/drawing/2014/main" val="10002"/>
                  </a:ext>
                </a:extLst>
              </a:tr>
              <a:tr h="771731">
                <a:tc>
                  <a:txBody>
                    <a:bodyPr/>
                    <a:lstStyle/>
                    <a:p>
                      <a:pPr algn="ctr"/>
                      <a:r>
                        <a:rPr lang="tr-TR" sz="2200" b="1">
                          <a:solidFill>
                            <a:schemeClr val="bg1"/>
                          </a:solidFill>
                        </a:rPr>
                        <a:t>Consistency-based</a:t>
                      </a:r>
                    </a:p>
                  </a:txBody>
                  <a:tcPr marL="112309" marR="112309" marT="56154" marB="56154">
                    <a:solidFill>
                      <a:schemeClr val="accent1"/>
                    </a:solidFill>
                  </a:tcPr>
                </a:tc>
                <a:tc>
                  <a:txBody>
                    <a:bodyPr/>
                    <a:lstStyle/>
                    <a:p>
                      <a:pPr algn="ctr"/>
                      <a:r>
                        <a:rPr lang="tr-TR" sz="2200"/>
                        <a:t>7</a:t>
                      </a:r>
                    </a:p>
                  </a:txBody>
                  <a:tcPr marL="112309" marR="112309" marT="56154" marB="56154"/>
                </a:tc>
                <a:tc>
                  <a:txBody>
                    <a:bodyPr/>
                    <a:lstStyle/>
                    <a:p>
                      <a:pPr algn="ctr"/>
                      <a:r>
                        <a:rPr lang="tr-TR" sz="2200"/>
                        <a:t>%83.41</a:t>
                      </a:r>
                    </a:p>
                  </a:txBody>
                  <a:tcPr marL="112309" marR="112309" marT="56154" marB="56154"/>
                </a:tc>
                <a:tc>
                  <a:txBody>
                    <a:bodyPr/>
                    <a:lstStyle/>
                    <a:p>
                      <a:pPr algn="ctr"/>
                      <a:r>
                        <a:rPr lang="tr-TR" sz="2200"/>
                        <a:t>80 seconds</a:t>
                      </a:r>
                    </a:p>
                  </a:txBody>
                  <a:tcPr marL="112309" marR="112309" marT="56154" marB="5615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06892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tr-TR"/>
              <a:t>Experimental </a:t>
            </a:r>
            <a:r>
              <a:rPr lang="tr-TR" dirty="0"/>
              <a:t>Results - 1</a:t>
            </a:r>
          </a:p>
        </p:txBody>
      </p:sp>
      <p:sp>
        <p:nvSpPr>
          <p:cNvPr id="3" name="Content Placeholder 2"/>
          <p:cNvSpPr>
            <a:spLocks noGrp="1"/>
          </p:cNvSpPr>
          <p:nvPr>
            <p:ph idx="1"/>
          </p:nvPr>
        </p:nvSpPr>
        <p:spPr>
          <a:xfrm>
            <a:off x="838200" y="1825625"/>
            <a:ext cx="10515600" cy="4351338"/>
          </a:xfrm>
        </p:spPr>
        <p:txBody>
          <a:bodyPr/>
          <a:lstStyle/>
          <a:p>
            <a:r>
              <a:rPr lang="tr-TR" dirty="0"/>
              <a:t>The image below is illustrating the performance of our model for </a:t>
            </a:r>
          </a:p>
          <a:p>
            <a:pPr marL="0" indent="0">
              <a:buNone/>
            </a:pPr>
            <a:r>
              <a:rPr lang="tr-TR" b="1" dirty="0"/>
              <a:t>   the raw dataset</a:t>
            </a:r>
            <a:r>
              <a:rPr lang="tr-TR" dirty="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03653"/>
            <a:ext cx="12192000" cy="3754135"/>
          </a:xfrm>
          <a:prstGeom prst="rect">
            <a:avLst/>
          </a:prstGeom>
        </p:spPr>
      </p:pic>
    </p:spTree>
    <p:extLst>
      <p:ext uri="{BB962C8B-B14F-4D97-AF65-F5344CB8AC3E}">
        <p14:creationId xmlns:p14="http://schemas.microsoft.com/office/powerpoint/2010/main" val="1393359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Experimental Results - 2</a:t>
            </a:r>
          </a:p>
        </p:txBody>
      </p:sp>
      <p:sp>
        <p:nvSpPr>
          <p:cNvPr id="3" name="Content Placeholder 2"/>
          <p:cNvSpPr>
            <a:spLocks noGrp="1"/>
          </p:cNvSpPr>
          <p:nvPr>
            <p:ph idx="1"/>
          </p:nvPr>
        </p:nvSpPr>
        <p:spPr/>
        <p:txBody>
          <a:bodyPr/>
          <a:lstStyle/>
          <a:p>
            <a:r>
              <a:rPr lang="tr-TR" dirty="0"/>
              <a:t>The image below is illustrating the performance of our model for </a:t>
            </a:r>
            <a:r>
              <a:rPr lang="tr-TR" b="1" dirty="0"/>
              <a:t>the dataset with correlation-based </a:t>
            </a:r>
            <a:r>
              <a:rPr lang="tr-TR" dirty="0"/>
              <a:t>feature selection has been applied.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8665"/>
            <a:ext cx="12192000" cy="3570132"/>
          </a:xfrm>
          <a:prstGeom prst="rect">
            <a:avLst/>
          </a:prstGeom>
        </p:spPr>
      </p:pic>
    </p:spTree>
    <p:extLst>
      <p:ext uri="{BB962C8B-B14F-4D97-AF65-F5344CB8AC3E}">
        <p14:creationId xmlns:p14="http://schemas.microsoft.com/office/powerpoint/2010/main" val="1122816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Experimental Results - 3</a:t>
            </a:r>
          </a:p>
        </p:txBody>
      </p:sp>
      <p:sp>
        <p:nvSpPr>
          <p:cNvPr id="3" name="Content Placeholder 2"/>
          <p:cNvSpPr>
            <a:spLocks noGrp="1"/>
          </p:cNvSpPr>
          <p:nvPr>
            <p:ph idx="1"/>
          </p:nvPr>
        </p:nvSpPr>
        <p:spPr/>
        <p:txBody>
          <a:bodyPr/>
          <a:lstStyle/>
          <a:p>
            <a:r>
              <a:rPr lang="tr-TR" dirty="0"/>
              <a:t>The image below is illustrating the performance of our model for </a:t>
            </a:r>
            <a:r>
              <a:rPr lang="tr-TR" b="1" dirty="0"/>
              <a:t>the dataset with consistency-based </a:t>
            </a:r>
            <a:r>
              <a:rPr lang="tr-TR" dirty="0"/>
              <a:t>feature selection has been applied.</a:t>
            </a:r>
          </a:p>
          <a:p>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1572"/>
            <a:ext cx="12192000" cy="3552281"/>
          </a:xfrm>
          <a:prstGeom prst="rect">
            <a:avLst/>
          </a:prstGeom>
        </p:spPr>
      </p:pic>
    </p:spTree>
    <p:extLst>
      <p:ext uri="{BB962C8B-B14F-4D97-AF65-F5344CB8AC3E}">
        <p14:creationId xmlns:p14="http://schemas.microsoft.com/office/powerpoint/2010/main" val="555097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1B01EB5C-902C-E24F-9627-70F9D08E3398}"/>
              </a:ext>
            </a:extLst>
          </p:cNvPr>
          <p:cNvSpPr>
            <a:spLocks noGrp="1"/>
          </p:cNvSpPr>
          <p:nvPr>
            <p:ph type="title"/>
          </p:nvPr>
        </p:nvSpPr>
        <p:spPr>
          <a:xfrm>
            <a:off x="838200" y="963877"/>
            <a:ext cx="3494362" cy="4930246"/>
          </a:xfrm>
        </p:spPr>
        <p:txBody>
          <a:bodyPr>
            <a:normAutofit/>
          </a:bodyPr>
          <a:lstStyle/>
          <a:p>
            <a:pPr algn="r"/>
            <a:r>
              <a:rPr lang="tr-TR">
                <a:solidFill>
                  <a:schemeClr val="accent1"/>
                </a:solidFill>
              </a:rPr>
              <a:t>Conclusion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35AE593C-EE53-4D40-A9D3-E25D3D50DF57}"/>
              </a:ext>
            </a:extLst>
          </p:cNvPr>
          <p:cNvSpPr>
            <a:spLocks noGrp="1"/>
          </p:cNvSpPr>
          <p:nvPr>
            <p:ph idx="1"/>
          </p:nvPr>
        </p:nvSpPr>
        <p:spPr>
          <a:xfrm>
            <a:off x="4976031" y="963877"/>
            <a:ext cx="6377769" cy="4930246"/>
          </a:xfrm>
        </p:spPr>
        <p:txBody>
          <a:bodyPr anchor="ctr">
            <a:normAutofit/>
          </a:bodyPr>
          <a:lstStyle/>
          <a:p>
            <a:r>
              <a:rPr lang="tr-TR" sz="2400"/>
              <a:t>In this project, we concluded that using feature selectors greatly contributed the performance of our model by means of both total duration of the training process and same accuracy rate with fewer number of features. </a:t>
            </a:r>
          </a:p>
          <a:p>
            <a:endParaRPr lang="tr-TR" sz="2400"/>
          </a:p>
          <a:p>
            <a:r>
              <a:rPr lang="tr-TR" sz="2400"/>
              <a:t>Feature selector algorithms gives different subsets for same dataset.</a:t>
            </a:r>
          </a:p>
          <a:p>
            <a:endParaRPr lang="tr-TR" sz="2400"/>
          </a:p>
          <a:p>
            <a:r>
              <a:rPr lang="tr-TR" sz="2400"/>
              <a:t>By using feature selectors, we find out that which features are most valuable in our classification problem. </a:t>
            </a:r>
          </a:p>
        </p:txBody>
      </p:sp>
    </p:spTree>
    <p:extLst>
      <p:ext uri="{BB962C8B-B14F-4D97-AF65-F5344CB8AC3E}">
        <p14:creationId xmlns:p14="http://schemas.microsoft.com/office/powerpoint/2010/main" val="136729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Unvan 1">
            <a:extLst>
              <a:ext uri="{FF2B5EF4-FFF2-40B4-BE49-F238E27FC236}">
                <a16:creationId xmlns:a16="http://schemas.microsoft.com/office/drawing/2014/main" id="{589FCDB1-E56C-2940-BD4B-2DFD3CCAB1DF}"/>
              </a:ext>
            </a:extLst>
          </p:cNvPr>
          <p:cNvSpPr>
            <a:spLocks noGrp="1"/>
          </p:cNvSpPr>
          <p:nvPr>
            <p:ph type="title"/>
          </p:nvPr>
        </p:nvSpPr>
        <p:spPr>
          <a:xfrm>
            <a:off x="960120" y="434101"/>
            <a:ext cx="10279971" cy="1362042"/>
          </a:xfrm>
        </p:spPr>
        <p:txBody>
          <a:bodyPr anchor="b">
            <a:normAutofit/>
          </a:bodyPr>
          <a:lstStyle/>
          <a:p>
            <a:r>
              <a:rPr lang="tr-TR" sz="4800">
                <a:solidFill>
                  <a:schemeClr val="bg1"/>
                </a:solidFill>
              </a:rPr>
              <a:t>References</a:t>
            </a:r>
          </a:p>
        </p:txBody>
      </p:sp>
      <p:sp>
        <p:nvSpPr>
          <p:cNvPr id="14" name="Rectangle 13">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İçerik Yer Tutucusu 2">
            <a:extLst>
              <a:ext uri="{FF2B5EF4-FFF2-40B4-BE49-F238E27FC236}">
                <a16:creationId xmlns:a16="http://schemas.microsoft.com/office/drawing/2014/main" id="{B7EA04AC-C47B-4246-9A7B-B8C33B2C9A89}"/>
              </a:ext>
            </a:extLst>
          </p:cNvPr>
          <p:cNvGraphicFramePr>
            <a:graphicFrameLocks noGrp="1"/>
          </p:cNvGraphicFramePr>
          <p:nvPr>
            <p:ph idx="1"/>
            <p:extLst>
              <p:ext uri="{D42A27DB-BD31-4B8C-83A1-F6EECF244321}">
                <p14:modId xmlns:p14="http://schemas.microsoft.com/office/powerpoint/2010/main" val="3220617577"/>
              </p:ext>
            </p:extLst>
          </p:nvPr>
        </p:nvGraphicFramePr>
        <p:xfrm>
          <a:off x="960120" y="2917149"/>
          <a:ext cx="10279971" cy="2987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9174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etin kutusu 9">
            <a:extLst>
              <a:ext uri="{FF2B5EF4-FFF2-40B4-BE49-F238E27FC236}">
                <a16:creationId xmlns:a16="http://schemas.microsoft.com/office/drawing/2014/main" id="{799AE5A4-B0DA-0849-B19E-03005E96B68A}"/>
              </a:ext>
            </a:extLst>
          </p:cNvPr>
          <p:cNvSpPr txBox="1"/>
          <p:nvPr/>
        </p:nvSpPr>
        <p:spPr>
          <a:xfrm>
            <a:off x="2057400" y="1348467"/>
            <a:ext cx="8077200" cy="19064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a:solidFill>
                  <a:schemeClr val="tx1"/>
                </a:solidFill>
                <a:latin typeface="+mj-lt"/>
                <a:ea typeface="+mj-ea"/>
                <a:cs typeface="+mj-cs"/>
              </a:rPr>
              <a:t>Problem Definition</a:t>
            </a:r>
          </a:p>
          <a:p>
            <a:pPr algn="ctr">
              <a:lnSpc>
                <a:spcPct val="90000"/>
              </a:lnSpc>
              <a:spcBef>
                <a:spcPct val="0"/>
              </a:spcBef>
              <a:spcAft>
                <a:spcPts val="600"/>
              </a:spcAft>
            </a:pPr>
            <a:endParaRPr lang="en-US" sz="5400" kern="1200">
              <a:solidFill>
                <a:schemeClr val="tx1"/>
              </a:solidFill>
              <a:latin typeface="+mj-lt"/>
              <a:ea typeface="+mj-ea"/>
              <a:cs typeface="+mj-cs"/>
            </a:endParaRPr>
          </a:p>
        </p:txBody>
      </p:sp>
      <p:sp>
        <p:nvSpPr>
          <p:cNvPr id="3" name="Alt Başlık 2">
            <a:extLst>
              <a:ext uri="{FF2B5EF4-FFF2-40B4-BE49-F238E27FC236}">
                <a16:creationId xmlns:a16="http://schemas.microsoft.com/office/drawing/2014/main" id="{F912FC8A-F7F8-724E-BE7C-410888830DD3}"/>
              </a:ext>
            </a:extLst>
          </p:cNvPr>
          <p:cNvSpPr>
            <a:spLocks noGrp="1"/>
          </p:cNvSpPr>
          <p:nvPr>
            <p:ph type="subTitle" idx="1"/>
          </p:nvPr>
        </p:nvSpPr>
        <p:spPr>
          <a:xfrm>
            <a:off x="1524000" y="2919633"/>
            <a:ext cx="9144000" cy="2198858"/>
          </a:xfrm>
        </p:spPr>
        <p:txBody>
          <a:bodyPr vert="horz" lIns="91440" tIns="45720" rIns="91440" bIns="45720" rtlCol="0">
            <a:normAutofit/>
          </a:bodyPr>
          <a:lstStyle/>
          <a:p>
            <a:pPr marL="342900" indent="-342900" algn="l">
              <a:buFont typeface="Arial" panose="020B0604020202020204" pitchFamily="34" charset="0"/>
              <a:buChar char="•"/>
            </a:pPr>
            <a:r>
              <a:rPr lang="en-US" kern="1200">
                <a:solidFill>
                  <a:schemeClr val="tx1"/>
                </a:solidFill>
                <a:latin typeface="+mn-lt"/>
                <a:ea typeface="+mn-ea"/>
                <a:cs typeface="+mn-cs"/>
              </a:rPr>
              <a:t>Starting the classification on large datasets without selecting the attributes could be time consuming. </a:t>
            </a:r>
          </a:p>
          <a:p>
            <a:pPr marL="342900" indent="-342900" algn="l">
              <a:buFont typeface="Arial" panose="020B0604020202020204" pitchFamily="34" charset="0"/>
              <a:buChar char="•"/>
            </a:pPr>
            <a:endParaRPr lang="en-US" kern="1200">
              <a:solidFill>
                <a:schemeClr val="tx1"/>
              </a:solidFill>
              <a:latin typeface="+mn-lt"/>
              <a:ea typeface="+mn-ea"/>
              <a:cs typeface="+mn-cs"/>
            </a:endParaRPr>
          </a:p>
          <a:p>
            <a:pPr marL="342900" indent="-342900" algn="l">
              <a:buFont typeface="Arial" panose="020B0604020202020204" pitchFamily="34" charset="0"/>
              <a:buChar char="•"/>
            </a:pPr>
            <a:r>
              <a:rPr lang="en-US" kern="1200">
                <a:solidFill>
                  <a:schemeClr val="tx1"/>
                </a:solidFill>
                <a:latin typeface="+mn-lt"/>
                <a:ea typeface="+mn-ea"/>
                <a:cs typeface="+mn-cs"/>
              </a:rPr>
              <a:t>Classification accuracy can be increased by selecting the most relevant attributes. </a:t>
            </a:r>
          </a:p>
        </p:txBody>
      </p:sp>
    </p:spTree>
    <p:extLst>
      <p:ext uri="{BB962C8B-B14F-4D97-AF65-F5344CB8AC3E}">
        <p14:creationId xmlns:p14="http://schemas.microsoft.com/office/powerpoint/2010/main" val="151527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Unvan 1">
            <a:extLst>
              <a:ext uri="{FF2B5EF4-FFF2-40B4-BE49-F238E27FC236}">
                <a16:creationId xmlns:a16="http://schemas.microsoft.com/office/drawing/2014/main" id="{BDC726B6-8DCC-2E4F-BAB0-F2B134F58884}"/>
              </a:ext>
            </a:extLst>
          </p:cNvPr>
          <p:cNvSpPr>
            <a:spLocks noGrp="1"/>
          </p:cNvSpPr>
          <p:nvPr>
            <p:ph type="title"/>
          </p:nvPr>
        </p:nvSpPr>
        <p:spPr>
          <a:xfrm>
            <a:off x="863029" y="1012004"/>
            <a:ext cx="3416158" cy="4795408"/>
          </a:xfrm>
        </p:spPr>
        <p:txBody>
          <a:bodyPr>
            <a:normAutofit/>
          </a:bodyPr>
          <a:lstStyle/>
          <a:p>
            <a:r>
              <a:rPr lang="tr-TR">
                <a:solidFill>
                  <a:srgbClr val="FFFFFF"/>
                </a:solidFill>
              </a:rPr>
              <a:t>Motivation</a:t>
            </a:r>
          </a:p>
        </p:txBody>
      </p:sp>
      <p:graphicFrame>
        <p:nvGraphicFramePr>
          <p:cNvPr id="5" name="İçerik Yer Tutucusu 2">
            <a:extLst>
              <a:ext uri="{FF2B5EF4-FFF2-40B4-BE49-F238E27FC236}">
                <a16:creationId xmlns:a16="http://schemas.microsoft.com/office/drawing/2014/main" id="{992EBD48-DD55-4E9B-BF06-19EA1B32F421}"/>
              </a:ext>
            </a:extLst>
          </p:cNvPr>
          <p:cNvGraphicFramePr>
            <a:graphicFrameLocks noGrp="1"/>
          </p:cNvGraphicFramePr>
          <p:nvPr>
            <p:ph idx="1"/>
            <p:extLst>
              <p:ext uri="{D42A27DB-BD31-4B8C-83A1-F6EECF244321}">
                <p14:modId xmlns:p14="http://schemas.microsoft.com/office/powerpoint/2010/main" val="413075629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0210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59437" y="957695"/>
            <a:ext cx="3494362" cy="4930246"/>
          </a:xfrm>
        </p:spPr>
        <p:txBody>
          <a:bodyPr>
            <a:normAutofit/>
          </a:bodyPr>
          <a:lstStyle/>
          <a:p>
            <a:pPr algn="r"/>
            <a:r>
              <a:rPr lang="tr-TR">
                <a:solidFill>
                  <a:schemeClr val="accent1"/>
                </a:solidFill>
              </a:rPr>
              <a:t>The achieved goals...</a:t>
            </a:r>
          </a:p>
        </p:txBody>
      </p:sp>
      <p:sp>
        <p:nvSpPr>
          <p:cNvPr id="3" name="Content Placeholder 2"/>
          <p:cNvSpPr>
            <a:spLocks noGrp="1"/>
          </p:cNvSpPr>
          <p:nvPr>
            <p:ph idx="1"/>
          </p:nvPr>
        </p:nvSpPr>
        <p:spPr>
          <a:xfrm>
            <a:off x="857266" y="963877"/>
            <a:ext cx="6377769" cy="4930246"/>
          </a:xfrm>
        </p:spPr>
        <p:txBody>
          <a:bodyPr anchor="ctr">
            <a:normAutofit/>
          </a:bodyPr>
          <a:lstStyle/>
          <a:p>
            <a:r>
              <a:rPr lang="tr-TR" sz="2400"/>
              <a:t>Gained experience about utilizing two important feature selection algorithms which are </a:t>
            </a:r>
            <a:r>
              <a:rPr lang="tr-TR" sz="2400" i="1"/>
              <a:t>correlation-based</a:t>
            </a:r>
            <a:r>
              <a:rPr lang="tr-TR" sz="2400"/>
              <a:t> and </a:t>
            </a:r>
            <a:r>
              <a:rPr lang="tr-TR" sz="2400" i="1"/>
              <a:t>consistency-based</a:t>
            </a:r>
            <a:r>
              <a:rPr lang="tr-TR" sz="2400"/>
              <a:t>.</a:t>
            </a:r>
          </a:p>
          <a:p>
            <a:endParaRPr lang="tr-TR" sz="2400"/>
          </a:p>
          <a:p>
            <a:r>
              <a:rPr lang="tr-TR" sz="2400"/>
              <a:t> Learnt how to construct an ANN via </a:t>
            </a:r>
            <a:r>
              <a:rPr lang="tr-TR" sz="2400" b="1"/>
              <a:t>Keras</a:t>
            </a:r>
            <a:r>
              <a:rPr lang="tr-TR" sz="2400"/>
              <a:t> library in Python and analyze the results.</a:t>
            </a:r>
          </a:p>
          <a:p>
            <a:endParaRPr lang="tr-TR" sz="2400"/>
          </a:p>
          <a:p>
            <a:r>
              <a:rPr lang="tr-TR" sz="2400"/>
              <a:t>The basic usage of </a:t>
            </a:r>
            <a:r>
              <a:rPr lang="tr-TR" sz="2400" b="1"/>
              <a:t>WEKA</a:t>
            </a:r>
            <a:r>
              <a:rPr lang="tr-TR" sz="2400"/>
              <a:t> tool which is very handy for machine learning processes.</a:t>
            </a:r>
          </a:p>
          <a:p>
            <a:endParaRPr lang="tr-TR" sz="2400"/>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571" y="2209249"/>
            <a:ext cx="0" cy="250664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52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Unvan 1">
            <a:extLst>
              <a:ext uri="{FF2B5EF4-FFF2-40B4-BE49-F238E27FC236}">
                <a16:creationId xmlns:a16="http://schemas.microsoft.com/office/drawing/2014/main" id="{F54AE046-1379-2C45-88FA-ACF5344229F9}"/>
              </a:ext>
            </a:extLst>
          </p:cNvPr>
          <p:cNvSpPr>
            <a:spLocks noGrp="1"/>
          </p:cNvSpPr>
          <p:nvPr>
            <p:ph type="title"/>
          </p:nvPr>
        </p:nvSpPr>
        <p:spPr>
          <a:xfrm>
            <a:off x="643467" y="640080"/>
            <a:ext cx="3096427" cy="5613236"/>
          </a:xfrm>
        </p:spPr>
        <p:txBody>
          <a:bodyPr anchor="ctr">
            <a:normAutofit/>
          </a:bodyPr>
          <a:lstStyle/>
          <a:p>
            <a:r>
              <a:rPr lang="tr-TR">
                <a:solidFill>
                  <a:srgbClr val="FFFFFF"/>
                </a:solidFill>
              </a:rPr>
              <a:t>Correlation Based Feature Selection </a:t>
            </a:r>
          </a:p>
        </p:txBody>
      </p:sp>
      <p:sp>
        <p:nvSpPr>
          <p:cNvPr id="3" name="İçerik Yer Tutucusu 2">
            <a:extLst>
              <a:ext uri="{FF2B5EF4-FFF2-40B4-BE49-F238E27FC236}">
                <a16:creationId xmlns:a16="http://schemas.microsoft.com/office/drawing/2014/main" id="{74A9FC35-1644-0E4A-B329-BA45D835E722}"/>
              </a:ext>
            </a:extLst>
          </p:cNvPr>
          <p:cNvSpPr>
            <a:spLocks noGrp="1"/>
          </p:cNvSpPr>
          <p:nvPr>
            <p:ph idx="1"/>
          </p:nvPr>
        </p:nvSpPr>
        <p:spPr>
          <a:xfrm>
            <a:off x="4393363" y="389467"/>
            <a:ext cx="7168756" cy="2906599"/>
          </a:xfrm>
        </p:spPr>
        <p:txBody>
          <a:bodyPr anchor="ctr">
            <a:normAutofit fontScale="92500" lnSpcReduction="10000"/>
          </a:bodyPr>
          <a:lstStyle/>
          <a:p>
            <a:r>
              <a:rPr lang="tr-TR"/>
              <a:t>‘Good feature subsets contain features highly correlated with the classification , yet uncorrelated to each other.’  [2]</a:t>
            </a:r>
          </a:p>
          <a:p>
            <a:r>
              <a:rPr lang="tr-TR"/>
              <a:t>This means that, the more a feature is </a:t>
            </a:r>
            <a:r>
              <a:rPr lang="tr-TR" u="sng"/>
              <a:t>uncorrelated</a:t>
            </a:r>
            <a:r>
              <a:rPr lang="tr-TR"/>
              <a:t> </a:t>
            </a:r>
            <a:r>
              <a:rPr lang="tr-TR" b="1"/>
              <a:t>with other features </a:t>
            </a:r>
            <a:r>
              <a:rPr lang="tr-TR"/>
              <a:t>in the </a:t>
            </a:r>
            <a:r>
              <a:rPr lang="tr-TR" u="sng"/>
              <a:t>subset</a:t>
            </a:r>
            <a:r>
              <a:rPr lang="tr-TR"/>
              <a:t>, it has a good effect on the merit of subset, also the more it’s </a:t>
            </a:r>
            <a:r>
              <a:rPr lang="tr-TR" u="sng"/>
              <a:t>correlated</a:t>
            </a:r>
            <a:r>
              <a:rPr lang="tr-TR"/>
              <a:t> </a:t>
            </a:r>
            <a:r>
              <a:rPr lang="tr-TR" u="sng"/>
              <a:t>with the class</a:t>
            </a:r>
            <a:r>
              <a:rPr lang="tr-TR"/>
              <a:t> , it also has a good effect. </a:t>
            </a:r>
          </a:p>
        </p:txBody>
      </p:sp>
      <p:pic>
        <p:nvPicPr>
          <p:cNvPr id="4" name="Resim 3">
            <a:extLst>
              <a:ext uri="{FF2B5EF4-FFF2-40B4-BE49-F238E27FC236}">
                <a16:creationId xmlns:a16="http://schemas.microsoft.com/office/drawing/2014/main" id="{8C34BBB1-54C6-1349-A0B0-44B5542B3835}"/>
              </a:ext>
            </a:extLst>
          </p:cNvPr>
          <p:cNvPicPr>
            <a:picLocks noChangeAspect="1"/>
          </p:cNvPicPr>
          <p:nvPr/>
        </p:nvPicPr>
        <p:blipFill>
          <a:blip r:embed="rId3"/>
          <a:stretch>
            <a:fillRect/>
          </a:stretch>
        </p:blipFill>
        <p:spPr>
          <a:xfrm>
            <a:off x="4654297" y="3561934"/>
            <a:ext cx="6894236" cy="2257862"/>
          </a:xfrm>
          <a:prstGeom prst="rect">
            <a:avLst/>
          </a:prstGeom>
        </p:spPr>
      </p:pic>
    </p:spTree>
    <p:extLst>
      <p:ext uri="{BB962C8B-B14F-4D97-AF65-F5344CB8AC3E}">
        <p14:creationId xmlns:p14="http://schemas.microsoft.com/office/powerpoint/2010/main" val="2538402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542C6F04-0A71-F34D-922D-0F464267B643}"/>
              </a:ext>
            </a:extLst>
          </p:cNvPr>
          <p:cNvSpPr>
            <a:spLocks noGrp="1"/>
          </p:cNvSpPr>
          <p:nvPr>
            <p:ph type="title"/>
          </p:nvPr>
        </p:nvSpPr>
        <p:spPr>
          <a:xfrm>
            <a:off x="838200" y="963877"/>
            <a:ext cx="3494362" cy="4930246"/>
          </a:xfrm>
        </p:spPr>
        <p:txBody>
          <a:bodyPr>
            <a:normAutofit/>
          </a:bodyPr>
          <a:lstStyle/>
          <a:p>
            <a:pPr algn="r"/>
            <a:r>
              <a:rPr lang="tr-TR">
                <a:solidFill>
                  <a:schemeClr val="accent1"/>
                </a:solidFill>
              </a:rPr>
              <a:t>Consistency Based Feature Selection</a:t>
            </a:r>
          </a:p>
        </p:txBody>
      </p:sp>
      <p:cxnSp>
        <p:nvCxnSpPr>
          <p:cNvPr id="15"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7B1563E0-62DD-BB4F-8284-76A96BA438E6}"/>
              </a:ext>
            </a:extLst>
          </p:cNvPr>
          <p:cNvSpPr>
            <a:spLocks noGrp="1"/>
          </p:cNvSpPr>
          <p:nvPr>
            <p:ph idx="1"/>
          </p:nvPr>
        </p:nvSpPr>
        <p:spPr>
          <a:xfrm>
            <a:off x="4976031" y="963877"/>
            <a:ext cx="6377769" cy="4930246"/>
          </a:xfrm>
        </p:spPr>
        <p:txBody>
          <a:bodyPr anchor="ctr">
            <a:normAutofit/>
          </a:bodyPr>
          <a:lstStyle/>
          <a:p>
            <a:r>
              <a:rPr lang="tr-TR" sz="2400"/>
              <a:t>When this algorithm takes the candidate subset, it looks for all the instances where their attribute values match but their class labels are different. This kind of patterns are inconsistent. Count of these patterns is the inconsistency count. </a:t>
            </a:r>
          </a:p>
          <a:p>
            <a:r>
              <a:rPr lang="tr-TR" sz="2400"/>
              <a:t>Inconsistency rate of a subset S is the sum of all the inconsistency counts over all patterns of the feature subset that appearsn in the data divided by total number of instances. </a:t>
            </a:r>
          </a:p>
          <a:p>
            <a:r>
              <a:rPr lang="tr-TR" sz="2400"/>
              <a:t>The less this number for a subset, the better for that subset. </a:t>
            </a:r>
          </a:p>
        </p:txBody>
      </p:sp>
    </p:spTree>
    <p:extLst>
      <p:ext uri="{BB962C8B-B14F-4D97-AF65-F5344CB8AC3E}">
        <p14:creationId xmlns:p14="http://schemas.microsoft.com/office/powerpoint/2010/main" val="131082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a:extLst>
              <a:ext uri="{FF2B5EF4-FFF2-40B4-BE49-F238E27FC236}">
                <a16:creationId xmlns:a16="http://schemas.microsoft.com/office/drawing/2014/main" id="{26B47ED9-5D4A-2440-A9EB-538CA81E5C50}"/>
              </a:ext>
            </a:extLst>
          </p:cNvPr>
          <p:cNvSpPr>
            <a:spLocks noGrp="1"/>
          </p:cNvSpPr>
          <p:nvPr>
            <p:ph type="title"/>
          </p:nvPr>
        </p:nvSpPr>
        <p:spPr>
          <a:xfrm>
            <a:off x="838200" y="963877"/>
            <a:ext cx="3494362" cy="4930246"/>
          </a:xfrm>
        </p:spPr>
        <p:txBody>
          <a:bodyPr>
            <a:normAutofit/>
          </a:bodyPr>
          <a:lstStyle/>
          <a:p>
            <a:pPr algn="r"/>
            <a:r>
              <a:rPr lang="tr-TR">
                <a:solidFill>
                  <a:schemeClr val="accent1"/>
                </a:solidFill>
              </a:rPr>
              <a:t>Related Works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F3490328-94A2-1E45-B48D-C3973ABF8E13}"/>
              </a:ext>
            </a:extLst>
          </p:cNvPr>
          <p:cNvSpPr>
            <a:spLocks noGrp="1"/>
          </p:cNvSpPr>
          <p:nvPr>
            <p:ph idx="1"/>
          </p:nvPr>
        </p:nvSpPr>
        <p:spPr>
          <a:xfrm>
            <a:off x="4976031" y="963877"/>
            <a:ext cx="6377769" cy="4930246"/>
          </a:xfrm>
        </p:spPr>
        <p:txBody>
          <a:bodyPr anchor="ctr">
            <a:normAutofit/>
          </a:bodyPr>
          <a:lstStyle/>
          <a:p>
            <a:r>
              <a:rPr lang="tr-TR" sz="2400"/>
              <a:t>Chi-Square Feature Evaluator</a:t>
            </a:r>
          </a:p>
          <a:p>
            <a:r>
              <a:rPr lang="tr-TR" sz="2400"/>
              <a:t>Relief F</a:t>
            </a:r>
          </a:p>
          <a:p>
            <a:r>
              <a:rPr lang="tr-TR" sz="2400"/>
              <a:t>Information Gain</a:t>
            </a:r>
          </a:p>
        </p:txBody>
      </p:sp>
    </p:spTree>
    <p:extLst>
      <p:ext uri="{BB962C8B-B14F-4D97-AF65-F5344CB8AC3E}">
        <p14:creationId xmlns:p14="http://schemas.microsoft.com/office/powerpoint/2010/main" val="330400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59437" y="957695"/>
            <a:ext cx="3494362" cy="4930246"/>
          </a:xfrm>
        </p:spPr>
        <p:txBody>
          <a:bodyPr>
            <a:normAutofit/>
          </a:bodyPr>
          <a:lstStyle/>
          <a:p>
            <a:pPr algn="r"/>
            <a:r>
              <a:rPr lang="tr-TR">
                <a:solidFill>
                  <a:schemeClr val="accent1"/>
                </a:solidFill>
              </a:rPr>
              <a:t>The subtasks</a:t>
            </a:r>
          </a:p>
        </p:txBody>
      </p:sp>
      <p:sp>
        <p:nvSpPr>
          <p:cNvPr id="3" name="Content Placeholder 2"/>
          <p:cNvSpPr>
            <a:spLocks noGrp="1"/>
          </p:cNvSpPr>
          <p:nvPr>
            <p:ph idx="1"/>
          </p:nvPr>
        </p:nvSpPr>
        <p:spPr>
          <a:xfrm>
            <a:off x="857266" y="963877"/>
            <a:ext cx="6377769" cy="4930246"/>
          </a:xfrm>
        </p:spPr>
        <p:txBody>
          <a:bodyPr anchor="ctr">
            <a:normAutofit/>
          </a:bodyPr>
          <a:lstStyle/>
          <a:p>
            <a:r>
              <a:rPr lang="tr-TR" sz="2400"/>
              <a:t>First of all, we needed to </a:t>
            </a:r>
            <a:r>
              <a:rPr lang="tr-TR" sz="2400" b="1"/>
              <a:t>decide on a suitable dataset for our model </a:t>
            </a:r>
            <a:r>
              <a:rPr lang="tr-TR" sz="2400"/>
              <a:t>and feature selection process.</a:t>
            </a:r>
          </a:p>
          <a:p>
            <a:r>
              <a:rPr lang="tr-TR" sz="2400"/>
              <a:t>Secondly, we </a:t>
            </a:r>
            <a:r>
              <a:rPr lang="tr-TR" sz="2400" b="1"/>
              <a:t>constructed the artificial neural network</a:t>
            </a:r>
            <a:r>
              <a:rPr lang="tr-TR" sz="2400"/>
              <a:t> to train the raw version and the modified version of our dataset.</a:t>
            </a:r>
          </a:p>
          <a:p>
            <a:r>
              <a:rPr lang="tr-TR" sz="2400"/>
              <a:t>After construction task, we </a:t>
            </a:r>
            <a:r>
              <a:rPr lang="tr-TR" sz="2400" b="1"/>
              <a:t>modified the dataset</a:t>
            </a:r>
            <a:r>
              <a:rPr lang="tr-TR" sz="2400"/>
              <a:t> in order to make it usable for feature selector algorithms and for our model.</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571" y="2209249"/>
            <a:ext cx="0" cy="250664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38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tr-TR">
                <a:solidFill>
                  <a:schemeClr val="accent1"/>
                </a:solidFill>
              </a:rPr>
              <a:t>The subtasks cont’d</a:t>
            </a:r>
          </a:p>
        </p:txBody>
      </p:sp>
      <p:cxnSp>
        <p:nvCxnSpPr>
          <p:cNvPr id="16"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tr-TR" sz="2400"/>
              <a:t>Training and testing steps should have been observed. So initially, </a:t>
            </a:r>
            <a:r>
              <a:rPr lang="tr-TR" sz="2400" b="1"/>
              <a:t>we trained our model with all existing features</a:t>
            </a:r>
            <a:r>
              <a:rPr lang="tr-TR" sz="2400"/>
              <a:t>.</a:t>
            </a:r>
          </a:p>
          <a:p>
            <a:r>
              <a:rPr lang="tr-TR" sz="2400"/>
              <a:t>Later on, </a:t>
            </a:r>
            <a:r>
              <a:rPr lang="tr-TR" sz="2400" b="1"/>
              <a:t>the first feature selection algorithm is set to work </a:t>
            </a:r>
            <a:r>
              <a:rPr lang="tr-TR" sz="2400"/>
              <a:t>and as a result of this, some of the existing features have been expelled from our model.</a:t>
            </a:r>
          </a:p>
          <a:p>
            <a:r>
              <a:rPr lang="tr-TR" sz="2400"/>
              <a:t>Following this, </a:t>
            </a:r>
            <a:r>
              <a:rPr lang="tr-TR" sz="2400" b="1"/>
              <a:t>the other feature selection algorithm</a:t>
            </a:r>
            <a:r>
              <a:rPr lang="tr-TR" sz="2400"/>
              <a:t> has been used to pick up fewer features.</a:t>
            </a:r>
          </a:p>
          <a:p>
            <a:r>
              <a:rPr lang="tr-TR" sz="2400"/>
              <a:t>The observations have been recorded and </a:t>
            </a:r>
            <a:r>
              <a:rPr lang="tr-TR" sz="2400" b="1"/>
              <a:t>got the final conclusion</a:t>
            </a:r>
            <a:r>
              <a:rPr lang="tr-TR" sz="2400"/>
              <a:t>.</a:t>
            </a:r>
          </a:p>
        </p:txBody>
      </p:sp>
    </p:spTree>
    <p:extLst>
      <p:ext uri="{BB962C8B-B14F-4D97-AF65-F5344CB8AC3E}">
        <p14:creationId xmlns:p14="http://schemas.microsoft.com/office/powerpoint/2010/main" val="281310758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727</Words>
  <Application>Microsoft Macintosh PowerPoint</Application>
  <PresentationFormat>Geniş ekran</PresentationFormat>
  <Paragraphs>79</Paragraphs>
  <Slides>16</Slides>
  <Notes>2</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Arial</vt:lpstr>
      <vt:lpstr>Calibri</vt:lpstr>
      <vt:lpstr>Calibri Light</vt:lpstr>
      <vt:lpstr>Office Teması</vt:lpstr>
      <vt:lpstr>Comparison of Consistency-based &amp; Correlation-based  Feature Selection Algorithms</vt:lpstr>
      <vt:lpstr>PowerPoint Sunusu</vt:lpstr>
      <vt:lpstr>Motivation</vt:lpstr>
      <vt:lpstr>The achieved goals...</vt:lpstr>
      <vt:lpstr>Correlation Based Feature Selection </vt:lpstr>
      <vt:lpstr>Consistency Based Feature Selection</vt:lpstr>
      <vt:lpstr>Related Works</vt:lpstr>
      <vt:lpstr>The subtasks</vt:lpstr>
      <vt:lpstr>The subtasks cont’d</vt:lpstr>
      <vt:lpstr>PowerPoint Sunusu</vt:lpstr>
      <vt:lpstr>The General Comparison of Models</vt:lpstr>
      <vt:lpstr>Experimental Results - 1</vt:lpstr>
      <vt:lpstr>Experimental Results - 2</vt:lpstr>
      <vt:lpstr>Experimental Results - 3</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Consistency-based &amp; Correlation-based  Feature Selection Algorithms</dc:title>
  <dc:creator>Ozan GÜLHAN</dc:creator>
  <cp:lastModifiedBy>Ozan GÜLHAN</cp:lastModifiedBy>
  <cp:revision>1</cp:revision>
  <dcterms:created xsi:type="dcterms:W3CDTF">2018-12-25T01:46:06Z</dcterms:created>
  <dcterms:modified xsi:type="dcterms:W3CDTF">2018-12-25T01:46:11Z</dcterms:modified>
</cp:coreProperties>
</file>