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D484F-71D9-4267-AB58-C4A11CCD371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9701845-AC4C-4E86-B737-909DF25BD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7B96690-FAA2-4E02-AA52-4067A1FBD337}"/>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CCA93326-2345-4424-8867-12896A5922D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0C61351-F02E-457C-BEEB-8A26E83A5C1D}"/>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42587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0AC5C1-472D-48CD-9984-C448BB3A64D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103FA64-35E2-4EF4-A00B-9E78CA9B5B6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5894A7-7A04-4D55-B09B-A9C2273DFFFE}"/>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E9F79EAB-7DB7-4BEE-97DE-EB418546FA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E10F8D0-6328-4FFA-AAB5-25365C9A2A07}"/>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302735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78C16AC-E16B-441F-89EA-9EC6EAA576B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4AC5CF6-C7AA-4FBC-9D4A-5B0A3FF2D00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59E8803-B99D-4A0E-B3E2-29D4499E1400}"/>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B8DE6738-2501-4FB4-B9CD-1A37F5C25C3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C2F20BD-BB1C-41E7-8B41-E9B6FA9AAD67}"/>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5096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ADB48-84BF-4FDE-AD33-E3A13F91C11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923E067-36AA-4591-8E2B-1833652D4E4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F7D65D-47CA-456A-B729-E024FF5F2EFC}"/>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0F636E33-E47D-47F4-8132-DA5F42B679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912FACC-181F-43B5-902A-E41A9401F024}"/>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95159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47DDA2-9E64-4FD2-85B6-A799CB96B77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0516E6-5C8C-4B21-9FBC-08BB13009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277E6CEE-2989-45A9-997E-193684A0EDE3}"/>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C7F45094-4B84-4EE1-BA68-13E1E941AE5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6DA652-7858-4ED1-878F-29F16E0958B0}"/>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7953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AFCEEE-20D6-4E05-A55B-1F9908507A6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2CAF3C6-F23B-4124-87BB-9F23EB6CB63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9E17643-ED58-427C-BBD0-B66E1F8461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8C3D1CF-2549-447C-A364-11721AE1BE4D}"/>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6" name="Alt Bilgi Yer Tutucusu 5">
            <a:extLst>
              <a:ext uri="{FF2B5EF4-FFF2-40B4-BE49-F238E27FC236}">
                <a16:creationId xmlns:a16="http://schemas.microsoft.com/office/drawing/2014/main" id="{E944E161-2341-4251-9AC5-BF1DA259243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08EF0AE-4695-443B-97C7-F18626C3CE92}"/>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86976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2ADBDB-5EAE-4816-A585-76F80845D15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CFFD96A-5905-402A-A8BB-5BDE4B02C9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3C650B8-E938-498E-B109-85EE9385E70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340525D-5E8B-4735-9554-904859B56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8205CC4-5DB9-4DB2-A59B-788A76A566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CC4C378-E41C-41F8-9A16-9586EBBF2E60}"/>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8" name="Alt Bilgi Yer Tutucusu 7">
            <a:extLst>
              <a:ext uri="{FF2B5EF4-FFF2-40B4-BE49-F238E27FC236}">
                <a16:creationId xmlns:a16="http://schemas.microsoft.com/office/drawing/2014/main" id="{13AB65DB-8F36-476E-92BB-00BB4FF66A7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0D4F365-628C-4760-A41E-248DD0AEA911}"/>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369441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C3A0E2-64E9-4472-83C4-51DEF939A4E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FE7938B-5D9B-4772-A331-BDD830C34853}"/>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4" name="Alt Bilgi Yer Tutucusu 3">
            <a:extLst>
              <a:ext uri="{FF2B5EF4-FFF2-40B4-BE49-F238E27FC236}">
                <a16:creationId xmlns:a16="http://schemas.microsoft.com/office/drawing/2014/main" id="{08EC1721-9FD0-4C2B-BE30-3CB2F52726F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3803BB1-D295-46AB-B9B9-FB16B1F2C93C}"/>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2727141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E12F02A-2C76-45BE-BAFF-07263DDB780C}"/>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3" name="Alt Bilgi Yer Tutucusu 2">
            <a:extLst>
              <a:ext uri="{FF2B5EF4-FFF2-40B4-BE49-F238E27FC236}">
                <a16:creationId xmlns:a16="http://schemas.microsoft.com/office/drawing/2014/main" id="{AB8EE406-1F42-4EEB-9135-EBC9C69D070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DD196FD-FCA3-4DB7-B89D-14FCA4B3EB5F}"/>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108020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B2935A-A738-4064-819E-3516D26857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ACBB465-26FF-4C41-82BE-CAE2F0F93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DAA047F-F851-4A84-A4EB-CD4B414EC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3690717-779C-415A-9E70-C0BF57C1B530}"/>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6" name="Alt Bilgi Yer Tutucusu 5">
            <a:extLst>
              <a:ext uri="{FF2B5EF4-FFF2-40B4-BE49-F238E27FC236}">
                <a16:creationId xmlns:a16="http://schemas.microsoft.com/office/drawing/2014/main" id="{91244526-CA06-4B80-9AAC-A29080F9A5A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D5195A6-A814-4EA0-91F5-C63A7E2DF830}"/>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58316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D36211-E75F-446F-A181-4149CF22FFB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7E17B0A-4906-410B-AB9E-831A61AE3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F2F76C8-3B1E-4717-A422-3F160945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4384EAC-77BA-4F50-9C7A-2CC5D2A41D6B}"/>
              </a:ext>
            </a:extLst>
          </p:cNvPr>
          <p:cNvSpPr>
            <a:spLocks noGrp="1"/>
          </p:cNvSpPr>
          <p:nvPr>
            <p:ph type="dt" sz="half" idx="10"/>
          </p:nvPr>
        </p:nvSpPr>
        <p:spPr/>
        <p:txBody>
          <a:bodyPr/>
          <a:lstStyle/>
          <a:p>
            <a:fld id="{EA2BFEDB-E12A-4B82-9200-DA4DF498C0A0}" type="datetimeFigureOut">
              <a:rPr lang="tr-TR" smtClean="0"/>
              <a:t>15.01.2022</a:t>
            </a:fld>
            <a:endParaRPr lang="tr-TR"/>
          </a:p>
        </p:txBody>
      </p:sp>
      <p:sp>
        <p:nvSpPr>
          <p:cNvPr id="6" name="Alt Bilgi Yer Tutucusu 5">
            <a:extLst>
              <a:ext uri="{FF2B5EF4-FFF2-40B4-BE49-F238E27FC236}">
                <a16:creationId xmlns:a16="http://schemas.microsoft.com/office/drawing/2014/main" id="{43604378-A096-4109-8860-C63C8727CE5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8E6CD1-F552-478A-A505-366EEBEC669A}"/>
              </a:ext>
            </a:extLst>
          </p:cNvPr>
          <p:cNvSpPr>
            <a:spLocks noGrp="1"/>
          </p:cNvSpPr>
          <p:nvPr>
            <p:ph type="sldNum" sz="quarter" idx="12"/>
          </p:nvPr>
        </p:nvSpPr>
        <p:spPr/>
        <p:txBody>
          <a:bodyPr/>
          <a:lstStyle/>
          <a:p>
            <a:fld id="{003D500C-76EE-4742-A940-AE7FCC06D622}" type="slidenum">
              <a:rPr lang="tr-TR" smtClean="0"/>
              <a:t>‹#›</a:t>
            </a:fld>
            <a:endParaRPr lang="tr-TR"/>
          </a:p>
        </p:txBody>
      </p:sp>
    </p:spTree>
    <p:extLst>
      <p:ext uri="{BB962C8B-B14F-4D97-AF65-F5344CB8AC3E}">
        <p14:creationId xmlns:p14="http://schemas.microsoft.com/office/powerpoint/2010/main" val="13974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351DA34D-5115-44E4-B231-A8B1828AE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B6435B-D83F-4267-B771-4C5A4ECA8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5DD744-EF94-4F49-B9F4-524D10079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BFEDB-E12A-4B82-9200-DA4DF498C0A0}" type="datetimeFigureOut">
              <a:rPr lang="tr-TR" smtClean="0"/>
              <a:t>15.01.2022</a:t>
            </a:fld>
            <a:endParaRPr lang="tr-TR"/>
          </a:p>
        </p:txBody>
      </p:sp>
      <p:sp>
        <p:nvSpPr>
          <p:cNvPr id="5" name="Alt Bilgi Yer Tutucusu 4">
            <a:extLst>
              <a:ext uri="{FF2B5EF4-FFF2-40B4-BE49-F238E27FC236}">
                <a16:creationId xmlns:a16="http://schemas.microsoft.com/office/drawing/2014/main" id="{57A1D5E3-79C1-48AF-8E6B-27BB735BF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B94D435-06DC-4398-B962-ABF4EE7AD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D500C-76EE-4742-A940-AE7FCC06D622}" type="slidenum">
              <a:rPr lang="tr-TR" smtClean="0"/>
              <a:t>‹#›</a:t>
            </a:fld>
            <a:endParaRPr lang="tr-TR"/>
          </a:p>
        </p:txBody>
      </p:sp>
    </p:spTree>
    <p:extLst>
      <p:ext uri="{BB962C8B-B14F-4D97-AF65-F5344CB8AC3E}">
        <p14:creationId xmlns:p14="http://schemas.microsoft.com/office/powerpoint/2010/main" val="386372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package" Target="../embeddings/Microsoft_PowerPoint_Presentation.pptx"/><Relationship Id="rId7" Type="http://schemas.openxmlformats.org/officeDocument/2006/relationships/package" Target="../embeddings/Microsoft_PowerPoint_Presentation2.ppt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PowerPoint_Presentation1.pptx"/><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package" Target="../embeddings/Microsoft_PowerPoint_Presentation3.ppt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A87250-738F-4F60-A98A-6CE2B63F058B}"/>
              </a:ext>
            </a:extLst>
          </p:cNvPr>
          <p:cNvSpPr>
            <a:spLocks noGrp="1"/>
          </p:cNvSpPr>
          <p:nvPr>
            <p:ph type="ctrTitle"/>
          </p:nvPr>
        </p:nvSpPr>
        <p:spPr/>
        <p:txBody>
          <a:bodyPr/>
          <a:lstStyle/>
          <a:p>
            <a:r>
              <a:rPr lang="tr-TR" dirty="0"/>
              <a:t>INNOVA JAVA SPRING BOOTCAMP</a:t>
            </a:r>
          </a:p>
        </p:txBody>
      </p:sp>
      <p:sp>
        <p:nvSpPr>
          <p:cNvPr id="3" name="Alt Başlık 2">
            <a:extLst>
              <a:ext uri="{FF2B5EF4-FFF2-40B4-BE49-F238E27FC236}">
                <a16:creationId xmlns:a16="http://schemas.microsoft.com/office/drawing/2014/main" id="{68EA1905-60F6-4CBF-BBE6-A27C03C6CFA9}"/>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1264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D45C39-7DA5-440A-92DD-884619B08A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8794" y="1186235"/>
            <a:ext cx="7114412" cy="448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09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D0C685-C21E-4CC1-AA41-33CEC9B3EED9}"/>
              </a:ext>
            </a:extLst>
          </p:cNvPr>
          <p:cNvSpPr>
            <a:spLocks noGrp="1"/>
          </p:cNvSpPr>
          <p:nvPr>
            <p:ph type="title"/>
          </p:nvPr>
        </p:nvSpPr>
        <p:spPr/>
        <p:txBody>
          <a:bodyPr/>
          <a:lstStyle/>
          <a:p>
            <a:r>
              <a:rPr lang="tr-TR" dirty="0"/>
              <a:t>JIT</a:t>
            </a:r>
          </a:p>
        </p:txBody>
      </p:sp>
      <p:sp>
        <p:nvSpPr>
          <p:cNvPr id="3" name="İçerik Yer Tutucusu 2">
            <a:extLst>
              <a:ext uri="{FF2B5EF4-FFF2-40B4-BE49-F238E27FC236}">
                <a16:creationId xmlns:a16="http://schemas.microsoft.com/office/drawing/2014/main" id="{B1B4AAEC-2398-446F-A05D-374054DC619E}"/>
              </a:ext>
            </a:extLst>
          </p:cNvPr>
          <p:cNvSpPr>
            <a:spLocks noGrp="1"/>
          </p:cNvSpPr>
          <p:nvPr>
            <p:ph idx="1"/>
          </p:nvPr>
        </p:nvSpPr>
        <p:spPr/>
        <p:txBody>
          <a:bodyPr/>
          <a:lstStyle/>
          <a:p>
            <a:r>
              <a:rPr lang="tr-TR" dirty="0"/>
              <a:t>JIT (</a:t>
            </a:r>
            <a:r>
              <a:rPr lang="tr-TR" dirty="0" err="1"/>
              <a:t>Just</a:t>
            </a:r>
            <a:r>
              <a:rPr lang="tr-TR" dirty="0"/>
              <a:t>-in-time </a:t>
            </a:r>
            <a:r>
              <a:rPr lang="tr-TR" dirty="0" err="1"/>
              <a:t>compilation</a:t>
            </a:r>
            <a:r>
              <a:rPr lang="tr-TR" dirty="0"/>
              <a:t>; dinamik çeviri olarak da bilinir;) bilgisayar kodunu çalıştırmanın bir yoludur.[1]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çalıştırılır.[2] Bir JIT derleyicisi uygulayan bir sistem genellikle yürütülen kodu sürekli olarak analiz eder, daha sonra derleme veya tekrar derlemeden elde edilen hızlanmanın bu kodun derlenmesinin yükünden daha ağır olacağı kod bölümlerini tanımlar[3].</a:t>
            </a:r>
          </a:p>
        </p:txBody>
      </p:sp>
    </p:spTree>
    <p:extLst>
      <p:ext uri="{BB962C8B-B14F-4D97-AF65-F5344CB8AC3E}">
        <p14:creationId xmlns:p14="http://schemas.microsoft.com/office/powerpoint/2010/main" val="142484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AACA8F-9C31-4E66-815B-9A19DF5B2EE5}"/>
              </a:ext>
            </a:extLst>
          </p:cNvPr>
          <p:cNvSpPr>
            <a:spLocks noGrp="1"/>
          </p:cNvSpPr>
          <p:nvPr>
            <p:ph type="title"/>
          </p:nvPr>
        </p:nvSpPr>
        <p:spPr/>
        <p:txBody>
          <a:bodyPr/>
          <a:lstStyle/>
          <a:p>
            <a:r>
              <a:rPr lang="tr-TR" dirty="0" err="1"/>
              <a:t>Primitive</a:t>
            </a:r>
            <a:r>
              <a:rPr lang="tr-TR" dirty="0"/>
              <a:t>  </a:t>
            </a:r>
            <a:r>
              <a:rPr lang="tr-TR" dirty="0" err="1"/>
              <a:t>type</a:t>
            </a:r>
            <a:endParaRPr lang="tr-TR" dirty="0"/>
          </a:p>
        </p:txBody>
      </p:sp>
      <p:sp>
        <p:nvSpPr>
          <p:cNvPr id="3" name="İçerik Yer Tutucusu 2">
            <a:extLst>
              <a:ext uri="{FF2B5EF4-FFF2-40B4-BE49-F238E27FC236}">
                <a16:creationId xmlns:a16="http://schemas.microsoft.com/office/drawing/2014/main" id="{D8775D7C-C252-4541-95B8-CF0C2B77445A}"/>
              </a:ext>
            </a:extLst>
          </p:cNvPr>
          <p:cNvSpPr>
            <a:spLocks noGrp="1"/>
          </p:cNvSpPr>
          <p:nvPr>
            <p:ph idx="1"/>
          </p:nvPr>
        </p:nvSpPr>
        <p:spPr/>
        <p:txBody>
          <a:bodyPr/>
          <a:lstStyle/>
          <a:p>
            <a:r>
              <a:rPr lang="tr-TR" dirty="0"/>
              <a:t>Değerleri </a:t>
            </a:r>
            <a:r>
              <a:rPr lang="tr-TR" dirty="0" err="1"/>
              <a:t>stack</a:t>
            </a:r>
            <a:r>
              <a:rPr lang="tr-TR" dirty="0"/>
              <a:t> (</a:t>
            </a:r>
            <a:r>
              <a:rPr lang="tr-TR" dirty="0" err="1"/>
              <a:t>yığıt</a:t>
            </a:r>
            <a:r>
              <a:rPr lang="tr-TR" dirty="0"/>
              <a:t>) üzerinde tutulan ilkel tiplerdir. Örneğin; </a:t>
            </a:r>
            <a:r>
              <a:rPr lang="tr-TR" dirty="0" err="1"/>
              <a:t>long</a:t>
            </a:r>
            <a:r>
              <a:rPr lang="tr-TR" dirty="0"/>
              <a:t>, </a:t>
            </a:r>
            <a:r>
              <a:rPr lang="tr-TR" dirty="0" err="1"/>
              <a:t>int</a:t>
            </a:r>
            <a:r>
              <a:rPr lang="tr-TR" dirty="0"/>
              <a:t> ve </a:t>
            </a:r>
            <a:r>
              <a:rPr lang="tr-TR" dirty="0" err="1"/>
              <a:t>double</a:t>
            </a:r>
            <a:r>
              <a:rPr lang="tr-TR" dirty="0"/>
              <a:t> gibi.</a:t>
            </a:r>
          </a:p>
          <a:p>
            <a:endParaRPr lang="tr-TR" dirty="0"/>
          </a:p>
        </p:txBody>
      </p:sp>
      <p:pic>
        <p:nvPicPr>
          <p:cNvPr id="5" name="Picture 4">
            <a:extLst>
              <a:ext uri="{FF2B5EF4-FFF2-40B4-BE49-F238E27FC236}">
                <a16:creationId xmlns:a16="http://schemas.microsoft.com/office/drawing/2014/main" id="{619E3E5B-507E-4DD2-9945-94B4653C5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177" y="2672888"/>
            <a:ext cx="44196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78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E621E2-1A0B-40D9-BBFF-89E3B96FB5D8}"/>
              </a:ext>
            </a:extLst>
          </p:cNvPr>
          <p:cNvSpPr>
            <a:spLocks noGrp="1"/>
          </p:cNvSpPr>
          <p:nvPr>
            <p:ph type="title"/>
          </p:nvPr>
        </p:nvSpPr>
        <p:spPr/>
        <p:txBody>
          <a:bodyPr/>
          <a:lstStyle/>
          <a:p>
            <a:r>
              <a:rPr lang="tr-TR" dirty="0"/>
              <a:t>Reference </a:t>
            </a:r>
            <a:r>
              <a:rPr lang="tr-TR" dirty="0" err="1"/>
              <a:t>type</a:t>
            </a:r>
            <a:endParaRPr lang="tr-TR" dirty="0"/>
          </a:p>
        </p:txBody>
      </p:sp>
      <p:sp>
        <p:nvSpPr>
          <p:cNvPr id="3" name="İçerik Yer Tutucusu 2">
            <a:extLst>
              <a:ext uri="{FF2B5EF4-FFF2-40B4-BE49-F238E27FC236}">
                <a16:creationId xmlns:a16="http://schemas.microsoft.com/office/drawing/2014/main" id="{052B9045-F934-4C8A-AF55-88C6C2691B65}"/>
              </a:ext>
            </a:extLst>
          </p:cNvPr>
          <p:cNvSpPr>
            <a:spLocks noGrp="1"/>
          </p:cNvSpPr>
          <p:nvPr>
            <p:ph idx="1"/>
          </p:nvPr>
        </p:nvSpPr>
        <p:spPr/>
        <p:txBody>
          <a:bodyPr/>
          <a:lstStyle/>
          <a:p>
            <a:r>
              <a:rPr lang="tr-TR" dirty="0" err="1"/>
              <a:t>Pointer’ları</a:t>
            </a:r>
            <a:r>
              <a:rPr lang="tr-TR" dirty="0"/>
              <a:t> </a:t>
            </a:r>
            <a:r>
              <a:rPr lang="tr-TR" dirty="0" err="1"/>
              <a:t>stackte</a:t>
            </a:r>
            <a:r>
              <a:rPr lang="tr-TR" dirty="0"/>
              <a:t> değerleri </a:t>
            </a:r>
            <a:r>
              <a:rPr lang="tr-TR" dirty="0" err="1"/>
              <a:t>heap</a:t>
            </a:r>
            <a:r>
              <a:rPr lang="tr-TR" dirty="0"/>
              <a:t>(yığın) de bulunan veri tipleridir. Örnek olarak; </a:t>
            </a:r>
            <a:r>
              <a:rPr lang="tr-TR" dirty="0" err="1"/>
              <a:t>String</a:t>
            </a:r>
            <a:r>
              <a:rPr lang="tr-TR" dirty="0"/>
              <a:t>, </a:t>
            </a:r>
            <a:r>
              <a:rPr lang="tr-TR" dirty="0" err="1"/>
              <a:t>int</a:t>
            </a:r>
            <a:r>
              <a:rPr lang="tr-TR" dirty="0"/>
              <a:t>[] verebiliriz. Herhangi bir değer girilmediğinde varsayılan değer </a:t>
            </a:r>
            <a:r>
              <a:rPr lang="tr-TR" dirty="0" err="1"/>
              <a:t>null</a:t>
            </a:r>
            <a:r>
              <a:rPr lang="tr-TR" dirty="0"/>
              <a:t> olacaktır.</a:t>
            </a:r>
          </a:p>
          <a:p>
            <a:endParaRPr lang="tr-TR" dirty="0"/>
          </a:p>
        </p:txBody>
      </p:sp>
      <p:pic>
        <p:nvPicPr>
          <p:cNvPr id="4" name="Picture 2">
            <a:extLst>
              <a:ext uri="{FF2B5EF4-FFF2-40B4-BE49-F238E27FC236}">
                <a16:creationId xmlns:a16="http://schemas.microsoft.com/office/drawing/2014/main" id="{2274B991-77F0-4966-B02B-AB8196C6F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502" y="3033505"/>
            <a:ext cx="6667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9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B4A1D8-3519-4B0C-8764-1921F2A73AC1}"/>
              </a:ext>
            </a:extLst>
          </p:cNvPr>
          <p:cNvSpPr>
            <a:spLocks noGrp="1"/>
          </p:cNvSpPr>
          <p:nvPr>
            <p:ph type="title"/>
          </p:nvPr>
        </p:nvSpPr>
        <p:spPr/>
        <p:txBody>
          <a:bodyPr/>
          <a:lstStyle/>
          <a:p>
            <a:r>
              <a:rPr lang="tr-TR" dirty="0" err="1"/>
              <a:t>Wrapper</a:t>
            </a:r>
            <a:r>
              <a:rPr lang="tr-TR" dirty="0"/>
              <a:t> Class</a:t>
            </a:r>
          </a:p>
        </p:txBody>
      </p:sp>
      <p:sp>
        <p:nvSpPr>
          <p:cNvPr id="3" name="İçerik Yer Tutucusu 2">
            <a:extLst>
              <a:ext uri="{FF2B5EF4-FFF2-40B4-BE49-F238E27FC236}">
                <a16:creationId xmlns:a16="http://schemas.microsoft.com/office/drawing/2014/main" id="{618062FE-C550-4BE7-B060-07C84B31FF13}"/>
              </a:ext>
            </a:extLst>
          </p:cNvPr>
          <p:cNvSpPr>
            <a:spLocks noGrp="1"/>
          </p:cNvSpPr>
          <p:nvPr>
            <p:ph idx="1"/>
          </p:nvPr>
        </p:nvSpPr>
        <p:spPr/>
        <p:txBody>
          <a:bodyPr/>
          <a:lstStyle/>
          <a:p>
            <a:r>
              <a:rPr lang="tr-TR" dirty="0" err="1"/>
              <a:t>Wrapper</a:t>
            </a:r>
            <a:r>
              <a:rPr lang="tr-TR" dirty="0"/>
              <a:t> sınıfları, ilkel veri türlerini ( </a:t>
            </a:r>
            <a:r>
              <a:rPr lang="tr-TR" dirty="0" err="1"/>
              <a:t>int</a:t>
            </a:r>
            <a:r>
              <a:rPr lang="tr-TR" dirty="0"/>
              <a:t>, </a:t>
            </a:r>
            <a:r>
              <a:rPr lang="tr-TR" dirty="0" err="1"/>
              <a:t>boolean</a:t>
            </a:r>
            <a:r>
              <a:rPr lang="tr-TR" dirty="0"/>
              <a:t>, vb.) nesne olarak kullanmanın bir yolunu sağlar .</a:t>
            </a:r>
          </a:p>
          <a:p>
            <a:endParaRPr lang="tr-TR" dirty="0"/>
          </a:p>
        </p:txBody>
      </p:sp>
    </p:spTree>
    <p:extLst>
      <p:ext uri="{BB962C8B-B14F-4D97-AF65-F5344CB8AC3E}">
        <p14:creationId xmlns:p14="http://schemas.microsoft.com/office/powerpoint/2010/main" val="358716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688C59-89B4-405C-8055-C4D68F6CED13}"/>
              </a:ext>
            </a:extLst>
          </p:cNvPr>
          <p:cNvSpPr>
            <a:spLocks noGrp="1"/>
          </p:cNvSpPr>
          <p:nvPr>
            <p:ph type="title"/>
          </p:nvPr>
        </p:nvSpPr>
        <p:spPr/>
        <p:txBody>
          <a:bodyPr/>
          <a:lstStyle/>
          <a:p>
            <a:r>
              <a:rPr lang="tr-TR" dirty="0"/>
              <a:t>Serileştirme</a:t>
            </a:r>
          </a:p>
        </p:txBody>
      </p:sp>
      <p:sp>
        <p:nvSpPr>
          <p:cNvPr id="3" name="İçerik Yer Tutucusu 2">
            <a:extLst>
              <a:ext uri="{FF2B5EF4-FFF2-40B4-BE49-F238E27FC236}">
                <a16:creationId xmlns:a16="http://schemas.microsoft.com/office/drawing/2014/main" id="{D0EBE5C5-1179-4063-8A50-228A93C6A37C}"/>
              </a:ext>
            </a:extLst>
          </p:cNvPr>
          <p:cNvSpPr>
            <a:spLocks noGrp="1"/>
          </p:cNvSpPr>
          <p:nvPr>
            <p:ph idx="1"/>
          </p:nvPr>
        </p:nvSpPr>
        <p:spPr/>
        <p:txBody>
          <a:bodyPr/>
          <a:lstStyle/>
          <a:p>
            <a:r>
              <a:rPr lang="tr-TR" dirty="0"/>
              <a:t>Java </a:t>
            </a:r>
            <a:r>
              <a:rPr lang="tr-TR" dirty="0" err="1"/>
              <a:t>Serialization</a:t>
            </a:r>
            <a:r>
              <a:rPr lang="tr-TR" dirty="0"/>
              <a:t> API sayesinde bir nesnenin birebir kopyasını, Java platformu dışında da depolayabiliriz. Bu mekanizma ile daha sonra,  nesneyi depolanan yerden çekip, aynı durum (</a:t>
            </a:r>
            <a:r>
              <a:rPr lang="tr-TR" dirty="0" err="1"/>
              <a:t>state</a:t>
            </a:r>
            <a:r>
              <a:rPr lang="tr-TR" dirty="0"/>
              <a:t>) ve özellikleri ile kullanmaya devam edebiliriz. Tüm bu sisteme, Object </a:t>
            </a:r>
            <a:r>
              <a:rPr lang="tr-TR" dirty="0" err="1"/>
              <a:t>Serialization</a:t>
            </a:r>
            <a:r>
              <a:rPr lang="tr-TR" dirty="0"/>
              <a:t> (Nesne Serileştirme) adı verilir.</a:t>
            </a:r>
          </a:p>
          <a:p>
            <a:endParaRPr lang="tr-TR" dirty="0"/>
          </a:p>
          <a:p>
            <a:r>
              <a:rPr lang="tr-TR" dirty="0"/>
              <a:t>http://volkanozturk.net/java-serialization-serilestirme-nedir/</a:t>
            </a:r>
          </a:p>
          <a:p>
            <a:endParaRPr lang="tr-TR" dirty="0"/>
          </a:p>
        </p:txBody>
      </p:sp>
    </p:spTree>
    <p:extLst>
      <p:ext uri="{BB962C8B-B14F-4D97-AF65-F5344CB8AC3E}">
        <p14:creationId xmlns:p14="http://schemas.microsoft.com/office/powerpoint/2010/main" val="110279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EE62C-B786-407D-A2C0-1574BB750644}"/>
              </a:ext>
            </a:extLst>
          </p:cNvPr>
          <p:cNvSpPr>
            <a:spLocks noGrp="1"/>
          </p:cNvSpPr>
          <p:nvPr>
            <p:ph type="title"/>
          </p:nvPr>
        </p:nvSpPr>
        <p:spPr/>
        <p:txBody>
          <a:bodyPr/>
          <a:lstStyle/>
          <a:p>
            <a:r>
              <a:rPr lang="tr-TR" dirty="0"/>
              <a:t>DİĞER SUNUMLAR</a:t>
            </a:r>
          </a:p>
        </p:txBody>
      </p:sp>
      <p:sp>
        <p:nvSpPr>
          <p:cNvPr id="3" name="İçerik Yer Tutucusu 2">
            <a:extLst>
              <a:ext uri="{FF2B5EF4-FFF2-40B4-BE49-F238E27FC236}">
                <a16:creationId xmlns:a16="http://schemas.microsoft.com/office/drawing/2014/main" id="{8A01547B-A3DD-4C77-AAD7-ED50C5BA46BF}"/>
              </a:ext>
            </a:extLst>
          </p:cNvPr>
          <p:cNvSpPr>
            <a:spLocks noGrp="1"/>
          </p:cNvSpPr>
          <p:nvPr>
            <p:ph idx="1"/>
          </p:nvPr>
        </p:nvSpPr>
        <p:spPr/>
        <p:txBody>
          <a:bodyPr/>
          <a:lstStyle/>
          <a:p>
            <a:r>
              <a:rPr lang="tr-TR" dirty="0"/>
              <a:t>DESING PATTERN</a:t>
            </a:r>
          </a:p>
          <a:p>
            <a:r>
              <a:rPr lang="tr-TR" dirty="0"/>
              <a:t>JAVA 8</a:t>
            </a:r>
          </a:p>
          <a:p>
            <a:r>
              <a:rPr lang="tr-TR" dirty="0"/>
              <a:t>JAVA 9</a:t>
            </a:r>
          </a:p>
          <a:p>
            <a:r>
              <a:rPr lang="tr-TR" dirty="0"/>
              <a:t>SOL</a:t>
            </a:r>
          </a:p>
        </p:txBody>
      </p:sp>
      <p:graphicFrame>
        <p:nvGraphicFramePr>
          <p:cNvPr id="6" name="Nesne 5">
            <a:hlinkClick r:id="" action="ppaction://ole?verb=0"/>
            <a:extLst>
              <a:ext uri="{FF2B5EF4-FFF2-40B4-BE49-F238E27FC236}">
                <a16:creationId xmlns:a16="http://schemas.microsoft.com/office/drawing/2014/main" id="{5870E412-4C27-45C9-B6D8-0DF6BC2AB6EF}"/>
              </a:ext>
            </a:extLst>
          </p:cNvPr>
          <p:cNvGraphicFramePr>
            <a:graphicFrameLocks noChangeAspect="1"/>
          </p:cNvGraphicFramePr>
          <p:nvPr>
            <p:extLst>
              <p:ext uri="{D42A27DB-BD31-4B8C-83A1-F6EECF244321}">
                <p14:modId xmlns:p14="http://schemas.microsoft.com/office/powerpoint/2010/main" val="131618768"/>
              </p:ext>
            </p:extLst>
          </p:nvPr>
        </p:nvGraphicFramePr>
        <p:xfrm>
          <a:off x="3952613" y="1831917"/>
          <a:ext cx="914400" cy="771525"/>
        </p:xfrm>
        <a:graphic>
          <a:graphicData uri="http://schemas.openxmlformats.org/presentationml/2006/ole">
            <mc:AlternateContent xmlns:mc="http://schemas.openxmlformats.org/markup-compatibility/2006">
              <mc:Choice xmlns:v="urn:schemas-microsoft-com:vml" Requires="v">
                <p:oleObj spid="_x0000_s2062" name="Presentation" showAsIcon="1" r:id="rId3" imgW="914563" imgH="771697" progId="PowerPoint.Show.12">
                  <p:embed/>
                </p:oleObj>
              </mc:Choice>
              <mc:Fallback>
                <p:oleObj name="Presentation" showAsIcon="1" r:id="rId3" imgW="914563" imgH="771697" progId="PowerPoint.Show.12">
                  <p:embed/>
                  <p:pic>
                    <p:nvPicPr>
                      <p:cNvPr id="0" name=""/>
                      <p:cNvPicPr/>
                      <p:nvPr/>
                    </p:nvPicPr>
                    <p:blipFill>
                      <a:blip r:embed="rId4"/>
                      <a:stretch>
                        <a:fillRect/>
                      </a:stretch>
                    </p:blipFill>
                    <p:spPr>
                      <a:xfrm>
                        <a:off x="3952613" y="1831917"/>
                        <a:ext cx="914400" cy="771525"/>
                      </a:xfrm>
                      <a:prstGeom prst="rect">
                        <a:avLst/>
                      </a:prstGeom>
                    </p:spPr>
                  </p:pic>
                </p:oleObj>
              </mc:Fallback>
            </mc:AlternateContent>
          </a:graphicData>
        </a:graphic>
      </p:graphicFrame>
      <p:graphicFrame>
        <p:nvGraphicFramePr>
          <p:cNvPr id="7" name="Nesne 6">
            <a:hlinkClick r:id="" action="ppaction://ole?verb=0"/>
            <a:extLst>
              <a:ext uri="{FF2B5EF4-FFF2-40B4-BE49-F238E27FC236}">
                <a16:creationId xmlns:a16="http://schemas.microsoft.com/office/drawing/2014/main" id="{6AFC8DA9-C498-49BF-B277-E11FE041A840}"/>
              </a:ext>
            </a:extLst>
          </p:cNvPr>
          <p:cNvGraphicFramePr>
            <a:graphicFrameLocks noChangeAspect="1"/>
          </p:cNvGraphicFramePr>
          <p:nvPr>
            <p:extLst>
              <p:ext uri="{D42A27DB-BD31-4B8C-83A1-F6EECF244321}">
                <p14:modId xmlns:p14="http://schemas.microsoft.com/office/powerpoint/2010/main" val="200398350"/>
              </p:ext>
            </p:extLst>
          </p:nvPr>
        </p:nvGraphicFramePr>
        <p:xfrm>
          <a:off x="4872606" y="1825625"/>
          <a:ext cx="914400" cy="771525"/>
        </p:xfrm>
        <a:graphic>
          <a:graphicData uri="http://schemas.openxmlformats.org/presentationml/2006/ole">
            <mc:AlternateContent xmlns:mc="http://schemas.openxmlformats.org/markup-compatibility/2006">
              <mc:Choice xmlns:v="urn:schemas-microsoft-com:vml" Requires="v">
                <p:oleObj spid="_x0000_s2063" name="Presentation" showAsIcon="1" r:id="rId5" imgW="914563" imgH="771697" progId="PowerPoint.Show.12">
                  <p:embed/>
                </p:oleObj>
              </mc:Choice>
              <mc:Fallback>
                <p:oleObj name="Presentation" showAsIcon="1" r:id="rId5" imgW="914563" imgH="771697" progId="PowerPoint.Show.12">
                  <p:embed/>
                  <p:pic>
                    <p:nvPicPr>
                      <p:cNvPr id="0" name=""/>
                      <p:cNvPicPr/>
                      <p:nvPr/>
                    </p:nvPicPr>
                    <p:blipFill>
                      <a:blip r:embed="rId6"/>
                      <a:stretch>
                        <a:fillRect/>
                      </a:stretch>
                    </p:blipFill>
                    <p:spPr>
                      <a:xfrm>
                        <a:off x="4872606" y="1825625"/>
                        <a:ext cx="914400" cy="771525"/>
                      </a:xfrm>
                      <a:prstGeom prst="rect">
                        <a:avLst/>
                      </a:prstGeom>
                    </p:spPr>
                  </p:pic>
                </p:oleObj>
              </mc:Fallback>
            </mc:AlternateContent>
          </a:graphicData>
        </a:graphic>
      </p:graphicFrame>
      <p:graphicFrame>
        <p:nvGraphicFramePr>
          <p:cNvPr id="8" name="Nesne 7">
            <a:hlinkClick r:id="" action="ppaction://ole?verb=0"/>
            <a:extLst>
              <a:ext uri="{FF2B5EF4-FFF2-40B4-BE49-F238E27FC236}">
                <a16:creationId xmlns:a16="http://schemas.microsoft.com/office/drawing/2014/main" id="{7645E555-F834-4CEA-B969-774901C89BCD}"/>
              </a:ext>
            </a:extLst>
          </p:cNvPr>
          <p:cNvGraphicFramePr>
            <a:graphicFrameLocks noChangeAspect="1"/>
          </p:cNvGraphicFramePr>
          <p:nvPr>
            <p:extLst>
              <p:ext uri="{D42A27DB-BD31-4B8C-83A1-F6EECF244321}">
                <p14:modId xmlns:p14="http://schemas.microsoft.com/office/powerpoint/2010/main" val="1252760658"/>
              </p:ext>
            </p:extLst>
          </p:nvPr>
        </p:nvGraphicFramePr>
        <p:xfrm>
          <a:off x="5787006" y="1825624"/>
          <a:ext cx="914400" cy="771525"/>
        </p:xfrm>
        <a:graphic>
          <a:graphicData uri="http://schemas.openxmlformats.org/presentationml/2006/ole">
            <mc:AlternateContent xmlns:mc="http://schemas.openxmlformats.org/markup-compatibility/2006">
              <mc:Choice xmlns:v="urn:schemas-microsoft-com:vml" Requires="v">
                <p:oleObj spid="_x0000_s2064" name="Presentation" showAsIcon="1" r:id="rId7" imgW="914563" imgH="771697" progId="PowerPoint.Show.12">
                  <p:embed/>
                </p:oleObj>
              </mc:Choice>
              <mc:Fallback>
                <p:oleObj name="Presentation" showAsIcon="1" r:id="rId7" imgW="914563" imgH="771697" progId="PowerPoint.Show.12">
                  <p:embed/>
                  <p:pic>
                    <p:nvPicPr>
                      <p:cNvPr id="0" name=""/>
                      <p:cNvPicPr/>
                      <p:nvPr/>
                    </p:nvPicPr>
                    <p:blipFill>
                      <a:blip r:embed="rId8"/>
                      <a:stretch>
                        <a:fillRect/>
                      </a:stretch>
                    </p:blipFill>
                    <p:spPr>
                      <a:xfrm>
                        <a:off x="5787006" y="1825624"/>
                        <a:ext cx="914400" cy="771525"/>
                      </a:xfrm>
                      <a:prstGeom prst="rect">
                        <a:avLst/>
                      </a:prstGeom>
                    </p:spPr>
                  </p:pic>
                </p:oleObj>
              </mc:Fallback>
            </mc:AlternateContent>
          </a:graphicData>
        </a:graphic>
      </p:graphicFrame>
      <p:graphicFrame>
        <p:nvGraphicFramePr>
          <p:cNvPr id="9" name="Nesne 8">
            <a:hlinkClick r:id="" action="ppaction://ole?verb=0"/>
            <a:extLst>
              <a:ext uri="{FF2B5EF4-FFF2-40B4-BE49-F238E27FC236}">
                <a16:creationId xmlns:a16="http://schemas.microsoft.com/office/drawing/2014/main" id="{BB242645-9298-4584-ABAF-F668A8285E57}"/>
              </a:ext>
            </a:extLst>
          </p:cNvPr>
          <p:cNvGraphicFramePr>
            <a:graphicFrameLocks noChangeAspect="1"/>
          </p:cNvGraphicFramePr>
          <p:nvPr>
            <p:extLst>
              <p:ext uri="{D42A27DB-BD31-4B8C-83A1-F6EECF244321}">
                <p14:modId xmlns:p14="http://schemas.microsoft.com/office/powerpoint/2010/main" val="1426613632"/>
              </p:ext>
            </p:extLst>
          </p:nvPr>
        </p:nvGraphicFramePr>
        <p:xfrm>
          <a:off x="6701406" y="1825623"/>
          <a:ext cx="914400" cy="771525"/>
        </p:xfrm>
        <a:graphic>
          <a:graphicData uri="http://schemas.openxmlformats.org/presentationml/2006/ole">
            <mc:AlternateContent xmlns:mc="http://schemas.openxmlformats.org/markup-compatibility/2006">
              <mc:Choice xmlns:v="urn:schemas-microsoft-com:vml" Requires="v">
                <p:oleObj spid="_x0000_s2065" name="Presentation" showAsIcon="1" r:id="rId9" imgW="914563" imgH="771697" progId="PowerPoint.Show.12">
                  <p:embed/>
                </p:oleObj>
              </mc:Choice>
              <mc:Fallback>
                <p:oleObj name="Presentation" showAsIcon="1" r:id="rId9" imgW="914563" imgH="771697" progId="PowerPoint.Show.12">
                  <p:embed/>
                  <p:pic>
                    <p:nvPicPr>
                      <p:cNvPr id="0" name=""/>
                      <p:cNvPicPr/>
                      <p:nvPr/>
                    </p:nvPicPr>
                    <p:blipFill>
                      <a:blip r:embed="rId10"/>
                      <a:stretch>
                        <a:fillRect/>
                      </a:stretch>
                    </p:blipFill>
                    <p:spPr>
                      <a:xfrm>
                        <a:off x="6701406" y="182562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09210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0516E1-067A-48D2-AE81-86E44F68A034}"/>
              </a:ext>
            </a:extLst>
          </p:cNvPr>
          <p:cNvSpPr>
            <a:spLocks noGrp="1"/>
          </p:cNvSpPr>
          <p:nvPr>
            <p:ph type="title"/>
          </p:nvPr>
        </p:nvSpPr>
        <p:spPr/>
        <p:txBody>
          <a:bodyPr/>
          <a:lstStyle/>
          <a:p>
            <a:r>
              <a:rPr lang="tr-TR" dirty="0"/>
              <a:t>HAZIRLAYAN</a:t>
            </a:r>
          </a:p>
        </p:txBody>
      </p:sp>
      <p:sp>
        <p:nvSpPr>
          <p:cNvPr id="3" name="İçerik Yer Tutucusu 2">
            <a:extLst>
              <a:ext uri="{FF2B5EF4-FFF2-40B4-BE49-F238E27FC236}">
                <a16:creationId xmlns:a16="http://schemas.microsoft.com/office/drawing/2014/main" id="{76FFE64B-BB7B-45EC-B3CE-E10BAA3BF2B8}"/>
              </a:ext>
            </a:extLst>
          </p:cNvPr>
          <p:cNvSpPr>
            <a:spLocks noGrp="1"/>
          </p:cNvSpPr>
          <p:nvPr>
            <p:ph idx="1"/>
          </p:nvPr>
        </p:nvSpPr>
        <p:spPr/>
        <p:txBody>
          <a:bodyPr/>
          <a:lstStyle/>
          <a:p>
            <a:r>
              <a:rPr lang="tr-TR" dirty="0"/>
              <a:t>ZAFER UZUN</a:t>
            </a:r>
          </a:p>
        </p:txBody>
      </p:sp>
    </p:spTree>
    <p:extLst>
      <p:ext uri="{BB962C8B-B14F-4D97-AF65-F5344CB8AC3E}">
        <p14:creationId xmlns:p14="http://schemas.microsoft.com/office/powerpoint/2010/main" val="361411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0D4055-38E8-489F-B3E4-257927A30866}"/>
              </a:ext>
            </a:extLst>
          </p:cNvPr>
          <p:cNvSpPr>
            <a:spLocks noGrp="1"/>
          </p:cNvSpPr>
          <p:nvPr>
            <p:ph type="title"/>
          </p:nvPr>
        </p:nvSpPr>
        <p:spPr/>
        <p:txBody>
          <a:bodyPr/>
          <a:lstStyle/>
          <a:p>
            <a:r>
              <a:rPr lang="tr-TR" dirty="0"/>
              <a:t>Compiler</a:t>
            </a:r>
          </a:p>
        </p:txBody>
      </p:sp>
      <p:sp>
        <p:nvSpPr>
          <p:cNvPr id="3" name="İçerik Yer Tutucusu 2">
            <a:extLst>
              <a:ext uri="{FF2B5EF4-FFF2-40B4-BE49-F238E27FC236}">
                <a16:creationId xmlns:a16="http://schemas.microsoft.com/office/drawing/2014/main" id="{24961A4A-A539-4430-A2E7-73CE618112B9}"/>
              </a:ext>
            </a:extLst>
          </p:cNvPr>
          <p:cNvSpPr>
            <a:spLocks noGrp="1"/>
          </p:cNvSpPr>
          <p:nvPr>
            <p:ph idx="1"/>
          </p:nvPr>
        </p:nvSpPr>
        <p:spPr/>
        <p:txBody>
          <a:bodyPr/>
          <a:lstStyle/>
          <a:p>
            <a:r>
              <a:rPr lang="tr-TR" dirty="0"/>
              <a:t>Geliştiricilerin herhangi bir programlama dilini kullanarak yazdığı kaynak kodu bilgisayarın anlayabileceği makine diline yani 0 ve 1’lere çeviren aracı yazılımdır. </a:t>
            </a:r>
          </a:p>
          <a:p>
            <a:endParaRPr lang="tr-TR" dirty="0"/>
          </a:p>
        </p:txBody>
      </p:sp>
    </p:spTree>
    <p:extLst>
      <p:ext uri="{BB962C8B-B14F-4D97-AF65-F5344CB8AC3E}">
        <p14:creationId xmlns:p14="http://schemas.microsoft.com/office/powerpoint/2010/main" val="291941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2DF4C-162C-4796-B4A5-E72FC1605CF2}"/>
              </a:ext>
            </a:extLst>
          </p:cNvPr>
          <p:cNvSpPr>
            <a:spLocks noGrp="1"/>
          </p:cNvSpPr>
          <p:nvPr>
            <p:ph type="title"/>
          </p:nvPr>
        </p:nvSpPr>
        <p:spPr/>
        <p:txBody>
          <a:bodyPr/>
          <a:lstStyle/>
          <a:p>
            <a:r>
              <a:rPr lang="tr-TR" dirty="0"/>
              <a:t>INTERPRETER</a:t>
            </a:r>
          </a:p>
        </p:txBody>
      </p:sp>
      <p:sp>
        <p:nvSpPr>
          <p:cNvPr id="3" name="İçerik Yer Tutucusu 2">
            <a:extLst>
              <a:ext uri="{FF2B5EF4-FFF2-40B4-BE49-F238E27FC236}">
                <a16:creationId xmlns:a16="http://schemas.microsoft.com/office/drawing/2014/main" id="{9A533CCC-1DA9-4A2B-88D1-8D66A79D221A}"/>
              </a:ext>
            </a:extLst>
          </p:cNvPr>
          <p:cNvSpPr>
            <a:spLocks noGrp="1"/>
          </p:cNvSpPr>
          <p:nvPr>
            <p:ph idx="1"/>
          </p:nvPr>
        </p:nvSpPr>
        <p:spPr/>
        <p:txBody>
          <a:bodyPr/>
          <a:lstStyle/>
          <a:p>
            <a:r>
              <a:rPr lang="tr-TR" dirty="0"/>
              <a:t>Yorumlayıcı, kaynak kodu komut </a:t>
            </a:r>
            <a:r>
              <a:rPr lang="tr-TR" dirty="0" err="1"/>
              <a:t>komut</a:t>
            </a:r>
            <a:r>
              <a:rPr lang="tr-TR" dirty="0"/>
              <a:t> okuyup üzerinde çalışılan makinenin komut setine çevirerek çalıştıran bir programdır. Yorumlanarak çalıştırılan yüksek seviyeli diller doğrudan yorumlanmazlar. Genellikle bir ara forma(</a:t>
            </a:r>
            <a:r>
              <a:rPr lang="tr-TR" dirty="0" err="1"/>
              <a:t>Opcode</a:t>
            </a:r>
            <a:r>
              <a:rPr lang="tr-TR" dirty="0"/>
              <a:t>, </a:t>
            </a:r>
            <a:r>
              <a:rPr lang="tr-TR" dirty="0" err="1"/>
              <a:t>Bytecode</a:t>
            </a:r>
            <a:r>
              <a:rPr lang="tr-TR" dirty="0"/>
              <a:t> vs.) derlenir ve bu kodlar yorumlanarak yerel makine diline çevrilir ve işletilir</a:t>
            </a:r>
          </a:p>
          <a:p>
            <a:endParaRPr lang="tr-TR" dirty="0"/>
          </a:p>
        </p:txBody>
      </p:sp>
    </p:spTree>
    <p:extLst>
      <p:ext uri="{BB962C8B-B14F-4D97-AF65-F5344CB8AC3E}">
        <p14:creationId xmlns:p14="http://schemas.microsoft.com/office/powerpoint/2010/main" val="155221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53FBB1-E9CE-4D95-8CA3-101639680F97}"/>
              </a:ext>
            </a:extLst>
          </p:cNvPr>
          <p:cNvSpPr>
            <a:spLocks noGrp="1"/>
          </p:cNvSpPr>
          <p:nvPr>
            <p:ph type="title"/>
          </p:nvPr>
        </p:nvSpPr>
        <p:spPr/>
        <p:txBody>
          <a:bodyPr/>
          <a:lstStyle/>
          <a:p>
            <a:r>
              <a:rPr lang="tr-TR" dirty="0"/>
              <a:t>Compiler vs. Interpreter</a:t>
            </a:r>
            <a:br>
              <a:rPr lang="tr-TR" dirty="0"/>
            </a:br>
            <a:endParaRPr lang="tr-TR" dirty="0"/>
          </a:p>
        </p:txBody>
      </p:sp>
      <p:sp>
        <p:nvSpPr>
          <p:cNvPr id="3" name="İçerik Yer Tutucusu 2">
            <a:extLst>
              <a:ext uri="{FF2B5EF4-FFF2-40B4-BE49-F238E27FC236}">
                <a16:creationId xmlns:a16="http://schemas.microsoft.com/office/drawing/2014/main" id="{611F381D-32CE-49D8-8F14-702DC1083D0F}"/>
              </a:ext>
            </a:extLst>
          </p:cNvPr>
          <p:cNvSpPr>
            <a:spLocks noGrp="1"/>
          </p:cNvSpPr>
          <p:nvPr>
            <p:ph idx="1"/>
          </p:nvPr>
        </p:nvSpPr>
        <p:spPr/>
        <p:txBody>
          <a:bodyPr>
            <a:normAutofit fontScale="92500" lnSpcReduction="20000"/>
          </a:bodyPr>
          <a:lstStyle/>
          <a:p>
            <a:r>
              <a:rPr lang="tr-TR" dirty="0"/>
              <a:t> Compiler bir programı bütün olarak alır ve çevirirken; Interpreter programı satır </a:t>
            </a:r>
            <a:r>
              <a:rPr lang="tr-TR" dirty="0" err="1"/>
              <a:t>satır</a:t>
            </a:r>
            <a:r>
              <a:rPr lang="tr-TR" dirty="0"/>
              <a:t> çevirir.</a:t>
            </a:r>
          </a:p>
          <a:p>
            <a:r>
              <a:rPr lang="tr-TR" dirty="0"/>
              <a:t> Compiler, ara kod veya hedef kodu oluşturur fakat Interpreter herhangi bir ara kod oluşturmaz. Bundan dolayı Compiler, kodun oluşturulması için daha fazla </a:t>
            </a:r>
            <a:r>
              <a:rPr lang="tr-TR" dirty="0" err="1"/>
              <a:t>memory</a:t>
            </a:r>
            <a:r>
              <a:rPr lang="tr-TR" dirty="0"/>
              <a:t> gerektirir.</a:t>
            </a:r>
          </a:p>
          <a:p>
            <a:r>
              <a:rPr lang="tr-TR" dirty="0"/>
              <a:t> </a:t>
            </a:r>
            <a:r>
              <a:rPr lang="tr-TR" dirty="0" err="1"/>
              <a:t>Compiler’da</a:t>
            </a:r>
            <a:r>
              <a:rPr lang="tr-TR" dirty="0"/>
              <a:t>, bir hata </a:t>
            </a:r>
            <a:r>
              <a:rPr lang="tr-TR" dirty="0" err="1"/>
              <a:t>oluştuduğunda</a:t>
            </a:r>
            <a:r>
              <a:rPr lang="tr-TR" dirty="0"/>
              <a:t>,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a:t>
            </a:r>
            <a:r>
              <a:rPr lang="tr-TR" dirty="0" err="1"/>
              <a:t>debug</a:t>
            </a:r>
            <a:r>
              <a:rPr lang="tr-TR" dirty="0"/>
              <a:t> işlemi daha kolaydır.</a:t>
            </a:r>
          </a:p>
          <a:p>
            <a:r>
              <a:rPr lang="tr-TR" dirty="0"/>
              <a:t> </a:t>
            </a:r>
            <a:r>
              <a:rPr lang="tr-TR" dirty="0" err="1"/>
              <a:t>Compiler’da</a:t>
            </a:r>
            <a:r>
              <a:rPr lang="tr-TR" dirty="0"/>
              <a:t>, </a:t>
            </a:r>
            <a:r>
              <a:rPr lang="tr-TR" dirty="0" err="1"/>
              <a:t>Interpreter’e</a:t>
            </a:r>
            <a:r>
              <a:rPr lang="tr-TR" dirty="0"/>
              <a:t> kıyasla hata bulma daha zordur.</a:t>
            </a:r>
          </a:p>
          <a:p>
            <a:r>
              <a:rPr lang="tr-TR" dirty="0"/>
              <a:t> Compiler, C, C++, C#, </a:t>
            </a:r>
            <a:r>
              <a:rPr lang="tr-TR" dirty="0" err="1"/>
              <a:t>Scala</a:t>
            </a:r>
            <a:r>
              <a:rPr lang="tr-TR" dirty="0"/>
              <a:t>, </a:t>
            </a:r>
            <a:r>
              <a:rPr lang="tr-TR" dirty="0" err="1"/>
              <a:t>TypeScript</a:t>
            </a:r>
            <a:r>
              <a:rPr lang="tr-TR" dirty="0"/>
              <a:t> gibi dillerde kullanılırken, Interpreter PHP, </a:t>
            </a:r>
            <a:r>
              <a:rPr lang="tr-TR" dirty="0" err="1"/>
              <a:t>Perl</a:t>
            </a:r>
            <a:r>
              <a:rPr lang="tr-TR" dirty="0"/>
              <a:t>, </a:t>
            </a:r>
            <a:r>
              <a:rPr lang="tr-TR" dirty="0" err="1"/>
              <a:t>Ruby</a:t>
            </a:r>
            <a:r>
              <a:rPr lang="tr-TR" dirty="0"/>
              <a:t>, </a:t>
            </a:r>
            <a:r>
              <a:rPr lang="tr-TR" dirty="0" err="1"/>
              <a:t>Python</a:t>
            </a:r>
            <a:r>
              <a:rPr lang="tr-TR" dirty="0"/>
              <a:t> gibi dillerde çalıştırılır.</a:t>
            </a:r>
          </a:p>
          <a:p>
            <a:endParaRPr lang="tr-TR" dirty="0"/>
          </a:p>
        </p:txBody>
      </p:sp>
    </p:spTree>
    <p:extLst>
      <p:ext uri="{BB962C8B-B14F-4D97-AF65-F5344CB8AC3E}">
        <p14:creationId xmlns:p14="http://schemas.microsoft.com/office/powerpoint/2010/main" val="304785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93FC8B-D1CC-4F73-8D99-7C9C0BFC1C11}"/>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endParaRPr lang="tr-TR" dirty="0"/>
          </a:p>
        </p:txBody>
      </p:sp>
      <p:sp>
        <p:nvSpPr>
          <p:cNvPr id="3" name="İçerik Yer Tutucusu 2">
            <a:extLst>
              <a:ext uri="{FF2B5EF4-FFF2-40B4-BE49-F238E27FC236}">
                <a16:creationId xmlns:a16="http://schemas.microsoft.com/office/drawing/2014/main" id="{E7AEC2A9-CD6F-4A51-9B67-E77BC2CF370D}"/>
              </a:ext>
            </a:extLst>
          </p:cNvPr>
          <p:cNvSpPr>
            <a:spLocks noGrp="1"/>
          </p:cNvSpPr>
          <p:nvPr>
            <p:ph idx="1"/>
          </p:nvPr>
        </p:nvSpPr>
        <p:spPr/>
        <p:txBody>
          <a:bodyPr/>
          <a:lstStyle/>
          <a:p>
            <a:r>
              <a:rPr lang="tr-TR" dirty="0"/>
              <a:t>Değere Göre Çağrı, değer olarak parametreli bir yöntemi çağırmak anlamına gelir. Bu sayede argüman değeri parametreye iletilir.</a:t>
            </a:r>
          </a:p>
          <a:p>
            <a:endParaRPr lang="tr-TR" dirty="0"/>
          </a:p>
        </p:txBody>
      </p:sp>
    </p:spTree>
    <p:extLst>
      <p:ext uri="{BB962C8B-B14F-4D97-AF65-F5344CB8AC3E}">
        <p14:creationId xmlns:p14="http://schemas.microsoft.com/office/powerpoint/2010/main" val="386947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26F349-8FF4-4237-9879-70F8E043E278}"/>
              </a:ext>
            </a:extLst>
          </p:cNvPr>
          <p:cNvSpPr>
            <a:spLocks noGrp="1"/>
          </p:cNvSpPr>
          <p:nvPr>
            <p:ph type="title"/>
          </p:nvPr>
        </p:nvSpPr>
        <p:spPr/>
        <p:txBody>
          <a:bodyPr/>
          <a:lstStyle/>
          <a:p>
            <a:r>
              <a:rPr lang="tr-TR" dirty="0" err="1"/>
              <a:t>java</a:t>
            </a:r>
            <a:r>
              <a:rPr lang="tr-TR" dirty="0"/>
              <a:t> </a:t>
            </a:r>
            <a:r>
              <a:rPr lang="tr-TR" dirty="0" err="1"/>
              <a:t>by</a:t>
            </a:r>
            <a:r>
              <a:rPr lang="tr-TR" dirty="0"/>
              <a:t> </a:t>
            </a:r>
            <a:r>
              <a:rPr lang="tr-TR" dirty="0" err="1"/>
              <a:t>pass</a:t>
            </a:r>
            <a:r>
              <a:rPr lang="tr-TR" dirty="0"/>
              <a:t> </a:t>
            </a:r>
            <a:r>
              <a:rPr lang="tr-TR" dirty="0" err="1"/>
              <a:t>referances</a:t>
            </a:r>
            <a:endParaRPr lang="tr-TR" dirty="0"/>
          </a:p>
        </p:txBody>
      </p:sp>
      <p:sp>
        <p:nvSpPr>
          <p:cNvPr id="3" name="İçerik Yer Tutucusu 2">
            <a:extLst>
              <a:ext uri="{FF2B5EF4-FFF2-40B4-BE49-F238E27FC236}">
                <a16:creationId xmlns:a16="http://schemas.microsoft.com/office/drawing/2014/main" id="{C40DB944-47C4-4FD0-8C85-66799B7F336B}"/>
              </a:ext>
            </a:extLst>
          </p:cNvPr>
          <p:cNvSpPr>
            <a:spLocks noGrp="1"/>
          </p:cNvSpPr>
          <p:nvPr>
            <p:ph idx="1"/>
          </p:nvPr>
        </p:nvSpPr>
        <p:spPr/>
        <p:txBody>
          <a:bodyPr/>
          <a:lstStyle/>
          <a:p>
            <a:r>
              <a:rPr lang="tr-TR" dirty="0"/>
              <a:t>Referansla Çağırma, bir yöntemi referans olarak bir parametre ile çağırmak anlamına gelir. Bu sayede argüman referansı parametreye iletilir.</a:t>
            </a:r>
          </a:p>
          <a:p>
            <a:endParaRPr lang="tr-TR" dirty="0"/>
          </a:p>
        </p:txBody>
      </p:sp>
    </p:spTree>
    <p:extLst>
      <p:ext uri="{BB962C8B-B14F-4D97-AF65-F5344CB8AC3E}">
        <p14:creationId xmlns:p14="http://schemas.microsoft.com/office/powerpoint/2010/main" val="198480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D0F2BA-A41A-49A9-A4C3-455570977B9F}"/>
              </a:ext>
            </a:extLst>
          </p:cNvPr>
          <p:cNvSpPr>
            <a:spLocks noGrp="1"/>
          </p:cNvSpPr>
          <p:nvPr>
            <p:ph type="title"/>
          </p:nvPr>
        </p:nvSpPr>
        <p:spPr/>
        <p:txBody>
          <a:bodyPr/>
          <a:lstStyle/>
          <a:p>
            <a:r>
              <a:rPr lang="tr-TR" dirty="0"/>
              <a:t>JDK</a:t>
            </a:r>
          </a:p>
        </p:txBody>
      </p:sp>
      <p:sp>
        <p:nvSpPr>
          <p:cNvPr id="3" name="İçerik Yer Tutucusu 2">
            <a:extLst>
              <a:ext uri="{FF2B5EF4-FFF2-40B4-BE49-F238E27FC236}">
                <a16:creationId xmlns:a16="http://schemas.microsoft.com/office/drawing/2014/main" id="{89619618-BF76-41E9-A6EF-4E6BD474009A}"/>
              </a:ext>
            </a:extLst>
          </p:cNvPr>
          <p:cNvSpPr>
            <a:spLocks noGrp="1"/>
          </p:cNvSpPr>
          <p:nvPr>
            <p:ph idx="1"/>
          </p:nvPr>
        </p:nvSpPr>
        <p:spPr/>
        <p:txBody>
          <a:bodyPr/>
          <a:lstStyle/>
          <a:p>
            <a:r>
              <a:rPr lang="tr-TR" dirty="0"/>
              <a:t>JDK=JRE + Compiler + </a:t>
            </a:r>
            <a:r>
              <a:rPr lang="tr-TR" dirty="0" err="1"/>
              <a:t>debugger</a:t>
            </a:r>
            <a:endParaRPr lang="tr-TR" dirty="0"/>
          </a:p>
          <a:p>
            <a:endParaRPr lang="tr-TR" dirty="0"/>
          </a:p>
          <a:p>
            <a:r>
              <a:rPr lang="tr-TR" dirty="0"/>
              <a:t>Hem yorumlayıcı hem de derleyici görevini </a:t>
            </a:r>
            <a:r>
              <a:rPr lang="tr-TR" dirty="0" err="1"/>
              <a:t>üstlenmektedir.JRE</a:t>
            </a:r>
            <a:r>
              <a:rPr lang="tr-TR" dirty="0"/>
              <a:t> ile birlikte </a:t>
            </a:r>
            <a:r>
              <a:rPr lang="tr-TR" dirty="0" err="1"/>
              <a:t>appletleri</a:t>
            </a:r>
            <a:r>
              <a:rPr lang="tr-TR" dirty="0"/>
              <a:t> ve uygulamaları geliştirirken zorunlu olan </a:t>
            </a:r>
            <a:r>
              <a:rPr lang="tr-TR" dirty="0" err="1"/>
              <a:t>debuggers</a:t>
            </a:r>
            <a:r>
              <a:rPr lang="tr-TR" dirty="0"/>
              <a:t> ve </a:t>
            </a:r>
            <a:r>
              <a:rPr lang="tr-TR" dirty="0" err="1"/>
              <a:t>compilers</a:t>
            </a:r>
            <a:r>
              <a:rPr lang="tr-TR" dirty="0"/>
              <a:t> gibi geliştirme araçlarını da bünyesinde bulundurur.</a:t>
            </a:r>
          </a:p>
          <a:p>
            <a:endParaRPr lang="tr-TR" dirty="0"/>
          </a:p>
        </p:txBody>
      </p:sp>
    </p:spTree>
    <p:extLst>
      <p:ext uri="{BB962C8B-B14F-4D97-AF65-F5344CB8AC3E}">
        <p14:creationId xmlns:p14="http://schemas.microsoft.com/office/powerpoint/2010/main" val="350131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ECE3F0-F131-4470-8720-2C69E9C2C1BC}"/>
              </a:ext>
            </a:extLst>
          </p:cNvPr>
          <p:cNvSpPr>
            <a:spLocks noGrp="1"/>
          </p:cNvSpPr>
          <p:nvPr>
            <p:ph type="title"/>
          </p:nvPr>
        </p:nvSpPr>
        <p:spPr/>
        <p:txBody>
          <a:bodyPr/>
          <a:lstStyle/>
          <a:p>
            <a:r>
              <a:rPr lang="tr-TR" dirty="0"/>
              <a:t>JRE</a:t>
            </a:r>
          </a:p>
        </p:txBody>
      </p:sp>
      <p:sp>
        <p:nvSpPr>
          <p:cNvPr id="3" name="İçerik Yer Tutucusu 2">
            <a:extLst>
              <a:ext uri="{FF2B5EF4-FFF2-40B4-BE49-F238E27FC236}">
                <a16:creationId xmlns:a16="http://schemas.microsoft.com/office/drawing/2014/main" id="{5BA4EE79-AF20-405D-9626-312C34ACA742}"/>
              </a:ext>
            </a:extLst>
          </p:cNvPr>
          <p:cNvSpPr>
            <a:spLocks noGrp="1"/>
          </p:cNvSpPr>
          <p:nvPr>
            <p:ph idx="1"/>
          </p:nvPr>
        </p:nvSpPr>
        <p:spPr/>
        <p:txBody>
          <a:bodyPr/>
          <a:lstStyle/>
          <a:p>
            <a:r>
              <a:rPr lang="tr-TR" dirty="0"/>
              <a:t>Java programlama dili ile yazılmış olan uygulama ve </a:t>
            </a:r>
            <a:r>
              <a:rPr lang="tr-TR" dirty="0" err="1"/>
              <a:t>appletlerin</a:t>
            </a:r>
            <a:r>
              <a:rPr lang="tr-TR" dirty="0"/>
              <a:t> çalışmasını sağlayan bileşenler ile JVM e kütüphaneler </a:t>
            </a:r>
            <a:r>
              <a:rPr lang="tr-TR" dirty="0" err="1"/>
              <a:t>sağlar.Derlenmiş</a:t>
            </a:r>
            <a:r>
              <a:rPr lang="tr-TR" dirty="0"/>
              <a:t> </a:t>
            </a:r>
            <a:r>
              <a:rPr lang="tr-TR" dirty="0" err="1"/>
              <a:t>byte</a:t>
            </a:r>
            <a:r>
              <a:rPr lang="tr-TR" dirty="0"/>
              <a:t> </a:t>
            </a:r>
            <a:r>
              <a:rPr lang="tr-TR" dirty="0" err="1"/>
              <a:t>codelar</a:t>
            </a:r>
            <a:r>
              <a:rPr lang="tr-TR" dirty="0"/>
              <a:t> direk olarak CPU üzerinde çalışmazlar. CPU tarafından anlaşılması için aradaki JVM </a:t>
            </a:r>
            <a:r>
              <a:rPr lang="tr-TR" dirty="0" err="1"/>
              <a:t>bytecode</a:t>
            </a:r>
            <a:r>
              <a:rPr lang="tr-TR" dirty="0"/>
              <a:t> </a:t>
            </a:r>
            <a:r>
              <a:rPr lang="tr-TR" dirty="0" err="1"/>
              <a:t>ları</a:t>
            </a:r>
            <a:r>
              <a:rPr lang="tr-TR" dirty="0"/>
              <a:t> okunabilir makine kodları olarak yorumlar. Aslında; </a:t>
            </a:r>
            <a:r>
              <a:rPr lang="tr-TR" dirty="0" err="1"/>
              <a:t>java</a:t>
            </a:r>
            <a:r>
              <a:rPr lang="tr-TR" dirty="0"/>
              <a:t> </a:t>
            </a:r>
            <a:r>
              <a:rPr lang="tr-TR" dirty="0" err="1"/>
              <a:t>bytecode</a:t>
            </a:r>
            <a:r>
              <a:rPr lang="tr-TR" dirty="0"/>
              <a:t> </a:t>
            </a:r>
            <a:r>
              <a:rPr lang="tr-TR" dirty="0" err="1"/>
              <a:t>ların</a:t>
            </a:r>
            <a:r>
              <a:rPr lang="tr-TR" dirty="0"/>
              <a:t> bütün </a:t>
            </a:r>
            <a:r>
              <a:rPr lang="tr-TR" dirty="0" err="1"/>
              <a:t>platformalarda</a:t>
            </a:r>
            <a:r>
              <a:rPr lang="tr-TR" dirty="0"/>
              <a:t> çalışması JRE sayesindedir. İçerisinde; JVM, </a:t>
            </a:r>
            <a:r>
              <a:rPr lang="tr-TR" dirty="0" err="1"/>
              <a:t>Core</a:t>
            </a:r>
            <a:r>
              <a:rPr lang="tr-TR" dirty="0"/>
              <a:t> kitaplıkları ve Java yazılımında yazılan uygulamaları ve küçük uygulamaları çalıştırmak için diğer ek bileşenleri içerir. </a:t>
            </a:r>
            <a:r>
              <a:rPr lang="tr-TR" dirty="0" err="1"/>
              <a:t>JRE’nin</a:t>
            </a:r>
            <a:r>
              <a:rPr lang="tr-TR" dirty="0"/>
              <a:t> görevi Java kodları derlendikten sonra bir ara dil olarak kabul edilen Java bayt kodlarını oluşturmaktır. Bu bayt kodlar bütün işletim sistemleri için aynıdır</a:t>
            </a:r>
          </a:p>
          <a:p>
            <a:endParaRPr lang="tr-TR" dirty="0"/>
          </a:p>
        </p:txBody>
      </p:sp>
    </p:spTree>
    <p:extLst>
      <p:ext uri="{BB962C8B-B14F-4D97-AF65-F5344CB8AC3E}">
        <p14:creationId xmlns:p14="http://schemas.microsoft.com/office/powerpoint/2010/main" val="276699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3554D-CE38-40CD-BD22-81C65A1A6F27}"/>
              </a:ext>
            </a:extLst>
          </p:cNvPr>
          <p:cNvSpPr>
            <a:spLocks noGrp="1"/>
          </p:cNvSpPr>
          <p:nvPr>
            <p:ph type="title"/>
          </p:nvPr>
        </p:nvSpPr>
        <p:spPr/>
        <p:txBody>
          <a:bodyPr/>
          <a:lstStyle/>
          <a:p>
            <a:r>
              <a:rPr lang="tr-TR" dirty="0"/>
              <a:t>JVM</a:t>
            </a:r>
          </a:p>
        </p:txBody>
      </p:sp>
      <p:sp>
        <p:nvSpPr>
          <p:cNvPr id="3" name="İçerik Yer Tutucusu 2">
            <a:extLst>
              <a:ext uri="{FF2B5EF4-FFF2-40B4-BE49-F238E27FC236}">
                <a16:creationId xmlns:a16="http://schemas.microsoft.com/office/drawing/2014/main" id="{0CD2483F-CAB5-41C4-BF48-495BF8F7814C}"/>
              </a:ext>
            </a:extLst>
          </p:cNvPr>
          <p:cNvSpPr>
            <a:spLocks noGrp="1"/>
          </p:cNvSpPr>
          <p:nvPr>
            <p:ph idx="1"/>
          </p:nvPr>
        </p:nvSpPr>
        <p:spPr/>
        <p:txBody>
          <a:bodyPr/>
          <a:lstStyle/>
          <a:p>
            <a:r>
              <a:rPr lang="tr-TR" dirty="0" err="1"/>
              <a:t>java</a:t>
            </a:r>
            <a:r>
              <a:rPr lang="tr-TR" dirty="0"/>
              <a:t> programının çalıştığı platform ile </a:t>
            </a:r>
            <a:r>
              <a:rPr lang="tr-TR" dirty="0" err="1"/>
              <a:t>java</a:t>
            </a:r>
            <a:r>
              <a:rPr lang="tr-TR" dirty="0"/>
              <a:t> programı arasında soyut bir ara katman diyebiliriz. JVM; platforma bağımlı olarak çalışır. Yani geliştirme yapacağınız platforma(</a:t>
            </a:r>
            <a:r>
              <a:rPr lang="tr-TR" dirty="0" err="1"/>
              <a:t>Windows,Linux,Mac</a:t>
            </a:r>
            <a:r>
              <a:rPr lang="tr-TR" dirty="0"/>
              <a:t>) göre farklı </a:t>
            </a:r>
            <a:r>
              <a:rPr lang="tr-TR" dirty="0" err="1"/>
              <a:t>implementasyonları</a:t>
            </a:r>
            <a:r>
              <a:rPr lang="tr-TR" dirty="0"/>
              <a:t> mevcuttur</a:t>
            </a:r>
          </a:p>
          <a:p>
            <a:r>
              <a:rPr lang="tr-TR" dirty="0" err="1"/>
              <a:t>windows</a:t>
            </a:r>
            <a:r>
              <a:rPr lang="tr-TR" dirty="0"/>
              <a:t> bir makinede yazmış olduğumuz uygulama önce Compiler tarafından </a:t>
            </a:r>
            <a:r>
              <a:rPr lang="tr-TR" dirty="0" err="1"/>
              <a:t>bytecode</a:t>
            </a:r>
            <a:r>
              <a:rPr lang="tr-TR" dirty="0"/>
              <a:t> </a:t>
            </a:r>
            <a:r>
              <a:rPr lang="tr-TR" dirty="0" err="1"/>
              <a:t>lara</a:t>
            </a:r>
            <a:r>
              <a:rPr lang="tr-TR" dirty="0"/>
              <a:t> çevriliyor daha sonra bu </a:t>
            </a:r>
            <a:r>
              <a:rPr lang="tr-TR" dirty="0" err="1"/>
              <a:t>bytecode</a:t>
            </a:r>
            <a:r>
              <a:rPr lang="tr-TR" dirty="0"/>
              <a:t> </a:t>
            </a:r>
            <a:r>
              <a:rPr lang="tr-TR" dirty="0" err="1"/>
              <a:t>lar</a:t>
            </a:r>
            <a:r>
              <a:rPr lang="tr-TR" dirty="0"/>
              <a:t> diğer platformlarda kurulu olan JVM </a:t>
            </a:r>
            <a:r>
              <a:rPr lang="tr-TR" dirty="0" err="1"/>
              <a:t>ler</a:t>
            </a:r>
            <a:r>
              <a:rPr lang="tr-TR" dirty="0"/>
              <a:t> aracılığıyla tüm platformlarda çalışıyor.</a:t>
            </a:r>
          </a:p>
          <a:p>
            <a:endParaRPr lang="tr-TR" dirty="0"/>
          </a:p>
        </p:txBody>
      </p:sp>
    </p:spTree>
    <p:extLst>
      <p:ext uri="{BB962C8B-B14F-4D97-AF65-F5344CB8AC3E}">
        <p14:creationId xmlns:p14="http://schemas.microsoft.com/office/powerpoint/2010/main" val="28916419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700</Words>
  <Application>Microsoft Office PowerPoint</Application>
  <PresentationFormat>Geniş ekran</PresentationFormat>
  <Paragraphs>43</Paragraphs>
  <Slides>17</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2</vt:i4>
      </vt:variant>
      <vt:variant>
        <vt:lpstr>Slayt Başlıkları</vt:lpstr>
      </vt:variant>
      <vt:variant>
        <vt:i4>17</vt:i4>
      </vt:variant>
    </vt:vector>
  </HeadingPairs>
  <TitlesOfParts>
    <vt:vector size="23" baseType="lpstr">
      <vt:lpstr>Arial</vt:lpstr>
      <vt:lpstr>Calibri</vt:lpstr>
      <vt:lpstr>Calibri Light</vt:lpstr>
      <vt:lpstr>Office Teması</vt:lpstr>
      <vt:lpstr>Microsoft PowerPoint Sunusu</vt:lpstr>
      <vt:lpstr>Presentation</vt:lpstr>
      <vt:lpstr>INNOVA JAVA SPRING BOOTCAMP</vt:lpstr>
      <vt:lpstr>Compiler</vt:lpstr>
      <vt:lpstr>INTERPRETER</vt:lpstr>
      <vt:lpstr>Compiler vs. Interpreter </vt:lpstr>
      <vt:lpstr>Java by pass value</vt:lpstr>
      <vt:lpstr>java by pass referances</vt:lpstr>
      <vt:lpstr>JDK</vt:lpstr>
      <vt:lpstr>JRE</vt:lpstr>
      <vt:lpstr>JVM</vt:lpstr>
      <vt:lpstr>PowerPoint Sunusu</vt:lpstr>
      <vt:lpstr>JIT</vt:lpstr>
      <vt:lpstr>Primitive  type</vt:lpstr>
      <vt:lpstr>Reference type</vt:lpstr>
      <vt:lpstr>Wrapper Class</vt:lpstr>
      <vt:lpstr>Serileştirme</vt:lpstr>
      <vt:lpstr>DİĞER SUNUMLAR</vt:lpstr>
      <vt:lpstr>HAZIRLAYAN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 JAVA SPRING BOOTCAMP</dc:title>
  <dc:creator>Zafer UZUN</dc:creator>
  <cp:lastModifiedBy>Zafer UZUN</cp:lastModifiedBy>
  <cp:revision>6</cp:revision>
  <dcterms:created xsi:type="dcterms:W3CDTF">2022-01-15T00:38:26Z</dcterms:created>
  <dcterms:modified xsi:type="dcterms:W3CDTF">2022-01-15T01:42:08Z</dcterms:modified>
</cp:coreProperties>
</file>