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6" r:id="rId2"/>
    <p:sldId id="301" r:id="rId3"/>
    <p:sldId id="261" r:id="rId4"/>
    <p:sldId id="302" r:id="rId5"/>
    <p:sldId id="303" r:id="rId6"/>
    <p:sldId id="263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6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92" r:id="rId25"/>
    <p:sldId id="293" r:id="rId26"/>
    <p:sldId id="294" r:id="rId27"/>
    <p:sldId id="297" r:id="rId28"/>
    <p:sldId id="305" r:id="rId29"/>
    <p:sldId id="298" r:id="rId30"/>
    <p:sldId id="299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41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9CB33-D896-4F90-B988-96DBD3C21F92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0F31-FA1B-4978-8AFA-0CA0CECC0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41C72-806F-4E00-A609-44D16F3868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2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AC274-F52E-4E11-8405-9BEEFD7A15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4237"/>
          </a:xfrm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71" y="4343713"/>
            <a:ext cx="5025259" cy="4112298"/>
          </a:xfrm>
          <a:solidFill>
            <a:srgbClr val="FFFFFF"/>
          </a:solidFill>
          <a:ln w="12700" cap="flat"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8E3B4-090E-48C6-ACF0-E88B5A3FA48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31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4" tIns="45002" rIns="90004" bIns="4500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32EE-DCDA-463C-8CB1-CEF5516C58B4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7800"/>
            <a:ext cx="7848600" cy="43434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>
              <a:spcBef>
                <a:spcPts val="4800"/>
              </a:spcBef>
              <a:spcAft>
                <a:spcPts val="3000"/>
              </a:spcAft>
              <a:defRPr/>
            </a:pPr>
            <a:r>
              <a:rPr lang="en-US" sz="3600" b="1" dirty="0">
                <a:solidFill>
                  <a:schemeClr val="accent2"/>
                </a:solidFill>
              </a:rPr>
              <a:t/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/>
              <a:t>(CSC-205)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Lecture: 01</a:t>
            </a:r>
            <a: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Object Oriented Programming</a:t>
            </a:r>
            <a: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900" b="1" dirty="0">
                <a:solidFill>
                  <a:schemeClr val="accent5"/>
                </a:solidFill>
              </a:rPr>
              <a:t/>
            </a:r>
            <a:br>
              <a:rPr lang="en-US" altLang="zh-CN" sz="4900" b="1" dirty="0">
                <a:solidFill>
                  <a:schemeClr val="accent5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730276"/>
            <a:ext cx="6705600" cy="461664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In an attempt to maintain portability of both the C and C++ languages, the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American National Standards Institute (ANSI)</a:t>
            </a:r>
            <a:r>
              <a:rPr lang="en-US" sz="2400" dirty="0">
                <a:latin typeface="+mn-lt"/>
                <a:ea typeface="+mn-ea"/>
                <a:cs typeface="+mn-cs"/>
              </a:rPr>
              <a:t> developed a standard of consistency for C and C++ programming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1200" dirty="0">
                <a:latin typeface="+mn-lt"/>
                <a:ea typeface="+mn-ea"/>
                <a:cs typeface="+mn-cs"/>
              </a:rPr>
              <a:t/>
            </a:r>
            <a:br>
              <a:rPr lang="en-US" sz="12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C++ was powerful enough as compared to C language Major limitation was its complexity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1200" dirty="0">
                <a:latin typeface="+mn-lt"/>
                <a:ea typeface="+mn-ea"/>
                <a:cs typeface="+mn-cs"/>
              </a:rPr>
              <a:t/>
            </a:r>
            <a:br>
              <a:rPr lang="en-US" sz="12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Java  Programming [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James Gosling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Bill Joy </a:t>
            </a:r>
            <a:r>
              <a:rPr lang="en-US" sz="2400" dirty="0">
                <a:latin typeface="+mn-lt"/>
                <a:ea typeface="+mn-ea"/>
                <a:cs typeface="+mn-cs"/>
              </a:rPr>
              <a:t>etc 1991]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1200" dirty="0">
                <a:latin typeface="+mn-lt"/>
                <a:ea typeface="+mn-ea"/>
                <a:cs typeface="+mn-cs"/>
              </a:rPr>
              <a:t/>
            </a:r>
            <a:br>
              <a:rPr lang="en-US" sz="12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Java quickly grew in popularity with the growth of WWW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1200" dirty="0">
                <a:latin typeface="+mn-lt"/>
                <a:ea typeface="+mn-ea"/>
                <a:cs typeface="+mn-cs"/>
              </a:rPr>
              <a:t/>
            </a:r>
            <a:br>
              <a:rPr lang="en-US" sz="12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Java was replaced by C# by Microsoft in 2000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609600"/>
            <a:ext cx="64008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Brief History of C++ </a:t>
            </a:r>
          </a:p>
        </p:txBody>
      </p: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8006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400" dirty="0"/>
              <a:t>Procedural programming is a classic programming where the program language is used to tell the computer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EXACTLY what to do - step by step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400" dirty="0"/>
              <a:t>A program in a procedural language is a list of instruction. That is, each statement in the language tell the computer to do something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400" dirty="0"/>
              <a:t>The focus of procedural programming is to break down a programming task into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collection of variables, data structures, and subroutines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/>
              <a:t>Examples of procedural languages include Fortran, COBOL and C, which have been around since the 1960s and 70s</a:t>
            </a: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 of</a:t>
            </a:r>
            <a:b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010400" cy="4525963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The lack of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sz="2400" dirty="0"/>
              <a:t> in structured programming results in longer programs due to the repetition of code in several places within a single program</a:t>
            </a:r>
          </a:p>
          <a:p>
            <a:pPr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This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code </a:t>
            </a:r>
            <a:r>
              <a:rPr lang="en-US" sz="2400" dirty="0"/>
              <a:t>in turn makes it difficult to effectively locate and fix errors in the program</a:t>
            </a:r>
          </a:p>
          <a:p>
            <a:pPr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Structured programming lacks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hiding </a:t>
            </a:r>
            <a:r>
              <a:rPr lang="en-US" sz="2400" dirty="0"/>
              <a:t>and sometimes there is a clash of variables when different parts of the program overwrite the same variable</a:t>
            </a:r>
          </a:p>
          <a:p>
            <a:pPr algn="just">
              <a:defRPr/>
            </a:pPr>
            <a:endParaRPr lang="en-US" sz="2400" dirty="0"/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 of</a:t>
            </a:r>
            <a:b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086600" cy="48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Encapsulation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2300" b="1" dirty="0"/>
              <a:t>     </a:t>
            </a:r>
            <a:r>
              <a:rPr lang="en-US" sz="2300" dirty="0"/>
              <a:t>Data encapsulation, sometimes referred to as data hiding, is the mechanism whereby the implementation details of a class are kept hidden from the user. The user can only perform a restricted set of operations on the hidden members of the class by executing special functions commonly called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methods.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300" dirty="0"/>
              <a:t>The actions performed by the methods are determined by the designer of the class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300" dirty="0"/>
              <a:t>Structured programming is not suitable for the development of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large programs 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300" dirty="0"/>
              <a:t>Does not allow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reusability </a:t>
            </a:r>
            <a:r>
              <a:rPr lang="en-US" sz="2300" dirty="0"/>
              <a:t>of any set of codes</a:t>
            </a:r>
          </a:p>
        </p:txBody>
      </p:sp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 of</a:t>
            </a:r>
            <a:b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315200" cy="452596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A popular example you’ll hear for encapsulation is driving a car. Do you need to know exactly how every aspect of a car works (engine, </a:t>
            </a:r>
            <a:r>
              <a:rPr lang="en-US" sz="2000" dirty="0" err="1"/>
              <a:t>carburettor</a:t>
            </a:r>
            <a:r>
              <a:rPr lang="en-US" sz="2000" dirty="0"/>
              <a:t>, alternator, and so on)? No - you need to know how to use the steering wheel, brakes, accelerator, and so on</a:t>
            </a:r>
          </a:p>
          <a:p>
            <a:pPr algn="just">
              <a:spcBef>
                <a:spcPts val="0"/>
              </a:spcBef>
              <a:spcAft>
                <a:spcPts val="840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Another example is searching for a value in an array. In Java, you can do the following:</a:t>
            </a:r>
          </a:p>
          <a:p>
            <a:pPr algn="just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The above code will return true if the value 11 is in </a:t>
            </a:r>
            <a:r>
              <a:rPr lang="en-US" sz="2000" dirty="0" err="1"/>
              <a:t>myArray</a:t>
            </a:r>
            <a:r>
              <a:rPr lang="en-US" sz="2000" dirty="0"/>
              <a:t>, otherwise it will return false. How does the contains() method work? Which searching technique does it use? Does it pre-sort the array before searching? The answer is it doesn't matter because the exact implementation of the method is hidden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86200"/>
            <a:ext cx="600523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 vs. Procedural Programming</a:t>
            </a:r>
            <a:endParaRPr 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6934200" cy="4114800"/>
          </a:xfrm>
        </p:spPr>
        <p:txBody>
          <a:bodyPr>
            <a:normAutofit lnSpcReduction="10000"/>
          </a:bodyPr>
          <a:lstStyle/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One alternative to procedural programming is object oriented programming 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Object oriented programming is meant to address the difficulties with procedural programming 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In object oriented programming, the main modules in a program are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r>
              <a:rPr lang="en-US" sz="2400" dirty="0"/>
              <a:t>, rather than procedures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The object-oriented approach lets you create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and objects </a:t>
            </a:r>
            <a:r>
              <a:rPr lang="en-US" sz="2400" dirty="0"/>
              <a:t>that model real world objects</a:t>
            </a:r>
          </a:p>
          <a:p>
            <a:pPr algn="just"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43800" cy="14319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6934200" cy="38100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The most powerful feature of C++ programming language is that it support OOP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In OOP , the computer program is divided into object.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OOP language is an easy and flexible approach for designing and organizing the program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The program is designed by using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43800" cy="14319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010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b="1" dirty="0"/>
              <a:t> A class has:</a:t>
            </a:r>
          </a:p>
          <a:p>
            <a:pPr lvl="1" algn="just" eaLnBrk="1" hangingPunct="1">
              <a:defRPr/>
            </a:pPr>
            <a:r>
              <a:rPr lang="en-US" b="1" dirty="0"/>
              <a:t>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data</a:t>
            </a:r>
          </a:p>
          <a:p>
            <a:pPr lvl="1" algn="just" eaLnBrk="1" hangingPunct="1">
              <a:buNone/>
              <a:defRPr/>
            </a:pPr>
            <a:r>
              <a:rPr lang="en-US" dirty="0"/>
              <a:t>	</a:t>
            </a:r>
            <a:r>
              <a:rPr lang="en-US" sz="2400" dirty="0"/>
              <a:t>That defines the attributes of the class objects</a:t>
            </a:r>
            <a:endParaRPr lang="en-US" dirty="0"/>
          </a:p>
          <a:p>
            <a:pPr lvl="1" algn="just" eaLnBrk="1" hangingPunct="1">
              <a:defRPr/>
            </a:pPr>
            <a:r>
              <a:rPr lang="en-US" dirty="0"/>
              <a:t>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functions</a:t>
            </a:r>
          </a:p>
          <a:p>
            <a:pPr lvl="1" algn="just" eaLnBrk="1" hangingPunct="1">
              <a:buNone/>
              <a:defRPr/>
            </a:pPr>
            <a:r>
              <a:rPr lang="en-US" dirty="0"/>
              <a:t>	</a:t>
            </a:r>
            <a:r>
              <a:rPr lang="en-US" sz="2400" dirty="0"/>
              <a:t>That defines the behavior of the class objects</a:t>
            </a:r>
            <a:endParaRPr lang="en-US" dirty="0"/>
          </a:p>
        </p:txBody>
      </p:sp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543800" cy="1431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133600"/>
            <a:ext cx="6248400" cy="40386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400" dirty="0"/>
              <a:t>Classes and Structure are similar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400" dirty="0"/>
              <a:t>Both have same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algn="just" eaLnBrk="1" hangingPunct="1">
              <a:spcBef>
                <a:spcPts val="1800"/>
              </a:spcBef>
              <a:spcAft>
                <a:spcPts val="1800"/>
              </a:spcAft>
              <a:buNone/>
              <a:defRPr/>
            </a:pP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But…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400" dirty="0"/>
              <a:t>Structures are exclusively used to hold only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“Data”</a:t>
            </a:r>
          </a:p>
          <a:p>
            <a:pPr algn="just" eaLnBrk="1" hangingPunct="1">
              <a:buNone/>
              <a:defRPr/>
            </a:pP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whereas: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400" dirty="0"/>
              <a:t>Class is used to hold both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“Data and Functions”</a:t>
            </a:r>
          </a:p>
        </p:txBody>
      </p:sp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543800" cy="1431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6172200" cy="33528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Class is a </a:t>
            </a:r>
            <a:r>
              <a:rPr lang="en-US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data type</a:t>
            </a:r>
            <a:endParaRPr lang="en-US" sz="2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therefore used to declare its variables or instances</a:t>
            </a:r>
          </a:p>
          <a:p>
            <a:pPr algn="just" eaLnBrk="1" hangingPunct="1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on the other hand are: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variable or instances of the class</a:t>
            </a: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Today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162800" cy="4800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/>
              <a:t>Welcome to Object Oriented Programming!</a:t>
            </a: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/>
              <a:t>Course Description</a:t>
            </a:r>
          </a:p>
          <a:p>
            <a:pPr lvl="1" algn="just" eaLnBrk="1" hangingPunct="1"/>
            <a:r>
              <a:rPr lang="en-US" sz="2000" dirty="0"/>
              <a:t>What material will we cover?</a:t>
            </a:r>
          </a:p>
          <a:p>
            <a:pPr lvl="1" algn="just" eaLnBrk="1" hangingPunct="1"/>
            <a:r>
              <a:rPr lang="en-US" sz="2000" dirty="0"/>
              <a:t>What am I getting myself into?</a:t>
            </a: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/>
              <a:t>Administrative Issues</a:t>
            </a:r>
          </a:p>
          <a:p>
            <a:pPr lvl="1" algn="just" eaLnBrk="1" hangingPunct="1"/>
            <a:r>
              <a:rPr lang="en-US" sz="2000" dirty="0"/>
              <a:t>Course Web Page, Text Book, Exams, Office Hours, Homework, Grading, Cheating , Lecture Policy, etc.</a:t>
            </a: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/>
              <a:t>Reading </a:t>
            </a:r>
          </a:p>
          <a:p>
            <a:pPr lvl="1" algn="just" eaLnBrk="1" hangingPunct="1"/>
            <a:r>
              <a:rPr lang="en-US" sz="2000" dirty="0"/>
              <a:t>C++ Programming Using Turbo C++ by Robert </a:t>
            </a:r>
            <a:r>
              <a:rPr lang="en-US" sz="2000" dirty="0" err="1"/>
              <a:t>Lafore</a:t>
            </a:r>
            <a:endParaRPr lang="en-US" sz="2000" dirty="0"/>
          </a:p>
          <a:p>
            <a:pPr lvl="1" algn="just" eaLnBrk="1" hangingPunct="1"/>
            <a:r>
              <a:rPr lang="en-US" sz="2000" dirty="0"/>
              <a:t>How to Program C++ by </a:t>
            </a:r>
            <a:r>
              <a:rPr lang="en-US" sz="2000" dirty="0" err="1"/>
              <a:t>by</a:t>
            </a:r>
            <a:r>
              <a:rPr lang="en-US" sz="2000" dirty="0"/>
              <a:t> </a:t>
            </a:r>
            <a:r>
              <a:rPr lang="en-US" sz="2000" dirty="0" err="1"/>
              <a:t>Pentice</a:t>
            </a:r>
            <a:r>
              <a:rPr lang="en-US" sz="2000" dirty="0"/>
              <a:t> Hall, 2000</a:t>
            </a:r>
          </a:p>
          <a:p>
            <a:pPr lvl="1" algn="just"/>
            <a:r>
              <a:rPr lang="en-US" sz="2000" dirty="0"/>
              <a:t>Herbert </a:t>
            </a:r>
            <a:r>
              <a:rPr lang="en-US" sz="2000" dirty="0" err="1"/>
              <a:t>Schildt</a:t>
            </a:r>
            <a:r>
              <a:rPr lang="en-US" sz="2000" dirty="0"/>
              <a:t>, C++ form the Ground Up, 4TH Edition.</a:t>
            </a:r>
          </a:p>
          <a:p>
            <a:pPr lvl="1" algn="just"/>
            <a:r>
              <a:rPr lang="en-US" sz="2000" dirty="0"/>
              <a:t>(Harvey &amp; Paul) </a:t>
            </a:r>
            <a:r>
              <a:rPr lang="en-US" sz="2000" dirty="0" err="1"/>
              <a:t>Deitel</a:t>
            </a:r>
            <a:r>
              <a:rPr lang="en-US" sz="2000" dirty="0"/>
              <a:t> &amp; </a:t>
            </a:r>
            <a:r>
              <a:rPr lang="en-US" sz="2000" dirty="0" err="1"/>
              <a:t>Deitel</a:t>
            </a:r>
            <a:r>
              <a:rPr lang="en-US" sz="2000" dirty="0"/>
              <a:t> C++ How to Program, 6/E</a:t>
            </a:r>
          </a:p>
          <a:p>
            <a:pPr lvl="1" algn="just" eaLnBrk="1" hangingPunct="1">
              <a:spcBef>
                <a:spcPts val="1800"/>
              </a:spcBef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of today’s material is not in the book</a:t>
            </a: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F9DDCA38-7FE0-4B4E-9A82-69FC0028202D}" type="slidenum">
              <a:rPr lang="en-US" sz="1400">
                <a:latin typeface="Arial" charset="0"/>
              </a:rPr>
              <a:pPr lvl="1" algn="r"/>
              <a:t>2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543800" cy="1431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of a class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057400"/>
            <a:ext cx="5791200" cy="3886200"/>
          </a:xfrm>
          <a:solidFill>
            <a:srgbClr val="FFFFCC"/>
          </a:solidFill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name_of_class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// definition of a class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};</a:t>
            </a:r>
          </a:p>
        </p:txBody>
      </p:sp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4953000" cy="4495800"/>
          </a:xfrm>
          <a:solidFill>
            <a:srgbClr val="FFFFCC"/>
          </a:solidFill>
        </p:spPr>
        <p:txBody>
          <a:bodyPr>
            <a:noAutofit/>
          </a:bodyPr>
          <a:lstStyle/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Date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Private:	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day 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month 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year 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void print(void)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body of function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} ;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244475"/>
            <a:ext cx="7543800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6600" dirty="0"/>
              <a:t> </a:t>
            </a:r>
          </a:p>
        </p:txBody>
      </p:sp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4343400" cy="28956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3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main 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Date </a:t>
            </a:r>
            <a:r>
              <a:rPr lang="en-US" sz="3600" b="1" dirty="0" err="1"/>
              <a:t>mydate</a:t>
            </a:r>
            <a:r>
              <a:rPr lang="en-US" sz="3600" b="1" dirty="0"/>
              <a:t>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}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of Object</a:t>
            </a:r>
          </a:p>
        </p:txBody>
      </p:sp>
    </p:spTree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6400800" cy="4343400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main 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Date </a:t>
            </a:r>
            <a:r>
              <a:rPr lang="en-US" sz="3600" b="1" dirty="0" err="1"/>
              <a:t>mydate</a:t>
            </a:r>
            <a:r>
              <a:rPr lang="en-US" sz="3600" b="1" dirty="0"/>
              <a:t>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// manipulate the data members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</a:t>
            </a:r>
            <a:r>
              <a:rPr lang="en-US" sz="3600" b="1" dirty="0" err="1"/>
              <a:t>mydate.day</a:t>
            </a:r>
            <a:r>
              <a:rPr lang="en-US" sz="3600" b="1" dirty="0"/>
              <a:t>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</a:t>
            </a:r>
            <a:r>
              <a:rPr lang="en-US" sz="3600" b="1" dirty="0" err="1"/>
              <a:t>mydate.month</a:t>
            </a:r>
            <a:r>
              <a:rPr lang="en-US" sz="3600" b="1" dirty="0"/>
              <a:t>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</a:t>
            </a:r>
            <a:r>
              <a:rPr lang="en-US" sz="3600" b="1" dirty="0" err="1"/>
              <a:t>mydate.year</a:t>
            </a:r>
            <a:r>
              <a:rPr lang="en-US" sz="3600" b="1" dirty="0"/>
              <a:t>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    </a:t>
            </a:r>
            <a:r>
              <a:rPr lang="en-US" sz="3600" b="1" dirty="0" err="1"/>
              <a:t>mydate.print</a:t>
            </a:r>
            <a:r>
              <a:rPr lang="en-US" sz="3600" b="1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}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Members through Object</a:t>
            </a:r>
          </a:p>
        </p:txBody>
      </p:sp>
    </p:spTree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752600"/>
            <a:ext cx="6324600" cy="46482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class Date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private 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		</a:t>
            </a:r>
            <a:r>
              <a:rPr lang="en-US" sz="3600" b="1" dirty="0" err="1"/>
              <a:t>int</a:t>
            </a:r>
            <a:r>
              <a:rPr lang="en-US" sz="3600" b="1" dirty="0"/>
              <a:t> day , month , year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public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		</a:t>
            </a:r>
            <a:r>
              <a:rPr lang="en-US" sz="3600" b="1" dirty="0" err="1"/>
              <a:t>setMonth</a:t>
            </a:r>
            <a:r>
              <a:rPr lang="en-US" sz="3600" b="1" dirty="0"/>
              <a:t> (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			print (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/>
              <a:t>};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14319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“Date” Class Example </a:t>
            </a:r>
          </a:p>
        </p:txBody>
      </p:sp>
    </p:spTree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6400800" cy="4114800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400" b="1" dirty="0"/>
              <a:t>main (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400" b="1" dirty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400" b="1" dirty="0"/>
              <a:t>	Date </a:t>
            </a:r>
            <a:r>
              <a:rPr lang="en-US" sz="4400" b="1" dirty="0" err="1"/>
              <a:t>mydate</a:t>
            </a:r>
            <a:r>
              <a:rPr lang="en-US" sz="4400" b="1" dirty="0"/>
              <a:t>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400" b="1" dirty="0"/>
              <a:t>	</a:t>
            </a:r>
            <a:r>
              <a:rPr lang="en-US" sz="4400" b="1" dirty="0" err="1"/>
              <a:t>mydate.setMonth</a:t>
            </a:r>
            <a:r>
              <a:rPr lang="en-US" sz="4400" b="1" dirty="0"/>
              <a:t> ( 10 )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400" b="1" dirty="0"/>
              <a:t>	</a:t>
            </a:r>
            <a:r>
              <a:rPr lang="en-US" sz="4400" b="1" dirty="0" err="1"/>
              <a:t>mydate.print</a:t>
            </a:r>
            <a:r>
              <a:rPr lang="en-US" sz="4400" b="1" dirty="0"/>
              <a:t> ( 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400" b="1" dirty="0"/>
              <a:t>}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14319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“Date” Class Example </a:t>
            </a:r>
          </a:p>
        </p:txBody>
      </p:sp>
    </p:spTree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Quick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657600" cy="4800599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edate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private: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y,m,d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gdate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(void){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&lt;&lt;"Enter year:";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&gt;&gt;y;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&lt;&lt;"Enter months:";</a:t>
            </a:r>
          </a:p>
          <a:p>
            <a:pPr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&gt;&gt;m;</a:t>
            </a:r>
          </a:p>
          <a:p>
            <a:pPr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&lt;&lt;"Enter days:";</a:t>
            </a:r>
          </a:p>
          <a:p>
            <a:pPr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&gt;&gt;d;</a:t>
            </a:r>
          </a:p>
          <a:p>
            <a:pPr lvl="1"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505200" cy="4648200"/>
          </a:xfrm>
          <a:solidFill>
            <a:srgbClr val="FFFFCC"/>
          </a:solidFill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printdate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(void){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&lt;&lt;"Date is:"&lt;&lt;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&lt;&lt;y&lt;&lt;"/"&lt;&lt;m&lt;&lt;"/"&lt;&lt;d&lt;&lt;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;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edate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c.gdate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c.printdate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543800" cy="43434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Member functions of a class can also be defined outside the class. In this case, only the prototype of the member function is declared inside the class</a:t>
            </a:r>
          </a:p>
          <a:p>
            <a:pPr algn="just" eaLnBrk="1" hangingPunct="1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member functions are defined outside the class in a similar way as user-defined functions are defined </a:t>
            </a:r>
          </a:p>
          <a:p>
            <a:pPr algn="just" eaLnBrk="1" hangingPunct="1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However, the scope resolution </a:t>
            </a:r>
            <a:r>
              <a:rPr lang="en-US" sz="2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(:</a:t>
            </a:r>
            <a:r>
              <a:rPr lang="en-US" sz="2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en-US" sz="2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used in the member function declarator to define the function of the class outside the class</a:t>
            </a:r>
          </a:p>
          <a:p>
            <a:pPr algn="just" eaLnBrk="1" hangingPunct="1">
              <a:lnSpc>
                <a:spcPct val="110000"/>
              </a:lnSpc>
              <a:spcAft>
                <a:spcPts val="1800"/>
              </a:spcAft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  <a:spcAft>
                <a:spcPts val="1800"/>
              </a:spcAft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Member Functions Outside the Class</a:t>
            </a:r>
          </a:p>
        </p:txBody>
      </p:sp>
    </p:spTree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6781800" cy="3124200"/>
          </a:xfrm>
          <a:solidFill>
            <a:srgbClr val="FFFFCC"/>
          </a:solidFill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::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(arguments)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10000"/>
              </a:lnSpc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3">
              <a:lnSpc>
                <a:spcPct val="110000"/>
              </a:lnSpc>
              <a:buNone/>
              <a:defRPr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//body</a:t>
            </a:r>
          </a:p>
          <a:p>
            <a:pPr lvl="3">
              <a:lnSpc>
                <a:spcPct val="110000"/>
              </a:lnSpc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3600" b="1" dirty="0"/>
          </a:p>
        </p:txBody>
      </p:sp>
    </p:spTree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5715000" cy="3505200"/>
          </a:xfrm>
          <a:solidFill>
            <a:srgbClr val="FFFFCC"/>
          </a:solidFill>
        </p:spPr>
        <p:txBody>
          <a:bodyPr>
            <a:normAutofit/>
          </a:bodyPr>
          <a:lstStyle/>
          <a:p>
            <a:pPr lvl="1">
              <a:buFont typeface="Wingdings" pitchFamily="2" charset="2"/>
              <a:buNone/>
              <a:defRPr/>
            </a:pPr>
            <a:r>
              <a:rPr lang="en-US" sz="3200" b="1" dirty="0"/>
              <a:t>void Date :: display ( 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200" b="1" dirty="0"/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200" b="1" dirty="0" err="1"/>
              <a:t>cout</a:t>
            </a:r>
            <a:r>
              <a:rPr lang="en-US" sz="3200" b="1" dirty="0"/>
              <a:t> &lt;&lt; day &lt;&lt; “/ " &lt;&lt; month &lt;&lt; “/ " &lt;&lt; year 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200" b="1" dirty="0"/>
              <a:t>}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543800" cy="85883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74976"/>
              </p:ext>
            </p:extLst>
          </p:nvPr>
        </p:nvGraphicFramePr>
        <p:xfrm>
          <a:off x="1447800" y="1905000"/>
          <a:ext cx="6096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</a:t>
                      </a:r>
                      <a:r>
                        <a:rPr lang="en-US" baseline="0" dirty="0"/>
                        <a:t> Term Exam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Quizzes/Tests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0" dirty="0"/>
                        <a:t>   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 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internal</a:t>
                      </a:r>
                      <a:r>
                        <a:rPr lang="en-US" b="1" baseline="0" dirty="0"/>
                        <a:t> Marks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Final Term Examination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Term Exam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33400" y="304800"/>
            <a:ext cx="80803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791200"/>
            <a:ext cx="5472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participation will help your grade!</a:t>
            </a:r>
          </a:p>
        </p:txBody>
      </p:sp>
    </p:spTree>
  </p:cSld>
  <p:clrMapOvr>
    <a:masterClrMapping/>
  </p:clrMapOvr>
  <p:transition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Quick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5029200"/>
          </a:xfrm>
          <a:solidFill>
            <a:srgbClr val="FFFFCC"/>
          </a:solidFill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class Box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{  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double length;    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Length of a box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double breadth;   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Breadth of a box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double height;   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// Height of a box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Member functions declaration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double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getVolume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(void);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void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 double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void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setBreadth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 double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bre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void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 double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hei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);};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Member functions definitions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double Box::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getVolume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(void)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{return length * breadth * height;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}void Box::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 double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length =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  <a:solidFill>
            <a:srgbClr val="FFFFCC"/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void Box::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setBreadth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 double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bre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{  breadth =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bre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void Box::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 double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hei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{  height =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hei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  <a:defRPr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Main function for the program</a:t>
            </a:r>
          </a:p>
          <a:p>
            <a:pPr>
              <a:buNone/>
              <a:defRPr/>
            </a:pP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main( )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{ Box Box1;           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Declare Box1 of type Box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double volume = 0.0;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Store the volume of a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box here</a:t>
            </a:r>
          </a:p>
          <a:p>
            <a:pPr>
              <a:buNone/>
              <a:defRPr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// box 1 specifications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Box1.setLength(6.0); 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Box1.setBreadth(7.0); 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Box1.setHeight(5.0);</a:t>
            </a:r>
          </a:p>
          <a:p>
            <a:pPr>
              <a:buNone/>
              <a:defRPr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volume of box 1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volume = Box1.getVolume();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&lt;&lt; "Volume of Box1 : " &lt;&lt; volume &lt;&lt;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return 0;}</a:t>
            </a:r>
          </a:p>
        </p:txBody>
      </p:sp>
    </p:spTree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239000" cy="4525963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an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a class is created, a space is reserved in the computer memory to hold its data members. Similarly,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spaces are reserved for each class object</a:t>
            </a:r>
          </a:p>
          <a:p>
            <a:pPr algn="just" eaLnBrk="1" hangingPunct="1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member functions of a class are, however. stored at only one place in the computer memory. All objects of the class use the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member functions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process data</a:t>
            </a:r>
          </a:p>
          <a:p>
            <a:pPr algn="just" eaLnBrk="1" hangingPunct="1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Therefore, while each object has a separate memory space for data members, the member functions of a class are stored in only 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place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are shared by all objects of the class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of objects in memory</a:t>
            </a: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Discipline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6858000" cy="4525963"/>
          </a:xfrm>
          <a:noFill/>
        </p:spPr>
        <p:txBody>
          <a:bodyPr>
            <a:normAutofit lnSpcReduction="10000"/>
          </a:bodyPr>
          <a:lstStyle/>
          <a:p>
            <a:pPr marL="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effort to make this class enjoyable for everybody…</a:t>
            </a:r>
          </a:p>
          <a:p>
            <a:pPr lvl="1" algn="just" eaLnBrk="1" hangingPunct="1"/>
            <a:r>
              <a:rPr lang="en-US" sz="2400" dirty="0"/>
              <a:t>Please be on time for class!</a:t>
            </a:r>
          </a:p>
          <a:p>
            <a:pPr lvl="1" algn="just" eaLnBrk="1" hangingPunct="1"/>
            <a:r>
              <a:rPr lang="en-US" sz="2400" dirty="0"/>
              <a:t>Please do not talk to your friends and neighbors in class!  It disturbs everyone and makes it hard to concentrate  </a:t>
            </a:r>
          </a:p>
          <a:p>
            <a:pPr lvl="1" algn="just" eaLnBrk="1" hangingPunct="1"/>
            <a:r>
              <a:rPr lang="en-US" sz="2400" dirty="0"/>
              <a:t>Humming and giggling is unethical in any congregation</a:t>
            </a:r>
          </a:p>
          <a:p>
            <a:pPr lvl="1" algn="just" eaLnBrk="1" hangingPunct="1"/>
            <a:r>
              <a:rPr lang="en-US" sz="2400" dirty="0"/>
              <a:t>If you have any queries, just ask me!</a:t>
            </a:r>
          </a:p>
          <a:p>
            <a:pPr lvl="1" algn="just" eaLnBrk="1" hangingPunct="1"/>
            <a:r>
              <a:rPr lang="en-US" sz="2400" dirty="0"/>
              <a:t>Please turn your pagers and cell phones off! If you have any important  or expected one, attend it outside the class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5AC65024-9E4F-4679-B198-1F24004B642B}" type="slidenum">
              <a:rPr lang="en-US" sz="1400">
                <a:latin typeface="Arial" charset="0"/>
              </a:rPr>
              <a:pPr lvl="1" algn="r"/>
              <a:t>4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Description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6705600" cy="4068763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Official Description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 charset="0"/>
              </a:rPr>
              <a:t>     An elementary introduction to object-oriented programming that  enables the students to design, code, and debug sophisticated object-oriented programs using a high-level programming language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algn="just"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1FC8AB61-5B70-4449-BFE2-600E56FFFF4B}" type="slidenum">
              <a:rPr lang="en-US" sz="1400">
                <a:latin typeface="Arial" charset="0"/>
              </a:rPr>
              <a:pPr lvl="1" algn="r"/>
              <a:t>5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3400"/>
            <a:ext cx="6400800" cy="99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Brief History of C++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(Just for students knowledge)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066800" y="1752600"/>
            <a:ext cx="7086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2400" dirty="0"/>
              <a:t>   In 1967, BCPL (Basic Combined Programming Language) language was developed by Martin Richards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/>
              <a:t>   The BCPL language was used to write operating systems and compilers</a:t>
            </a:r>
          </a:p>
          <a:p>
            <a:pPr algn="just">
              <a:defRPr/>
            </a:pPr>
            <a:endParaRPr lang="en-US" sz="2400" dirty="0"/>
          </a:p>
          <a:p>
            <a:pPr marL="457200" indent="-457200" algn="just">
              <a:buFont typeface="Wingdings" pitchFamily="2" charset="2"/>
              <a:buChar char="Ø"/>
              <a:defRPr/>
            </a:pPr>
            <a:r>
              <a:rPr lang="en-US" sz="2400" dirty="0"/>
              <a:t>After two years, Ken Thomson developed “B” programming language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/>
              <a:t>  B programming language had advance features as compared with BCPL. Both BCPL and B were “type less” languages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allAtOnce"/>
      <p:bldP spid="51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09600"/>
            <a:ext cx="64008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Brief History of C++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371600" y="1981200"/>
            <a:ext cx="69342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 In the early 1970s, Dennis Ritchie of Bell Laboratories was engaged in a project to develop a new operating system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Ritchie </a:t>
            </a:r>
            <a:r>
              <a:rPr lang="en-US" sz="2400" dirty="0"/>
              <a:t>discovered that in order to accomplish his task he  needed the use of a programming language that was concise and that produced compact and speedy programs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This need led Ritchie to develop the programming language called C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51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00800" cy="1752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Brief History of C++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143000" y="1600200"/>
            <a:ext cx="69342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300" dirty="0"/>
              <a:t>  In the early 1980's, a new programming language were created which was based upon the C language</a:t>
            </a:r>
          </a:p>
          <a:p>
            <a:pPr algn="just"/>
            <a:endParaRPr lang="en-US" sz="2300" dirty="0"/>
          </a:p>
          <a:p>
            <a:pPr algn="just">
              <a:buFont typeface="Wingdings" pitchFamily="2" charset="2"/>
              <a:buChar char="Ø"/>
            </a:pPr>
            <a:r>
              <a:rPr lang="en-US" sz="2300" dirty="0"/>
              <a:t>  This new language was developed by </a:t>
            </a:r>
            <a:r>
              <a:rPr lang="en-US" sz="24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Bjarne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Stroustrup</a:t>
            </a:r>
            <a:r>
              <a:rPr lang="en-US" sz="2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300" dirty="0"/>
              <a:t>and was called C++ </a:t>
            </a:r>
          </a:p>
          <a:p>
            <a:pPr algn="just"/>
            <a:endParaRPr lang="en-US" sz="2300" dirty="0"/>
          </a:p>
          <a:p>
            <a:pPr algn="just">
              <a:buFont typeface="Wingdings" pitchFamily="2" charset="2"/>
              <a:buChar char="Ø"/>
            </a:pPr>
            <a:r>
              <a:rPr lang="en-US" sz="2300" dirty="0"/>
              <a:t>  </a:t>
            </a:r>
            <a:r>
              <a:rPr lang="en-US" sz="24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Stroustrup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300" dirty="0"/>
              <a:t>states that the purpose of C++ is to make writing good programs easier and more pleasant for the individual programmer</a:t>
            </a:r>
          </a:p>
          <a:p>
            <a:pPr algn="just"/>
            <a:endParaRPr lang="en-US" sz="2300" dirty="0"/>
          </a:p>
          <a:p>
            <a:pPr algn="just">
              <a:buFont typeface="Wingdings" pitchFamily="2" charset="2"/>
              <a:buChar char="Ø"/>
            </a:pPr>
            <a:r>
              <a:rPr lang="en-US" sz="2300" dirty="0"/>
              <a:t>  When he designed C++, he added OOP (Object Oriented Programming) features to C without significantly changing the C component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allAtOnce"/>
      <p:bldP spid="512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"/>
            <a:ext cx="6400800" cy="1752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Brief History of C++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295400" y="1981200"/>
            <a:ext cx="6629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300" dirty="0"/>
              <a:t>Thus C++ is a "relative" (called a superset) of C, meaning that any valid C program is also a valid C++ program</a:t>
            </a:r>
          </a:p>
          <a:p>
            <a:pPr algn="just"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300" dirty="0"/>
              <a:t>There are several versions of the C++ language, of which Visual C++ is one of them.  Other dialects include Borland C++, Turbo C++, and Code Warrior (Mac)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300" dirty="0"/>
              <a:t> All of these software packages enable you to create computer programs with C++, but they all implement the C++ language in a slightly different manner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allAtOnce"/>
      <p:bldP spid="512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1441</Words>
  <Application>Microsoft Office PowerPoint</Application>
  <PresentationFormat>On-screen Show (4:3)</PresentationFormat>
  <Paragraphs>263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Arial</vt:lpstr>
      <vt:lpstr>Calibri</vt:lpstr>
      <vt:lpstr>Lucida Sans Unicode</vt:lpstr>
      <vt:lpstr>Times New Roman</vt:lpstr>
      <vt:lpstr>Wingdings</vt:lpstr>
      <vt:lpstr>Office Theme</vt:lpstr>
      <vt:lpstr> Object Oriented Programming  (CSC-205)   Lecture: 01 Introduction to Object Oriented Programming     </vt:lpstr>
      <vt:lpstr>Agenda for Today</vt:lpstr>
      <vt:lpstr>  </vt:lpstr>
      <vt:lpstr>Class Discipline</vt:lpstr>
      <vt:lpstr>Course Description</vt:lpstr>
      <vt:lpstr>  </vt:lpstr>
      <vt:lpstr>PowerPoint Presentation</vt:lpstr>
      <vt:lpstr>  </vt:lpstr>
      <vt:lpstr>PowerPoint Presentation</vt:lpstr>
      <vt:lpstr>In an attempt to maintain portability of both the C and C++ languages, the American National Standards Institute (ANSI) developed a standard of consistency for C and C++ programming  C++ was powerful enough as compared to C language Major limitation was its complexity  Java  Programming [James Gosling, Bill Joy etc 1991]  Java quickly grew in popularity with the growth of WWW  Java was replaced by C# by Microsoft in 2000</vt:lpstr>
      <vt:lpstr>Procedural Programming</vt:lpstr>
      <vt:lpstr>Limitations  of Procedural Programming </vt:lpstr>
      <vt:lpstr>Limitations  of Procedural Programming </vt:lpstr>
      <vt:lpstr>Limitations  of Procedural Programming </vt:lpstr>
      <vt:lpstr>Object-Oriented Programming vs. Procedural Programming</vt:lpstr>
      <vt:lpstr>Class</vt:lpstr>
      <vt:lpstr>  Class</vt:lpstr>
      <vt:lpstr>Classes vs Structure</vt:lpstr>
      <vt:lpstr>Class vs Object</vt:lpstr>
      <vt:lpstr>Declaration of a class</vt:lpstr>
      <vt:lpstr>Example </vt:lpstr>
      <vt:lpstr>Declaration of Object</vt:lpstr>
      <vt:lpstr>Calling Members through Object</vt:lpstr>
      <vt:lpstr>“Date” Class Example </vt:lpstr>
      <vt:lpstr>“Date” Class Example </vt:lpstr>
      <vt:lpstr>A Quick Example</vt:lpstr>
      <vt:lpstr>Defining Member Functions Outside the Class</vt:lpstr>
      <vt:lpstr>Syntax</vt:lpstr>
      <vt:lpstr>Example </vt:lpstr>
      <vt:lpstr>A Quick Example</vt:lpstr>
      <vt:lpstr>Storage of objects in memory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MUMTAZ ALI</cp:lastModifiedBy>
  <cp:revision>59</cp:revision>
  <dcterms:created xsi:type="dcterms:W3CDTF">2016-03-08T04:05:21Z</dcterms:created>
  <dcterms:modified xsi:type="dcterms:W3CDTF">2025-02-26T07:29:54Z</dcterms:modified>
</cp:coreProperties>
</file>