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76" r:id="rId4"/>
    <p:sldId id="277" r:id="rId5"/>
    <p:sldId id="280" r:id="rId6"/>
    <p:sldId id="281" r:id="rId7"/>
    <p:sldId id="299" r:id="rId8"/>
    <p:sldId id="300" r:id="rId9"/>
    <p:sldId id="301" r:id="rId10"/>
    <p:sldId id="283" r:id="rId11"/>
    <p:sldId id="284" r:id="rId12"/>
    <p:sldId id="298" r:id="rId13"/>
    <p:sldId id="287" r:id="rId14"/>
    <p:sldId id="288" r:id="rId15"/>
    <p:sldId id="290" r:id="rId16"/>
    <p:sldId id="272" r:id="rId17"/>
    <p:sldId id="304" r:id="rId18"/>
    <p:sldId id="303" r:id="rId19"/>
    <p:sldId id="305" r:id="rId20"/>
    <p:sldId id="307" r:id="rId21"/>
    <p:sldId id="306" r:id="rId22"/>
    <p:sldId id="30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441" autoAdjust="0"/>
    <p:restoredTop sz="94660"/>
  </p:normalViewPr>
  <p:slideViewPr>
    <p:cSldViewPr>
      <p:cViewPr varScale="1">
        <p:scale>
          <a:sx n="68" d="100"/>
          <a:sy n="68" d="100"/>
        </p:scale>
        <p:origin x="78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61732EE-DCDA-463C-8CB1-CEF5516C58B4}"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06409-31FE-48F6-867B-4111B9969CD6}" type="slidenum">
              <a:rPr lang="en-US" smtClean="0"/>
              <a:pPr/>
              <a:t>‹#›</a:t>
            </a:fld>
            <a:endParaRPr lang="en-US"/>
          </a:p>
        </p:txBody>
      </p:sp>
    </p:spTree>
  </p:cSld>
  <p:clrMapOvr>
    <a:masterClrMapping/>
  </p:clrMapOvr>
  <p:transition>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1732EE-DCDA-463C-8CB1-CEF5516C58B4}"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06409-31FE-48F6-867B-4111B9969CD6}" type="slidenum">
              <a:rPr lang="en-US" smtClean="0"/>
              <a:pPr/>
              <a:t>‹#›</a:t>
            </a:fld>
            <a:endParaRPr lang="en-US"/>
          </a:p>
        </p:txBody>
      </p:sp>
    </p:spTree>
  </p:cSld>
  <p:clrMapOvr>
    <a:masterClrMapping/>
  </p:clrMapOvr>
  <p:transition>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1732EE-DCDA-463C-8CB1-CEF5516C58B4}"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06409-31FE-48F6-867B-4111B9969CD6}" type="slidenum">
              <a:rPr lang="en-US" smtClean="0"/>
              <a:pPr/>
              <a:t>‹#›</a:t>
            </a:fld>
            <a:endParaRPr lang="en-US"/>
          </a:p>
        </p:txBody>
      </p:sp>
    </p:spTree>
  </p:cSld>
  <p:clrMapOvr>
    <a:masterClrMapping/>
  </p:clrMapOvr>
  <p:transition>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1732EE-DCDA-463C-8CB1-CEF5516C58B4}"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06409-31FE-48F6-867B-4111B9969CD6}" type="slidenum">
              <a:rPr lang="en-US" smtClean="0"/>
              <a:pPr/>
              <a:t>‹#›</a:t>
            </a:fld>
            <a:endParaRPr lang="en-US"/>
          </a:p>
        </p:txBody>
      </p:sp>
    </p:spTree>
  </p:cSld>
  <p:clrMapOvr>
    <a:masterClrMapping/>
  </p:clrMapOvr>
  <p:transition>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732EE-DCDA-463C-8CB1-CEF5516C58B4}"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06409-31FE-48F6-867B-4111B9969CD6}" type="slidenum">
              <a:rPr lang="en-US" smtClean="0"/>
              <a:pPr/>
              <a:t>‹#›</a:t>
            </a:fld>
            <a:endParaRPr lang="en-US"/>
          </a:p>
        </p:txBody>
      </p:sp>
    </p:spTree>
  </p:cSld>
  <p:clrMapOvr>
    <a:masterClrMapping/>
  </p:clrMapOvr>
  <p:transition>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1732EE-DCDA-463C-8CB1-CEF5516C58B4}" type="datetimeFigureOut">
              <a:rPr lang="en-US" smtClean="0"/>
              <a:pPr/>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06409-31FE-48F6-867B-4111B9969CD6}" type="slidenum">
              <a:rPr lang="en-US" smtClean="0"/>
              <a:pPr/>
              <a:t>‹#›</a:t>
            </a:fld>
            <a:endParaRPr lang="en-US"/>
          </a:p>
        </p:txBody>
      </p:sp>
    </p:spTree>
  </p:cSld>
  <p:clrMapOvr>
    <a:masterClrMapping/>
  </p:clrMapOvr>
  <p:transition>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1732EE-DCDA-463C-8CB1-CEF5516C58B4}" type="datetimeFigureOut">
              <a:rPr lang="en-US" smtClean="0"/>
              <a:pPr/>
              <a:t>3/18/2024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A06409-31FE-48F6-867B-4111B9969CD6}" type="slidenum">
              <a:rPr lang="en-US" smtClean="0"/>
              <a:pPr/>
              <a:t>‹#›</a:t>
            </a:fld>
            <a:endParaRPr lang="en-US"/>
          </a:p>
        </p:txBody>
      </p:sp>
    </p:spTree>
  </p:cSld>
  <p:clrMapOvr>
    <a:masterClrMapping/>
  </p:clrMapOvr>
  <p:transition>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1732EE-DCDA-463C-8CB1-CEF5516C58B4}" type="datetimeFigureOut">
              <a:rPr lang="en-US" smtClean="0"/>
              <a:pPr/>
              <a:t>3/18/2024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A06409-31FE-48F6-867B-4111B9969CD6}" type="slidenum">
              <a:rPr lang="en-US" smtClean="0"/>
              <a:pPr/>
              <a:t>‹#›</a:t>
            </a:fld>
            <a:endParaRPr lang="en-US"/>
          </a:p>
        </p:txBody>
      </p:sp>
    </p:spTree>
  </p:cSld>
  <p:clrMapOvr>
    <a:masterClrMapping/>
  </p:clrMapOvr>
  <p:transition>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1732EE-DCDA-463C-8CB1-CEF5516C58B4}" type="datetimeFigureOut">
              <a:rPr lang="en-US" smtClean="0"/>
              <a:pPr/>
              <a:t>3/18/2024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A06409-31FE-48F6-867B-4111B9969CD6}" type="slidenum">
              <a:rPr lang="en-US" smtClean="0"/>
              <a:pPr/>
              <a:t>‹#›</a:t>
            </a:fld>
            <a:endParaRPr lang="en-US"/>
          </a:p>
        </p:txBody>
      </p:sp>
    </p:spTree>
  </p:cSld>
  <p:clrMapOvr>
    <a:masterClrMapping/>
  </p:clrMapOvr>
  <p:transition>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1732EE-DCDA-463C-8CB1-CEF5516C58B4}" type="datetimeFigureOut">
              <a:rPr lang="en-US" smtClean="0"/>
              <a:pPr/>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06409-31FE-48F6-867B-4111B9969CD6}" type="slidenum">
              <a:rPr lang="en-US" smtClean="0"/>
              <a:pPr/>
              <a:t>‹#›</a:t>
            </a:fld>
            <a:endParaRPr lang="en-US"/>
          </a:p>
        </p:txBody>
      </p:sp>
    </p:spTree>
  </p:cSld>
  <p:clrMapOvr>
    <a:masterClrMapping/>
  </p:clrMapOvr>
  <p:transition>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1732EE-DCDA-463C-8CB1-CEF5516C58B4}" type="datetimeFigureOut">
              <a:rPr lang="en-US" smtClean="0"/>
              <a:pPr/>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06409-31FE-48F6-867B-4111B9969CD6}" type="slidenum">
              <a:rPr lang="en-US" smtClean="0"/>
              <a:pPr/>
              <a:t>‹#›</a:t>
            </a:fld>
            <a:endParaRPr lang="en-US"/>
          </a:p>
        </p:txBody>
      </p:sp>
    </p:spTree>
  </p:cSld>
  <p:clrMapOvr>
    <a:masterClrMapping/>
  </p:clrMapOvr>
  <p:transition>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1732EE-DCDA-463C-8CB1-CEF5516C58B4}" type="datetimeFigureOut">
              <a:rPr lang="en-US" smtClean="0"/>
              <a:pPr/>
              <a:t>3/18/2024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A06409-31FE-48F6-867B-4111B9969CD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cove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26"/>
          <p:cNvSpPr>
            <a:spLocks noGrp="1" noChangeArrowheads="1"/>
          </p:cNvSpPr>
          <p:nvPr>
            <p:ph type="title" idx="4294967295"/>
          </p:nvPr>
        </p:nvSpPr>
        <p:spPr>
          <a:xfrm>
            <a:off x="685800" y="1676400"/>
            <a:ext cx="7848600" cy="4114800"/>
          </a:xfrm>
          <a:ln>
            <a:solidFill>
              <a:schemeClr val="tx1"/>
            </a:solidFill>
          </a:ln>
        </p:spPr>
        <p:txBody>
          <a:bodyPr>
            <a:normAutofit fontScale="90000"/>
          </a:bodyPr>
          <a:lstStyle/>
          <a:p>
            <a:pPr>
              <a:spcBef>
                <a:spcPts val="4800"/>
              </a:spcBef>
              <a:spcAft>
                <a:spcPts val="3000"/>
              </a:spcAft>
              <a:defRPr/>
            </a:pPr>
            <a:br>
              <a:rPr lang="en-US" sz="3600" b="1" dirty="0">
                <a:solidFill>
                  <a:schemeClr val="accent2"/>
                </a:solidFill>
              </a:rPr>
            </a:br>
            <a:r>
              <a:rPr lang="en-US" sz="3600" b="1" dirty="0">
                <a:solidFill>
                  <a:schemeClr val="accent2"/>
                </a:solidFill>
                <a:effectLst>
                  <a:outerShdw blurRad="38100" dist="38100" dir="2700000" algn="tl">
                    <a:srgbClr val="000000">
                      <a:alpha val="43137"/>
                    </a:srgbClr>
                  </a:outerShdw>
                </a:effectLst>
              </a:rPr>
              <a:t>Object Oriented Programming </a:t>
            </a:r>
            <a:br>
              <a:rPr lang="en-US" sz="3600" b="1" dirty="0">
                <a:solidFill>
                  <a:schemeClr val="accent2"/>
                </a:solidFill>
                <a:effectLst>
                  <a:outerShdw blurRad="38100" dist="38100" dir="2700000" algn="tl">
                    <a:srgbClr val="000000">
                      <a:alpha val="43137"/>
                    </a:srgbClr>
                  </a:outerShdw>
                </a:effectLst>
              </a:rPr>
            </a:br>
            <a:r>
              <a:rPr lang="en-US" sz="2200" b="1" dirty="0"/>
              <a:t>(CSC-205)</a:t>
            </a:r>
            <a:br>
              <a:rPr lang="en-US" sz="3600" b="1" dirty="0">
                <a:solidFill>
                  <a:schemeClr val="tx1"/>
                </a:solidFill>
                <a:effectLst>
                  <a:outerShdw blurRad="38100" dist="38100" dir="2700000" algn="tl">
                    <a:srgbClr val="000000">
                      <a:alpha val="43137"/>
                    </a:srgbClr>
                  </a:outerShdw>
                </a:effectLst>
              </a:rPr>
            </a:br>
            <a:br>
              <a:rPr lang="en-US" sz="3600" dirty="0">
                <a:solidFill>
                  <a:schemeClr val="tx1"/>
                </a:solidFill>
              </a:rPr>
            </a:br>
            <a:br>
              <a:rPr lang="en-US" sz="3600" b="1" dirty="0">
                <a:solidFill>
                  <a:schemeClr val="tx1"/>
                </a:solidFill>
                <a:effectLst>
                  <a:outerShdw blurRad="38100" dist="38100" dir="2700000" algn="tl">
                    <a:srgbClr val="000000">
                      <a:alpha val="43137"/>
                    </a:srgbClr>
                  </a:outerShdw>
                </a:effectLst>
              </a:rPr>
            </a:br>
            <a:r>
              <a:rPr lang="en-US" altLang="zh-CN" sz="3100" b="1" dirty="0">
                <a:solidFill>
                  <a:schemeClr val="accent5"/>
                </a:solidFill>
                <a:effectLst>
                  <a:outerShdw blurRad="38100" dist="38100" dir="2700000" algn="tl">
                    <a:srgbClr val="000000">
                      <a:alpha val="43137"/>
                    </a:srgbClr>
                  </a:outerShdw>
                </a:effectLst>
              </a:rPr>
              <a:t>Lecture: 02</a:t>
            </a:r>
            <a:br>
              <a:rPr lang="en-US" altLang="zh-CN" sz="4900" b="1" dirty="0">
                <a:solidFill>
                  <a:schemeClr val="accent5"/>
                </a:solidFill>
                <a:effectLst>
                  <a:outerShdw blurRad="38100" dist="38100" dir="2700000" algn="tl">
                    <a:srgbClr val="000000">
                      <a:alpha val="43137"/>
                    </a:srgbClr>
                  </a:outerShdw>
                </a:effectLst>
              </a:rPr>
            </a:br>
            <a:r>
              <a:rPr lang="en-US" altLang="zh-CN" sz="4000" b="1" dirty="0">
                <a:solidFill>
                  <a:schemeClr val="accent5"/>
                </a:solidFill>
                <a:effectLst>
                  <a:outerShdw blurRad="38100" dist="38100" dir="2700000" algn="tl">
                    <a:srgbClr val="000000">
                      <a:alpha val="43137"/>
                    </a:srgbClr>
                  </a:outerShdw>
                </a:effectLst>
              </a:rPr>
              <a:t>Getting Familiar with Object-Oriented Environment</a:t>
            </a:r>
            <a:br>
              <a:rPr lang="en-US" altLang="zh-CN" sz="3600" b="1" dirty="0">
                <a:solidFill>
                  <a:schemeClr val="accent5"/>
                </a:solidFill>
                <a:effectLst>
                  <a:outerShdw blurRad="38100" dist="38100" dir="2700000" algn="tl">
                    <a:srgbClr val="000000">
                      <a:alpha val="43137"/>
                    </a:srgbClr>
                  </a:outerShdw>
                </a:effectLst>
              </a:rPr>
            </a:br>
            <a:br>
              <a:rPr lang="en-US" altLang="zh-CN" sz="4900" b="1" dirty="0">
                <a:solidFill>
                  <a:schemeClr val="accent5"/>
                </a:solidFill>
              </a:rPr>
            </a:br>
            <a:r>
              <a:rPr lang="en-US" altLang="zh-CN" sz="3600" b="1" dirty="0">
                <a:solidFill>
                  <a:schemeClr val="tx2"/>
                </a:solidFill>
                <a:effectLst>
                  <a:outerShdw blurRad="38100" dist="38100" dir="2700000" algn="tl">
                    <a:srgbClr val="000000">
                      <a:alpha val="43137"/>
                    </a:srgbClr>
                  </a:outerShdw>
                </a:effectLst>
              </a:rPr>
              <a:t>(Constructor and Destructor)</a:t>
            </a:r>
            <a:br>
              <a:rPr lang="en-US" sz="9800" b="1" dirty="0">
                <a:solidFill>
                  <a:schemeClr val="tx1"/>
                </a:solidFill>
              </a:rPr>
            </a:br>
            <a:br>
              <a:rPr lang="en-US" sz="3600" dirty="0">
                <a:solidFill>
                  <a:schemeClr val="tx1"/>
                </a:solidFill>
              </a:rPr>
            </a:br>
            <a:br>
              <a:rPr lang="en-US" sz="3600" dirty="0">
                <a:solidFill>
                  <a:schemeClr val="tx1"/>
                </a:solidFill>
              </a:rPr>
            </a:br>
            <a:br>
              <a:rPr lang="en-US" sz="3200" dirty="0">
                <a:solidFill>
                  <a:schemeClr val="tx1"/>
                </a:solidFill>
              </a:rPr>
            </a:br>
            <a:endParaRPr lang="en-US" sz="3200" dirty="0">
              <a:solidFill>
                <a:schemeClr val="tx1"/>
              </a:solidFill>
            </a:endParaRPr>
          </a:p>
        </p:txBody>
      </p:sp>
    </p:spTree>
  </p:cSld>
  <p:clrMapOvr>
    <a:masterClrMapping/>
  </p:clrMapOvr>
  <p:transition>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1295400" y="1676400"/>
            <a:ext cx="6705600" cy="4648200"/>
          </a:xfrm>
        </p:spPr>
        <p:txBody>
          <a:bodyPr/>
          <a:lstStyle/>
          <a:p>
            <a:pPr algn="just">
              <a:buFont typeface="Wingdings" pitchFamily="2" charset="2"/>
              <a:buChar char="Ø"/>
              <a:defRPr/>
            </a:pPr>
            <a:r>
              <a:rPr lang="en-US" sz="2400" dirty="0">
                <a:latin typeface="Times New Roman" pitchFamily="18" charset="0"/>
                <a:cs typeface="Times New Roman" pitchFamily="18" charset="0"/>
              </a:rPr>
              <a:t> More than one constructor functions can be defined in one class. When more than one constructor functions are defined, each constructor defined with </a:t>
            </a:r>
            <a:r>
              <a:rPr lang="en-US" sz="2400" b="1" i="1" dirty="0">
                <a:solidFill>
                  <a:schemeClr val="accent1"/>
                </a:solidFill>
                <a:latin typeface="Times New Roman" pitchFamily="18" charset="0"/>
                <a:cs typeface="Times New Roman" pitchFamily="18" charset="0"/>
              </a:rPr>
              <a:t>a different set of parameters</a:t>
            </a:r>
          </a:p>
          <a:p>
            <a:pPr algn="just">
              <a:buFont typeface="Wingdings" pitchFamily="2" charset="2"/>
              <a:buChar char="Ø"/>
              <a:defRPr/>
            </a:pPr>
            <a:endParaRPr lang="en-US" sz="2400" dirty="0">
              <a:latin typeface="Times New Roman" pitchFamily="18" charset="0"/>
              <a:cs typeface="Times New Roman" pitchFamily="18" charset="0"/>
            </a:endParaRPr>
          </a:p>
          <a:p>
            <a:pPr algn="just">
              <a:buFont typeface="Wingdings" pitchFamily="2" charset="2"/>
              <a:buChar char="Ø"/>
              <a:defRPr/>
            </a:pPr>
            <a:r>
              <a:rPr lang="en-US" sz="2400" dirty="0">
                <a:latin typeface="Times New Roman" pitchFamily="18" charset="0"/>
                <a:cs typeface="Times New Roman" pitchFamily="18" charset="0"/>
              </a:rPr>
              <a:t>Defining more than one constructor with different set of parameters is called </a:t>
            </a:r>
            <a:r>
              <a:rPr lang="en-US" sz="2400" b="1" i="1" dirty="0">
                <a:solidFill>
                  <a:schemeClr val="accent1"/>
                </a:solidFill>
                <a:latin typeface="Times New Roman" pitchFamily="18" charset="0"/>
                <a:cs typeface="Times New Roman" pitchFamily="18" charset="0"/>
              </a:rPr>
              <a:t>constructor overloading</a:t>
            </a:r>
          </a:p>
          <a:p>
            <a:pPr algn="just">
              <a:buFont typeface="Wingdings" pitchFamily="2" charset="2"/>
              <a:buChar char="Ø"/>
              <a:defRPr/>
            </a:pPr>
            <a:endParaRPr lang="en-US" sz="2400" dirty="0">
              <a:latin typeface="Times New Roman" pitchFamily="18" charset="0"/>
              <a:cs typeface="Times New Roman" pitchFamily="18" charset="0"/>
            </a:endParaRPr>
          </a:p>
          <a:p>
            <a:pPr algn="just">
              <a:buFont typeface="Wingdings" pitchFamily="2" charset="2"/>
              <a:buChar char="Ø"/>
              <a:defRPr/>
            </a:pPr>
            <a:r>
              <a:rPr lang="en-US" sz="2400" dirty="0">
                <a:latin typeface="Times New Roman" pitchFamily="18" charset="0"/>
                <a:cs typeface="Times New Roman" pitchFamily="18" charset="0"/>
              </a:rPr>
              <a:t>Constructor overloading is used to </a:t>
            </a:r>
            <a:r>
              <a:rPr lang="en-US" sz="2400" b="1" i="1" dirty="0">
                <a:solidFill>
                  <a:schemeClr val="accent1"/>
                </a:solidFill>
                <a:latin typeface="Times New Roman" pitchFamily="18" charset="0"/>
                <a:cs typeface="Times New Roman" pitchFamily="18" charset="0"/>
              </a:rPr>
              <a:t>initialize different values to class objects</a:t>
            </a:r>
          </a:p>
        </p:txBody>
      </p:sp>
      <p:sp>
        <p:nvSpPr>
          <p:cNvPr id="33796" name="Rectangle 4"/>
          <p:cNvSpPr>
            <a:spLocks noGrp="1" noChangeArrowheads="1"/>
          </p:cNvSpPr>
          <p:nvPr>
            <p:ph type="title"/>
          </p:nvPr>
        </p:nvSpPr>
        <p:spPr/>
        <p:txBody>
          <a:bodyPr>
            <a:normAutofit/>
          </a:bodyPr>
          <a:lstStyle/>
          <a:p>
            <a:pPr>
              <a:defRPr/>
            </a:pPr>
            <a:r>
              <a:rPr lang="en-US" altLang="zh-CN" sz="4000" b="1" dirty="0">
                <a:solidFill>
                  <a:schemeClr val="accent2"/>
                </a:solidFill>
                <a:effectLst>
                  <a:outerShdw blurRad="38100" dist="38100" dir="2700000" algn="tl">
                    <a:srgbClr val="000000">
                      <a:alpha val="43137"/>
                    </a:srgbClr>
                  </a:outerShdw>
                </a:effectLst>
              </a:rPr>
              <a:t>Constructor Overloading</a:t>
            </a:r>
          </a:p>
        </p:txBody>
      </p:sp>
    </p:spTree>
  </p:cSld>
  <p:clrMapOvr>
    <a:masterClrMapping/>
  </p:clrMapOvr>
  <p:transition>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990600" y="1905000"/>
            <a:ext cx="7010400" cy="4648200"/>
          </a:xfrm>
        </p:spPr>
        <p:txBody>
          <a:bodyPr/>
          <a:lstStyle/>
          <a:p>
            <a:pPr algn="just">
              <a:buFont typeface="Wingdings" pitchFamily="2" charset="2"/>
              <a:buChar char="Ø"/>
              <a:defRPr/>
            </a:pPr>
            <a:r>
              <a:rPr lang="en-US" sz="2400" dirty="0">
                <a:latin typeface="Times New Roman" pitchFamily="18" charset="0"/>
                <a:cs typeface="Times New Roman" pitchFamily="18" charset="0"/>
              </a:rPr>
              <a:t>When a program that uses the constructor overloading is compiled, C++ compiler checks the number of parameters, their order and data types and marks them differently</a:t>
            </a:r>
          </a:p>
          <a:p>
            <a:pPr algn="just">
              <a:buFont typeface="Wingdings" pitchFamily="2" charset="2"/>
              <a:buChar char="Ø"/>
              <a:defRPr/>
            </a:pPr>
            <a:endParaRPr lang="en-US" sz="2400" dirty="0">
              <a:latin typeface="Times New Roman" pitchFamily="18" charset="0"/>
              <a:cs typeface="Times New Roman" pitchFamily="18" charset="0"/>
            </a:endParaRPr>
          </a:p>
          <a:p>
            <a:pPr algn="just">
              <a:buFont typeface="Wingdings" pitchFamily="2" charset="2"/>
              <a:buChar char="Ø"/>
              <a:defRPr/>
            </a:pPr>
            <a:r>
              <a:rPr lang="en-US" sz="2400" dirty="0">
                <a:latin typeface="Times New Roman" pitchFamily="18" charset="0"/>
                <a:cs typeface="Times New Roman" pitchFamily="18" charset="0"/>
              </a:rPr>
              <a:t> When an object of the class is created, the corresponding constructor that matches the number of parameters of the object function is executed</a:t>
            </a:r>
          </a:p>
          <a:p>
            <a:pPr algn="just">
              <a:buNone/>
              <a:defRPr/>
            </a:pPr>
            <a:endParaRPr lang="en-US" sz="2400" dirty="0">
              <a:latin typeface="Times New Roman" pitchFamily="18" charset="0"/>
              <a:cs typeface="Times New Roman" pitchFamily="18" charset="0"/>
            </a:endParaRPr>
          </a:p>
        </p:txBody>
      </p:sp>
      <p:sp>
        <p:nvSpPr>
          <p:cNvPr id="33796" name="Rectangle 4"/>
          <p:cNvSpPr>
            <a:spLocks noGrp="1" noChangeArrowheads="1"/>
          </p:cNvSpPr>
          <p:nvPr>
            <p:ph type="title"/>
          </p:nvPr>
        </p:nvSpPr>
        <p:spPr/>
        <p:txBody>
          <a:bodyPr>
            <a:noAutofit/>
          </a:bodyPr>
          <a:lstStyle/>
          <a:p>
            <a:pPr>
              <a:defRPr/>
            </a:pPr>
            <a:r>
              <a:rPr lang="en-US" altLang="zh-CN" sz="4000" b="1" dirty="0">
                <a:solidFill>
                  <a:schemeClr val="accent2"/>
                </a:solidFill>
                <a:effectLst>
                  <a:outerShdw blurRad="38100" dist="38100" dir="2700000" algn="tl">
                    <a:srgbClr val="000000">
                      <a:alpha val="43137"/>
                    </a:srgbClr>
                  </a:outerShdw>
                </a:effectLst>
              </a:rPr>
              <a:t>Constructor Overloading (cont..)</a:t>
            </a:r>
          </a:p>
        </p:txBody>
      </p:sp>
    </p:spTree>
  </p:cSld>
  <p:clrMapOvr>
    <a:masterClrMapping/>
  </p:clrMapOvr>
  <p:transition>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defRPr/>
            </a:pPr>
            <a:r>
              <a:rPr lang="en-US" altLang="zh-CN" sz="4000" b="1" dirty="0">
                <a:solidFill>
                  <a:schemeClr val="accent2"/>
                </a:solidFill>
                <a:effectLst>
                  <a:outerShdw blurRad="38100" dist="38100" dir="2700000" algn="tl">
                    <a:srgbClr val="000000">
                      <a:alpha val="43137"/>
                    </a:srgbClr>
                  </a:outerShdw>
                </a:effectLst>
              </a:rPr>
              <a:t>Quick Example</a:t>
            </a:r>
          </a:p>
        </p:txBody>
      </p:sp>
      <p:sp>
        <p:nvSpPr>
          <p:cNvPr id="3" name="Content Placeholder 2"/>
          <p:cNvSpPr>
            <a:spLocks noGrp="1"/>
          </p:cNvSpPr>
          <p:nvPr>
            <p:ph sz="half" idx="1"/>
          </p:nvPr>
        </p:nvSpPr>
        <p:spPr>
          <a:xfrm>
            <a:off x="1295400" y="1371600"/>
            <a:ext cx="6400800" cy="5140855"/>
          </a:xfrm>
          <a:solidFill>
            <a:srgbClr val="FFFFCC"/>
          </a:solidFill>
        </p:spPr>
        <p:txBody>
          <a:bodyPr vert="horz" lIns="91440" tIns="45720" rIns="91440" bIns="45720" rtlCol="0">
            <a:noAutofit/>
          </a:bodyPr>
          <a:lstStyle/>
          <a:p>
            <a:pPr marL="800100" lvl="2" indent="0" fontAlgn="base">
              <a:spcAft>
                <a:spcPct val="0"/>
              </a:spcAft>
              <a:buNone/>
              <a:defRPr/>
            </a:pPr>
            <a:r>
              <a:rPr lang="en-US" sz="1800" b="1" dirty="0">
                <a:latin typeface="Times New Roman" pitchFamily="18" charset="0"/>
                <a:cs typeface="Times New Roman" pitchFamily="18" charset="0"/>
              </a:rPr>
              <a:t>#include&lt;</a:t>
            </a:r>
            <a:r>
              <a:rPr lang="en-US" sz="1800" b="1" dirty="0" err="1">
                <a:latin typeface="Times New Roman" pitchFamily="18" charset="0"/>
                <a:cs typeface="Times New Roman" pitchFamily="18" charset="0"/>
              </a:rPr>
              <a:t>iostream</a:t>
            </a:r>
            <a:r>
              <a:rPr lang="en-US" sz="1800" b="1" dirty="0">
                <a:latin typeface="Times New Roman" pitchFamily="18" charset="0"/>
                <a:cs typeface="Times New Roman" pitchFamily="18" charset="0"/>
              </a:rPr>
              <a:t>&gt;</a:t>
            </a:r>
          </a:p>
          <a:p>
            <a:pPr marL="800100" lvl="2" indent="0" fontAlgn="base">
              <a:spcAft>
                <a:spcPct val="0"/>
              </a:spcAft>
              <a:buNone/>
              <a:defRPr/>
            </a:pPr>
            <a:r>
              <a:rPr lang="en-US" sz="1800" b="1" dirty="0">
                <a:latin typeface="Times New Roman" pitchFamily="18" charset="0"/>
                <a:cs typeface="Times New Roman" pitchFamily="18" charset="0"/>
              </a:rPr>
              <a:t>using namespace std;</a:t>
            </a:r>
          </a:p>
          <a:p>
            <a:pPr marL="800100" lvl="2" indent="0" fontAlgn="base">
              <a:spcAft>
                <a:spcPct val="0"/>
              </a:spcAft>
              <a:buNone/>
              <a:defRPr/>
            </a:pPr>
            <a:r>
              <a:rPr lang="en-US" sz="1800" b="1" dirty="0">
                <a:latin typeface="Times New Roman" pitchFamily="18" charset="0"/>
                <a:cs typeface="Times New Roman" pitchFamily="18" charset="0"/>
              </a:rPr>
              <a:t>class sum {</a:t>
            </a:r>
          </a:p>
          <a:p>
            <a:pPr marL="800100" lvl="2" indent="0" fontAlgn="base">
              <a:spcAft>
                <a:spcPct val="0"/>
              </a:spcAft>
              <a:buNone/>
              <a:defRPr/>
            </a:pPr>
            <a:r>
              <a:rPr lang="en-US" sz="1800" b="1" dirty="0">
                <a:latin typeface="Times New Roman" pitchFamily="18" charset="0"/>
                <a:cs typeface="Times New Roman" pitchFamily="18" charset="0"/>
              </a:rPr>
              <a:t>public:</a:t>
            </a:r>
          </a:p>
          <a:p>
            <a:pPr marL="800100" lvl="2" indent="0" fontAlgn="base">
              <a:spcAft>
                <a:spcPct val="0"/>
              </a:spcAft>
              <a:buNone/>
              <a:defRPr/>
            </a:pPr>
            <a:r>
              <a:rPr lang="en-US" sz="1800" b="1" dirty="0">
                <a:latin typeface="Times New Roman" pitchFamily="18" charset="0"/>
                <a:cs typeface="Times New Roman" pitchFamily="18" charset="0"/>
              </a:rPr>
              <a:t>sum(</a:t>
            </a:r>
            <a:r>
              <a:rPr lang="en-US" sz="1800" b="1" dirty="0" err="1">
                <a:latin typeface="Times New Roman" pitchFamily="18" charset="0"/>
                <a:cs typeface="Times New Roman" pitchFamily="18" charset="0"/>
              </a:rPr>
              <a:t>int</a:t>
            </a:r>
            <a:r>
              <a:rPr lang="en-US" sz="1800" b="1" dirty="0">
                <a:latin typeface="Times New Roman" pitchFamily="18" charset="0"/>
                <a:cs typeface="Times New Roman" pitchFamily="18" charset="0"/>
              </a:rPr>
              <a:t> l, </a:t>
            </a:r>
            <a:r>
              <a:rPr lang="en-US" sz="1800" b="1" dirty="0" err="1">
                <a:latin typeface="Times New Roman" pitchFamily="18" charset="0"/>
                <a:cs typeface="Times New Roman" pitchFamily="18" charset="0"/>
              </a:rPr>
              <a:t>int</a:t>
            </a:r>
            <a:r>
              <a:rPr lang="en-US" sz="1800" b="1" dirty="0">
                <a:latin typeface="Times New Roman" pitchFamily="18" charset="0"/>
                <a:cs typeface="Times New Roman" pitchFamily="18" charset="0"/>
              </a:rPr>
              <a:t> m, </a:t>
            </a:r>
            <a:r>
              <a:rPr lang="en-US" sz="1800" b="1" dirty="0" err="1">
                <a:latin typeface="Times New Roman" pitchFamily="18" charset="0"/>
                <a:cs typeface="Times New Roman" pitchFamily="18" charset="0"/>
              </a:rPr>
              <a:t>int</a:t>
            </a:r>
            <a:r>
              <a:rPr lang="en-US" sz="1800" b="1" dirty="0">
                <a:latin typeface="Times New Roman" pitchFamily="18" charset="0"/>
                <a:cs typeface="Times New Roman" pitchFamily="18" charset="0"/>
              </a:rPr>
              <a:t> n)</a:t>
            </a:r>
          </a:p>
          <a:p>
            <a:pPr marL="800100" lvl="2" indent="0" fontAlgn="base">
              <a:spcAft>
                <a:spcPct val="0"/>
              </a:spcAft>
              <a:buNone/>
              <a:defRPr/>
            </a:pPr>
            <a:r>
              <a:rPr lang="en-US" sz="1800" b="1" dirty="0">
                <a:latin typeface="Times New Roman" pitchFamily="18" charset="0"/>
                <a:cs typeface="Times New Roman" pitchFamily="18" charset="0"/>
              </a:rPr>
              <a:t>{</a:t>
            </a:r>
            <a:r>
              <a:rPr lang="en-US" sz="1800" b="1" dirty="0" err="1">
                <a:latin typeface="Times New Roman" pitchFamily="18" charset="0"/>
                <a:cs typeface="Times New Roman" pitchFamily="18" charset="0"/>
              </a:rPr>
              <a:t>cout</a:t>
            </a:r>
            <a:r>
              <a:rPr lang="en-US" sz="1800" b="1" dirty="0">
                <a:latin typeface="Times New Roman" pitchFamily="18" charset="0"/>
                <a:cs typeface="Times New Roman" pitchFamily="18" charset="0"/>
              </a:rPr>
              <a:t>&lt;&lt;"sum of three values is"&lt;&lt;(</a:t>
            </a:r>
            <a:r>
              <a:rPr lang="en-US" sz="1800" b="1" dirty="0" err="1">
                <a:latin typeface="Times New Roman" pitchFamily="18" charset="0"/>
                <a:cs typeface="Times New Roman" pitchFamily="18" charset="0"/>
              </a:rPr>
              <a:t>l+m+n</a:t>
            </a:r>
            <a:r>
              <a:rPr lang="en-US" sz="1800" b="1" dirty="0">
                <a:latin typeface="Times New Roman" pitchFamily="18" charset="0"/>
                <a:cs typeface="Times New Roman" pitchFamily="18" charset="0"/>
              </a:rPr>
              <a:t>)&lt;&lt;</a:t>
            </a:r>
            <a:r>
              <a:rPr lang="en-US" sz="1800" b="1" dirty="0" err="1">
                <a:latin typeface="Times New Roman" pitchFamily="18" charset="0"/>
                <a:cs typeface="Times New Roman" pitchFamily="18" charset="0"/>
              </a:rPr>
              <a:t>endl</a:t>
            </a:r>
            <a:r>
              <a:rPr lang="en-US" sz="1800" b="1" dirty="0">
                <a:latin typeface="Times New Roman" pitchFamily="18" charset="0"/>
                <a:cs typeface="Times New Roman" pitchFamily="18" charset="0"/>
              </a:rPr>
              <a:t>;</a:t>
            </a:r>
          </a:p>
          <a:p>
            <a:pPr marL="800100" lvl="2" indent="0" fontAlgn="base">
              <a:spcAft>
                <a:spcPct val="0"/>
              </a:spcAft>
              <a:buNone/>
              <a:defRPr/>
            </a:pPr>
            <a:r>
              <a:rPr lang="en-US" sz="1800" b="1" dirty="0">
                <a:latin typeface="Times New Roman" pitchFamily="18" charset="0"/>
                <a:cs typeface="Times New Roman" pitchFamily="18" charset="0"/>
              </a:rPr>
              <a:t>}</a:t>
            </a:r>
          </a:p>
          <a:p>
            <a:pPr marL="800100" lvl="2" indent="0" fontAlgn="base">
              <a:spcAft>
                <a:spcPct val="0"/>
              </a:spcAft>
              <a:buNone/>
              <a:defRPr/>
            </a:pPr>
            <a:r>
              <a:rPr lang="en-US" sz="1800" b="1" dirty="0">
                <a:latin typeface="Times New Roman" pitchFamily="18" charset="0"/>
                <a:cs typeface="Times New Roman" pitchFamily="18" charset="0"/>
              </a:rPr>
              <a:t>sum(</a:t>
            </a:r>
            <a:r>
              <a:rPr lang="en-US" sz="1800" b="1" dirty="0" err="1">
                <a:latin typeface="Times New Roman" pitchFamily="18" charset="0"/>
                <a:cs typeface="Times New Roman" pitchFamily="18" charset="0"/>
              </a:rPr>
              <a:t>int</a:t>
            </a:r>
            <a:r>
              <a:rPr lang="en-US" sz="1800" b="1" dirty="0">
                <a:latin typeface="Times New Roman" pitchFamily="18" charset="0"/>
                <a:cs typeface="Times New Roman" pitchFamily="18" charset="0"/>
              </a:rPr>
              <a:t> l, </a:t>
            </a:r>
            <a:r>
              <a:rPr lang="en-US" sz="1800" b="1" dirty="0" err="1">
                <a:latin typeface="Times New Roman" pitchFamily="18" charset="0"/>
                <a:cs typeface="Times New Roman" pitchFamily="18" charset="0"/>
              </a:rPr>
              <a:t>int</a:t>
            </a:r>
            <a:r>
              <a:rPr lang="en-US" sz="1800" b="1" dirty="0">
                <a:latin typeface="Times New Roman" pitchFamily="18" charset="0"/>
                <a:cs typeface="Times New Roman" pitchFamily="18" charset="0"/>
              </a:rPr>
              <a:t> m)</a:t>
            </a:r>
          </a:p>
          <a:p>
            <a:pPr marL="800100" lvl="2" indent="0" fontAlgn="base">
              <a:spcAft>
                <a:spcPct val="0"/>
              </a:spcAft>
              <a:buNone/>
              <a:defRPr/>
            </a:pPr>
            <a:r>
              <a:rPr lang="en-US" sz="1800" b="1" dirty="0">
                <a:latin typeface="Times New Roman" pitchFamily="18" charset="0"/>
                <a:cs typeface="Times New Roman" pitchFamily="18" charset="0"/>
              </a:rPr>
              <a:t>{</a:t>
            </a:r>
            <a:r>
              <a:rPr lang="en-US" sz="1800" b="1" dirty="0" err="1">
                <a:latin typeface="Times New Roman" pitchFamily="18" charset="0"/>
                <a:cs typeface="Times New Roman" pitchFamily="18" charset="0"/>
              </a:rPr>
              <a:t>cout</a:t>
            </a:r>
            <a:r>
              <a:rPr lang="en-US" sz="1800" b="1" dirty="0">
                <a:latin typeface="Times New Roman" pitchFamily="18" charset="0"/>
                <a:cs typeface="Times New Roman" pitchFamily="18" charset="0"/>
              </a:rPr>
              <a:t>&lt;&lt;"sum of two values is"&lt;&lt;(</a:t>
            </a:r>
            <a:r>
              <a:rPr lang="en-US" sz="1800" b="1" dirty="0" err="1">
                <a:latin typeface="Times New Roman" pitchFamily="18" charset="0"/>
                <a:cs typeface="Times New Roman" pitchFamily="18" charset="0"/>
              </a:rPr>
              <a:t>l+m</a:t>
            </a:r>
            <a:r>
              <a:rPr lang="en-US" sz="1800" b="1" dirty="0">
                <a:latin typeface="Times New Roman" pitchFamily="18" charset="0"/>
                <a:cs typeface="Times New Roman" pitchFamily="18" charset="0"/>
              </a:rPr>
              <a:t>)&lt;&lt;</a:t>
            </a:r>
            <a:r>
              <a:rPr lang="en-US" sz="1800" b="1" dirty="0" err="1">
                <a:latin typeface="Times New Roman" pitchFamily="18" charset="0"/>
                <a:cs typeface="Times New Roman" pitchFamily="18" charset="0"/>
              </a:rPr>
              <a:t>endl</a:t>
            </a:r>
            <a:r>
              <a:rPr lang="en-US" sz="1800" b="1" dirty="0">
                <a:latin typeface="Times New Roman" pitchFamily="18" charset="0"/>
                <a:cs typeface="Times New Roman" pitchFamily="18" charset="0"/>
              </a:rPr>
              <a:t>;</a:t>
            </a:r>
          </a:p>
          <a:p>
            <a:pPr marL="800100" lvl="2" indent="0" fontAlgn="base">
              <a:spcAft>
                <a:spcPct val="0"/>
              </a:spcAft>
              <a:buNone/>
              <a:defRPr/>
            </a:pPr>
            <a:r>
              <a:rPr lang="en-US" sz="1800" b="1" dirty="0">
                <a:latin typeface="Times New Roman" pitchFamily="18" charset="0"/>
                <a:cs typeface="Times New Roman" pitchFamily="18" charset="0"/>
              </a:rPr>
              <a:t>}};</a:t>
            </a:r>
          </a:p>
          <a:p>
            <a:pPr lvl="2">
              <a:buNone/>
              <a:defRPr/>
            </a:pPr>
            <a:r>
              <a:rPr lang="en-US" sz="1800" b="1" dirty="0">
                <a:latin typeface="Times New Roman" pitchFamily="18" charset="0"/>
                <a:cs typeface="Times New Roman" pitchFamily="18" charset="0"/>
              </a:rPr>
              <a:t>main()</a:t>
            </a:r>
          </a:p>
          <a:p>
            <a:pPr lvl="2">
              <a:buNone/>
              <a:defRPr/>
            </a:pPr>
            <a:r>
              <a:rPr lang="en-US" sz="1800" b="1" dirty="0">
                <a:latin typeface="Times New Roman" pitchFamily="18" charset="0"/>
                <a:cs typeface="Times New Roman" pitchFamily="18" charset="0"/>
              </a:rPr>
              <a:t>{</a:t>
            </a:r>
          </a:p>
          <a:p>
            <a:pPr lvl="3">
              <a:buNone/>
              <a:defRPr/>
            </a:pPr>
            <a:r>
              <a:rPr lang="en-US" b="1" dirty="0">
                <a:latin typeface="Times New Roman" pitchFamily="18" charset="0"/>
                <a:cs typeface="Times New Roman" pitchFamily="18" charset="0"/>
              </a:rPr>
              <a:t>sum(2,3), </a:t>
            </a:r>
          </a:p>
          <a:p>
            <a:pPr lvl="3">
              <a:buNone/>
              <a:defRPr/>
            </a:pPr>
            <a:r>
              <a:rPr lang="en-US" b="1" dirty="0">
                <a:latin typeface="Times New Roman" pitchFamily="18" charset="0"/>
                <a:cs typeface="Times New Roman" pitchFamily="18" charset="0"/>
              </a:rPr>
              <a:t>sum(1,2,3);</a:t>
            </a:r>
          </a:p>
          <a:p>
            <a:pPr lvl="2">
              <a:buNone/>
              <a:defRPr/>
            </a:pPr>
            <a:r>
              <a:rPr lang="en-US" sz="1800" b="1" dirty="0">
                <a:latin typeface="Times New Roman" pitchFamily="18" charset="0"/>
                <a:cs typeface="Times New Roman" pitchFamily="18" charset="0"/>
              </a:rPr>
              <a:t>}</a:t>
            </a:r>
          </a:p>
        </p:txBody>
      </p:sp>
    </p:spTree>
  </p:cSld>
  <p:clrMapOvr>
    <a:masterClrMapping/>
  </p:clrMapOvr>
  <p:transition>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990600" y="1600200"/>
            <a:ext cx="7239000" cy="5029200"/>
          </a:xfrm>
        </p:spPr>
        <p:txBody>
          <a:bodyPr>
            <a:normAutofit/>
          </a:bodyPr>
          <a:lstStyle/>
          <a:p>
            <a:pPr algn="just">
              <a:spcBef>
                <a:spcPts val="2400"/>
              </a:spcBef>
              <a:buFont typeface="Wingdings" pitchFamily="2" charset="2"/>
              <a:buChar char="Ø"/>
              <a:defRPr/>
            </a:pPr>
            <a:r>
              <a:rPr lang="en-US" sz="2400" dirty="0">
                <a:latin typeface="Times New Roman" pitchFamily="18" charset="0"/>
                <a:cs typeface="Times New Roman" pitchFamily="18" charset="0"/>
              </a:rPr>
              <a:t>The destructor functions are commonly used to </a:t>
            </a:r>
            <a:r>
              <a:rPr lang="en-US" sz="2400" b="1" i="1" dirty="0">
                <a:solidFill>
                  <a:schemeClr val="accent1"/>
                </a:solidFill>
                <a:latin typeface="Times New Roman" pitchFamily="18" charset="0"/>
                <a:cs typeface="Times New Roman" pitchFamily="18" charset="0"/>
              </a:rPr>
              <a:t>free the memory </a:t>
            </a:r>
            <a:r>
              <a:rPr lang="en-US" sz="2400" dirty="0">
                <a:latin typeface="Times New Roman" pitchFamily="18" charset="0"/>
                <a:cs typeface="Times New Roman" pitchFamily="18" charset="0"/>
              </a:rPr>
              <a:t>that was allocated for objects</a:t>
            </a:r>
          </a:p>
          <a:p>
            <a:pPr algn="just">
              <a:spcBef>
                <a:spcPts val="2400"/>
              </a:spcBef>
              <a:buFont typeface="Wingdings" pitchFamily="2" charset="2"/>
              <a:buChar char="Ø"/>
              <a:defRPr/>
            </a:pPr>
            <a:r>
              <a:rPr lang="en-US" sz="2400" dirty="0">
                <a:latin typeface="Times New Roman" pitchFamily="18" charset="0"/>
                <a:cs typeface="Times New Roman" pitchFamily="18" charset="0"/>
              </a:rPr>
              <a:t>The destructor function has the same name as the name or a class but a </a:t>
            </a:r>
            <a:r>
              <a:rPr lang="en-US" sz="2400" b="1" i="1" dirty="0">
                <a:solidFill>
                  <a:schemeClr val="accent1"/>
                </a:solidFill>
                <a:latin typeface="Times New Roman" pitchFamily="18" charset="0"/>
                <a:cs typeface="Times New Roman" pitchFamily="18" charset="0"/>
              </a:rPr>
              <a:t>tilde sign (~) </a:t>
            </a:r>
            <a:r>
              <a:rPr lang="en-US" sz="2400" dirty="0">
                <a:latin typeface="Times New Roman" pitchFamily="18" charset="0"/>
                <a:cs typeface="Times New Roman" pitchFamily="18" charset="0"/>
              </a:rPr>
              <a:t>is written before its name</a:t>
            </a:r>
          </a:p>
          <a:p>
            <a:pPr algn="just">
              <a:spcBef>
                <a:spcPts val="2400"/>
              </a:spcBef>
              <a:buFont typeface="Wingdings" pitchFamily="2" charset="2"/>
              <a:buChar char="Ø"/>
              <a:defRPr/>
            </a:pPr>
            <a:r>
              <a:rPr lang="en-US" sz="2400" dirty="0">
                <a:latin typeface="Times New Roman" pitchFamily="18" charset="0"/>
                <a:cs typeface="Times New Roman" pitchFamily="18" charset="0"/>
              </a:rPr>
              <a:t>It is executed automatically when an object comes to the end of its life</a:t>
            </a:r>
          </a:p>
          <a:p>
            <a:pPr algn="just">
              <a:spcBef>
                <a:spcPts val="2400"/>
              </a:spcBef>
              <a:buFont typeface="Wingdings" pitchFamily="2" charset="2"/>
              <a:buChar char="Ø"/>
              <a:defRPr/>
            </a:pPr>
            <a:r>
              <a:rPr lang="en-US" sz="2400" dirty="0">
                <a:latin typeface="Times New Roman" pitchFamily="18" charset="0"/>
                <a:cs typeface="Times New Roman" pitchFamily="18" charset="0"/>
              </a:rPr>
              <a:t>Like constructors, destructors do not return any value. They also do not take any arguments</a:t>
            </a:r>
          </a:p>
          <a:p>
            <a:pPr algn="just">
              <a:buFont typeface="Wingdings" pitchFamily="2" charset="2"/>
              <a:buChar char="Ø"/>
              <a:defRPr/>
            </a:pPr>
            <a:endParaRPr lang="en-US" sz="2400" dirty="0">
              <a:latin typeface="Times New Roman" pitchFamily="18" charset="0"/>
              <a:cs typeface="Times New Roman" pitchFamily="18" charset="0"/>
            </a:endParaRPr>
          </a:p>
        </p:txBody>
      </p:sp>
      <p:sp>
        <p:nvSpPr>
          <p:cNvPr id="33796" name="Rectangle 4"/>
          <p:cNvSpPr>
            <a:spLocks noGrp="1" noChangeArrowheads="1"/>
          </p:cNvSpPr>
          <p:nvPr>
            <p:ph type="title"/>
          </p:nvPr>
        </p:nvSpPr>
        <p:spPr/>
        <p:txBody>
          <a:bodyPr vert="horz" lIns="91440" tIns="45720" rIns="91440" bIns="45720" rtlCol="0" anchor="ctr">
            <a:normAutofit/>
          </a:bodyPr>
          <a:lstStyle/>
          <a:p>
            <a:pPr>
              <a:defRPr/>
            </a:pPr>
            <a:r>
              <a:rPr lang="en-US" altLang="zh-CN" sz="4000" b="1" dirty="0">
                <a:solidFill>
                  <a:schemeClr val="accent2"/>
                </a:solidFill>
                <a:effectLst>
                  <a:outerShdw blurRad="38100" dist="38100" dir="2700000" algn="tl">
                    <a:srgbClr val="000000">
                      <a:alpha val="43137"/>
                    </a:srgbClr>
                  </a:outerShdw>
                </a:effectLst>
              </a:rPr>
              <a:t>Destructors</a:t>
            </a:r>
          </a:p>
        </p:txBody>
      </p:sp>
    </p:spTree>
  </p:cSld>
  <p:clrMapOvr>
    <a:masterClrMapping/>
  </p:clrMapOvr>
  <p:transition>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1066800" y="1600200"/>
            <a:ext cx="7239000" cy="4800600"/>
          </a:xfrm>
        </p:spPr>
        <p:txBody>
          <a:bodyPr>
            <a:normAutofit lnSpcReduction="10000"/>
          </a:bodyPr>
          <a:lstStyle/>
          <a:p>
            <a:pPr algn="just">
              <a:spcBef>
                <a:spcPts val="2400"/>
              </a:spcBef>
              <a:buFont typeface="Wingdings" pitchFamily="2" charset="2"/>
              <a:buChar char="Ø"/>
              <a:defRPr/>
            </a:pPr>
            <a:r>
              <a:rPr lang="en-US" sz="2400" dirty="0">
                <a:latin typeface="Times New Roman" pitchFamily="18" charset="0"/>
                <a:cs typeface="Times New Roman" pitchFamily="18" charset="0"/>
              </a:rPr>
              <a:t>For example, a local object is destroyed when all the statements of the function in which it is declared are executed</a:t>
            </a:r>
          </a:p>
          <a:p>
            <a:pPr algn="just">
              <a:spcBef>
                <a:spcPts val="2400"/>
              </a:spcBef>
              <a:buFont typeface="Wingdings" pitchFamily="2" charset="2"/>
              <a:buChar char="Ø"/>
              <a:defRPr/>
            </a:pPr>
            <a:r>
              <a:rPr lang="en-US" sz="2400" dirty="0">
                <a:latin typeface="Times New Roman" pitchFamily="18" charset="0"/>
                <a:cs typeface="Times New Roman" pitchFamily="18" charset="0"/>
              </a:rPr>
              <a:t>So at the end of the function, the destructor function is executed</a:t>
            </a:r>
          </a:p>
          <a:p>
            <a:pPr algn="just">
              <a:spcBef>
                <a:spcPts val="2400"/>
              </a:spcBef>
              <a:buFont typeface="Wingdings" pitchFamily="2" charset="2"/>
              <a:buChar char="Ø"/>
              <a:defRPr/>
            </a:pPr>
            <a:r>
              <a:rPr lang="en-US" sz="2400" dirty="0">
                <a:latin typeface="Times New Roman" pitchFamily="18" charset="0"/>
                <a:cs typeface="Times New Roman" pitchFamily="18" charset="0"/>
              </a:rPr>
              <a:t> Similarly, global objects (objects that are declared before main function) or static objects are destroyed at the end of main function</a:t>
            </a:r>
          </a:p>
          <a:p>
            <a:pPr algn="just">
              <a:spcBef>
                <a:spcPts val="2400"/>
              </a:spcBef>
              <a:buFont typeface="Wingdings" pitchFamily="2" charset="2"/>
              <a:buChar char="Ø"/>
              <a:defRPr/>
            </a:pPr>
            <a:r>
              <a:rPr lang="en-US" sz="2400" dirty="0">
                <a:latin typeface="Times New Roman" pitchFamily="18" charset="0"/>
                <a:cs typeface="Times New Roman" pitchFamily="18" charset="0"/>
              </a:rPr>
              <a:t>The lifetime of these objects end when the program execution ends. So at the end of program the destructor function is executed</a:t>
            </a:r>
          </a:p>
        </p:txBody>
      </p:sp>
      <p:sp>
        <p:nvSpPr>
          <p:cNvPr id="33796" name="Rectangle 4"/>
          <p:cNvSpPr>
            <a:spLocks noGrp="1" noChangeArrowheads="1"/>
          </p:cNvSpPr>
          <p:nvPr>
            <p:ph type="title"/>
          </p:nvPr>
        </p:nvSpPr>
        <p:spPr/>
        <p:txBody>
          <a:bodyPr>
            <a:normAutofit/>
          </a:bodyPr>
          <a:lstStyle/>
          <a:p>
            <a:pPr>
              <a:defRPr/>
            </a:pPr>
            <a:r>
              <a:rPr lang="en-US" altLang="zh-CN" sz="4000" b="1" dirty="0">
                <a:solidFill>
                  <a:schemeClr val="accent2"/>
                </a:solidFill>
                <a:effectLst>
                  <a:outerShdw blurRad="38100" dist="38100" dir="2700000" algn="tl">
                    <a:srgbClr val="000000">
                      <a:alpha val="43137"/>
                    </a:srgbClr>
                  </a:outerShdw>
                </a:effectLst>
              </a:rPr>
              <a:t>Destructors (cont..)</a:t>
            </a:r>
          </a:p>
        </p:txBody>
      </p:sp>
    </p:spTree>
  </p:cSld>
  <p:clrMapOvr>
    <a:masterClrMapping/>
  </p:clrMapOvr>
  <p:transition>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752600" y="1143000"/>
            <a:ext cx="5715000" cy="5334000"/>
          </a:xfrm>
          <a:solidFill>
            <a:srgbClr val="FFFFCC"/>
          </a:solidFill>
        </p:spPr>
        <p:txBody>
          <a:bodyPr vert="horz" lIns="91440" tIns="45720" rIns="91440" bIns="45720" rtlCol="0">
            <a:noAutofit/>
          </a:bodyPr>
          <a:lstStyle/>
          <a:p>
            <a:pPr lvl="1">
              <a:buNone/>
              <a:defRPr/>
            </a:pPr>
            <a:r>
              <a:rPr lang="en-US" sz="1800" b="1" dirty="0">
                <a:latin typeface="Times New Roman" pitchFamily="18" charset="0"/>
                <a:cs typeface="Times New Roman" pitchFamily="18" charset="0"/>
              </a:rPr>
              <a:t>#include&lt;</a:t>
            </a:r>
            <a:r>
              <a:rPr lang="en-US" sz="1800" b="1" dirty="0" err="1">
                <a:latin typeface="Times New Roman" pitchFamily="18" charset="0"/>
                <a:cs typeface="Times New Roman" pitchFamily="18" charset="0"/>
              </a:rPr>
              <a:t>iostream</a:t>
            </a:r>
            <a:r>
              <a:rPr lang="en-US" sz="1800" b="1" dirty="0">
                <a:latin typeface="Times New Roman" pitchFamily="18" charset="0"/>
                <a:cs typeface="Times New Roman" pitchFamily="18" charset="0"/>
              </a:rPr>
              <a:t>&gt;</a:t>
            </a:r>
          </a:p>
          <a:p>
            <a:pPr lvl="1">
              <a:buNone/>
              <a:defRPr/>
            </a:pPr>
            <a:r>
              <a:rPr lang="en-US" sz="1800" b="1" dirty="0">
                <a:latin typeface="Times New Roman" pitchFamily="18" charset="0"/>
                <a:cs typeface="Times New Roman" pitchFamily="18" charset="0"/>
              </a:rPr>
              <a:t>using namespace std;</a:t>
            </a:r>
          </a:p>
          <a:p>
            <a:pPr lvl="1">
              <a:buNone/>
              <a:defRPr/>
            </a:pPr>
            <a:r>
              <a:rPr lang="en-US" sz="1800" b="1" dirty="0">
                <a:latin typeface="Times New Roman" pitchFamily="18" charset="0"/>
                <a:cs typeface="Times New Roman" pitchFamily="18" charset="0"/>
              </a:rPr>
              <a:t>class </a:t>
            </a:r>
            <a:r>
              <a:rPr lang="en-US" sz="1800" b="1" dirty="0" err="1">
                <a:latin typeface="Times New Roman" pitchFamily="18" charset="0"/>
                <a:cs typeface="Times New Roman" pitchFamily="18" charset="0"/>
              </a:rPr>
              <a:t>prg</a:t>
            </a:r>
            <a:r>
              <a:rPr lang="en-US" sz="1800" b="1" dirty="0">
                <a:latin typeface="Times New Roman" pitchFamily="18" charset="0"/>
                <a:cs typeface="Times New Roman" pitchFamily="18" charset="0"/>
              </a:rPr>
              <a:t> </a:t>
            </a:r>
          </a:p>
          <a:p>
            <a:pPr lvl="1">
              <a:buNone/>
              <a:defRPr/>
            </a:pPr>
            <a:r>
              <a:rPr lang="en-US" sz="1800" b="1" dirty="0">
                <a:latin typeface="Times New Roman" pitchFamily="18" charset="0"/>
                <a:cs typeface="Times New Roman" pitchFamily="18" charset="0"/>
              </a:rPr>
              <a:t>{</a:t>
            </a:r>
          </a:p>
          <a:p>
            <a:pPr lvl="1">
              <a:buNone/>
              <a:defRPr/>
            </a:pPr>
            <a:r>
              <a:rPr lang="en-US" sz="1800" b="1" dirty="0">
                <a:latin typeface="Times New Roman" pitchFamily="18" charset="0"/>
                <a:cs typeface="Times New Roman" pitchFamily="18" charset="0"/>
              </a:rPr>
              <a:t>public: </a:t>
            </a:r>
          </a:p>
          <a:p>
            <a:pPr lvl="1">
              <a:buNone/>
              <a:defRPr/>
            </a:pPr>
            <a:r>
              <a:rPr lang="en-US" sz="1800" b="1" dirty="0" err="1">
                <a:latin typeface="Times New Roman" pitchFamily="18" charset="0"/>
                <a:cs typeface="Times New Roman" pitchFamily="18" charset="0"/>
              </a:rPr>
              <a:t>prg</a:t>
            </a:r>
            <a:r>
              <a:rPr lang="en-US" sz="1800" b="1" dirty="0">
                <a:latin typeface="Times New Roman" pitchFamily="18" charset="0"/>
                <a:cs typeface="Times New Roman" pitchFamily="18" charset="0"/>
              </a:rPr>
              <a:t> () {</a:t>
            </a:r>
          </a:p>
          <a:p>
            <a:pPr lvl="1">
              <a:buNone/>
              <a:defRPr/>
            </a:pPr>
            <a:r>
              <a:rPr lang="en-US" sz="1800" b="1" dirty="0" err="1">
                <a:latin typeface="Times New Roman" pitchFamily="18" charset="0"/>
                <a:cs typeface="Times New Roman" pitchFamily="18" charset="0"/>
              </a:rPr>
              <a:t>cout</a:t>
            </a:r>
            <a:r>
              <a:rPr lang="en-US" sz="1800" b="1" dirty="0">
                <a:latin typeface="Times New Roman" pitchFamily="18" charset="0"/>
                <a:cs typeface="Times New Roman" pitchFamily="18" charset="0"/>
              </a:rPr>
              <a:t>&lt;&lt;"This is constructor function"&lt;&lt;</a:t>
            </a:r>
            <a:r>
              <a:rPr lang="en-US" sz="1800" b="1" dirty="0" err="1">
                <a:latin typeface="Times New Roman" pitchFamily="18" charset="0"/>
                <a:cs typeface="Times New Roman" pitchFamily="18" charset="0"/>
              </a:rPr>
              <a:t>endl</a:t>
            </a:r>
            <a:r>
              <a:rPr lang="en-US" sz="1800" b="1" dirty="0">
                <a:latin typeface="Times New Roman" pitchFamily="18" charset="0"/>
                <a:cs typeface="Times New Roman" pitchFamily="18" charset="0"/>
              </a:rPr>
              <a:t>;}</a:t>
            </a:r>
          </a:p>
          <a:p>
            <a:pPr lvl="1">
              <a:buNone/>
              <a:defRPr/>
            </a:pPr>
            <a:r>
              <a:rPr lang="en-US" sz="1800" b="1" dirty="0">
                <a:latin typeface="Times New Roman" pitchFamily="18" charset="0"/>
                <a:cs typeface="Times New Roman" pitchFamily="18" charset="0"/>
              </a:rPr>
              <a:t>~</a:t>
            </a:r>
            <a:r>
              <a:rPr lang="en-US" sz="1800" b="1" dirty="0" err="1">
                <a:latin typeface="Times New Roman" pitchFamily="18" charset="0"/>
                <a:cs typeface="Times New Roman" pitchFamily="18" charset="0"/>
              </a:rPr>
              <a:t>prg</a:t>
            </a:r>
            <a:r>
              <a:rPr lang="en-US" sz="1800" b="1" dirty="0">
                <a:latin typeface="Times New Roman" pitchFamily="18" charset="0"/>
                <a:cs typeface="Times New Roman" pitchFamily="18" charset="0"/>
              </a:rPr>
              <a:t> (){ </a:t>
            </a:r>
          </a:p>
          <a:p>
            <a:pPr lvl="1">
              <a:buNone/>
              <a:defRPr/>
            </a:pPr>
            <a:r>
              <a:rPr lang="en-US" sz="1800" b="1" dirty="0" err="1">
                <a:latin typeface="Times New Roman" pitchFamily="18" charset="0"/>
                <a:cs typeface="Times New Roman" pitchFamily="18" charset="0"/>
              </a:rPr>
              <a:t>cout</a:t>
            </a:r>
            <a:r>
              <a:rPr lang="en-US" sz="1800" b="1" dirty="0">
                <a:latin typeface="Times New Roman" pitchFamily="18" charset="0"/>
                <a:cs typeface="Times New Roman" pitchFamily="18" charset="0"/>
              </a:rPr>
              <a:t> &lt;&lt;"This is destructor function"&lt;&lt;</a:t>
            </a:r>
            <a:r>
              <a:rPr lang="en-US" sz="1800" b="1" dirty="0" err="1">
                <a:latin typeface="Times New Roman" pitchFamily="18" charset="0"/>
                <a:cs typeface="Times New Roman" pitchFamily="18" charset="0"/>
              </a:rPr>
              <a:t>endl</a:t>
            </a:r>
            <a:r>
              <a:rPr lang="en-US" sz="1800" b="1" dirty="0">
                <a:latin typeface="Times New Roman" pitchFamily="18" charset="0"/>
                <a:cs typeface="Times New Roman" pitchFamily="18" charset="0"/>
              </a:rPr>
              <a:t>; } };</a:t>
            </a:r>
          </a:p>
          <a:p>
            <a:pPr lvl="1">
              <a:buNone/>
              <a:defRPr/>
            </a:pPr>
            <a:r>
              <a:rPr lang="en-US" sz="1800" b="1" dirty="0" err="1">
                <a:latin typeface="Times New Roman" pitchFamily="18" charset="0"/>
                <a:cs typeface="Times New Roman" pitchFamily="18" charset="0"/>
              </a:rPr>
              <a:t>int</a:t>
            </a:r>
            <a:r>
              <a:rPr lang="en-US" sz="1800" b="1" dirty="0">
                <a:latin typeface="Times New Roman" pitchFamily="18" charset="0"/>
                <a:cs typeface="Times New Roman" pitchFamily="18" charset="0"/>
              </a:rPr>
              <a:t> main()</a:t>
            </a:r>
          </a:p>
          <a:p>
            <a:pPr lvl="1">
              <a:buNone/>
              <a:defRPr/>
            </a:pPr>
            <a:r>
              <a:rPr lang="en-US" sz="1800" b="1" dirty="0">
                <a:latin typeface="Times New Roman" pitchFamily="18" charset="0"/>
                <a:cs typeface="Times New Roman" pitchFamily="18" charset="0"/>
              </a:rPr>
              <a:t>{</a:t>
            </a:r>
          </a:p>
          <a:p>
            <a:pPr lvl="1">
              <a:buNone/>
              <a:defRPr/>
            </a:pPr>
            <a:r>
              <a:rPr lang="en-US" sz="1800" b="1" dirty="0" err="1">
                <a:latin typeface="Times New Roman" pitchFamily="18" charset="0"/>
                <a:cs typeface="Times New Roman" pitchFamily="18" charset="0"/>
              </a:rPr>
              <a:t>prg</a:t>
            </a:r>
            <a:r>
              <a:rPr lang="en-US" sz="1800" b="1" dirty="0">
                <a:latin typeface="Times New Roman" pitchFamily="18" charset="0"/>
                <a:cs typeface="Times New Roman" pitchFamily="18" charset="0"/>
              </a:rPr>
              <a:t> x; </a:t>
            </a:r>
          </a:p>
          <a:p>
            <a:pPr lvl="1">
              <a:buNone/>
              <a:defRPr/>
            </a:pPr>
            <a:r>
              <a:rPr lang="en-US" sz="1800" b="1" dirty="0" err="1">
                <a:latin typeface="Times New Roman" pitchFamily="18" charset="0"/>
                <a:cs typeface="Times New Roman" pitchFamily="18" charset="0"/>
              </a:rPr>
              <a:t>int</a:t>
            </a:r>
            <a:r>
              <a:rPr lang="en-US" sz="1800" b="1" dirty="0">
                <a:latin typeface="Times New Roman" pitchFamily="18" charset="0"/>
                <a:cs typeface="Times New Roman" pitchFamily="18" charset="0"/>
              </a:rPr>
              <a:t> a, b;</a:t>
            </a:r>
          </a:p>
          <a:p>
            <a:pPr lvl="1">
              <a:buNone/>
              <a:defRPr/>
            </a:pPr>
            <a:r>
              <a:rPr lang="en-US" sz="1800" b="1" dirty="0">
                <a:latin typeface="Times New Roman" pitchFamily="18" charset="0"/>
                <a:cs typeface="Times New Roman" pitchFamily="18" charset="0"/>
              </a:rPr>
              <a:t>a = 10; b = 20;</a:t>
            </a:r>
          </a:p>
          <a:p>
            <a:pPr lvl="1">
              <a:buNone/>
              <a:defRPr/>
            </a:pPr>
            <a:r>
              <a:rPr lang="en-US" sz="1800" b="1" dirty="0" err="1">
                <a:latin typeface="Times New Roman" pitchFamily="18" charset="0"/>
                <a:cs typeface="Times New Roman" pitchFamily="18" charset="0"/>
              </a:rPr>
              <a:t>cout</a:t>
            </a:r>
            <a:r>
              <a:rPr lang="en-US" sz="1800" b="1" dirty="0">
                <a:latin typeface="Times New Roman" pitchFamily="18" charset="0"/>
                <a:cs typeface="Times New Roman" pitchFamily="18" charset="0"/>
              </a:rPr>
              <a:t>&lt;&lt;"Sum of two numbers is"&lt;&lt;(</a:t>
            </a:r>
            <a:r>
              <a:rPr lang="en-US" sz="1800" b="1" dirty="0" err="1">
                <a:latin typeface="Times New Roman" pitchFamily="18" charset="0"/>
                <a:cs typeface="Times New Roman" pitchFamily="18" charset="0"/>
              </a:rPr>
              <a:t>a+b</a:t>
            </a:r>
            <a:r>
              <a:rPr lang="en-US" sz="1800" b="1" dirty="0">
                <a:latin typeface="Times New Roman" pitchFamily="18" charset="0"/>
                <a:cs typeface="Times New Roman" pitchFamily="18" charset="0"/>
              </a:rPr>
              <a:t>)&lt;&lt;</a:t>
            </a:r>
            <a:r>
              <a:rPr lang="en-US" sz="1800" b="1" dirty="0" err="1">
                <a:latin typeface="Times New Roman" pitchFamily="18" charset="0"/>
                <a:cs typeface="Times New Roman" pitchFamily="18" charset="0"/>
              </a:rPr>
              <a:t>endl</a:t>
            </a:r>
            <a:r>
              <a:rPr lang="en-US" sz="1800" b="1" dirty="0">
                <a:latin typeface="Times New Roman" pitchFamily="18" charset="0"/>
                <a:cs typeface="Times New Roman" pitchFamily="18" charset="0"/>
              </a:rPr>
              <a:t>;  	</a:t>
            </a:r>
          </a:p>
          <a:p>
            <a:pPr lvl="1">
              <a:buNone/>
              <a:defRPr/>
            </a:pPr>
            <a:r>
              <a:rPr lang="en-US" sz="1800" b="1" dirty="0">
                <a:latin typeface="Times New Roman" pitchFamily="18" charset="0"/>
                <a:cs typeface="Times New Roman" pitchFamily="18" charset="0"/>
              </a:rPr>
              <a:t>}</a:t>
            </a:r>
          </a:p>
        </p:txBody>
      </p:sp>
      <p:sp>
        <p:nvSpPr>
          <p:cNvPr id="6" name="Title 1"/>
          <p:cNvSpPr txBox="1">
            <a:spLocks/>
          </p:cNvSpPr>
          <p:nvPr/>
        </p:nvSpPr>
        <p:spPr>
          <a:xfrm>
            <a:off x="457200" y="762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zh-CN" sz="4000" b="1" dirty="0">
                <a:solidFill>
                  <a:schemeClr val="accent2"/>
                </a:solidFill>
                <a:effectLst>
                  <a:outerShdw blurRad="38100" dist="38100" dir="2700000" algn="tl">
                    <a:srgbClr val="000000">
                      <a:alpha val="43137"/>
                    </a:srgbClr>
                  </a:outerShdw>
                </a:effectLst>
                <a:latin typeface="+mj-lt"/>
                <a:ea typeface="+mj-ea"/>
                <a:cs typeface="+mj-cs"/>
              </a:rPr>
              <a:t>Quick Example</a:t>
            </a:r>
          </a:p>
        </p:txBody>
      </p:sp>
    </p:spTree>
  </p:cSld>
  <p:clrMapOvr>
    <a:masterClrMapping/>
  </p:clrMapOvr>
  <p:transition>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990599"/>
            <a:ext cx="4724400" cy="5638801"/>
          </a:xfrm>
          <a:prstGeom prst="rect">
            <a:avLst/>
          </a:prstGeom>
          <a:solidFill>
            <a:srgbClr val="FFFFCC"/>
          </a:solidFill>
        </p:spPr>
        <p:txBody>
          <a:bodyPr vert="horz" lIns="91440" tIns="45720" rIns="91440" bIns="45720" rtlCol="0">
            <a:noAutofit/>
          </a:bodyPr>
          <a:lstStyle/>
          <a:p>
            <a:pPr marL="742950" lvl="1" indent="-285750">
              <a:lnSpc>
                <a:spcPts val="1700"/>
              </a:lnSpc>
              <a:spcBef>
                <a:spcPct val="20000"/>
              </a:spcBef>
              <a:defRPr/>
            </a:pPr>
            <a:r>
              <a:rPr lang="en-US" b="1" dirty="0">
                <a:latin typeface="Times New Roman" pitchFamily="18" charset="0"/>
                <a:cs typeface="Times New Roman" pitchFamily="18" charset="0"/>
              </a:rPr>
              <a:t>#include &lt;</a:t>
            </a:r>
            <a:r>
              <a:rPr lang="en-US" b="1" dirty="0" err="1">
                <a:latin typeface="Times New Roman" pitchFamily="18" charset="0"/>
                <a:cs typeface="Times New Roman" pitchFamily="18" charset="0"/>
              </a:rPr>
              <a:t>iostream</a:t>
            </a:r>
            <a:r>
              <a:rPr lang="en-US" b="1" dirty="0">
                <a:latin typeface="Times New Roman" pitchFamily="18" charset="0"/>
                <a:cs typeface="Times New Roman" pitchFamily="18" charset="0"/>
              </a:rPr>
              <a:t>&gt;</a:t>
            </a:r>
          </a:p>
          <a:p>
            <a:pPr marL="742950" lvl="1" indent="-285750">
              <a:lnSpc>
                <a:spcPts val="1700"/>
              </a:lnSpc>
              <a:spcBef>
                <a:spcPct val="20000"/>
              </a:spcBef>
              <a:defRPr/>
            </a:pPr>
            <a:r>
              <a:rPr lang="en-US" b="1" dirty="0">
                <a:latin typeface="Times New Roman" pitchFamily="18" charset="0"/>
                <a:cs typeface="Times New Roman" pitchFamily="18" charset="0"/>
              </a:rPr>
              <a:t>using namespace std;</a:t>
            </a:r>
          </a:p>
          <a:p>
            <a:pPr marL="742950" lvl="1" indent="-285750">
              <a:lnSpc>
                <a:spcPts val="1700"/>
              </a:lnSpc>
              <a:spcBef>
                <a:spcPct val="20000"/>
              </a:spcBef>
              <a:defRPr/>
            </a:pPr>
            <a:r>
              <a:rPr lang="en-US" b="1" dirty="0">
                <a:latin typeface="Times New Roman" pitchFamily="18" charset="0"/>
                <a:cs typeface="Times New Roman" pitchFamily="18" charset="0"/>
              </a:rPr>
              <a:t>class Line{</a:t>
            </a:r>
          </a:p>
          <a:p>
            <a:pPr marL="742950" lvl="1" indent="-285750">
              <a:lnSpc>
                <a:spcPts val="1700"/>
              </a:lnSpc>
              <a:spcBef>
                <a:spcPct val="20000"/>
              </a:spcBef>
              <a:defRPr/>
            </a:pPr>
            <a:r>
              <a:rPr lang="en-US" b="1" dirty="0">
                <a:latin typeface="Times New Roman" pitchFamily="18" charset="0"/>
                <a:cs typeface="Times New Roman" pitchFamily="18" charset="0"/>
              </a:rPr>
              <a:t>   public:</a:t>
            </a:r>
          </a:p>
          <a:p>
            <a:pPr marL="742950" lvl="1" indent="-285750">
              <a:lnSpc>
                <a:spcPts val="1700"/>
              </a:lnSpc>
              <a:spcBef>
                <a:spcPct val="20000"/>
              </a:spcBef>
              <a:defRPr/>
            </a:pPr>
            <a:r>
              <a:rPr lang="en-US" b="1" dirty="0">
                <a:latin typeface="Times New Roman" pitchFamily="18" charset="0"/>
                <a:cs typeface="Times New Roman" pitchFamily="18" charset="0"/>
              </a:rPr>
              <a:t>   void </a:t>
            </a:r>
            <a:r>
              <a:rPr lang="en-US" b="1" dirty="0" err="1">
                <a:latin typeface="Times New Roman" pitchFamily="18" charset="0"/>
                <a:cs typeface="Times New Roman" pitchFamily="18" charset="0"/>
              </a:rPr>
              <a:t>setLength</a:t>
            </a:r>
            <a:r>
              <a:rPr lang="en-US" b="1" dirty="0">
                <a:latin typeface="Times New Roman" pitchFamily="18" charset="0"/>
                <a:cs typeface="Times New Roman" pitchFamily="18" charset="0"/>
              </a:rPr>
              <a:t>(double </a:t>
            </a:r>
            <a:r>
              <a:rPr lang="en-US" b="1" dirty="0" err="1">
                <a:latin typeface="Times New Roman" pitchFamily="18" charset="0"/>
                <a:cs typeface="Times New Roman" pitchFamily="18" charset="0"/>
              </a:rPr>
              <a:t>len</a:t>
            </a:r>
            <a:r>
              <a:rPr lang="en-US" b="1" dirty="0">
                <a:latin typeface="Times New Roman" pitchFamily="18" charset="0"/>
                <a:cs typeface="Times New Roman" pitchFamily="18" charset="0"/>
              </a:rPr>
              <a:t> );</a:t>
            </a:r>
          </a:p>
          <a:p>
            <a:pPr marL="742950" lvl="1" indent="-285750">
              <a:lnSpc>
                <a:spcPts val="1700"/>
              </a:lnSpc>
              <a:spcBef>
                <a:spcPct val="20000"/>
              </a:spcBef>
              <a:defRPr/>
            </a:pPr>
            <a:r>
              <a:rPr lang="en-US" b="1" dirty="0">
                <a:latin typeface="Times New Roman" pitchFamily="18" charset="0"/>
                <a:cs typeface="Times New Roman" pitchFamily="18" charset="0"/>
              </a:rPr>
              <a:t>   double </a:t>
            </a:r>
            <a:r>
              <a:rPr lang="en-US" b="1" dirty="0" err="1">
                <a:latin typeface="Times New Roman" pitchFamily="18" charset="0"/>
                <a:cs typeface="Times New Roman" pitchFamily="18" charset="0"/>
              </a:rPr>
              <a:t>getLength</a:t>
            </a:r>
            <a:r>
              <a:rPr lang="en-US" b="1" dirty="0">
                <a:latin typeface="Times New Roman" pitchFamily="18" charset="0"/>
                <a:cs typeface="Times New Roman" pitchFamily="18" charset="0"/>
              </a:rPr>
              <a:t>( void );</a:t>
            </a:r>
          </a:p>
          <a:p>
            <a:pPr marL="742950" lvl="1" indent="-285750">
              <a:lnSpc>
                <a:spcPts val="1700"/>
              </a:lnSpc>
              <a:spcBef>
                <a:spcPct val="20000"/>
              </a:spcBef>
              <a:defRPr/>
            </a:pPr>
            <a:r>
              <a:rPr lang="en-US" b="1" dirty="0">
                <a:latin typeface="Times New Roman" pitchFamily="18" charset="0"/>
                <a:cs typeface="Times New Roman" pitchFamily="18" charset="0"/>
              </a:rPr>
              <a:t>   Line();   </a:t>
            </a:r>
            <a:r>
              <a:rPr lang="en-US" b="1" dirty="0">
                <a:solidFill>
                  <a:schemeClr val="accent3">
                    <a:lumMod val="75000"/>
                  </a:schemeClr>
                </a:solidFill>
                <a:latin typeface="Times New Roman" pitchFamily="18" charset="0"/>
                <a:cs typeface="Times New Roman" pitchFamily="18" charset="0"/>
              </a:rPr>
              <a:t>// This is the constructor </a:t>
            </a:r>
            <a:r>
              <a:rPr lang="en-US" b="1" dirty="0">
                <a:latin typeface="Times New Roman" pitchFamily="18" charset="0"/>
                <a:cs typeface="Times New Roman" pitchFamily="18" charset="0"/>
              </a:rPr>
              <a:t>declaration</a:t>
            </a:r>
          </a:p>
          <a:p>
            <a:pPr marL="742950" lvl="1" indent="-285750">
              <a:lnSpc>
                <a:spcPts val="1700"/>
              </a:lnSpc>
              <a:spcBef>
                <a:spcPct val="20000"/>
              </a:spcBef>
              <a:defRPr/>
            </a:pPr>
            <a:r>
              <a:rPr lang="en-US" b="1" dirty="0">
                <a:latin typeface="Times New Roman" pitchFamily="18" charset="0"/>
                <a:cs typeface="Times New Roman" pitchFamily="18" charset="0"/>
              </a:rPr>
              <a:t>   ~Line();  /</a:t>
            </a:r>
            <a:r>
              <a:rPr lang="en-US" b="1" dirty="0">
                <a:solidFill>
                  <a:schemeClr val="accent3">
                    <a:lumMod val="75000"/>
                  </a:schemeClr>
                </a:solidFill>
                <a:latin typeface="Times New Roman" pitchFamily="18" charset="0"/>
                <a:cs typeface="Times New Roman" pitchFamily="18" charset="0"/>
              </a:rPr>
              <a:t>/ This is the destructor: </a:t>
            </a:r>
            <a:r>
              <a:rPr lang="en-US" b="1" dirty="0">
                <a:latin typeface="Times New Roman" pitchFamily="18" charset="0"/>
                <a:cs typeface="Times New Roman" pitchFamily="18" charset="0"/>
              </a:rPr>
              <a:t>declaration</a:t>
            </a:r>
          </a:p>
          <a:p>
            <a:pPr marL="742950" lvl="1" indent="-285750">
              <a:lnSpc>
                <a:spcPts val="1700"/>
              </a:lnSpc>
              <a:spcBef>
                <a:spcPct val="20000"/>
              </a:spcBef>
              <a:defRPr/>
            </a:pPr>
            <a:r>
              <a:rPr lang="en-US" b="1" dirty="0">
                <a:latin typeface="Times New Roman" pitchFamily="18" charset="0"/>
                <a:cs typeface="Times New Roman" pitchFamily="18" charset="0"/>
              </a:rPr>
              <a:t>   private:</a:t>
            </a:r>
          </a:p>
          <a:p>
            <a:pPr marL="742950" lvl="1" indent="-285750">
              <a:lnSpc>
                <a:spcPts val="1700"/>
              </a:lnSpc>
              <a:spcBef>
                <a:spcPct val="20000"/>
              </a:spcBef>
              <a:defRPr/>
            </a:pPr>
            <a:r>
              <a:rPr lang="en-US" b="1" dirty="0">
                <a:latin typeface="Times New Roman" pitchFamily="18" charset="0"/>
                <a:cs typeface="Times New Roman" pitchFamily="18" charset="0"/>
              </a:rPr>
              <a:t>   double length;</a:t>
            </a:r>
          </a:p>
          <a:p>
            <a:pPr marL="742950" lvl="1" indent="-285750">
              <a:lnSpc>
                <a:spcPts val="1700"/>
              </a:lnSpc>
              <a:spcBef>
                <a:spcPct val="20000"/>
              </a:spcBef>
              <a:defRPr/>
            </a:pPr>
            <a:r>
              <a:rPr lang="en-US" b="1" dirty="0">
                <a:latin typeface="Times New Roman" pitchFamily="18" charset="0"/>
                <a:cs typeface="Times New Roman" pitchFamily="18" charset="0"/>
              </a:rPr>
              <a:t>	};</a:t>
            </a:r>
          </a:p>
          <a:p>
            <a:pPr marL="742950" lvl="1" indent="-285750">
              <a:lnSpc>
                <a:spcPts val="1700"/>
              </a:lnSpc>
              <a:spcBef>
                <a:spcPct val="20000"/>
              </a:spcBef>
              <a:defRPr/>
            </a:pPr>
            <a:r>
              <a:rPr lang="en-US" b="1" dirty="0">
                <a:latin typeface="Times New Roman" pitchFamily="18" charset="0"/>
                <a:cs typeface="Times New Roman" pitchFamily="18" charset="0"/>
              </a:rPr>
              <a:t>  Line::Line(void){</a:t>
            </a:r>
          </a:p>
          <a:p>
            <a:pPr marL="742950" lvl="1" indent="-285750">
              <a:lnSpc>
                <a:spcPts val="1700"/>
              </a:lnSpc>
              <a:spcBef>
                <a:spcPct val="20000"/>
              </a:spcBef>
              <a:defRPr/>
            </a:pP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cout</a:t>
            </a:r>
            <a:r>
              <a:rPr lang="en-US" b="1" dirty="0">
                <a:latin typeface="Times New Roman" pitchFamily="18" charset="0"/>
                <a:cs typeface="Times New Roman" pitchFamily="18" charset="0"/>
              </a:rPr>
              <a:t> &lt;&lt; "Object is being created" &lt;&lt; </a:t>
            </a:r>
            <a:r>
              <a:rPr lang="en-US" b="1" dirty="0" err="1">
                <a:latin typeface="Times New Roman" pitchFamily="18" charset="0"/>
                <a:cs typeface="Times New Roman" pitchFamily="18" charset="0"/>
              </a:rPr>
              <a:t>endl</a:t>
            </a:r>
            <a:r>
              <a:rPr lang="en-US" b="1" dirty="0">
                <a:latin typeface="Times New Roman" pitchFamily="18" charset="0"/>
                <a:cs typeface="Times New Roman" pitchFamily="18" charset="0"/>
              </a:rPr>
              <a:t>;</a:t>
            </a:r>
          </a:p>
          <a:p>
            <a:pPr marL="742950" lvl="1" indent="-285750">
              <a:lnSpc>
                <a:spcPts val="1700"/>
              </a:lnSpc>
              <a:spcBef>
                <a:spcPct val="20000"/>
              </a:spcBef>
              <a:defRPr/>
            </a:pPr>
            <a:r>
              <a:rPr lang="en-US" b="1" dirty="0">
                <a:latin typeface="Times New Roman" pitchFamily="18" charset="0"/>
                <a:cs typeface="Times New Roman" pitchFamily="18" charset="0"/>
              </a:rPr>
              <a:t>	}</a:t>
            </a:r>
          </a:p>
          <a:p>
            <a:pPr marL="742950" lvl="1" indent="-285750">
              <a:lnSpc>
                <a:spcPts val="1700"/>
              </a:lnSpc>
              <a:spcBef>
                <a:spcPct val="20000"/>
              </a:spcBef>
              <a:defRPr/>
            </a:pPr>
            <a:r>
              <a:rPr lang="en-US" b="1" dirty="0">
                <a:latin typeface="Times New Roman" pitchFamily="18" charset="0"/>
                <a:cs typeface="Times New Roman" pitchFamily="18" charset="0"/>
              </a:rPr>
              <a:t>Line::~Line(void){</a:t>
            </a:r>
          </a:p>
          <a:p>
            <a:pPr marL="742950" lvl="1" indent="-285750">
              <a:lnSpc>
                <a:spcPts val="1700"/>
              </a:lnSpc>
              <a:spcBef>
                <a:spcPct val="20000"/>
              </a:spcBef>
              <a:defRPr/>
            </a:pP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cout</a:t>
            </a:r>
            <a:r>
              <a:rPr lang="en-US" b="1" dirty="0">
                <a:latin typeface="Times New Roman" pitchFamily="18" charset="0"/>
                <a:cs typeface="Times New Roman" pitchFamily="18" charset="0"/>
              </a:rPr>
              <a:t> &lt;&lt; "Object is being deleted" &lt;&lt; </a:t>
            </a:r>
            <a:r>
              <a:rPr lang="en-US" b="1" dirty="0" err="1">
                <a:latin typeface="Times New Roman" pitchFamily="18" charset="0"/>
                <a:cs typeface="Times New Roman" pitchFamily="18" charset="0"/>
              </a:rPr>
              <a:t>endl</a:t>
            </a:r>
            <a:r>
              <a:rPr lang="en-US" b="1" dirty="0">
                <a:latin typeface="Times New Roman" pitchFamily="18" charset="0"/>
                <a:cs typeface="Times New Roman" pitchFamily="18" charset="0"/>
              </a:rPr>
              <a:t>; </a:t>
            </a:r>
          </a:p>
          <a:p>
            <a:pPr marL="742950" lvl="1" indent="-285750">
              <a:lnSpc>
                <a:spcPts val="1700"/>
              </a:lnSpc>
              <a:spcBef>
                <a:spcPct val="20000"/>
              </a:spcBef>
              <a:defRPr/>
            </a:pPr>
            <a:r>
              <a:rPr lang="en-US" b="1" dirty="0">
                <a:latin typeface="Times New Roman" pitchFamily="18" charset="0"/>
                <a:cs typeface="Times New Roman" pitchFamily="18" charset="0"/>
              </a:rPr>
              <a:t>	}</a:t>
            </a:r>
          </a:p>
          <a:p>
            <a:pPr marL="742950" lvl="1" indent="-285750">
              <a:lnSpc>
                <a:spcPts val="1700"/>
              </a:lnSpc>
              <a:spcBef>
                <a:spcPct val="20000"/>
              </a:spcBef>
              <a:defRPr/>
            </a:pPr>
            <a:endParaRPr lang="en-US" b="1" dirty="0">
              <a:latin typeface="Times New Roman" pitchFamily="18" charset="0"/>
              <a:cs typeface="Times New Roman" pitchFamily="18" charset="0"/>
            </a:endParaRPr>
          </a:p>
        </p:txBody>
      </p:sp>
      <p:sp>
        <p:nvSpPr>
          <p:cNvPr id="3" name="Rectangle 2"/>
          <p:cNvSpPr/>
          <p:nvPr/>
        </p:nvSpPr>
        <p:spPr>
          <a:xfrm>
            <a:off x="4953000" y="1009328"/>
            <a:ext cx="4038600" cy="5176289"/>
          </a:xfrm>
          <a:prstGeom prst="rect">
            <a:avLst/>
          </a:prstGeom>
          <a:solidFill>
            <a:srgbClr val="FFFFCC"/>
          </a:solidFill>
        </p:spPr>
        <p:txBody>
          <a:bodyPr wrap="square">
            <a:spAutoFit/>
          </a:bodyPr>
          <a:lstStyle/>
          <a:p>
            <a:pPr marL="742950" lvl="1" indent="-285750">
              <a:lnSpc>
                <a:spcPts val="1700"/>
              </a:lnSpc>
              <a:spcBef>
                <a:spcPct val="20000"/>
              </a:spcBef>
              <a:defRPr/>
            </a:pPr>
            <a:endParaRPr lang="en-US" b="1" dirty="0">
              <a:latin typeface="Times New Roman" pitchFamily="18" charset="0"/>
              <a:cs typeface="Times New Roman" pitchFamily="18" charset="0"/>
            </a:endParaRPr>
          </a:p>
          <a:p>
            <a:pPr marL="742950" lvl="1" indent="-285750">
              <a:lnSpc>
                <a:spcPts val="1700"/>
              </a:lnSpc>
              <a:spcBef>
                <a:spcPct val="20000"/>
              </a:spcBef>
              <a:defRPr/>
            </a:pPr>
            <a:r>
              <a:rPr lang="en-US" b="1" dirty="0">
                <a:latin typeface="Times New Roman" pitchFamily="18" charset="0"/>
                <a:cs typeface="Times New Roman" pitchFamily="18" charset="0"/>
              </a:rPr>
              <a:t>void Line::</a:t>
            </a:r>
            <a:r>
              <a:rPr lang="en-US" b="1" dirty="0" err="1">
                <a:latin typeface="Times New Roman" pitchFamily="18" charset="0"/>
                <a:cs typeface="Times New Roman" pitchFamily="18" charset="0"/>
              </a:rPr>
              <a:t>setLength</a:t>
            </a:r>
            <a:r>
              <a:rPr lang="en-US" b="1" dirty="0">
                <a:latin typeface="Times New Roman" pitchFamily="18" charset="0"/>
                <a:cs typeface="Times New Roman" pitchFamily="18" charset="0"/>
              </a:rPr>
              <a:t>( double </a:t>
            </a:r>
            <a:r>
              <a:rPr lang="en-US" b="1" dirty="0" err="1">
                <a:latin typeface="Times New Roman" pitchFamily="18" charset="0"/>
                <a:cs typeface="Times New Roman" pitchFamily="18" charset="0"/>
              </a:rPr>
              <a:t>len</a:t>
            </a:r>
            <a:r>
              <a:rPr lang="en-US" b="1" dirty="0">
                <a:latin typeface="Times New Roman" pitchFamily="18" charset="0"/>
                <a:cs typeface="Times New Roman" pitchFamily="18" charset="0"/>
              </a:rPr>
              <a:t> )</a:t>
            </a:r>
          </a:p>
          <a:p>
            <a:pPr marL="742950" lvl="1" indent="-285750">
              <a:lnSpc>
                <a:spcPts val="1700"/>
              </a:lnSpc>
              <a:spcBef>
                <a:spcPct val="20000"/>
              </a:spcBef>
              <a:defRPr/>
            </a:pPr>
            <a:r>
              <a:rPr lang="en-US" b="1" dirty="0">
                <a:latin typeface="Times New Roman" pitchFamily="18" charset="0"/>
                <a:cs typeface="Times New Roman" pitchFamily="18" charset="0"/>
              </a:rPr>
              <a:t>{</a:t>
            </a:r>
          </a:p>
          <a:p>
            <a:pPr marL="742950" lvl="1" indent="-285750">
              <a:lnSpc>
                <a:spcPts val="1700"/>
              </a:lnSpc>
              <a:spcBef>
                <a:spcPct val="20000"/>
              </a:spcBef>
              <a:defRPr/>
            </a:pPr>
            <a:r>
              <a:rPr lang="en-US" b="1" dirty="0">
                <a:latin typeface="Times New Roman" pitchFamily="18" charset="0"/>
                <a:cs typeface="Times New Roman" pitchFamily="18" charset="0"/>
              </a:rPr>
              <a:t>    length = </a:t>
            </a:r>
            <a:r>
              <a:rPr lang="en-US" b="1" dirty="0" err="1">
                <a:latin typeface="Times New Roman" pitchFamily="18" charset="0"/>
                <a:cs typeface="Times New Roman" pitchFamily="18" charset="0"/>
              </a:rPr>
              <a:t>len</a:t>
            </a:r>
            <a:r>
              <a:rPr lang="en-US" b="1" dirty="0">
                <a:latin typeface="Times New Roman" pitchFamily="18" charset="0"/>
                <a:cs typeface="Times New Roman" pitchFamily="18" charset="0"/>
              </a:rPr>
              <a:t>;</a:t>
            </a:r>
          </a:p>
          <a:p>
            <a:pPr marL="742950" lvl="1" indent="-285750">
              <a:lnSpc>
                <a:spcPts val="1700"/>
              </a:lnSpc>
              <a:spcBef>
                <a:spcPct val="20000"/>
              </a:spcBef>
              <a:defRPr/>
            </a:pPr>
            <a:r>
              <a:rPr lang="en-US" b="1" dirty="0">
                <a:latin typeface="Times New Roman" pitchFamily="18" charset="0"/>
                <a:cs typeface="Times New Roman" pitchFamily="18" charset="0"/>
              </a:rPr>
              <a:t>}</a:t>
            </a:r>
          </a:p>
          <a:p>
            <a:pPr marL="742950" lvl="1" indent="-285750">
              <a:lnSpc>
                <a:spcPts val="1700"/>
              </a:lnSpc>
              <a:spcBef>
                <a:spcPct val="20000"/>
              </a:spcBef>
              <a:defRPr/>
            </a:pPr>
            <a:r>
              <a:rPr lang="en-US" b="1" dirty="0">
                <a:latin typeface="Times New Roman" pitchFamily="18" charset="0"/>
                <a:cs typeface="Times New Roman" pitchFamily="18" charset="0"/>
              </a:rPr>
              <a:t>   double Line::</a:t>
            </a:r>
            <a:r>
              <a:rPr lang="en-US" b="1" dirty="0" err="1">
                <a:latin typeface="Times New Roman" pitchFamily="18" charset="0"/>
                <a:cs typeface="Times New Roman" pitchFamily="18" charset="0"/>
              </a:rPr>
              <a:t>getLength</a:t>
            </a:r>
            <a:r>
              <a:rPr lang="en-US" b="1" dirty="0">
                <a:latin typeface="Times New Roman" pitchFamily="18" charset="0"/>
                <a:cs typeface="Times New Roman" pitchFamily="18" charset="0"/>
              </a:rPr>
              <a:t>( void )</a:t>
            </a:r>
          </a:p>
          <a:p>
            <a:pPr marL="742950" lvl="1" indent="-285750">
              <a:lnSpc>
                <a:spcPts val="1700"/>
              </a:lnSpc>
              <a:spcBef>
                <a:spcPct val="20000"/>
              </a:spcBef>
              <a:defRPr/>
            </a:pPr>
            <a:r>
              <a:rPr lang="en-US" b="1" dirty="0">
                <a:latin typeface="Times New Roman" pitchFamily="18" charset="0"/>
                <a:cs typeface="Times New Roman" pitchFamily="18" charset="0"/>
              </a:rPr>
              <a:t>{</a:t>
            </a:r>
          </a:p>
          <a:p>
            <a:pPr marL="742950" lvl="1" indent="-285750">
              <a:lnSpc>
                <a:spcPts val="1700"/>
              </a:lnSpc>
              <a:spcBef>
                <a:spcPct val="20000"/>
              </a:spcBef>
              <a:defRPr/>
            </a:pPr>
            <a:r>
              <a:rPr lang="en-US" b="1" dirty="0">
                <a:latin typeface="Times New Roman" pitchFamily="18" charset="0"/>
                <a:cs typeface="Times New Roman" pitchFamily="18" charset="0"/>
              </a:rPr>
              <a:t>    return length;}</a:t>
            </a:r>
          </a:p>
          <a:p>
            <a:pPr marL="742950" lvl="1" indent="-285750">
              <a:lnSpc>
                <a:spcPts val="1700"/>
              </a:lnSpc>
              <a:spcBef>
                <a:spcPct val="20000"/>
              </a:spcBef>
              <a:defRPr/>
            </a:pPr>
            <a:r>
              <a:rPr lang="en-US" b="1" dirty="0">
                <a:solidFill>
                  <a:schemeClr val="accent3">
                    <a:lumMod val="75000"/>
                  </a:schemeClr>
                </a:solidFill>
                <a:latin typeface="Times New Roman" pitchFamily="18" charset="0"/>
                <a:cs typeface="Times New Roman" pitchFamily="18" charset="0"/>
              </a:rPr>
              <a:t>// Main function for the program</a:t>
            </a:r>
          </a:p>
          <a:p>
            <a:pPr marL="742950" lvl="1" indent="-285750">
              <a:lnSpc>
                <a:spcPts val="1700"/>
              </a:lnSpc>
              <a:spcBef>
                <a:spcPct val="20000"/>
              </a:spcBef>
              <a:defRPr/>
            </a:pPr>
            <a:r>
              <a:rPr lang="en-US" b="1" dirty="0" err="1">
                <a:latin typeface="Times New Roman" pitchFamily="18" charset="0"/>
                <a:cs typeface="Times New Roman" pitchFamily="18" charset="0"/>
              </a:rPr>
              <a:t>int</a:t>
            </a:r>
            <a:r>
              <a:rPr lang="en-US" b="1" dirty="0">
                <a:latin typeface="Times New Roman" pitchFamily="18" charset="0"/>
                <a:cs typeface="Times New Roman" pitchFamily="18" charset="0"/>
              </a:rPr>
              <a:t> main( )</a:t>
            </a:r>
          </a:p>
          <a:p>
            <a:pPr marL="742950" lvl="1" indent="-285750">
              <a:lnSpc>
                <a:spcPts val="1700"/>
              </a:lnSpc>
              <a:spcBef>
                <a:spcPct val="20000"/>
              </a:spcBef>
              <a:defRPr/>
            </a:pPr>
            <a:r>
              <a:rPr lang="en-US" b="1" dirty="0">
                <a:latin typeface="Times New Roman" pitchFamily="18" charset="0"/>
                <a:cs typeface="Times New Roman" pitchFamily="18" charset="0"/>
              </a:rPr>
              <a:t>{</a:t>
            </a:r>
          </a:p>
          <a:p>
            <a:pPr marL="742950" lvl="1" indent="-285750">
              <a:lnSpc>
                <a:spcPts val="1700"/>
              </a:lnSpc>
              <a:spcBef>
                <a:spcPct val="20000"/>
              </a:spcBef>
              <a:defRPr/>
            </a:pPr>
            <a:r>
              <a:rPr lang="en-US" b="1" dirty="0">
                <a:latin typeface="Times New Roman" pitchFamily="18" charset="0"/>
                <a:cs typeface="Times New Roman" pitchFamily="18" charset="0"/>
              </a:rPr>
              <a:t>Line </a:t>
            </a:r>
            <a:r>
              <a:rPr lang="en-US" b="1" dirty="0" err="1">
                <a:latin typeface="Times New Roman" pitchFamily="18" charset="0"/>
                <a:cs typeface="Times New Roman" pitchFamily="18" charset="0"/>
              </a:rPr>
              <a:t>line</a:t>
            </a:r>
            <a:r>
              <a:rPr lang="en-US" b="1" dirty="0">
                <a:latin typeface="Times New Roman" pitchFamily="18" charset="0"/>
                <a:cs typeface="Times New Roman" pitchFamily="18" charset="0"/>
              </a:rPr>
              <a:t>;</a:t>
            </a:r>
          </a:p>
          <a:p>
            <a:pPr marL="742950" lvl="1" indent="-285750">
              <a:lnSpc>
                <a:spcPts val="1700"/>
              </a:lnSpc>
              <a:spcBef>
                <a:spcPct val="20000"/>
              </a:spcBef>
              <a:defRPr/>
            </a:pPr>
            <a:r>
              <a:rPr lang="en-US" b="1" dirty="0">
                <a:solidFill>
                  <a:schemeClr val="accent3">
                    <a:lumMod val="75000"/>
                  </a:schemeClr>
                </a:solidFill>
                <a:latin typeface="Times New Roman" pitchFamily="18" charset="0"/>
                <a:cs typeface="Times New Roman" pitchFamily="18" charset="0"/>
              </a:rPr>
              <a:t>// set line length</a:t>
            </a:r>
          </a:p>
          <a:p>
            <a:pPr marL="742950" lvl="1" indent="-285750">
              <a:lnSpc>
                <a:spcPts val="1700"/>
              </a:lnSpc>
              <a:spcBef>
                <a:spcPct val="20000"/>
              </a:spcBef>
              <a:defRPr/>
            </a:pPr>
            <a:r>
              <a:rPr lang="en-US" b="1" dirty="0" err="1">
                <a:latin typeface="Times New Roman" pitchFamily="18" charset="0"/>
                <a:cs typeface="Times New Roman" pitchFamily="18" charset="0"/>
              </a:rPr>
              <a:t>line.setLength</a:t>
            </a:r>
            <a:r>
              <a:rPr lang="en-US" b="1" dirty="0">
                <a:latin typeface="Times New Roman" pitchFamily="18" charset="0"/>
                <a:cs typeface="Times New Roman" pitchFamily="18" charset="0"/>
              </a:rPr>
              <a:t>(6.0); </a:t>
            </a:r>
          </a:p>
          <a:p>
            <a:pPr marL="742950" lvl="1" indent="-285750">
              <a:lnSpc>
                <a:spcPts val="1700"/>
              </a:lnSpc>
              <a:spcBef>
                <a:spcPct val="20000"/>
              </a:spcBef>
              <a:defRPr/>
            </a:pPr>
            <a:r>
              <a:rPr lang="en-US" b="1" dirty="0" err="1">
                <a:latin typeface="Times New Roman" pitchFamily="18" charset="0"/>
                <a:cs typeface="Times New Roman" pitchFamily="18" charset="0"/>
              </a:rPr>
              <a:t>cout</a:t>
            </a:r>
            <a:r>
              <a:rPr lang="en-US" b="1" dirty="0">
                <a:latin typeface="Times New Roman" pitchFamily="18" charset="0"/>
                <a:cs typeface="Times New Roman" pitchFamily="18" charset="0"/>
              </a:rPr>
              <a:t> &lt;&lt; "Length of line : " &lt;&lt; </a:t>
            </a:r>
            <a:r>
              <a:rPr lang="en-US" b="1" dirty="0" err="1">
                <a:latin typeface="Times New Roman" pitchFamily="18" charset="0"/>
                <a:cs typeface="Times New Roman" pitchFamily="18" charset="0"/>
              </a:rPr>
              <a:t>line.getLength</a:t>
            </a:r>
            <a:r>
              <a:rPr lang="en-US" b="1" dirty="0">
                <a:latin typeface="Times New Roman" pitchFamily="18" charset="0"/>
                <a:cs typeface="Times New Roman" pitchFamily="18" charset="0"/>
              </a:rPr>
              <a:t>() &lt;&lt;</a:t>
            </a:r>
            <a:r>
              <a:rPr lang="en-US" b="1" dirty="0" err="1">
                <a:latin typeface="Times New Roman" pitchFamily="18" charset="0"/>
                <a:cs typeface="Times New Roman" pitchFamily="18" charset="0"/>
              </a:rPr>
              <a:t>endl</a:t>
            </a:r>
            <a:r>
              <a:rPr lang="en-US" b="1" dirty="0">
                <a:latin typeface="Times New Roman" pitchFamily="18" charset="0"/>
                <a:cs typeface="Times New Roman" pitchFamily="18" charset="0"/>
              </a:rPr>
              <a:t>;</a:t>
            </a:r>
          </a:p>
          <a:p>
            <a:pPr marL="742950" lvl="1" indent="-285750">
              <a:lnSpc>
                <a:spcPts val="1700"/>
              </a:lnSpc>
              <a:spcBef>
                <a:spcPct val="20000"/>
              </a:spcBef>
              <a:defRPr/>
            </a:pPr>
            <a:r>
              <a:rPr lang="en-US" b="1" dirty="0">
                <a:latin typeface="Times New Roman" pitchFamily="18" charset="0"/>
                <a:cs typeface="Times New Roman" pitchFamily="18" charset="0"/>
              </a:rPr>
              <a:t> return 0;</a:t>
            </a:r>
          </a:p>
          <a:p>
            <a:pPr marL="742950" lvl="1" indent="-285750">
              <a:lnSpc>
                <a:spcPts val="1700"/>
              </a:lnSpc>
              <a:spcBef>
                <a:spcPct val="20000"/>
              </a:spcBef>
              <a:defRPr/>
            </a:pPr>
            <a:r>
              <a:rPr lang="en-US" b="1" dirty="0">
                <a:latin typeface="Times New Roman" pitchFamily="18" charset="0"/>
                <a:cs typeface="Times New Roman" pitchFamily="18" charset="0"/>
              </a:rPr>
              <a:t>}</a:t>
            </a:r>
          </a:p>
          <a:p>
            <a:pPr marL="742950" lvl="1" indent="-285750">
              <a:lnSpc>
                <a:spcPts val="1700"/>
              </a:lnSpc>
              <a:spcBef>
                <a:spcPct val="20000"/>
              </a:spcBef>
              <a:defRPr/>
            </a:pPr>
            <a:endParaRPr lang="en-US" b="1" dirty="0">
              <a:latin typeface="Times New Roman" pitchFamily="18" charset="0"/>
              <a:cs typeface="Times New Roman" pitchFamily="18" charset="0"/>
            </a:endParaRPr>
          </a:p>
        </p:txBody>
      </p:sp>
      <p:sp>
        <p:nvSpPr>
          <p:cNvPr id="4" name="Title 1"/>
          <p:cNvSpPr txBox="1">
            <a:spLocks/>
          </p:cNvSpPr>
          <p:nvPr/>
        </p:nvSpPr>
        <p:spPr>
          <a:xfrm>
            <a:off x="457200" y="76200"/>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zh-CN" sz="4000" b="1" dirty="0">
                <a:solidFill>
                  <a:schemeClr val="accent2"/>
                </a:solidFill>
                <a:effectLst>
                  <a:outerShdw blurRad="38100" dist="38100" dir="2700000" algn="tl">
                    <a:srgbClr val="000000">
                      <a:alpha val="43137"/>
                    </a:srgbClr>
                  </a:outerShdw>
                </a:effectLst>
                <a:latin typeface="+mj-lt"/>
                <a:ea typeface="+mj-ea"/>
                <a:cs typeface="+mj-cs"/>
              </a:rPr>
              <a:t> Example</a:t>
            </a:r>
          </a:p>
        </p:txBody>
      </p:sp>
    </p:spTree>
  </p:cSld>
  <p:clrMapOvr>
    <a:masterClrMapping/>
  </p:clrMapOvr>
  <p:transition>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CB673-9583-CC60-3D3D-59D989F81F27}"/>
              </a:ext>
            </a:extLst>
          </p:cNvPr>
          <p:cNvSpPr>
            <a:spLocks noGrp="1"/>
          </p:cNvSpPr>
          <p:nvPr>
            <p:ph type="title"/>
          </p:nvPr>
        </p:nvSpPr>
        <p:spPr/>
        <p:txBody>
          <a:bodyPr/>
          <a:lstStyle/>
          <a:p>
            <a:r>
              <a:rPr lang="en-GB" dirty="0"/>
              <a:t>Copy Constructor</a:t>
            </a:r>
            <a:endParaRPr lang="en-US" dirty="0"/>
          </a:p>
        </p:txBody>
      </p:sp>
      <p:sp>
        <p:nvSpPr>
          <p:cNvPr id="3" name="Content Placeholder 2">
            <a:extLst>
              <a:ext uri="{FF2B5EF4-FFF2-40B4-BE49-F238E27FC236}">
                <a16:creationId xmlns:a16="http://schemas.microsoft.com/office/drawing/2014/main" id="{F00A76FB-3642-1E64-7E58-48C037B23913}"/>
              </a:ext>
            </a:extLst>
          </p:cNvPr>
          <p:cNvSpPr>
            <a:spLocks noGrp="1"/>
          </p:cNvSpPr>
          <p:nvPr>
            <p:ph idx="1"/>
          </p:nvPr>
        </p:nvSpPr>
        <p:spPr/>
        <p:txBody>
          <a:bodyPr/>
          <a:lstStyle/>
          <a:p>
            <a:pPr marL="0" indent="0">
              <a:buNone/>
            </a:pPr>
            <a:r>
              <a:rPr lang="en-GB" b="0" i="0" dirty="0">
                <a:solidFill>
                  <a:srgbClr val="2D3140"/>
                </a:solidFill>
                <a:effectLst/>
                <a:latin typeface="Open Sans" panose="020B0606030504020204" pitchFamily="34" charset="0"/>
              </a:rPr>
              <a:t>A </a:t>
            </a:r>
            <a:r>
              <a:rPr lang="en-GB" b="1" i="0" dirty="0">
                <a:solidFill>
                  <a:srgbClr val="2D3140"/>
                </a:solidFill>
                <a:effectLst/>
                <a:latin typeface="Open Sans" panose="020B0606030504020204" pitchFamily="34" charset="0"/>
              </a:rPr>
              <a:t>copy constructor</a:t>
            </a:r>
            <a:r>
              <a:rPr lang="en-GB" b="0" i="0" dirty="0">
                <a:solidFill>
                  <a:srgbClr val="2D3140"/>
                </a:solidFill>
                <a:effectLst/>
                <a:latin typeface="Open Sans" panose="020B0606030504020204" pitchFamily="34" charset="0"/>
              </a:rPr>
              <a:t> is a constructor that is used to initialize an object with an existing object of the same type. After the copy constructor executes, the newly created object should be a copy of the object passed in as the initializer.</a:t>
            </a:r>
            <a:endParaRPr lang="en-US" dirty="0"/>
          </a:p>
        </p:txBody>
      </p:sp>
    </p:spTree>
    <p:extLst>
      <p:ext uri="{BB962C8B-B14F-4D97-AF65-F5344CB8AC3E}">
        <p14:creationId xmlns:p14="http://schemas.microsoft.com/office/powerpoint/2010/main" val="1160306315"/>
      </p:ext>
    </p:extLst>
  </p:cSld>
  <p:clrMapOvr>
    <a:masterClrMapping/>
  </p:clrMapOvr>
  <p:transition>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19991-74FE-B8BE-1B95-6424881184F3}"/>
              </a:ext>
            </a:extLst>
          </p:cNvPr>
          <p:cNvSpPr>
            <a:spLocks noGrp="1"/>
          </p:cNvSpPr>
          <p:nvPr>
            <p:ph type="title"/>
          </p:nvPr>
        </p:nvSpPr>
        <p:spPr/>
        <p:txBody>
          <a:bodyPr/>
          <a:lstStyle/>
          <a:p>
            <a:r>
              <a:rPr lang="en-GB" dirty="0"/>
              <a:t>Copy Constructor</a:t>
            </a:r>
            <a:endParaRPr lang="en-US" dirty="0"/>
          </a:p>
        </p:txBody>
      </p:sp>
      <p:sp>
        <p:nvSpPr>
          <p:cNvPr id="3" name="Content Placeholder 2">
            <a:extLst>
              <a:ext uri="{FF2B5EF4-FFF2-40B4-BE49-F238E27FC236}">
                <a16:creationId xmlns:a16="http://schemas.microsoft.com/office/drawing/2014/main" id="{BD314A13-63B8-C149-0F84-415E45C744C2}"/>
              </a:ext>
            </a:extLst>
          </p:cNvPr>
          <p:cNvSpPr>
            <a:spLocks noGrp="1"/>
          </p:cNvSpPr>
          <p:nvPr>
            <p:ph sz="half" idx="1"/>
          </p:nvPr>
        </p:nvSpPr>
        <p:spPr/>
        <p:txBody>
          <a:bodyPr>
            <a:normAutofit fontScale="47500" lnSpcReduction="20000"/>
          </a:bodyPr>
          <a:lstStyle/>
          <a:p>
            <a:pPr marL="0" indent="0">
              <a:buNone/>
            </a:pPr>
            <a:r>
              <a:rPr lang="en-US" dirty="0"/>
              <a:t>#include &lt;iostream&gt;</a:t>
            </a:r>
          </a:p>
          <a:p>
            <a:pPr marL="0" indent="0">
              <a:buNone/>
            </a:pPr>
            <a:endParaRPr lang="en-US" dirty="0"/>
          </a:p>
          <a:p>
            <a:pPr marL="0" indent="0">
              <a:buNone/>
            </a:pPr>
            <a:r>
              <a:rPr lang="en-US" dirty="0"/>
              <a:t>class Fraction</a:t>
            </a:r>
          </a:p>
          <a:p>
            <a:pPr marL="0" indent="0">
              <a:buNone/>
            </a:pPr>
            <a:r>
              <a:rPr lang="en-US" dirty="0"/>
              <a:t>{</a:t>
            </a:r>
          </a:p>
          <a:p>
            <a:pPr marL="0" indent="0">
              <a:buNone/>
            </a:pPr>
            <a:r>
              <a:rPr lang="en-US" dirty="0"/>
              <a:t>private:</a:t>
            </a:r>
          </a:p>
          <a:p>
            <a:pPr marL="0" indent="0">
              <a:buNone/>
            </a:pPr>
            <a:r>
              <a:rPr lang="en-US" dirty="0"/>
              <a:t>    int </a:t>
            </a:r>
            <a:r>
              <a:rPr lang="en-US" dirty="0" err="1"/>
              <a:t>m_numerator</a:t>
            </a:r>
            <a:r>
              <a:rPr lang="en-US" dirty="0"/>
              <a:t>{ 0 };</a:t>
            </a:r>
          </a:p>
          <a:p>
            <a:pPr marL="0" indent="0">
              <a:buNone/>
            </a:pPr>
            <a:r>
              <a:rPr lang="en-US" dirty="0"/>
              <a:t>    int </a:t>
            </a:r>
            <a:r>
              <a:rPr lang="en-US" dirty="0" err="1"/>
              <a:t>m_denominator</a:t>
            </a:r>
            <a:r>
              <a:rPr lang="en-US" dirty="0"/>
              <a:t>{ 1 };</a:t>
            </a:r>
          </a:p>
          <a:p>
            <a:pPr marL="0" indent="0">
              <a:buNone/>
            </a:pPr>
            <a:endParaRPr lang="en-US" dirty="0"/>
          </a:p>
          <a:p>
            <a:pPr marL="0" indent="0">
              <a:buNone/>
            </a:pPr>
            <a:r>
              <a:rPr lang="en-US" dirty="0"/>
              <a:t>public:</a:t>
            </a:r>
          </a:p>
          <a:p>
            <a:pPr marL="0" indent="0">
              <a:buNone/>
            </a:pPr>
            <a:r>
              <a:rPr lang="en-US" dirty="0"/>
              <a:t>    // Default constructor</a:t>
            </a:r>
          </a:p>
          <a:p>
            <a:pPr marL="0" indent="0">
              <a:buNone/>
            </a:pPr>
            <a:r>
              <a:rPr lang="en-US" dirty="0"/>
              <a:t>    Fraction(int numerator=0, int denominator=1)</a:t>
            </a:r>
          </a:p>
          <a:p>
            <a:pPr marL="0" indent="0">
              <a:buNone/>
            </a:pPr>
            <a:r>
              <a:rPr lang="en-US" dirty="0"/>
              <a:t>        : </a:t>
            </a:r>
            <a:r>
              <a:rPr lang="en-US" dirty="0" err="1"/>
              <a:t>m_numerator</a:t>
            </a:r>
            <a:r>
              <a:rPr lang="en-US" dirty="0"/>
              <a:t>{numerator}, </a:t>
            </a:r>
            <a:r>
              <a:rPr lang="en-US" dirty="0" err="1"/>
              <a:t>m_denominator</a:t>
            </a:r>
            <a:r>
              <a:rPr lang="en-US" dirty="0"/>
              <a:t>{denominator}</a:t>
            </a:r>
          </a:p>
          <a:p>
            <a:pPr marL="0" indent="0">
              <a:buNone/>
            </a:pPr>
            <a:r>
              <a:rPr lang="en-US" dirty="0"/>
              <a:t>    {</a:t>
            </a:r>
          </a:p>
          <a:p>
            <a:pPr marL="0" indent="0">
              <a:buNone/>
            </a:pPr>
            <a:r>
              <a:rPr lang="en-US" dirty="0"/>
              <a:t>    }</a:t>
            </a:r>
          </a:p>
          <a:p>
            <a:pPr marL="0" indent="0">
              <a:buNone/>
            </a:pPr>
            <a:endParaRPr lang="en-US" dirty="0"/>
          </a:p>
          <a:p>
            <a:pPr marL="0" indent="0">
              <a:buNone/>
            </a:pPr>
            <a:r>
              <a:rPr lang="en-US" dirty="0"/>
              <a:t>    void print() </a:t>
            </a:r>
          </a:p>
          <a:p>
            <a:pPr marL="0" indent="0">
              <a:buNone/>
            </a:pPr>
            <a:r>
              <a:rPr lang="en-US" dirty="0"/>
              <a:t>    {</a:t>
            </a:r>
          </a:p>
          <a:p>
            <a:pPr marL="0" indent="0">
              <a:buNone/>
            </a:pPr>
            <a:r>
              <a:rPr lang="en-US" dirty="0"/>
              <a:t>        std::</a:t>
            </a:r>
            <a:r>
              <a:rPr lang="en-US" dirty="0" err="1"/>
              <a:t>cout</a:t>
            </a:r>
            <a:r>
              <a:rPr lang="en-US" dirty="0"/>
              <a:t> &lt;&lt; "Fraction(" &lt;&lt; </a:t>
            </a:r>
            <a:r>
              <a:rPr lang="en-US" dirty="0" err="1"/>
              <a:t>m_numerator</a:t>
            </a:r>
            <a:r>
              <a:rPr lang="en-US" dirty="0"/>
              <a:t> &lt;&lt; ", " &lt;&lt; </a:t>
            </a:r>
            <a:r>
              <a:rPr lang="en-US" dirty="0" err="1"/>
              <a:t>m_denominator</a:t>
            </a:r>
            <a:r>
              <a:rPr lang="en-US" dirty="0"/>
              <a:t> &lt;&lt; ")\n";</a:t>
            </a:r>
          </a:p>
          <a:p>
            <a:pPr marL="0" indent="0">
              <a:buNone/>
            </a:pPr>
            <a:r>
              <a:rPr lang="en-US" dirty="0"/>
              <a:t>    }</a:t>
            </a:r>
          </a:p>
          <a:p>
            <a:pPr marL="0" indent="0">
              <a:buNone/>
            </a:pPr>
            <a:r>
              <a:rPr lang="en-US" dirty="0"/>
              <a:t>};</a:t>
            </a:r>
          </a:p>
          <a:p>
            <a:endParaRPr lang="en-US" dirty="0"/>
          </a:p>
        </p:txBody>
      </p:sp>
      <p:sp>
        <p:nvSpPr>
          <p:cNvPr id="4" name="Content Placeholder 3">
            <a:extLst>
              <a:ext uri="{FF2B5EF4-FFF2-40B4-BE49-F238E27FC236}">
                <a16:creationId xmlns:a16="http://schemas.microsoft.com/office/drawing/2014/main" id="{F486FFBB-553B-0C79-2C8A-3FC2CB8F8F6F}"/>
              </a:ext>
            </a:extLst>
          </p:cNvPr>
          <p:cNvSpPr>
            <a:spLocks noGrp="1"/>
          </p:cNvSpPr>
          <p:nvPr>
            <p:ph sz="half" idx="2"/>
          </p:nvPr>
        </p:nvSpPr>
        <p:spPr/>
        <p:txBody>
          <a:bodyPr>
            <a:normAutofit fontScale="47500" lnSpcReduction="20000"/>
          </a:bodyPr>
          <a:lstStyle/>
          <a:p>
            <a:pPr marL="0" indent="0">
              <a:buNone/>
            </a:pPr>
            <a:r>
              <a:rPr lang="en-US" dirty="0"/>
              <a:t>int main()</a:t>
            </a:r>
          </a:p>
          <a:p>
            <a:pPr marL="0" indent="0">
              <a:buNone/>
            </a:pPr>
            <a:r>
              <a:rPr lang="en-US" dirty="0"/>
              <a:t>{</a:t>
            </a:r>
          </a:p>
          <a:p>
            <a:pPr marL="0" indent="0">
              <a:buNone/>
            </a:pPr>
            <a:r>
              <a:rPr lang="en-US" dirty="0"/>
              <a:t>    Fraction f { 5, 3 };  // Calls Fraction(int, int) constructor</a:t>
            </a:r>
          </a:p>
          <a:p>
            <a:pPr marL="0" indent="0">
              <a:buNone/>
            </a:pPr>
            <a:r>
              <a:rPr lang="en-US" dirty="0"/>
              <a:t>    Fraction </a:t>
            </a:r>
            <a:r>
              <a:rPr lang="en-US" dirty="0" err="1"/>
              <a:t>fCopy</a:t>
            </a:r>
            <a:r>
              <a:rPr lang="en-US" dirty="0"/>
              <a:t> { f }; // What constructor is used here?</a:t>
            </a:r>
          </a:p>
          <a:p>
            <a:pPr marL="0" indent="0">
              <a:buNone/>
            </a:pPr>
            <a:endParaRPr lang="en-US" dirty="0"/>
          </a:p>
          <a:p>
            <a:pPr marL="0" indent="0">
              <a:buNone/>
            </a:pPr>
            <a:r>
              <a:rPr lang="en-US" dirty="0"/>
              <a:t>    </a:t>
            </a:r>
            <a:r>
              <a:rPr lang="en-US" dirty="0" err="1"/>
              <a:t>f.print</a:t>
            </a:r>
            <a:r>
              <a:rPr lang="en-US" dirty="0"/>
              <a:t>();</a:t>
            </a:r>
          </a:p>
          <a:p>
            <a:pPr marL="0" indent="0">
              <a:buNone/>
            </a:pPr>
            <a:r>
              <a:rPr lang="en-US" dirty="0"/>
              <a:t>    </a:t>
            </a:r>
            <a:r>
              <a:rPr lang="en-US" dirty="0" err="1"/>
              <a:t>fCopy.print</a:t>
            </a:r>
            <a:r>
              <a:rPr lang="en-US" dirty="0"/>
              <a:t>();</a:t>
            </a:r>
          </a:p>
          <a:p>
            <a:pPr marL="0" indent="0">
              <a:buNone/>
            </a:pPr>
            <a:endParaRPr lang="en-US" dirty="0"/>
          </a:p>
          <a:p>
            <a:pPr marL="0" indent="0">
              <a:buNone/>
            </a:pPr>
            <a:r>
              <a:rPr lang="en-US" dirty="0"/>
              <a:t>    return 0;</a:t>
            </a:r>
          </a:p>
          <a:p>
            <a:pPr marL="0" indent="0">
              <a:buNone/>
            </a:pPr>
            <a:r>
              <a:rPr lang="en-US" dirty="0"/>
              <a:t>}</a:t>
            </a:r>
          </a:p>
          <a:p>
            <a:pPr marL="0" indent="0">
              <a:buNone/>
            </a:pPr>
            <a:endParaRPr lang="en-US" dirty="0"/>
          </a:p>
          <a:p>
            <a:pPr marL="0" indent="0">
              <a:buNone/>
            </a:pPr>
            <a:endParaRPr lang="en-US" dirty="0"/>
          </a:p>
          <a:p>
            <a:pPr marL="0" indent="0">
              <a:buNone/>
            </a:pPr>
            <a:r>
              <a:rPr lang="en-US" b="1" dirty="0"/>
              <a:t>Out Put:</a:t>
            </a:r>
          </a:p>
          <a:p>
            <a:pPr marL="0" indent="0">
              <a:buNone/>
            </a:pPr>
            <a:r>
              <a:rPr lang="en-US" dirty="0"/>
              <a:t>Fraction (5, 3)</a:t>
            </a:r>
          </a:p>
          <a:p>
            <a:pPr marL="0" indent="0">
              <a:buNone/>
            </a:pPr>
            <a:r>
              <a:rPr lang="en-US" dirty="0"/>
              <a:t>Fraction (5, 3)</a:t>
            </a:r>
          </a:p>
        </p:txBody>
      </p:sp>
    </p:spTree>
    <p:extLst>
      <p:ext uri="{BB962C8B-B14F-4D97-AF65-F5344CB8AC3E}">
        <p14:creationId xmlns:p14="http://schemas.microsoft.com/office/powerpoint/2010/main" val="3171084319"/>
      </p:ext>
    </p:extLst>
  </p:cSld>
  <p:clrMapOvr>
    <a:masterClrMapping/>
  </p:clrMapOvr>
  <p:transition>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0F3CE6-7E41-BDFD-792D-DC28B1491942}"/>
              </a:ext>
            </a:extLst>
          </p:cNvPr>
          <p:cNvSpPr>
            <a:spLocks noGrp="1"/>
          </p:cNvSpPr>
          <p:nvPr>
            <p:ph type="title"/>
          </p:nvPr>
        </p:nvSpPr>
        <p:spPr/>
        <p:txBody>
          <a:bodyPr/>
          <a:lstStyle/>
          <a:p>
            <a:r>
              <a:rPr lang="en-GB" dirty="0"/>
              <a:t>Copy Constructor</a:t>
            </a:r>
            <a:endParaRPr lang="en-US" dirty="0"/>
          </a:p>
        </p:txBody>
      </p:sp>
      <p:sp>
        <p:nvSpPr>
          <p:cNvPr id="6" name="Content Placeholder 5">
            <a:extLst>
              <a:ext uri="{FF2B5EF4-FFF2-40B4-BE49-F238E27FC236}">
                <a16:creationId xmlns:a16="http://schemas.microsoft.com/office/drawing/2014/main" id="{60C1E555-0F5C-2F1A-92A8-1A1C3161D9E6}"/>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If you do not provide a copy constructor for your classes, C++ will create a public implicit copy constructor for you. In the above example, the statement Fraction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fCopy</a:t>
            </a:r>
            <a:r>
              <a:rPr lang="en-US" sz="1800" dirty="0">
                <a:effectLst/>
                <a:latin typeface="Calibri" panose="020F0502020204030204" pitchFamily="34" charset="0"/>
                <a:ea typeface="Calibri" panose="020F0502020204030204" pitchFamily="34" charset="0"/>
                <a:cs typeface="Times New Roman" panose="02020603050405020304" pitchFamily="18" charset="0"/>
              </a:rPr>
              <a:t> { f }; is invoking the implicit copy constructor to initialize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fCopy</a:t>
            </a:r>
            <a:r>
              <a:rPr lang="en-US" sz="1800" dirty="0">
                <a:effectLst/>
                <a:latin typeface="Calibri" panose="020F0502020204030204" pitchFamily="34" charset="0"/>
                <a:ea typeface="Calibri" panose="020F0502020204030204" pitchFamily="34" charset="0"/>
                <a:cs typeface="Times New Roman" panose="02020603050405020304" pitchFamily="18" charset="0"/>
              </a:rPr>
              <a:t> with f.</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By default, the implicit copy constructor will do member-wise initialization. This means each member will be initialized using the corresponding member of the class passed in as the initializer. In the example above,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fCopy.m_numerator</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initialized using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f.m_numerator</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has value 5),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fCopy.m_denominator</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initialized using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f.m_denominator</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has value 3).</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the copy constructor has been executed, the members of f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fCopy</a:t>
            </a:r>
            <a:r>
              <a:rPr lang="en-US" sz="1800" dirty="0">
                <a:effectLst/>
                <a:latin typeface="Calibri" panose="020F0502020204030204" pitchFamily="34" charset="0"/>
                <a:ea typeface="Calibri" panose="020F0502020204030204" pitchFamily="34" charset="0"/>
                <a:cs typeface="Times New Roman" panose="02020603050405020304" pitchFamily="18" charset="0"/>
              </a:rPr>
              <a:t> have the same values, so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fCopy</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a copy of f. Thus calling print() on either has the same result.</a:t>
            </a:r>
          </a:p>
          <a:p>
            <a:endParaRPr lang="en-US" dirty="0"/>
          </a:p>
        </p:txBody>
      </p:sp>
    </p:spTree>
    <p:extLst>
      <p:ext uri="{BB962C8B-B14F-4D97-AF65-F5344CB8AC3E}">
        <p14:creationId xmlns:p14="http://schemas.microsoft.com/office/powerpoint/2010/main" val="1449099244"/>
      </p:ext>
    </p:extLst>
  </p:cSld>
  <p:clrMapOvr>
    <a:masterClrMapping/>
  </p:clrMapOvr>
  <p:transition>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p:cNvSpPr txBox="1">
            <a:spLocks noChangeArrowheads="1"/>
          </p:cNvSpPr>
          <p:nvPr/>
        </p:nvSpPr>
        <p:spPr>
          <a:xfrm>
            <a:off x="1524000" y="609600"/>
            <a:ext cx="6172200" cy="127635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zh-CN" sz="4400" b="1" dirty="0">
                <a:solidFill>
                  <a:schemeClr val="accent2"/>
                </a:solidFill>
                <a:effectLst>
                  <a:outerShdw blurRad="38100" dist="38100" dir="2700000" algn="tl">
                    <a:srgbClr val="000000">
                      <a:alpha val="43137"/>
                    </a:srgbClr>
                  </a:outerShdw>
                </a:effectLst>
                <a:latin typeface="+mj-lt"/>
                <a:ea typeface="+mj-ea"/>
                <a:cs typeface="+mj-cs"/>
              </a:rPr>
              <a:t>Agenda for Today</a:t>
            </a:r>
          </a:p>
        </p:txBody>
      </p:sp>
      <p:sp>
        <p:nvSpPr>
          <p:cNvPr id="3" name="Rectangle 1027"/>
          <p:cNvSpPr txBox="1">
            <a:spLocks noChangeArrowheads="1"/>
          </p:cNvSpPr>
          <p:nvPr/>
        </p:nvSpPr>
        <p:spPr>
          <a:xfrm>
            <a:off x="1447800" y="2057400"/>
            <a:ext cx="6629400" cy="3805237"/>
          </a:xfrm>
          <a:prstGeom prst="rect">
            <a:avLst/>
          </a:prstGeom>
        </p:spPr>
        <p:txBody>
          <a:bodyPr/>
          <a:lstStyle/>
          <a:p>
            <a:pPr marL="342900" indent="-342900" algn="just">
              <a:spcBef>
                <a:spcPts val="2400"/>
              </a:spcBef>
              <a:buFont typeface="Wingdings" pitchFamily="2" charset="2"/>
              <a:buChar char="Ø"/>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To get familiar</a:t>
            </a:r>
            <a:r>
              <a:rPr kumimoji="0" lang="en-US" altLang="zh-CN" sz="2800" b="0" i="0" u="none" strike="noStrike" kern="1200" cap="none" spc="0" normalizeH="0" noProof="0" dirty="0">
                <a:ln>
                  <a:noFill/>
                </a:ln>
                <a:solidFill>
                  <a:schemeClr val="tx1"/>
                </a:solidFill>
                <a:effectLst/>
                <a:uLnTx/>
                <a:uFillTx/>
                <a:latin typeface="+mn-lt"/>
                <a:ea typeface="+mn-ea"/>
                <a:cs typeface="+mn-cs"/>
              </a:rPr>
              <a:t> with the notions of </a:t>
            </a:r>
            <a:r>
              <a:rPr lang="en-US" altLang="zh-CN" sz="2800" dirty="0"/>
              <a:t>constructors and destructors</a:t>
            </a:r>
          </a:p>
          <a:p>
            <a:pPr marL="342900" indent="-342900" algn="just">
              <a:spcBef>
                <a:spcPts val="2400"/>
              </a:spcBef>
              <a:buFont typeface="Wingdings" pitchFamily="2" charset="2"/>
              <a:buChar char="Ø"/>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Implementation of multiple</a:t>
            </a:r>
            <a:r>
              <a:rPr kumimoji="0" lang="en-US" altLang="zh-CN" sz="2800" b="0" i="0" u="none" strike="noStrike" kern="1200" cap="none" spc="0" normalizeH="0" noProof="0" dirty="0">
                <a:ln>
                  <a:noFill/>
                </a:ln>
                <a:solidFill>
                  <a:schemeClr val="tx1"/>
                </a:solidFill>
                <a:effectLst/>
                <a:uLnTx/>
                <a:uFillTx/>
                <a:latin typeface="+mn-lt"/>
                <a:ea typeface="+mn-ea"/>
                <a:cs typeface="+mn-cs"/>
              </a:rPr>
              <a:t> constructors</a:t>
            </a:r>
          </a:p>
          <a:p>
            <a:pPr marL="342900" indent="-342900" algn="just">
              <a:spcBef>
                <a:spcPts val="2400"/>
              </a:spcBef>
              <a:buFont typeface="Wingdings" pitchFamily="2" charset="2"/>
              <a:buChar char="Ø"/>
            </a:pPr>
            <a:r>
              <a:rPr lang="en-US" altLang="zh-CN" sz="2800" dirty="0"/>
              <a:t>Constructor overloading</a:t>
            </a:r>
          </a:p>
          <a:p>
            <a:pPr marL="342900" indent="-342900" algn="just">
              <a:spcBef>
                <a:spcPts val="2400"/>
              </a:spcBef>
              <a:buFont typeface="Wingdings" pitchFamily="2" charset="2"/>
              <a:buChar char="Ø"/>
            </a:pPr>
            <a:r>
              <a:rPr lang="en-US" altLang="zh-CN" sz="2800" baseline="0" dirty="0"/>
              <a:t>The concept of friend function</a:t>
            </a:r>
            <a:endParaRPr kumimoji="0" lang="en-US" altLang="zh-CN"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35B7A-F9FF-B0AD-7C8F-7D833C27BEA6}"/>
              </a:ext>
            </a:extLst>
          </p:cNvPr>
          <p:cNvSpPr>
            <a:spLocks noGrp="1"/>
          </p:cNvSpPr>
          <p:nvPr>
            <p:ph type="title"/>
          </p:nvPr>
        </p:nvSpPr>
        <p:spPr/>
        <p:txBody>
          <a:bodyPr/>
          <a:lstStyle/>
          <a:p>
            <a:r>
              <a:rPr lang="en-GB" dirty="0"/>
              <a:t>Friend Function	</a:t>
            </a:r>
            <a:endParaRPr lang="en-US" dirty="0"/>
          </a:p>
        </p:txBody>
      </p:sp>
      <p:sp>
        <p:nvSpPr>
          <p:cNvPr id="3" name="Content Placeholder 2">
            <a:extLst>
              <a:ext uri="{FF2B5EF4-FFF2-40B4-BE49-F238E27FC236}">
                <a16:creationId xmlns:a16="http://schemas.microsoft.com/office/drawing/2014/main" id="{EBFAF413-37DC-4E78-1649-4B019B7C0B29}"/>
              </a:ext>
            </a:extLst>
          </p:cNvPr>
          <p:cNvSpPr>
            <a:spLocks noGrp="1"/>
          </p:cNvSpPr>
          <p:nvPr>
            <p:ph idx="1"/>
          </p:nvPr>
        </p:nvSpPr>
        <p:spPr/>
        <p:txBody>
          <a:bodyPr>
            <a:normAutofit lnSpcReduction="10000"/>
          </a:bodyPr>
          <a:lstStyle/>
          <a:p>
            <a:pPr algn="just"/>
            <a:r>
              <a:rPr lang="en-GB" sz="2400" b="0" i="0" u="none" strike="noStrike" baseline="0" dirty="0">
                <a:latin typeface="Times-Roman"/>
              </a:rPr>
              <a:t>The concepts of encapsulation and data hiding dictate that non-member functions should not be able to access an object’s private or protected data. The policy is, if you’re not a member, you can’t get in. However, there are situations where such rigid discrimination leads to considerable </a:t>
            </a:r>
            <a:r>
              <a:rPr lang="en-US" sz="2400" b="0" i="0" u="none" strike="noStrike" baseline="0" dirty="0">
                <a:latin typeface="Times-Roman"/>
              </a:rPr>
              <a:t>inconvenience.</a:t>
            </a:r>
          </a:p>
          <a:p>
            <a:pPr algn="l"/>
            <a:r>
              <a:rPr lang="en-US" sz="2400" b="1" dirty="0">
                <a:latin typeface="Times-Roman"/>
              </a:rPr>
              <a:t>Friends as Bridges</a:t>
            </a:r>
          </a:p>
          <a:p>
            <a:pPr algn="just"/>
            <a:r>
              <a:rPr lang="en-GB" sz="2400" b="0" i="0" u="none" strike="noStrike" baseline="0" dirty="0">
                <a:latin typeface="Times-Roman"/>
              </a:rPr>
              <a:t>Imagine that you want a function to operate on objects of two different classes. Perhaps the function will take objects of the two classes as arguments, and operate on their private data. In this situation, there’s nothing like a </a:t>
            </a:r>
            <a:r>
              <a:rPr lang="en-GB" sz="2400" b="0" i="0" u="none" strike="noStrike" baseline="0" dirty="0">
                <a:latin typeface="MacUSADigital-Regular"/>
              </a:rPr>
              <a:t>friend </a:t>
            </a:r>
            <a:r>
              <a:rPr lang="en-GB" sz="2400" b="0" i="0" u="none" strike="noStrike" baseline="0" dirty="0">
                <a:latin typeface="Times-Roman"/>
              </a:rPr>
              <a:t>function. Here’s a simple example, FRIEND, that shows how </a:t>
            </a:r>
            <a:r>
              <a:rPr lang="en-GB" sz="2400" b="0" i="0" u="none" strike="noStrike" baseline="0" dirty="0">
                <a:latin typeface="MacUSADigital-Regular"/>
              </a:rPr>
              <a:t>friend </a:t>
            </a:r>
            <a:r>
              <a:rPr lang="en-GB" sz="2400" b="0" i="0" u="none" strike="noStrike" baseline="0" dirty="0">
                <a:latin typeface="Times-Roman"/>
              </a:rPr>
              <a:t>functions can act as a bridge between two classes:</a:t>
            </a:r>
            <a:endParaRPr lang="en-US" sz="4000" dirty="0"/>
          </a:p>
        </p:txBody>
      </p:sp>
    </p:spTree>
    <p:extLst>
      <p:ext uri="{BB962C8B-B14F-4D97-AF65-F5344CB8AC3E}">
        <p14:creationId xmlns:p14="http://schemas.microsoft.com/office/powerpoint/2010/main" val="3613563878"/>
      </p:ext>
    </p:extLst>
  </p:cSld>
  <p:clrMapOvr>
    <a:masterClrMapping/>
  </p:clrMapOvr>
  <p:transition>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9C6A58E-E724-3D78-D275-8B293D49F567}"/>
              </a:ext>
            </a:extLst>
          </p:cNvPr>
          <p:cNvSpPr>
            <a:spLocks noGrp="1"/>
          </p:cNvSpPr>
          <p:nvPr>
            <p:ph type="title"/>
          </p:nvPr>
        </p:nvSpPr>
        <p:spPr/>
        <p:txBody>
          <a:bodyPr/>
          <a:lstStyle/>
          <a:p>
            <a:r>
              <a:rPr lang="en-GB" dirty="0"/>
              <a:t>Example</a:t>
            </a:r>
            <a:endParaRPr lang="en-US" dirty="0"/>
          </a:p>
        </p:txBody>
      </p:sp>
      <p:sp>
        <p:nvSpPr>
          <p:cNvPr id="10" name="Content Placeholder 9">
            <a:extLst>
              <a:ext uri="{FF2B5EF4-FFF2-40B4-BE49-F238E27FC236}">
                <a16:creationId xmlns:a16="http://schemas.microsoft.com/office/drawing/2014/main" id="{FF4A0B66-111C-0626-2966-A99E8B0B7662}"/>
              </a:ext>
            </a:extLst>
          </p:cNvPr>
          <p:cNvSpPr>
            <a:spLocks noGrp="1"/>
          </p:cNvSpPr>
          <p:nvPr>
            <p:ph sz="half" idx="1"/>
          </p:nvPr>
        </p:nvSpPr>
        <p:spPr/>
        <p:txBody>
          <a:bodyPr>
            <a:normAutofit fontScale="47500" lnSpcReduction="20000"/>
          </a:bodyPr>
          <a:lstStyle/>
          <a:p>
            <a:pPr marL="0" indent="0">
              <a:buNone/>
            </a:pPr>
            <a:r>
              <a:rPr lang="en-GB" dirty="0"/>
              <a:t>#include &lt;</a:t>
            </a:r>
            <a:r>
              <a:rPr lang="en-GB" dirty="0" err="1"/>
              <a:t>iostream.h</a:t>
            </a:r>
            <a:r>
              <a:rPr lang="en-GB" dirty="0"/>
              <a:t>&gt;</a:t>
            </a:r>
          </a:p>
          <a:p>
            <a:pPr marL="0" indent="0">
              <a:buNone/>
            </a:pPr>
            <a:r>
              <a:rPr lang="en-GB" dirty="0"/>
              <a:t>class y;</a:t>
            </a:r>
          </a:p>
          <a:p>
            <a:pPr marL="0" indent="0">
              <a:buNone/>
            </a:pPr>
            <a:r>
              <a:rPr lang="en-GB" dirty="0"/>
              <a:t>class z;</a:t>
            </a:r>
          </a:p>
          <a:p>
            <a:pPr marL="0" indent="0">
              <a:buNone/>
            </a:pPr>
            <a:r>
              <a:rPr lang="en-GB" dirty="0"/>
              <a:t>class x</a:t>
            </a:r>
          </a:p>
          <a:p>
            <a:pPr marL="0" indent="0">
              <a:buNone/>
            </a:pPr>
            <a:r>
              <a:rPr lang="en-GB" dirty="0"/>
              <a:t>	{</a:t>
            </a:r>
          </a:p>
          <a:p>
            <a:pPr marL="0" indent="0">
              <a:buNone/>
            </a:pPr>
            <a:r>
              <a:rPr lang="en-GB" dirty="0"/>
              <a:t>	private:</a:t>
            </a:r>
          </a:p>
          <a:p>
            <a:pPr marL="0" indent="0">
              <a:buNone/>
            </a:pPr>
            <a:r>
              <a:rPr lang="en-GB" dirty="0"/>
              <a:t>	int m;</a:t>
            </a:r>
          </a:p>
          <a:p>
            <a:pPr marL="0" indent="0">
              <a:buNone/>
            </a:pPr>
            <a:r>
              <a:rPr lang="en-GB" dirty="0"/>
              <a:t>	public:</a:t>
            </a:r>
          </a:p>
          <a:p>
            <a:pPr marL="0" indent="0">
              <a:buNone/>
            </a:pPr>
            <a:r>
              <a:rPr lang="en-GB" dirty="0"/>
              <a:t>	x()</a:t>
            </a:r>
          </a:p>
          <a:p>
            <a:pPr marL="0" indent="0">
              <a:buNone/>
            </a:pPr>
            <a:r>
              <a:rPr lang="en-GB" dirty="0"/>
              <a:t>	{m=100;}</a:t>
            </a:r>
            <a:endParaRPr lang="en-US" dirty="0"/>
          </a:p>
          <a:p>
            <a:pPr marL="0" indent="0">
              <a:buNone/>
            </a:pPr>
            <a:r>
              <a:rPr lang="en-US" dirty="0"/>
              <a:t>Friend int </a:t>
            </a:r>
            <a:r>
              <a:rPr lang="en-US" dirty="0" err="1"/>
              <a:t>abc</a:t>
            </a:r>
            <a:r>
              <a:rPr lang="en-US" dirty="0"/>
              <a:t>(</a:t>
            </a:r>
            <a:r>
              <a:rPr lang="en-US" dirty="0" err="1"/>
              <a:t>x,y,z</a:t>
            </a:r>
            <a:r>
              <a:rPr lang="en-US" dirty="0"/>
              <a:t>);</a:t>
            </a:r>
          </a:p>
          <a:p>
            <a:pPr marL="0" indent="0">
              <a:buNone/>
            </a:pPr>
            <a:r>
              <a:rPr lang="en-US" dirty="0"/>
              <a:t>};</a:t>
            </a:r>
          </a:p>
          <a:p>
            <a:pPr marL="0" indent="0">
              <a:buNone/>
            </a:pPr>
            <a:r>
              <a:rPr lang="en-GB" dirty="0"/>
              <a:t>class y</a:t>
            </a:r>
          </a:p>
          <a:p>
            <a:pPr marL="0" indent="0">
              <a:buNone/>
            </a:pPr>
            <a:r>
              <a:rPr lang="en-GB" dirty="0"/>
              <a:t>	{</a:t>
            </a:r>
          </a:p>
          <a:p>
            <a:pPr marL="0" indent="0">
              <a:buNone/>
            </a:pPr>
            <a:r>
              <a:rPr lang="en-GB" dirty="0"/>
              <a:t>	private:</a:t>
            </a:r>
          </a:p>
          <a:p>
            <a:pPr marL="0" indent="0">
              <a:buNone/>
            </a:pPr>
            <a:r>
              <a:rPr lang="en-GB" dirty="0"/>
              <a:t>	int n;</a:t>
            </a:r>
          </a:p>
          <a:p>
            <a:pPr marL="0" indent="0">
              <a:buNone/>
            </a:pPr>
            <a:r>
              <a:rPr lang="en-GB" dirty="0"/>
              <a:t>	public:</a:t>
            </a:r>
          </a:p>
          <a:p>
            <a:pPr marL="0" indent="0">
              <a:buNone/>
            </a:pPr>
            <a:r>
              <a:rPr lang="en-GB" dirty="0"/>
              <a:t>	y()</a:t>
            </a:r>
          </a:p>
          <a:p>
            <a:pPr marL="0" indent="0">
              <a:buNone/>
            </a:pPr>
            <a:r>
              <a:rPr lang="en-GB" dirty="0"/>
              <a:t>	{n=10;}</a:t>
            </a:r>
            <a:endParaRPr lang="en-US" dirty="0"/>
          </a:p>
          <a:p>
            <a:pPr marL="0" indent="0">
              <a:buNone/>
            </a:pPr>
            <a:r>
              <a:rPr lang="en-US" dirty="0"/>
              <a:t>Friend int </a:t>
            </a:r>
            <a:r>
              <a:rPr lang="en-US" dirty="0" err="1"/>
              <a:t>abc</a:t>
            </a:r>
            <a:r>
              <a:rPr lang="en-US" dirty="0"/>
              <a:t>(</a:t>
            </a:r>
            <a:r>
              <a:rPr lang="en-US" dirty="0" err="1"/>
              <a:t>x,y,z</a:t>
            </a:r>
            <a:r>
              <a:rPr lang="en-US" dirty="0"/>
              <a:t>);</a:t>
            </a:r>
          </a:p>
          <a:p>
            <a:pPr marL="0" indent="0">
              <a:buNone/>
            </a:pPr>
            <a:r>
              <a:rPr lang="en-US" dirty="0"/>
              <a:t>};</a:t>
            </a:r>
            <a:endParaRPr lang="en-GB" dirty="0"/>
          </a:p>
          <a:p>
            <a:pPr marL="0" indent="0">
              <a:buNone/>
            </a:pPr>
            <a:endParaRPr lang="en-GB" dirty="0"/>
          </a:p>
        </p:txBody>
      </p:sp>
      <p:sp>
        <p:nvSpPr>
          <p:cNvPr id="11" name="Content Placeholder 10">
            <a:extLst>
              <a:ext uri="{FF2B5EF4-FFF2-40B4-BE49-F238E27FC236}">
                <a16:creationId xmlns:a16="http://schemas.microsoft.com/office/drawing/2014/main" id="{38BE27E6-B19F-C518-86C1-D8BD707B5C93}"/>
              </a:ext>
            </a:extLst>
          </p:cNvPr>
          <p:cNvSpPr>
            <a:spLocks noGrp="1"/>
          </p:cNvSpPr>
          <p:nvPr>
            <p:ph sz="half" idx="2"/>
          </p:nvPr>
        </p:nvSpPr>
        <p:spPr/>
        <p:txBody>
          <a:bodyPr>
            <a:normAutofit fontScale="47500" lnSpcReduction="20000"/>
          </a:bodyPr>
          <a:lstStyle/>
          <a:p>
            <a:pPr marL="0" indent="0">
              <a:buNone/>
            </a:pPr>
            <a:r>
              <a:rPr lang="en-GB" dirty="0"/>
              <a:t>class z</a:t>
            </a:r>
          </a:p>
          <a:p>
            <a:pPr marL="0" indent="0">
              <a:buNone/>
            </a:pPr>
            <a:r>
              <a:rPr lang="en-GB" dirty="0"/>
              <a:t>	{</a:t>
            </a:r>
          </a:p>
          <a:p>
            <a:pPr marL="0" indent="0">
              <a:buNone/>
            </a:pPr>
            <a:r>
              <a:rPr lang="en-GB" dirty="0"/>
              <a:t>	private:</a:t>
            </a:r>
          </a:p>
          <a:p>
            <a:pPr marL="0" indent="0">
              <a:buNone/>
            </a:pPr>
            <a:r>
              <a:rPr lang="en-GB" dirty="0"/>
              <a:t>	int l;</a:t>
            </a:r>
          </a:p>
          <a:p>
            <a:pPr marL="0" indent="0">
              <a:buNone/>
            </a:pPr>
            <a:r>
              <a:rPr lang="en-GB" dirty="0"/>
              <a:t>	public:</a:t>
            </a:r>
          </a:p>
          <a:p>
            <a:pPr marL="0" indent="0">
              <a:buNone/>
            </a:pPr>
            <a:r>
              <a:rPr lang="en-GB" dirty="0"/>
              <a:t>	x()</a:t>
            </a:r>
          </a:p>
          <a:p>
            <a:pPr marL="0" indent="0">
              <a:buNone/>
            </a:pPr>
            <a:r>
              <a:rPr lang="en-GB" dirty="0"/>
              <a:t>	{l=200;}</a:t>
            </a:r>
            <a:endParaRPr lang="en-US" dirty="0"/>
          </a:p>
          <a:p>
            <a:pPr marL="0" indent="0">
              <a:buNone/>
            </a:pPr>
            <a:r>
              <a:rPr lang="en-US" dirty="0"/>
              <a:t>Friend int </a:t>
            </a:r>
            <a:r>
              <a:rPr lang="en-US" dirty="0" err="1"/>
              <a:t>abc</a:t>
            </a:r>
            <a:r>
              <a:rPr lang="en-US" dirty="0"/>
              <a:t>(</a:t>
            </a:r>
            <a:r>
              <a:rPr lang="en-US" dirty="0" err="1"/>
              <a:t>x,y,z</a:t>
            </a:r>
            <a:r>
              <a:rPr lang="en-US" dirty="0"/>
              <a:t>);</a:t>
            </a:r>
          </a:p>
          <a:p>
            <a:pPr marL="0" indent="0">
              <a:buNone/>
            </a:pPr>
            <a:r>
              <a:rPr lang="en-US" dirty="0"/>
              <a:t>};</a:t>
            </a:r>
            <a:endParaRPr lang="en-GB" dirty="0"/>
          </a:p>
          <a:p>
            <a:pPr marL="0" indent="0">
              <a:buNone/>
            </a:pPr>
            <a:endParaRPr lang="en-US" dirty="0"/>
          </a:p>
          <a:p>
            <a:pPr marL="0" indent="0">
              <a:buNone/>
            </a:pPr>
            <a:r>
              <a:rPr lang="en-US" dirty="0"/>
              <a:t>main()</a:t>
            </a:r>
          </a:p>
          <a:p>
            <a:pPr marL="0" indent="0">
              <a:buNone/>
            </a:pPr>
            <a:r>
              <a:rPr lang="en-US" dirty="0"/>
              <a:t>{</a:t>
            </a:r>
          </a:p>
          <a:p>
            <a:pPr marL="0" indent="0">
              <a:buNone/>
            </a:pPr>
            <a:r>
              <a:rPr lang="en-US" dirty="0"/>
              <a:t>x a;</a:t>
            </a:r>
          </a:p>
          <a:p>
            <a:pPr marL="0" indent="0">
              <a:buNone/>
            </a:pPr>
            <a:r>
              <a:rPr lang="en-US" dirty="0"/>
              <a:t>y b;</a:t>
            </a:r>
          </a:p>
          <a:p>
            <a:pPr marL="0" indent="0">
              <a:buNone/>
            </a:pPr>
            <a:r>
              <a:rPr lang="en-US" dirty="0"/>
              <a:t>z c;</a:t>
            </a:r>
          </a:p>
          <a:p>
            <a:pPr marL="0" indent="0">
              <a:buNone/>
            </a:pPr>
            <a:r>
              <a:rPr lang="en-US" dirty="0" err="1"/>
              <a:t>cout</a:t>
            </a:r>
            <a:r>
              <a:rPr lang="en-US" dirty="0"/>
              <a:t>&lt;&lt;“sum of three numbers =  ”&lt;&lt; </a:t>
            </a:r>
            <a:r>
              <a:rPr lang="en-US" dirty="0" err="1"/>
              <a:t>abc</a:t>
            </a:r>
            <a:r>
              <a:rPr lang="en-US" dirty="0"/>
              <a:t>(</a:t>
            </a:r>
            <a:r>
              <a:rPr lang="en-US" dirty="0" err="1"/>
              <a:t>a,b,c</a:t>
            </a:r>
            <a:r>
              <a:rPr lang="en-US" dirty="0"/>
              <a:t>);</a:t>
            </a:r>
          </a:p>
          <a:p>
            <a:pPr marL="0" indent="0">
              <a:buNone/>
            </a:pPr>
            <a:r>
              <a:rPr lang="en-US" dirty="0"/>
              <a:t>}</a:t>
            </a:r>
          </a:p>
          <a:p>
            <a:pPr marL="0" indent="0">
              <a:buNone/>
            </a:pPr>
            <a:endParaRPr lang="en-US" dirty="0"/>
          </a:p>
          <a:p>
            <a:pPr marL="0" indent="0">
              <a:buNone/>
            </a:pPr>
            <a:r>
              <a:rPr lang="en-US" dirty="0"/>
              <a:t>int </a:t>
            </a:r>
            <a:r>
              <a:rPr lang="en-US" dirty="0" err="1"/>
              <a:t>abc</a:t>
            </a:r>
            <a:r>
              <a:rPr lang="en-US" dirty="0"/>
              <a:t> (x s1, y s2, z s3)</a:t>
            </a:r>
          </a:p>
          <a:p>
            <a:pPr marL="0" indent="0">
              <a:buNone/>
            </a:pPr>
            <a:r>
              <a:rPr lang="en-US" dirty="0"/>
              <a:t>{</a:t>
            </a:r>
          </a:p>
          <a:p>
            <a:pPr marL="0" indent="0">
              <a:buNone/>
            </a:pPr>
            <a:r>
              <a:rPr lang="en-US" dirty="0"/>
              <a:t>return (s1.m + s2.n + s3.l);</a:t>
            </a:r>
          </a:p>
          <a:p>
            <a:pPr marL="0" indent="0">
              <a:buNone/>
            </a:pPr>
            <a:r>
              <a:rPr lang="en-US" dirty="0"/>
              <a:t>}</a:t>
            </a:r>
          </a:p>
        </p:txBody>
      </p:sp>
    </p:spTree>
    <p:extLst>
      <p:ext uri="{BB962C8B-B14F-4D97-AF65-F5344CB8AC3E}">
        <p14:creationId xmlns:p14="http://schemas.microsoft.com/office/powerpoint/2010/main" val="978526492"/>
      </p:ext>
    </p:extLst>
  </p:cSld>
  <p:clrMapOvr>
    <a:masterClrMapping/>
  </p:clrMapOvr>
  <p:transition>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0A28-8C52-40BF-CB2C-D39CBE0616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5E3FD32-8258-4F5B-9EC9-122682A508DC}"/>
              </a:ext>
            </a:extLst>
          </p:cNvPr>
          <p:cNvSpPr>
            <a:spLocks noGrp="1"/>
          </p:cNvSpPr>
          <p:nvPr>
            <p:ph sz="half" idx="1"/>
          </p:nvPr>
        </p:nvSpPr>
        <p:spPr>
          <a:xfrm>
            <a:off x="457200" y="1570037"/>
            <a:ext cx="4038600" cy="4525963"/>
          </a:xfrm>
        </p:spPr>
        <p:txBody>
          <a:bodyPr>
            <a:normAutofit fontScale="77500" lnSpcReduction="20000"/>
          </a:bodyPr>
          <a:lstStyle/>
          <a:p>
            <a:pPr marL="0" indent="0" algn="l">
              <a:buNone/>
            </a:pPr>
            <a:r>
              <a:rPr lang="en-US" sz="1800" b="0" i="0" u="none" strike="noStrike" baseline="0" dirty="0">
                <a:latin typeface="MacUSADigital-Regular"/>
              </a:rPr>
              <a:t>#include &lt;iostream&gt;</a:t>
            </a:r>
          </a:p>
          <a:p>
            <a:pPr marL="0" indent="0" algn="l">
              <a:buNone/>
            </a:pPr>
            <a:r>
              <a:rPr lang="en-US" sz="1800" b="0" i="0" u="none" strike="noStrike" baseline="0" dirty="0">
                <a:latin typeface="MacUSADigital-Regular"/>
              </a:rPr>
              <a:t>using namespace std;</a:t>
            </a:r>
          </a:p>
          <a:p>
            <a:pPr marL="0" indent="0" algn="l">
              <a:buNone/>
            </a:pPr>
            <a:r>
              <a:rPr lang="en-GB" sz="1800" b="0" i="0" u="none" strike="noStrike" baseline="0" dirty="0">
                <a:latin typeface="MacUSADigital-Regular"/>
              </a:rPr>
              <a:t>class beta; //needed for </a:t>
            </a:r>
            <a:r>
              <a:rPr lang="en-GB" sz="1800" b="0" i="0" u="none" strike="noStrike" baseline="0" dirty="0" err="1">
                <a:latin typeface="MacUSADigital-Regular"/>
              </a:rPr>
              <a:t>frifunc</a:t>
            </a:r>
            <a:r>
              <a:rPr lang="en-GB" sz="1800" b="0" i="0" u="none" strike="noStrike" baseline="0" dirty="0">
                <a:latin typeface="MacUSADigital-Regular"/>
              </a:rPr>
              <a:t> declaration</a:t>
            </a:r>
          </a:p>
          <a:p>
            <a:pPr marL="0" indent="0" algn="l">
              <a:buNone/>
            </a:pPr>
            <a:r>
              <a:rPr lang="en-US" sz="1800" b="0" i="0" u="none" strike="noStrike" baseline="0" dirty="0">
                <a:latin typeface="MacUSADigital-Regular"/>
              </a:rPr>
              <a:t>class alpha</a:t>
            </a:r>
          </a:p>
          <a:p>
            <a:pPr marL="0" indent="0" algn="l">
              <a:buNone/>
            </a:pPr>
            <a:r>
              <a:rPr lang="en-US" sz="1800" b="0" i="0" u="none" strike="noStrike" baseline="0" dirty="0">
                <a:latin typeface="MacUSADigital-Regular"/>
              </a:rPr>
              <a:t>{</a:t>
            </a:r>
          </a:p>
          <a:p>
            <a:pPr marL="0" indent="0" algn="l">
              <a:buNone/>
            </a:pPr>
            <a:r>
              <a:rPr lang="en-US" sz="1800" b="0" i="0" u="none" strike="noStrike" baseline="0" dirty="0">
                <a:latin typeface="MacUSADigital-Regular"/>
              </a:rPr>
              <a:t>private:</a:t>
            </a:r>
          </a:p>
          <a:p>
            <a:pPr marL="0" indent="0" algn="l">
              <a:buNone/>
            </a:pPr>
            <a:r>
              <a:rPr lang="en-US" sz="1800" b="0" i="0" u="none" strike="noStrike" baseline="0" dirty="0">
                <a:latin typeface="MacUSADigital-Regular"/>
              </a:rPr>
              <a:t>int data;</a:t>
            </a:r>
          </a:p>
          <a:p>
            <a:pPr marL="0" indent="0" algn="l">
              <a:buNone/>
            </a:pPr>
            <a:r>
              <a:rPr lang="en-US" sz="1800" b="0" i="0" u="none" strike="noStrike" baseline="0" dirty="0">
                <a:latin typeface="MacUSADigital-Regular"/>
              </a:rPr>
              <a:t>public:</a:t>
            </a:r>
          </a:p>
          <a:p>
            <a:pPr marL="0" indent="0" algn="l">
              <a:buNone/>
            </a:pPr>
            <a:r>
              <a:rPr lang="en-US" sz="1800" b="0" i="0" u="none" strike="noStrike" baseline="0" dirty="0">
                <a:latin typeface="MacUSADigital-Regular"/>
              </a:rPr>
              <a:t>alpha() : data(3) { } //no-</a:t>
            </a:r>
            <a:r>
              <a:rPr lang="en-US" sz="1800" b="0" i="0" u="none" strike="noStrike" baseline="0" dirty="0" err="1">
                <a:latin typeface="MacUSADigital-Regular"/>
              </a:rPr>
              <a:t>arg</a:t>
            </a:r>
            <a:r>
              <a:rPr lang="en-US" sz="1800" b="0" i="0" u="none" strike="noStrike" baseline="0" dirty="0">
                <a:latin typeface="MacUSADigital-Regular"/>
              </a:rPr>
              <a:t> constructor</a:t>
            </a:r>
          </a:p>
          <a:p>
            <a:pPr marL="0" indent="0" algn="l">
              <a:buNone/>
            </a:pPr>
            <a:r>
              <a:rPr lang="en-US" sz="1800" b="0" i="0" u="none" strike="noStrike" baseline="0" dirty="0">
                <a:latin typeface="MacUSADigital-Regular"/>
              </a:rPr>
              <a:t>friend int </a:t>
            </a:r>
            <a:r>
              <a:rPr lang="en-US" sz="1800" b="0" i="0" u="none" strike="noStrike" baseline="0" dirty="0" err="1">
                <a:latin typeface="MacUSADigital-Regular"/>
              </a:rPr>
              <a:t>frifunc</a:t>
            </a:r>
            <a:r>
              <a:rPr lang="en-US" sz="1800" b="0" i="0" u="none" strike="noStrike" baseline="0" dirty="0">
                <a:latin typeface="MacUSADigital-Regular"/>
              </a:rPr>
              <a:t>(alpha, beta); //friend function</a:t>
            </a:r>
          </a:p>
          <a:p>
            <a:pPr marL="0" indent="0" algn="l">
              <a:buNone/>
            </a:pPr>
            <a:r>
              <a:rPr lang="en-US" sz="1800" b="0" i="0" u="none" strike="noStrike" baseline="0" dirty="0">
                <a:latin typeface="MacUSADigital-Regular"/>
              </a:rPr>
              <a:t>};</a:t>
            </a:r>
          </a:p>
          <a:p>
            <a:pPr marL="0" indent="0" algn="l">
              <a:buNone/>
            </a:pPr>
            <a:r>
              <a:rPr lang="en-US" sz="1800" b="0" i="0" u="none" strike="noStrike" baseline="0" dirty="0">
                <a:latin typeface="MacUSADigital-Regular"/>
              </a:rPr>
              <a:t>class beta</a:t>
            </a:r>
          </a:p>
          <a:p>
            <a:pPr marL="0" indent="0" algn="l">
              <a:buNone/>
            </a:pPr>
            <a:r>
              <a:rPr lang="en-US" sz="1800" b="0" i="0" u="none" strike="noStrike" baseline="0" dirty="0">
                <a:latin typeface="MacUSADigital-Regular"/>
              </a:rPr>
              <a:t>{</a:t>
            </a:r>
          </a:p>
          <a:p>
            <a:pPr marL="0" indent="0" algn="l">
              <a:buNone/>
            </a:pPr>
            <a:r>
              <a:rPr lang="en-US" sz="1800" b="0" i="0" u="none" strike="noStrike" baseline="0" dirty="0">
                <a:latin typeface="MacUSADigital-Regular"/>
              </a:rPr>
              <a:t>private:</a:t>
            </a:r>
          </a:p>
          <a:p>
            <a:pPr marL="0" indent="0" algn="l">
              <a:buNone/>
            </a:pPr>
            <a:r>
              <a:rPr lang="en-US" sz="1800" b="0" i="0" u="none" strike="noStrike" baseline="0" dirty="0">
                <a:latin typeface="MacUSADigital-Regular"/>
              </a:rPr>
              <a:t>int data;</a:t>
            </a:r>
          </a:p>
          <a:p>
            <a:pPr marL="0" indent="0" algn="l">
              <a:buNone/>
            </a:pPr>
            <a:r>
              <a:rPr lang="en-US" sz="1800" b="0" i="0" u="none" strike="noStrike" baseline="0" dirty="0">
                <a:latin typeface="MacUSADigital-Regular"/>
              </a:rPr>
              <a:t>public:</a:t>
            </a:r>
          </a:p>
          <a:p>
            <a:pPr marL="0" indent="0" algn="l">
              <a:buNone/>
            </a:pPr>
            <a:r>
              <a:rPr lang="pt-BR" sz="1800" b="0" i="0" u="none" strike="noStrike" baseline="0" dirty="0">
                <a:latin typeface="MacUSADigital-Regular"/>
              </a:rPr>
              <a:t>beta() : data(7) { } //no-arg constructor</a:t>
            </a:r>
          </a:p>
          <a:p>
            <a:pPr marL="0" indent="0" algn="l">
              <a:buNone/>
            </a:pPr>
            <a:r>
              <a:rPr lang="en-US" sz="1800" b="0" i="0" u="none" strike="noStrike" baseline="0" dirty="0">
                <a:latin typeface="MacUSADigital-Regular"/>
              </a:rPr>
              <a:t>friend int </a:t>
            </a:r>
            <a:r>
              <a:rPr lang="en-US" sz="1800" b="0" i="0" u="none" strike="noStrike" baseline="0" dirty="0" err="1">
                <a:latin typeface="MacUSADigital-Regular"/>
              </a:rPr>
              <a:t>frifunc</a:t>
            </a:r>
            <a:r>
              <a:rPr lang="en-US" sz="1800" b="0" i="0" u="none" strike="noStrike" baseline="0" dirty="0">
                <a:latin typeface="MacUSADigital-Regular"/>
              </a:rPr>
              <a:t>(alpha, beta); //friend function</a:t>
            </a:r>
          </a:p>
          <a:p>
            <a:pPr marL="0" indent="0" algn="l">
              <a:buNone/>
            </a:pPr>
            <a:r>
              <a:rPr lang="en-US" sz="1800" b="0" i="0" u="none" strike="noStrike" baseline="0" dirty="0" err="1">
                <a:latin typeface="MacUSADigital-Regular"/>
              </a:rPr>
              <a:t>a.data</a:t>
            </a:r>
            <a:r>
              <a:rPr lang="en-US" sz="1800" b="0" i="0" u="none" strike="noStrike" baseline="0" dirty="0">
                <a:latin typeface="MacUSADigital-Regular"/>
              </a:rPr>
              <a:t> + </a:t>
            </a:r>
            <a:r>
              <a:rPr lang="en-US" sz="1800" b="0" i="0" u="none" strike="noStrike" baseline="0" dirty="0" err="1">
                <a:latin typeface="MacUSADigital-Regular"/>
              </a:rPr>
              <a:t>b.data</a:t>
            </a:r>
            <a:r>
              <a:rPr lang="en-US" sz="1800" b="0" i="0" u="none" strike="noStrike" baseline="0" dirty="0">
                <a:latin typeface="MacUSADigital-Regular"/>
              </a:rPr>
              <a:t> );</a:t>
            </a:r>
          </a:p>
          <a:p>
            <a:pPr marL="0" indent="0">
              <a:buNone/>
            </a:pPr>
            <a:r>
              <a:rPr lang="en-US" sz="1800" dirty="0">
                <a:latin typeface="MacUSADigital-Regular"/>
              </a:rPr>
              <a:t>} };</a:t>
            </a:r>
          </a:p>
        </p:txBody>
      </p:sp>
      <p:sp>
        <p:nvSpPr>
          <p:cNvPr id="4" name="Content Placeholder 3">
            <a:extLst>
              <a:ext uri="{FF2B5EF4-FFF2-40B4-BE49-F238E27FC236}">
                <a16:creationId xmlns:a16="http://schemas.microsoft.com/office/drawing/2014/main" id="{CC8415E3-4BCB-35E4-EFF6-1C19BF028299}"/>
              </a:ext>
            </a:extLst>
          </p:cNvPr>
          <p:cNvSpPr>
            <a:spLocks noGrp="1"/>
          </p:cNvSpPr>
          <p:nvPr>
            <p:ph sz="half" idx="2"/>
          </p:nvPr>
        </p:nvSpPr>
        <p:spPr/>
        <p:txBody>
          <a:bodyPr>
            <a:normAutofit fontScale="77500" lnSpcReduction="20000"/>
          </a:bodyPr>
          <a:lstStyle/>
          <a:p>
            <a:pPr marL="0" indent="0">
              <a:buNone/>
            </a:pPr>
            <a:r>
              <a:rPr lang="en-US" sz="2000" dirty="0">
                <a:latin typeface="MacUSADigital-Regular"/>
              </a:rPr>
              <a:t>int </a:t>
            </a:r>
            <a:r>
              <a:rPr lang="en-US" sz="2000" dirty="0" err="1">
                <a:latin typeface="MacUSADigital-Regular"/>
              </a:rPr>
              <a:t>frifunc</a:t>
            </a:r>
            <a:r>
              <a:rPr lang="en-US" sz="2000" dirty="0">
                <a:latin typeface="MacUSADigital-Regular"/>
              </a:rPr>
              <a:t>(alpha a, beta b) //function definition</a:t>
            </a:r>
          </a:p>
          <a:p>
            <a:pPr marL="0" indent="0">
              <a:buNone/>
            </a:pPr>
            <a:r>
              <a:rPr lang="en-US" sz="2000" dirty="0">
                <a:latin typeface="MacUSADigital-Regular"/>
              </a:rPr>
              <a:t>{</a:t>
            </a:r>
          </a:p>
          <a:p>
            <a:pPr marL="0" indent="0">
              <a:buNone/>
            </a:pPr>
            <a:r>
              <a:rPr lang="en-US" sz="2000" dirty="0">
                <a:latin typeface="MacUSADigital-Regular"/>
              </a:rPr>
              <a:t>return( </a:t>
            </a:r>
            <a:endParaRPr lang="en-US" sz="2000" b="0" i="0" u="none" strike="noStrike" baseline="0" dirty="0">
              <a:latin typeface="MacUSADigital-Regular"/>
            </a:endParaRPr>
          </a:p>
          <a:p>
            <a:pPr marL="0" indent="0" algn="l">
              <a:buNone/>
            </a:pPr>
            <a:r>
              <a:rPr lang="en-US" sz="2000" b="0" i="0" u="none" strike="noStrike" baseline="0" dirty="0">
                <a:latin typeface="MacUSADigital-Regular"/>
              </a:rPr>
              <a:t>//--------------------------------------------------------------</a:t>
            </a:r>
          </a:p>
          <a:p>
            <a:pPr marL="0" indent="0" algn="l">
              <a:buNone/>
            </a:pPr>
            <a:r>
              <a:rPr lang="en-US" sz="2000" b="0" i="0" u="none" strike="noStrike" baseline="0" dirty="0">
                <a:latin typeface="MacUSADigital-Regular"/>
              </a:rPr>
              <a:t>int main()</a:t>
            </a:r>
          </a:p>
          <a:p>
            <a:pPr marL="0" indent="0" algn="l">
              <a:buNone/>
            </a:pPr>
            <a:r>
              <a:rPr lang="en-US" sz="2000" b="0" i="0" u="none" strike="noStrike" baseline="0" dirty="0">
                <a:latin typeface="MacUSADigital-Regular"/>
              </a:rPr>
              <a:t>{</a:t>
            </a:r>
          </a:p>
          <a:p>
            <a:pPr marL="0" indent="0" algn="l">
              <a:buNone/>
            </a:pPr>
            <a:r>
              <a:rPr lang="en-US" sz="2000" b="0" i="0" u="none" strike="noStrike" baseline="0" dirty="0">
                <a:latin typeface="MacUSADigital-Regular"/>
              </a:rPr>
              <a:t>alpha aa;</a:t>
            </a:r>
          </a:p>
          <a:p>
            <a:pPr marL="0" indent="0" algn="l">
              <a:buNone/>
            </a:pPr>
            <a:r>
              <a:rPr lang="en-US" sz="2000" b="0" i="0" u="none" strike="noStrike" baseline="0" dirty="0">
                <a:latin typeface="MacUSADigital-Regular"/>
              </a:rPr>
              <a:t>beta bb;</a:t>
            </a:r>
          </a:p>
          <a:p>
            <a:pPr marL="0" indent="0" algn="l">
              <a:buNone/>
            </a:pPr>
            <a:r>
              <a:rPr lang="en-GB" sz="2000" b="0" i="0" u="none" strike="noStrike" baseline="0" dirty="0" err="1">
                <a:latin typeface="MacUSADigital-Regular"/>
              </a:rPr>
              <a:t>cout</a:t>
            </a:r>
            <a:r>
              <a:rPr lang="en-GB" sz="2000" b="0" i="0" u="none" strike="noStrike" baseline="0" dirty="0">
                <a:latin typeface="MacUSADigital-Regular"/>
              </a:rPr>
              <a:t> &lt;&lt; </a:t>
            </a:r>
            <a:r>
              <a:rPr lang="en-GB" sz="2000" b="0" i="0" u="none" strike="noStrike" baseline="0" dirty="0" err="1">
                <a:latin typeface="MacUSADigital-Regular"/>
              </a:rPr>
              <a:t>frifunc</a:t>
            </a:r>
            <a:r>
              <a:rPr lang="en-GB" sz="2000" b="0" i="0" u="none" strike="noStrike" baseline="0" dirty="0">
                <a:latin typeface="MacUSADigital-Regular"/>
              </a:rPr>
              <a:t>(aa, bb) &lt;&lt; </a:t>
            </a:r>
            <a:r>
              <a:rPr lang="en-GB" sz="2000" b="0" i="0" u="none" strike="noStrike" baseline="0" dirty="0" err="1">
                <a:latin typeface="MacUSADigital-Regular"/>
              </a:rPr>
              <a:t>endl</a:t>
            </a:r>
            <a:r>
              <a:rPr lang="en-GB" sz="2000" b="0" i="0" u="none" strike="noStrike" baseline="0" dirty="0">
                <a:latin typeface="MacUSADigital-Regular"/>
              </a:rPr>
              <a:t>; //call the function</a:t>
            </a:r>
          </a:p>
          <a:p>
            <a:pPr marL="0" indent="0" algn="l">
              <a:buNone/>
            </a:pPr>
            <a:r>
              <a:rPr lang="en-US" sz="2000" b="0" i="0" u="none" strike="noStrike" baseline="0" dirty="0">
                <a:latin typeface="MacUSADigital-Regular"/>
              </a:rPr>
              <a:t>return 0;</a:t>
            </a:r>
          </a:p>
          <a:p>
            <a:pPr marL="0" indent="0" algn="l">
              <a:buNone/>
            </a:pPr>
            <a:r>
              <a:rPr lang="en-US" sz="2000" b="0" i="0" u="none" strike="noStrike" baseline="0" dirty="0">
                <a:latin typeface="MacUSADigital-Regular"/>
              </a:rPr>
              <a:t>}</a:t>
            </a:r>
            <a:endParaRPr lang="en-US" sz="2000" dirty="0"/>
          </a:p>
          <a:p>
            <a:pPr marL="0" indent="0">
              <a:buNone/>
            </a:pPr>
            <a:endParaRPr lang="en-US" sz="2000" dirty="0"/>
          </a:p>
        </p:txBody>
      </p:sp>
    </p:spTree>
    <p:extLst>
      <p:ext uri="{BB962C8B-B14F-4D97-AF65-F5344CB8AC3E}">
        <p14:creationId xmlns:p14="http://schemas.microsoft.com/office/powerpoint/2010/main" val="2715003913"/>
      </p:ext>
    </p:extLst>
  </p:cSld>
  <p:clrMapOvr>
    <a:masterClrMapping/>
  </p:clrMapOvr>
  <p:transition>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38200" y="168275"/>
            <a:ext cx="7543800" cy="1431925"/>
          </a:xfrm>
        </p:spPr>
        <p:txBody>
          <a:bodyPr>
            <a:normAutofit/>
          </a:bodyPr>
          <a:lstStyle/>
          <a:p>
            <a:pPr algn="ctr" eaLnBrk="1" hangingPunct="1">
              <a:defRPr/>
            </a:pPr>
            <a:r>
              <a:rPr lang="en-US" altLang="zh-CN" b="1" dirty="0">
                <a:solidFill>
                  <a:schemeClr val="accent2"/>
                </a:solidFill>
                <a:effectLst>
                  <a:outerShdw blurRad="38100" dist="38100" dir="2700000" algn="tl">
                    <a:srgbClr val="000000">
                      <a:alpha val="43137"/>
                    </a:srgbClr>
                  </a:outerShdw>
                </a:effectLst>
              </a:rPr>
              <a:t>Constructors</a:t>
            </a:r>
          </a:p>
        </p:txBody>
      </p:sp>
      <p:sp>
        <p:nvSpPr>
          <p:cNvPr id="4099" name="Rectangle 3"/>
          <p:cNvSpPr>
            <a:spLocks noGrp="1" noChangeArrowheads="1"/>
          </p:cNvSpPr>
          <p:nvPr>
            <p:ph type="body" idx="1"/>
          </p:nvPr>
        </p:nvSpPr>
        <p:spPr>
          <a:xfrm>
            <a:off x="1066800" y="1676400"/>
            <a:ext cx="6858000" cy="4495800"/>
          </a:xfrm>
        </p:spPr>
        <p:txBody>
          <a:bodyPr>
            <a:noAutofit/>
          </a:bodyPr>
          <a:lstStyle/>
          <a:p>
            <a:pPr algn="just">
              <a:spcBef>
                <a:spcPts val="3000"/>
              </a:spcBef>
              <a:buFont typeface="Wingdings" pitchFamily="2" charset="2"/>
              <a:buChar char="Ø"/>
              <a:defRPr/>
            </a:pPr>
            <a:r>
              <a:rPr lang="en-US" altLang="zh-CN" sz="2800" dirty="0"/>
              <a:t>A</a:t>
            </a:r>
            <a:r>
              <a:rPr lang="en-US" altLang="zh-CN" sz="2800" i="1" dirty="0"/>
              <a:t> </a:t>
            </a:r>
            <a:r>
              <a:rPr lang="en-US" altLang="zh-CN" sz="2800" b="1" i="1" dirty="0">
                <a:solidFill>
                  <a:schemeClr val="accent1"/>
                </a:solidFill>
              </a:rPr>
              <a:t>constructor</a:t>
            </a:r>
            <a:r>
              <a:rPr lang="en-US" altLang="zh-CN" sz="2800" i="1" dirty="0"/>
              <a:t> </a:t>
            </a:r>
            <a:r>
              <a:rPr lang="en-US" altLang="zh-CN" sz="2800" dirty="0"/>
              <a:t>is a member function of a class that is called and executed automatically when an object of that class is created </a:t>
            </a:r>
          </a:p>
          <a:p>
            <a:pPr algn="just">
              <a:spcBef>
                <a:spcPts val="3000"/>
              </a:spcBef>
              <a:buFont typeface="Wingdings" pitchFamily="2" charset="2"/>
              <a:buChar char="Ø"/>
              <a:defRPr/>
            </a:pPr>
            <a:r>
              <a:rPr lang="en-US" altLang="zh-CN" sz="2800" dirty="0"/>
              <a:t>The name of the constructor function is the </a:t>
            </a:r>
            <a:r>
              <a:rPr lang="en-US" altLang="zh-CN" sz="2800" b="1" i="1" dirty="0">
                <a:solidFill>
                  <a:schemeClr val="accent1"/>
                </a:solidFill>
              </a:rPr>
              <a:t>same as </a:t>
            </a:r>
            <a:r>
              <a:rPr lang="en-US" altLang="zh-CN" sz="2800" dirty="0"/>
              <a:t>the name of the class itself </a:t>
            </a:r>
          </a:p>
          <a:p>
            <a:pPr algn="just">
              <a:spcBef>
                <a:spcPts val="3000"/>
              </a:spcBef>
              <a:buFont typeface="Wingdings" pitchFamily="2" charset="2"/>
              <a:buChar char="Ø"/>
              <a:defRPr/>
            </a:pPr>
            <a:r>
              <a:rPr lang="en-US" altLang="zh-CN" sz="2800" dirty="0"/>
              <a:t>A constructor function may have arguments but it cannot return any value </a:t>
            </a:r>
          </a:p>
        </p:txBody>
      </p:sp>
    </p:spTree>
  </p:cSld>
  <p:clrMapOvr>
    <a:masterClrMapping/>
  </p:clrMapOvr>
  <p:transition>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304800"/>
            <a:ext cx="7543800" cy="1431925"/>
          </a:xfrm>
        </p:spPr>
        <p:txBody>
          <a:bodyPr>
            <a:normAutofit/>
          </a:bodyPr>
          <a:lstStyle/>
          <a:p>
            <a:pPr algn="ctr" eaLnBrk="1" hangingPunct="1">
              <a:defRPr/>
            </a:pPr>
            <a:r>
              <a:rPr lang="en-US" sz="3600" dirty="0">
                <a:latin typeface="Times New Roman" pitchFamily="18" charset="0"/>
                <a:cs typeface="Times New Roman" pitchFamily="18" charset="0"/>
              </a:rPr>
              <a:t>	</a:t>
            </a:r>
            <a:r>
              <a:rPr lang="en-US" altLang="zh-CN" b="1" dirty="0">
                <a:solidFill>
                  <a:schemeClr val="accent2"/>
                </a:solidFill>
                <a:effectLst>
                  <a:outerShdw blurRad="38100" dist="38100" dir="2700000" algn="tl">
                    <a:srgbClr val="000000">
                      <a:alpha val="43137"/>
                    </a:srgbClr>
                  </a:outerShdw>
                </a:effectLst>
              </a:rPr>
              <a:t>Quick Example</a:t>
            </a:r>
          </a:p>
        </p:txBody>
      </p:sp>
      <p:sp>
        <p:nvSpPr>
          <p:cNvPr id="4099" name="Rectangle 3"/>
          <p:cNvSpPr>
            <a:spLocks noGrp="1" noChangeArrowheads="1"/>
          </p:cNvSpPr>
          <p:nvPr>
            <p:ph type="body" idx="1"/>
          </p:nvPr>
        </p:nvSpPr>
        <p:spPr>
          <a:xfrm>
            <a:off x="2057400" y="1905000"/>
            <a:ext cx="4953000" cy="4114800"/>
          </a:xfrm>
          <a:solidFill>
            <a:srgbClr val="FFFFCC"/>
          </a:solidFill>
        </p:spPr>
        <p:txBody>
          <a:bodyPr>
            <a:noAutofit/>
          </a:bodyPr>
          <a:lstStyle/>
          <a:p>
            <a:pPr lvl="1">
              <a:buFont typeface="Wingdings" pitchFamily="2" charset="2"/>
              <a:buNone/>
              <a:defRPr/>
            </a:pPr>
            <a:r>
              <a:rPr lang="en-US" sz="2000" b="1" dirty="0">
                <a:latin typeface="Times New Roman" pitchFamily="18" charset="0"/>
                <a:cs typeface="Times New Roman" pitchFamily="18" charset="0"/>
              </a:rPr>
              <a:t>#include&lt;</a:t>
            </a:r>
            <a:r>
              <a:rPr lang="en-US" sz="2000" b="1" dirty="0" err="1">
                <a:latin typeface="Times New Roman" pitchFamily="18" charset="0"/>
                <a:cs typeface="Times New Roman" pitchFamily="18" charset="0"/>
              </a:rPr>
              <a:t>iostream</a:t>
            </a:r>
            <a:r>
              <a:rPr lang="en-US" sz="2000" b="1" dirty="0">
                <a:latin typeface="Times New Roman" pitchFamily="18" charset="0"/>
                <a:cs typeface="Times New Roman" pitchFamily="18" charset="0"/>
              </a:rPr>
              <a:t>&gt;</a:t>
            </a:r>
          </a:p>
          <a:p>
            <a:pPr lvl="1">
              <a:buFont typeface="Wingdings" pitchFamily="2" charset="2"/>
              <a:buNone/>
              <a:defRPr/>
            </a:pPr>
            <a:r>
              <a:rPr lang="en-US" sz="2000" b="1" dirty="0">
                <a:latin typeface="Times New Roman" pitchFamily="18" charset="0"/>
                <a:cs typeface="Times New Roman" pitchFamily="18" charset="0"/>
              </a:rPr>
              <a:t>using namespace std;</a:t>
            </a:r>
          </a:p>
          <a:p>
            <a:pPr lvl="1">
              <a:buFont typeface="Wingdings" pitchFamily="2" charset="2"/>
              <a:buNone/>
              <a:defRPr/>
            </a:pPr>
            <a:r>
              <a:rPr lang="en-US" sz="2000" b="1" dirty="0">
                <a:latin typeface="Times New Roman" pitchFamily="18" charset="0"/>
                <a:cs typeface="Times New Roman" pitchFamily="18" charset="0"/>
              </a:rPr>
              <a:t>class test {</a:t>
            </a:r>
          </a:p>
          <a:p>
            <a:pPr lvl="1">
              <a:buFont typeface="Wingdings" pitchFamily="2" charset="2"/>
              <a:buNone/>
              <a:defRPr/>
            </a:pPr>
            <a:r>
              <a:rPr lang="en-US" sz="2000" b="1" dirty="0">
                <a:latin typeface="Times New Roman" pitchFamily="18" charset="0"/>
                <a:cs typeface="Times New Roman" pitchFamily="18" charset="0"/>
              </a:rPr>
              <a:t>	public: </a:t>
            </a:r>
          </a:p>
          <a:p>
            <a:pPr lvl="1">
              <a:buFont typeface="Wingdings" pitchFamily="2" charset="2"/>
              <a:buNone/>
              <a:defRPr/>
            </a:pPr>
            <a:r>
              <a:rPr lang="en-US" sz="2000" b="1" dirty="0">
                <a:latin typeface="Times New Roman" pitchFamily="18" charset="0"/>
                <a:cs typeface="Times New Roman" pitchFamily="18" charset="0"/>
              </a:rPr>
              <a:t>	</a:t>
            </a:r>
            <a:r>
              <a:rPr lang="en-US" sz="2000" b="1" dirty="0">
                <a:solidFill>
                  <a:srgbClr val="FF0000"/>
                </a:solidFill>
                <a:latin typeface="Times New Roman" pitchFamily="18" charset="0"/>
                <a:cs typeface="Times New Roman" pitchFamily="18" charset="0"/>
              </a:rPr>
              <a:t>test()</a:t>
            </a:r>
          </a:p>
          <a:p>
            <a:pPr lvl="1">
              <a:buFont typeface="Wingdings" pitchFamily="2" charset="2"/>
              <a:buNone/>
              <a:defRPr/>
            </a:pPr>
            <a:r>
              <a:rPr lang="en-US" sz="2000" b="1" dirty="0">
                <a:solidFill>
                  <a:srgbClr val="FF0000"/>
                </a:solidFill>
                <a:latin typeface="Times New Roman" pitchFamily="18" charset="0"/>
                <a:cs typeface="Times New Roman" pitchFamily="18" charset="0"/>
              </a:rPr>
              <a:t>		{</a:t>
            </a:r>
            <a:r>
              <a:rPr lang="en-US" sz="2000" b="1" dirty="0" err="1">
                <a:solidFill>
                  <a:srgbClr val="FF0000"/>
                </a:solidFill>
                <a:latin typeface="Times New Roman" pitchFamily="18" charset="0"/>
                <a:cs typeface="Times New Roman" pitchFamily="18" charset="0"/>
              </a:rPr>
              <a:t>cout</a:t>
            </a:r>
            <a:r>
              <a:rPr lang="en-US" sz="2000" b="1" dirty="0">
                <a:solidFill>
                  <a:srgbClr val="FF0000"/>
                </a:solidFill>
                <a:latin typeface="Times New Roman" pitchFamily="18" charset="0"/>
                <a:cs typeface="Times New Roman" pitchFamily="18" charset="0"/>
              </a:rPr>
              <a:t>&lt;&lt;"Welcome"&lt;&lt;</a:t>
            </a:r>
            <a:r>
              <a:rPr lang="en-US" sz="2000" b="1" dirty="0" err="1">
                <a:solidFill>
                  <a:srgbClr val="FF0000"/>
                </a:solidFill>
                <a:latin typeface="Times New Roman" pitchFamily="18" charset="0"/>
                <a:cs typeface="Times New Roman" pitchFamily="18" charset="0"/>
              </a:rPr>
              <a:t>endl</a:t>
            </a:r>
            <a:r>
              <a:rPr lang="en-US" sz="2000" b="1" dirty="0">
                <a:solidFill>
                  <a:srgbClr val="FF0000"/>
                </a:solidFill>
                <a:latin typeface="Times New Roman" pitchFamily="18" charset="0"/>
                <a:cs typeface="Times New Roman" pitchFamily="18" charset="0"/>
              </a:rPr>
              <a:t>; }</a:t>
            </a:r>
          </a:p>
          <a:p>
            <a:pPr lvl="1">
              <a:buFont typeface="Wingdings" pitchFamily="2" charset="2"/>
              <a:buNone/>
              <a:defRPr/>
            </a:pPr>
            <a:r>
              <a:rPr lang="en-US" sz="2000" b="1" dirty="0">
                <a:latin typeface="Times New Roman" pitchFamily="18" charset="0"/>
                <a:cs typeface="Times New Roman" pitchFamily="18" charset="0"/>
              </a:rPr>
              <a:t>	};</a:t>
            </a:r>
          </a:p>
          <a:p>
            <a:pPr lvl="1">
              <a:buFont typeface="Wingdings" pitchFamily="2" charset="2"/>
              <a:buNone/>
              <a:defRPr/>
            </a:pPr>
            <a:r>
              <a:rPr lang="en-US" sz="2000" b="1" dirty="0">
                <a:latin typeface="Times New Roman" pitchFamily="18" charset="0"/>
                <a:cs typeface="Times New Roman" pitchFamily="18" charset="0"/>
              </a:rPr>
              <a:t>main()</a:t>
            </a:r>
          </a:p>
          <a:p>
            <a:pPr lvl="2">
              <a:buFont typeface="Wingdings" pitchFamily="2" charset="2"/>
              <a:buNone/>
              <a:defRPr/>
            </a:pPr>
            <a:r>
              <a:rPr lang="en-US" sz="2000" b="1" dirty="0">
                <a:latin typeface="Times New Roman" pitchFamily="18" charset="0"/>
                <a:cs typeface="Times New Roman" pitchFamily="18" charset="0"/>
              </a:rPr>
              <a:t>{</a:t>
            </a:r>
          </a:p>
          <a:p>
            <a:pPr lvl="2">
              <a:buFont typeface="Wingdings" pitchFamily="2" charset="2"/>
              <a:buNone/>
              <a:defRPr/>
            </a:pPr>
            <a:r>
              <a:rPr lang="en-US" sz="2000" b="1" dirty="0">
                <a:latin typeface="Times New Roman" pitchFamily="18" charset="0"/>
                <a:cs typeface="Times New Roman" pitchFamily="18" charset="0"/>
              </a:rPr>
              <a:t>	test  </a:t>
            </a:r>
            <a:r>
              <a:rPr lang="en-US" sz="2000" b="1" dirty="0" err="1">
                <a:latin typeface="Times New Roman" pitchFamily="18" charset="0"/>
                <a:cs typeface="Times New Roman" pitchFamily="18" charset="0"/>
              </a:rPr>
              <a:t>construct_obj</a:t>
            </a:r>
            <a:r>
              <a:rPr lang="en-US" sz="2000" b="1" dirty="0">
                <a:latin typeface="Times New Roman" pitchFamily="18" charset="0"/>
                <a:cs typeface="Times New Roman" pitchFamily="18" charset="0"/>
              </a:rPr>
              <a:t>;</a:t>
            </a:r>
          </a:p>
          <a:p>
            <a:pPr lvl="1">
              <a:buFont typeface="Wingdings" pitchFamily="2" charset="2"/>
              <a:buNone/>
              <a:defRPr/>
            </a:pPr>
            <a:r>
              <a:rPr lang="en-US" sz="2000" b="1" dirty="0">
                <a:latin typeface="Times New Roman" pitchFamily="18" charset="0"/>
                <a:cs typeface="Times New Roman" pitchFamily="18" charset="0"/>
              </a:rPr>
              <a:t>	   }</a:t>
            </a:r>
          </a:p>
        </p:txBody>
      </p:sp>
    </p:spTree>
  </p:cSld>
  <p:clrMapOvr>
    <a:masterClrMapping/>
  </p:clrMapOvr>
  <p:transition>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04800" y="473075"/>
            <a:ext cx="8763000" cy="1431925"/>
          </a:xfrm>
        </p:spPr>
        <p:txBody>
          <a:bodyPr>
            <a:noAutofit/>
          </a:bodyPr>
          <a:lstStyle/>
          <a:p>
            <a:pPr>
              <a:defRPr/>
            </a:pPr>
            <a:r>
              <a:rPr lang="en-US" altLang="zh-CN" sz="4000" b="1" dirty="0">
                <a:solidFill>
                  <a:schemeClr val="accent2"/>
                </a:solidFill>
                <a:effectLst>
                  <a:outerShdw blurRad="38100" dist="38100" dir="2700000" algn="tl">
                    <a:srgbClr val="000000">
                      <a:alpha val="43137"/>
                    </a:srgbClr>
                  </a:outerShdw>
                </a:effectLst>
              </a:rPr>
              <a:t>Initializing Data Using Constructors </a:t>
            </a:r>
          </a:p>
        </p:txBody>
      </p:sp>
      <p:sp>
        <p:nvSpPr>
          <p:cNvPr id="52227" name="Rectangle 3"/>
          <p:cNvSpPr>
            <a:spLocks noGrp="1" noChangeArrowheads="1"/>
          </p:cNvSpPr>
          <p:nvPr>
            <p:ph type="body" idx="1"/>
          </p:nvPr>
        </p:nvSpPr>
        <p:spPr>
          <a:xfrm>
            <a:off x="1219200" y="2209800"/>
            <a:ext cx="6781800" cy="4114800"/>
          </a:xfrm>
        </p:spPr>
        <p:txBody>
          <a:bodyPr>
            <a:normAutofit/>
          </a:bodyPr>
          <a:lstStyle/>
          <a:p>
            <a:pPr marL="274320" algn="just">
              <a:spcBef>
                <a:spcPts val="3000"/>
              </a:spcBef>
              <a:buFont typeface="Wingdings" pitchFamily="2" charset="2"/>
              <a:buChar char="Ø"/>
              <a:defRPr/>
            </a:pPr>
            <a:r>
              <a:rPr lang="en-US" altLang="zh-CN" sz="2800" dirty="0"/>
              <a:t>The constructor functions are normally used to </a:t>
            </a:r>
            <a:r>
              <a:rPr lang="en-US" altLang="zh-CN" sz="2800" b="1" i="1" dirty="0">
                <a:solidFill>
                  <a:schemeClr val="accent1"/>
                </a:solidFill>
              </a:rPr>
              <a:t>initialize values in data members </a:t>
            </a:r>
            <a:r>
              <a:rPr lang="en-US" altLang="zh-CN" sz="2800" dirty="0"/>
              <a:t>of a class when the program is executed </a:t>
            </a:r>
          </a:p>
          <a:p>
            <a:pPr marL="274320" algn="just">
              <a:spcBef>
                <a:spcPts val="3000"/>
              </a:spcBef>
              <a:buFont typeface="Wingdings" pitchFamily="2" charset="2"/>
              <a:buChar char="Ø"/>
              <a:defRPr/>
            </a:pPr>
            <a:r>
              <a:rPr lang="en-US" altLang="zh-CN" sz="2800" dirty="0"/>
              <a:t>This type of initialization is called the </a:t>
            </a:r>
            <a:r>
              <a:rPr lang="en-US" altLang="zh-CN" sz="2800" b="1" i="1" dirty="0">
                <a:solidFill>
                  <a:schemeClr val="accent1"/>
                </a:solidFill>
              </a:rPr>
              <a:t>automatic initialization</a:t>
            </a:r>
          </a:p>
        </p:txBody>
      </p:sp>
    </p:spTree>
  </p:cSld>
  <p:clrMapOvr>
    <a:masterClrMapping/>
  </p:clrMapOvr>
  <p:transition>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057400" y="1219200"/>
            <a:ext cx="5486400" cy="5486400"/>
          </a:xfrm>
          <a:solidFill>
            <a:srgbClr val="FFFFCC"/>
          </a:solidFill>
        </p:spPr>
        <p:txBody>
          <a:bodyPr>
            <a:noAutofit/>
          </a:bodyPr>
          <a:lstStyle/>
          <a:p>
            <a:pPr lvl="1">
              <a:buFont typeface="Wingdings" pitchFamily="2" charset="2"/>
              <a:buNone/>
              <a:defRPr/>
            </a:pPr>
            <a:r>
              <a:rPr lang="en-US" sz="1800" b="1" dirty="0">
                <a:latin typeface="Times New Roman" pitchFamily="18" charset="0"/>
                <a:cs typeface="Times New Roman" pitchFamily="18" charset="0"/>
              </a:rPr>
              <a:t>#include&lt;</a:t>
            </a:r>
            <a:r>
              <a:rPr lang="en-US" sz="1800" b="1" dirty="0" err="1">
                <a:latin typeface="Times New Roman" pitchFamily="18" charset="0"/>
                <a:cs typeface="Times New Roman" pitchFamily="18" charset="0"/>
              </a:rPr>
              <a:t>iostream</a:t>
            </a:r>
            <a:r>
              <a:rPr lang="en-US" sz="1800" b="1" dirty="0">
                <a:latin typeface="Times New Roman" pitchFamily="18" charset="0"/>
                <a:cs typeface="Times New Roman" pitchFamily="18" charset="0"/>
              </a:rPr>
              <a:t>&gt;</a:t>
            </a:r>
          </a:p>
          <a:p>
            <a:pPr lvl="1">
              <a:buFont typeface="Wingdings" pitchFamily="2" charset="2"/>
              <a:buNone/>
              <a:defRPr/>
            </a:pPr>
            <a:r>
              <a:rPr lang="en-US" sz="1800" b="1" dirty="0">
                <a:latin typeface="Times New Roman" pitchFamily="18" charset="0"/>
                <a:cs typeface="Times New Roman" pitchFamily="18" charset="0"/>
              </a:rPr>
              <a:t>using namespace std;</a:t>
            </a:r>
          </a:p>
          <a:p>
            <a:pPr lvl="1">
              <a:buFont typeface="Wingdings" pitchFamily="2" charset="2"/>
              <a:buNone/>
              <a:defRPr/>
            </a:pPr>
            <a:r>
              <a:rPr lang="en-US" sz="1800" b="1" dirty="0">
                <a:latin typeface="Times New Roman" pitchFamily="18" charset="0"/>
                <a:cs typeface="Times New Roman" pitchFamily="18" charset="0"/>
              </a:rPr>
              <a:t>class sum {</a:t>
            </a:r>
          </a:p>
          <a:p>
            <a:pPr lvl="2">
              <a:buFont typeface="Wingdings" pitchFamily="2" charset="2"/>
              <a:buNone/>
              <a:defRPr/>
            </a:pPr>
            <a:r>
              <a:rPr lang="en-US" sz="1800" b="1" dirty="0">
                <a:latin typeface="Times New Roman" pitchFamily="18" charset="0"/>
                <a:cs typeface="Times New Roman" pitchFamily="18" charset="0"/>
              </a:rPr>
              <a:t>private: </a:t>
            </a:r>
          </a:p>
          <a:p>
            <a:pPr lvl="2">
              <a:buFont typeface="Wingdings" pitchFamily="2" charset="2"/>
              <a:buNone/>
              <a:defRPr/>
            </a:pPr>
            <a:r>
              <a:rPr lang="en-US" sz="1800" b="1" dirty="0" err="1">
                <a:latin typeface="Times New Roman" pitchFamily="18" charset="0"/>
                <a:cs typeface="Times New Roman" pitchFamily="18" charset="0"/>
              </a:rPr>
              <a:t>int</a:t>
            </a:r>
            <a:r>
              <a:rPr lang="en-US" sz="1800" b="1" dirty="0">
                <a:latin typeface="Times New Roman" pitchFamily="18" charset="0"/>
                <a:cs typeface="Times New Roman" pitchFamily="18" charset="0"/>
              </a:rPr>
              <a:t> n, m, s; </a:t>
            </a:r>
          </a:p>
          <a:p>
            <a:pPr lvl="2">
              <a:buFont typeface="Wingdings" pitchFamily="2" charset="2"/>
              <a:buNone/>
              <a:defRPr/>
            </a:pPr>
            <a:r>
              <a:rPr lang="en-US" sz="1800" b="1" dirty="0">
                <a:latin typeface="Times New Roman" pitchFamily="18" charset="0"/>
                <a:cs typeface="Times New Roman" pitchFamily="18" charset="0"/>
              </a:rPr>
              <a:t>public:</a:t>
            </a:r>
          </a:p>
          <a:p>
            <a:pPr lvl="2">
              <a:buFont typeface="Wingdings" pitchFamily="2" charset="2"/>
              <a:buNone/>
              <a:defRPr/>
            </a:pPr>
            <a:r>
              <a:rPr lang="en-US" sz="1800" b="1" dirty="0">
                <a:solidFill>
                  <a:srgbClr val="FF0000"/>
                </a:solidFill>
                <a:latin typeface="Times New Roman" pitchFamily="18" charset="0"/>
                <a:cs typeface="Times New Roman" pitchFamily="18" charset="0"/>
              </a:rPr>
              <a:t>sum(</a:t>
            </a:r>
            <a:r>
              <a:rPr lang="en-US" sz="1800" b="1" dirty="0" err="1">
                <a:solidFill>
                  <a:srgbClr val="FF0000"/>
                </a:solidFill>
                <a:latin typeface="Times New Roman" pitchFamily="18" charset="0"/>
                <a:cs typeface="Times New Roman" pitchFamily="18" charset="0"/>
              </a:rPr>
              <a:t>int</a:t>
            </a:r>
            <a:r>
              <a:rPr lang="en-US" sz="1800" b="1" dirty="0">
                <a:solidFill>
                  <a:srgbClr val="FF0000"/>
                </a:solidFill>
                <a:latin typeface="Times New Roman" pitchFamily="18" charset="0"/>
                <a:cs typeface="Times New Roman" pitchFamily="18" charset="0"/>
              </a:rPr>
              <a:t> x, </a:t>
            </a:r>
            <a:r>
              <a:rPr lang="en-US" sz="1800" b="1" dirty="0" err="1">
                <a:solidFill>
                  <a:srgbClr val="FF0000"/>
                </a:solidFill>
                <a:latin typeface="Times New Roman" pitchFamily="18" charset="0"/>
                <a:cs typeface="Times New Roman" pitchFamily="18" charset="0"/>
              </a:rPr>
              <a:t>int</a:t>
            </a:r>
            <a:r>
              <a:rPr lang="en-US" sz="1800" b="1" dirty="0">
                <a:solidFill>
                  <a:srgbClr val="FF0000"/>
                </a:solidFill>
                <a:latin typeface="Times New Roman" pitchFamily="18" charset="0"/>
                <a:cs typeface="Times New Roman" pitchFamily="18" charset="0"/>
              </a:rPr>
              <a:t> y){</a:t>
            </a:r>
          </a:p>
          <a:p>
            <a:pPr lvl="3">
              <a:buFont typeface="Wingdings" pitchFamily="2" charset="2"/>
              <a:buNone/>
              <a:defRPr/>
            </a:pPr>
            <a:r>
              <a:rPr lang="en-US" b="1" dirty="0">
                <a:solidFill>
                  <a:srgbClr val="FF0000"/>
                </a:solidFill>
                <a:latin typeface="Times New Roman" pitchFamily="18" charset="0"/>
                <a:cs typeface="Times New Roman" pitchFamily="18" charset="0"/>
              </a:rPr>
              <a:t>n=x;	m=y;	s=</a:t>
            </a:r>
            <a:r>
              <a:rPr lang="en-US" b="1" dirty="0" err="1">
                <a:solidFill>
                  <a:srgbClr val="FF0000"/>
                </a:solidFill>
                <a:latin typeface="Times New Roman" pitchFamily="18" charset="0"/>
                <a:cs typeface="Times New Roman" pitchFamily="18" charset="0"/>
              </a:rPr>
              <a:t>n+m</a:t>
            </a:r>
            <a:r>
              <a:rPr lang="en-US" b="1" dirty="0">
                <a:solidFill>
                  <a:srgbClr val="FF0000"/>
                </a:solidFill>
                <a:latin typeface="Times New Roman" pitchFamily="18" charset="0"/>
                <a:cs typeface="Times New Roman" pitchFamily="18" charset="0"/>
              </a:rPr>
              <a:t>;}</a:t>
            </a:r>
          </a:p>
          <a:p>
            <a:pPr lvl="2">
              <a:buFont typeface="Wingdings" pitchFamily="2" charset="2"/>
              <a:buNone/>
              <a:defRPr/>
            </a:pPr>
            <a:r>
              <a:rPr lang="en-US" sz="1800" b="1" dirty="0">
                <a:latin typeface="Times New Roman" pitchFamily="18" charset="0"/>
                <a:cs typeface="Times New Roman" pitchFamily="18" charset="0"/>
              </a:rPr>
              <a:t>void </a:t>
            </a:r>
            <a:r>
              <a:rPr lang="en-US" sz="1800" b="1" dirty="0" err="1">
                <a:latin typeface="Times New Roman" pitchFamily="18" charset="0"/>
                <a:cs typeface="Times New Roman" pitchFamily="18" charset="0"/>
              </a:rPr>
              <a:t>psum</a:t>
            </a:r>
            <a:r>
              <a:rPr lang="en-US" sz="1800" b="1" dirty="0">
                <a:latin typeface="Times New Roman" pitchFamily="18" charset="0"/>
                <a:cs typeface="Times New Roman" pitchFamily="18" charset="0"/>
              </a:rPr>
              <a:t>(){</a:t>
            </a:r>
          </a:p>
          <a:p>
            <a:pPr lvl="3">
              <a:buFont typeface="Wingdings" pitchFamily="2" charset="2"/>
              <a:buNone/>
              <a:defRPr/>
            </a:pPr>
            <a:r>
              <a:rPr lang="en-US" b="1" dirty="0" err="1">
                <a:latin typeface="Times New Roman" pitchFamily="18" charset="0"/>
                <a:cs typeface="Times New Roman" pitchFamily="18" charset="0"/>
              </a:rPr>
              <a:t>cout</a:t>
            </a:r>
            <a:r>
              <a:rPr lang="en-US" b="1" dirty="0">
                <a:latin typeface="Times New Roman" pitchFamily="18" charset="0"/>
                <a:cs typeface="Times New Roman" pitchFamily="18" charset="0"/>
              </a:rPr>
              <a:t>&lt;&lt;"Sum of "&lt;&lt;n&lt;&lt;“</a:t>
            </a:r>
          </a:p>
          <a:p>
            <a:pPr lvl="3">
              <a:buFont typeface="Wingdings" pitchFamily="2" charset="2"/>
              <a:buNone/>
              <a:defRPr/>
            </a:pPr>
            <a:r>
              <a:rPr lang="en-US" b="1" dirty="0">
                <a:latin typeface="Times New Roman" pitchFamily="18" charset="0"/>
                <a:cs typeface="Times New Roman" pitchFamily="18" charset="0"/>
              </a:rPr>
              <a:t>and "&lt;&lt;m&lt;&lt;" is</a:t>
            </a:r>
          </a:p>
          <a:p>
            <a:pPr lvl="3">
              <a:buFont typeface="Wingdings" pitchFamily="2" charset="2"/>
              <a:buNone/>
              <a:defRPr/>
            </a:pPr>
            <a:r>
              <a:rPr lang="en-US" b="1" dirty="0">
                <a:latin typeface="Times New Roman" pitchFamily="18" charset="0"/>
                <a:cs typeface="Times New Roman" pitchFamily="18" charset="0"/>
              </a:rPr>
              <a:t>"&lt;&lt;s&lt;&lt;</a:t>
            </a:r>
            <a:r>
              <a:rPr lang="en-US" b="1" dirty="0" err="1">
                <a:latin typeface="Times New Roman" pitchFamily="18" charset="0"/>
                <a:cs typeface="Times New Roman" pitchFamily="18" charset="0"/>
              </a:rPr>
              <a:t>endl</a:t>
            </a:r>
            <a:r>
              <a:rPr lang="en-US" b="1" dirty="0">
                <a:latin typeface="Times New Roman" pitchFamily="18" charset="0"/>
                <a:cs typeface="Times New Roman" pitchFamily="18" charset="0"/>
              </a:rPr>
              <a:t>; }};</a:t>
            </a:r>
          </a:p>
          <a:p>
            <a:pPr lvl="1">
              <a:buFont typeface="Wingdings" pitchFamily="2" charset="2"/>
              <a:buNone/>
              <a:defRPr/>
            </a:pPr>
            <a:r>
              <a:rPr lang="en-US" sz="1800" b="1" dirty="0">
                <a:latin typeface="Times New Roman" pitchFamily="18" charset="0"/>
                <a:cs typeface="Times New Roman" pitchFamily="18" charset="0"/>
              </a:rPr>
              <a:t>main ( ){</a:t>
            </a:r>
          </a:p>
          <a:p>
            <a:pPr lvl="1">
              <a:buFont typeface="Wingdings" pitchFamily="2" charset="2"/>
              <a:buNone/>
              <a:defRPr/>
            </a:pPr>
            <a:r>
              <a:rPr lang="en-US" sz="1800" b="1" dirty="0">
                <a:latin typeface="Times New Roman" pitchFamily="18" charset="0"/>
                <a:cs typeface="Times New Roman" pitchFamily="18" charset="0"/>
              </a:rPr>
              <a:t>sum a(16,10), b(2,3); </a:t>
            </a:r>
            <a:r>
              <a:rPr lang="en-US" sz="1800" b="1" dirty="0">
                <a:solidFill>
                  <a:schemeClr val="accent3">
                    <a:lumMod val="75000"/>
                  </a:schemeClr>
                </a:solidFill>
                <a:latin typeface="Times New Roman" pitchFamily="18" charset="0"/>
                <a:cs typeface="Times New Roman" pitchFamily="18" charset="0"/>
              </a:rPr>
              <a:t>// initializing via constructor</a:t>
            </a:r>
          </a:p>
          <a:p>
            <a:pPr lvl="1">
              <a:buFont typeface="Wingdings" pitchFamily="2" charset="2"/>
              <a:buNone/>
              <a:defRPr/>
            </a:pPr>
            <a:r>
              <a:rPr lang="en-US" sz="1800" b="1" dirty="0">
                <a:latin typeface="Times New Roman" pitchFamily="18" charset="0"/>
                <a:cs typeface="Times New Roman" pitchFamily="18" charset="0"/>
              </a:rPr>
              <a:t>a. </a:t>
            </a:r>
            <a:r>
              <a:rPr lang="en-US" sz="1800" b="1" dirty="0" err="1">
                <a:latin typeface="Times New Roman" pitchFamily="18" charset="0"/>
                <a:cs typeface="Times New Roman" pitchFamily="18" charset="0"/>
              </a:rPr>
              <a:t>psum</a:t>
            </a:r>
            <a:r>
              <a:rPr lang="en-US" sz="1800" b="1" dirty="0">
                <a:latin typeface="Times New Roman" pitchFamily="18" charset="0"/>
                <a:cs typeface="Times New Roman" pitchFamily="18" charset="0"/>
              </a:rPr>
              <a:t> () ; </a:t>
            </a:r>
          </a:p>
          <a:p>
            <a:pPr lvl="1">
              <a:buFont typeface="Wingdings" pitchFamily="2" charset="2"/>
              <a:buNone/>
              <a:defRPr/>
            </a:pPr>
            <a:r>
              <a:rPr lang="en-US" sz="1800" b="1" dirty="0" err="1">
                <a:latin typeface="Times New Roman" pitchFamily="18" charset="0"/>
                <a:cs typeface="Times New Roman" pitchFamily="18" charset="0"/>
              </a:rPr>
              <a:t>b.psum</a:t>
            </a:r>
            <a:r>
              <a:rPr lang="en-US" sz="1800" b="1" dirty="0">
                <a:latin typeface="Times New Roman" pitchFamily="18" charset="0"/>
                <a:cs typeface="Times New Roman" pitchFamily="18" charset="0"/>
              </a:rPr>
              <a:t>() ; } </a:t>
            </a:r>
          </a:p>
        </p:txBody>
      </p:sp>
      <p:sp>
        <p:nvSpPr>
          <p:cNvPr id="6" name="Rectangle 2"/>
          <p:cNvSpPr>
            <a:spLocks noGrp="1" noChangeArrowheads="1"/>
          </p:cNvSpPr>
          <p:nvPr>
            <p:ph type="title"/>
          </p:nvPr>
        </p:nvSpPr>
        <p:spPr>
          <a:xfrm>
            <a:off x="533400" y="0"/>
            <a:ext cx="7543800" cy="1431925"/>
          </a:xfrm>
        </p:spPr>
        <p:txBody>
          <a:bodyPr>
            <a:normAutofit/>
          </a:bodyPr>
          <a:lstStyle/>
          <a:p>
            <a:pPr algn="ctr" eaLnBrk="1" hangingPunct="1">
              <a:defRPr/>
            </a:pPr>
            <a:r>
              <a:rPr lang="en-US" sz="3600" dirty="0">
                <a:latin typeface="Times New Roman" pitchFamily="18" charset="0"/>
                <a:cs typeface="Times New Roman" pitchFamily="18" charset="0"/>
              </a:rPr>
              <a:t>	</a:t>
            </a:r>
            <a:r>
              <a:rPr lang="en-US" altLang="zh-CN" sz="4000" b="1" dirty="0">
                <a:solidFill>
                  <a:schemeClr val="accent2"/>
                </a:solidFill>
                <a:effectLst>
                  <a:outerShdw blurRad="38100" dist="38100" dir="2700000" algn="tl">
                    <a:srgbClr val="000000">
                      <a:alpha val="43137"/>
                    </a:srgbClr>
                  </a:outerShdw>
                </a:effectLst>
              </a:rPr>
              <a:t>Quick Example</a:t>
            </a:r>
          </a:p>
        </p:txBody>
      </p:sp>
    </p:spTree>
  </p:cSld>
  <p:clrMapOvr>
    <a:masterClrMapping/>
  </p:clrMapOvr>
  <p:transition>
    <p:cover/>
  </p:transition>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CA5F1-EE72-2A72-AE8A-A59E5CCEDD48}"/>
              </a:ext>
            </a:extLst>
          </p:cNvPr>
          <p:cNvSpPr>
            <a:spLocks noGrp="1"/>
          </p:cNvSpPr>
          <p:nvPr>
            <p:ph type="title"/>
          </p:nvPr>
        </p:nvSpPr>
        <p:spPr/>
        <p:txBody>
          <a:bodyPr>
            <a:normAutofit/>
          </a:bodyPr>
          <a:lstStyle/>
          <a:p>
            <a:r>
              <a:rPr lang="en-GB" sz="4000" b="1" dirty="0">
                <a:effectLst>
                  <a:outerShdw blurRad="38100" dist="38100" dir="2700000" algn="tl">
                    <a:srgbClr val="000000">
                      <a:alpha val="43137"/>
                    </a:srgbClr>
                  </a:outerShdw>
                </a:effectLst>
              </a:rPr>
              <a:t>Member Initialization List</a:t>
            </a:r>
            <a:endParaRPr lang="en-US" sz="40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68E7902-24E7-B8F5-1598-267D8557F446}"/>
              </a:ext>
            </a:extLst>
          </p:cNvPr>
          <p:cNvSpPr>
            <a:spLocks noGrp="1"/>
          </p:cNvSpPr>
          <p:nvPr>
            <p:ph sz="half" idx="1"/>
          </p:nvPr>
        </p:nvSpPr>
        <p:spPr>
          <a:xfrm>
            <a:off x="457200" y="1600200"/>
            <a:ext cx="8229600" cy="4525963"/>
          </a:xfrm>
        </p:spPr>
        <p:txBody>
          <a:bodyPr>
            <a:normAutofit/>
          </a:bodyPr>
          <a:lstStyle/>
          <a:p>
            <a:pPr marL="0" indent="0">
              <a:buNone/>
            </a:pPr>
            <a:r>
              <a:rPr lang="es-ES" dirty="0" err="1"/>
              <a:t>Example</a:t>
            </a:r>
            <a:r>
              <a:rPr lang="es-ES" dirty="0"/>
              <a:t>:</a:t>
            </a:r>
          </a:p>
          <a:p>
            <a:pPr marL="0" indent="0">
              <a:buNone/>
            </a:pPr>
            <a:r>
              <a:rPr lang="es-ES" dirty="0" err="1"/>
              <a:t>Foo</a:t>
            </a:r>
            <a:r>
              <a:rPr lang="es-ES" dirty="0"/>
              <a:t>(</a:t>
            </a:r>
            <a:r>
              <a:rPr lang="es-ES" dirty="0" err="1"/>
              <a:t>int</a:t>
            </a:r>
            <a:r>
              <a:rPr lang="es-ES" dirty="0"/>
              <a:t> x, </a:t>
            </a:r>
            <a:r>
              <a:rPr lang="es-ES" dirty="0" err="1"/>
              <a:t>int</a:t>
            </a:r>
            <a:r>
              <a:rPr lang="es-ES" dirty="0"/>
              <a:t> y) : </a:t>
            </a:r>
            <a:r>
              <a:rPr lang="es-ES" dirty="0" err="1"/>
              <a:t>m_x</a:t>
            </a:r>
            <a:r>
              <a:rPr lang="es-ES" dirty="0"/>
              <a:t> { x }, </a:t>
            </a:r>
            <a:r>
              <a:rPr lang="es-ES" dirty="0" err="1"/>
              <a:t>m_y</a:t>
            </a:r>
            <a:r>
              <a:rPr lang="es-ES" dirty="0"/>
              <a:t> { y }</a:t>
            </a:r>
          </a:p>
          <a:p>
            <a:pPr marL="0" indent="0">
              <a:buNone/>
            </a:pPr>
            <a:r>
              <a:rPr lang="es-ES" dirty="0"/>
              <a:t>{ }</a:t>
            </a:r>
          </a:p>
          <a:p>
            <a:pPr marL="0" indent="0">
              <a:buNone/>
            </a:pPr>
            <a:r>
              <a:rPr lang="en-US" dirty="0"/>
              <a:t>Or</a:t>
            </a:r>
          </a:p>
          <a:p>
            <a:pPr marL="0" indent="0">
              <a:buNone/>
            </a:pPr>
            <a:r>
              <a:rPr lang="es-ES" dirty="0" err="1"/>
              <a:t>Foo</a:t>
            </a:r>
            <a:r>
              <a:rPr lang="es-ES" dirty="0"/>
              <a:t>(</a:t>
            </a:r>
            <a:r>
              <a:rPr lang="es-ES" dirty="0" err="1"/>
              <a:t>int</a:t>
            </a:r>
            <a:r>
              <a:rPr lang="es-ES" dirty="0"/>
              <a:t> x, </a:t>
            </a:r>
            <a:r>
              <a:rPr lang="es-ES" dirty="0" err="1"/>
              <a:t>int</a:t>
            </a:r>
            <a:r>
              <a:rPr lang="es-ES" dirty="0"/>
              <a:t> y) :</a:t>
            </a:r>
          </a:p>
          <a:p>
            <a:pPr marL="0" indent="0">
              <a:buNone/>
            </a:pPr>
            <a:r>
              <a:rPr lang="es-ES" dirty="0"/>
              <a:t>    </a:t>
            </a:r>
            <a:r>
              <a:rPr lang="es-ES" dirty="0" err="1"/>
              <a:t>m_x</a:t>
            </a:r>
            <a:r>
              <a:rPr lang="es-ES" dirty="0"/>
              <a:t> { x },</a:t>
            </a:r>
          </a:p>
          <a:p>
            <a:pPr marL="0" indent="0">
              <a:buNone/>
            </a:pPr>
            <a:r>
              <a:rPr lang="es-ES" dirty="0"/>
              <a:t>    </a:t>
            </a:r>
            <a:r>
              <a:rPr lang="es-ES" dirty="0" err="1"/>
              <a:t>m_y</a:t>
            </a:r>
            <a:r>
              <a:rPr lang="es-ES" dirty="0"/>
              <a:t> { y }</a:t>
            </a:r>
          </a:p>
          <a:p>
            <a:pPr marL="0" indent="0">
              <a:buNone/>
            </a:pPr>
            <a:r>
              <a:rPr lang="es-ES" dirty="0"/>
              <a:t>{ }</a:t>
            </a:r>
            <a:endParaRPr lang="en-US" dirty="0"/>
          </a:p>
        </p:txBody>
      </p:sp>
    </p:spTree>
    <p:extLst>
      <p:ext uri="{BB962C8B-B14F-4D97-AF65-F5344CB8AC3E}">
        <p14:creationId xmlns:p14="http://schemas.microsoft.com/office/powerpoint/2010/main" val="3710875784"/>
      </p:ext>
    </p:extLst>
  </p:cSld>
  <p:clrMapOvr>
    <a:overrideClrMapping bg1="lt1" tx1="dk1" bg2="lt2" tx2="dk2" accent1="accent1" accent2="accent2" accent3="accent3" accent4="accent4" accent5="accent5" accent6="accent6" hlink="hlink" folHlink="folHlink"/>
  </p:clrMapOvr>
  <p:transition>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A87A1-2561-E81C-34BC-D381BCEBEA82}"/>
              </a:ext>
            </a:extLst>
          </p:cNvPr>
          <p:cNvSpPr>
            <a:spLocks noGrp="1"/>
          </p:cNvSpPr>
          <p:nvPr>
            <p:ph type="title"/>
          </p:nvPr>
        </p:nvSpPr>
        <p:spPr/>
        <p:txBody>
          <a:bodyPr/>
          <a:lstStyle/>
          <a:p>
            <a:r>
              <a:rPr lang="en-GB" b="1" dirty="0">
                <a:effectLst>
                  <a:outerShdw blurRad="38100" dist="38100" dir="2700000" algn="tl">
                    <a:srgbClr val="000000">
                      <a:alpha val="43137"/>
                    </a:srgbClr>
                  </a:outerShdw>
                </a:effectLst>
              </a:rPr>
              <a:t>Example Program</a:t>
            </a:r>
            <a:endParaRPr lang="en-US"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9FF1DB27-05AA-5709-5A12-3D1CEFD24954}"/>
              </a:ext>
            </a:extLst>
          </p:cNvPr>
          <p:cNvSpPr>
            <a:spLocks noGrp="1"/>
          </p:cNvSpPr>
          <p:nvPr>
            <p:ph sz="half" idx="1"/>
          </p:nvPr>
        </p:nvSpPr>
        <p:spPr>
          <a:xfrm>
            <a:off x="457200" y="1600200"/>
            <a:ext cx="4953000" cy="4983162"/>
          </a:xfrm>
        </p:spPr>
        <p:txBody>
          <a:bodyPr>
            <a:normAutofit fontScale="55000" lnSpcReduction="20000"/>
          </a:bodyPr>
          <a:lstStyle/>
          <a:p>
            <a:pPr marL="0" indent="0">
              <a:buNone/>
            </a:pPr>
            <a:r>
              <a:rPr lang="en-US" dirty="0"/>
              <a:t>class Foo</a:t>
            </a:r>
          </a:p>
          <a:p>
            <a:pPr marL="0" indent="0">
              <a:buNone/>
            </a:pPr>
            <a:r>
              <a:rPr lang="en-US" dirty="0"/>
              <a:t>{</a:t>
            </a:r>
          </a:p>
          <a:p>
            <a:pPr marL="0" indent="0">
              <a:buNone/>
            </a:pPr>
            <a:r>
              <a:rPr lang="en-US" dirty="0"/>
              <a:t>private:</a:t>
            </a:r>
          </a:p>
          <a:p>
            <a:pPr marL="0" indent="0">
              <a:buNone/>
            </a:pPr>
            <a:r>
              <a:rPr lang="en-US" dirty="0"/>
              <a:t>    int </a:t>
            </a:r>
            <a:r>
              <a:rPr lang="en-US" dirty="0" err="1"/>
              <a:t>m_x</a:t>
            </a:r>
            <a:r>
              <a:rPr lang="en-US" dirty="0"/>
              <a:t>{};    // default member initializer (will be ignored)</a:t>
            </a:r>
          </a:p>
          <a:p>
            <a:pPr marL="0" indent="0">
              <a:buNone/>
            </a:pPr>
            <a:r>
              <a:rPr lang="en-US" dirty="0"/>
              <a:t>    int </a:t>
            </a:r>
            <a:r>
              <a:rPr lang="en-US" dirty="0" err="1"/>
              <a:t>m_y</a:t>
            </a:r>
            <a:r>
              <a:rPr lang="en-US" dirty="0"/>
              <a:t>{ 2 }; // default member initializer (will be used)</a:t>
            </a:r>
          </a:p>
          <a:p>
            <a:pPr marL="0" indent="0">
              <a:buNone/>
            </a:pPr>
            <a:r>
              <a:rPr lang="en-US" dirty="0"/>
              <a:t>    int </a:t>
            </a:r>
            <a:r>
              <a:rPr lang="en-US" dirty="0" err="1"/>
              <a:t>m_z</a:t>
            </a:r>
            <a:r>
              <a:rPr lang="en-US" dirty="0"/>
              <a:t>;      // no initializer</a:t>
            </a:r>
          </a:p>
          <a:p>
            <a:pPr marL="0" indent="0">
              <a:buNone/>
            </a:pPr>
            <a:endParaRPr lang="en-US" dirty="0"/>
          </a:p>
          <a:p>
            <a:pPr marL="0" indent="0">
              <a:buNone/>
            </a:pPr>
            <a:r>
              <a:rPr lang="en-US" dirty="0"/>
              <a:t>public:</a:t>
            </a:r>
          </a:p>
          <a:p>
            <a:pPr marL="0" indent="0">
              <a:buNone/>
            </a:pPr>
            <a:r>
              <a:rPr lang="en-US" dirty="0"/>
              <a:t>    Foo(int x)</a:t>
            </a:r>
          </a:p>
          <a:p>
            <a:pPr marL="0" indent="0">
              <a:buNone/>
            </a:pPr>
            <a:r>
              <a:rPr lang="en-US" dirty="0"/>
              <a:t>        : </a:t>
            </a:r>
            <a:r>
              <a:rPr lang="en-US" dirty="0" err="1"/>
              <a:t>m_x</a:t>
            </a:r>
            <a:r>
              <a:rPr lang="en-US" dirty="0"/>
              <a:t>{ x } // member initializer list</a:t>
            </a:r>
          </a:p>
          <a:p>
            <a:pPr marL="0" indent="0">
              <a:buNone/>
            </a:pPr>
            <a:r>
              <a:rPr lang="en-US" dirty="0"/>
              <a:t>    {</a:t>
            </a:r>
          </a:p>
          <a:p>
            <a:pPr marL="0" indent="0">
              <a:buNone/>
            </a:pPr>
            <a:r>
              <a:rPr lang="en-US" dirty="0"/>
              <a:t>        std::</a:t>
            </a:r>
            <a:r>
              <a:rPr lang="en-US" dirty="0" err="1"/>
              <a:t>cout</a:t>
            </a:r>
            <a:r>
              <a:rPr lang="en-US" dirty="0"/>
              <a:t> &lt;&lt; "Foo constructed\n";</a:t>
            </a:r>
          </a:p>
          <a:p>
            <a:pPr marL="0" indent="0">
              <a:buNone/>
            </a:pPr>
            <a:r>
              <a:rPr lang="en-US" dirty="0"/>
              <a:t>    }</a:t>
            </a:r>
          </a:p>
          <a:p>
            <a:pPr marL="0" indent="0">
              <a:buNone/>
            </a:pPr>
            <a:r>
              <a:rPr lang="en-US" dirty="0"/>
              <a:t>void print() const</a:t>
            </a:r>
          </a:p>
          <a:p>
            <a:pPr marL="0" indent="0">
              <a:buNone/>
            </a:pPr>
            <a:r>
              <a:rPr lang="en-US" dirty="0"/>
              <a:t>    {</a:t>
            </a:r>
          </a:p>
          <a:p>
            <a:pPr marL="0" indent="0">
              <a:buNone/>
            </a:pPr>
            <a:r>
              <a:rPr lang="en-US" dirty="0"/>
              <a:t>        std::</a:t>
            </a:r>
            <a:r>
              <a:rPr lang="en-US" dirty="0" err="1"/>
              <a:t>cout</a:t>
            </a:r>
            <a:r>
              <a:rPr lang="en-US" dirty="0"/>
              <a:t> &lt;&lt; "Foo(" &lt;&lt; </a:t>
            </a:r>
            <a:r>
              <a:rPr lang="en-US" dirty="0" err="1"/>
              <a:t>m_x</a:t>
            </a:r>
            <a:r>
              <a:rPr lang="en-US" dirty="0"/>
              <a:t> &lt;&lt; ", " &lt;&lt; </a:t>
            </a:r>
            <a:r>
              <a:rPr lang="en-US" dirty="0" err="1"/>
              <a:t>m_y</a:t>
            </a:r>
            <a:r>
              <a:rPr lang="en-US" dirty="0"/>
              <a:t> &lt;&lt; ", " &lt;&lt; </a:t>
            </a:r>
            <a:r>
              <a:rPr lang="en-US" dirty="0" err="1"/>
              <a:t>m_z</a:t>
            </a:r>
            <a:r>
              <a:rPr lang="en-US" dirty="0"/>
              <a:t> &lt;&lt; ")\n";</a:t>
            </a:r>
          </a:p>
          <a:p>
            <a:pPr marL="0" indent="0">
              <a:buNone/>
            </a:pPr>
            <a:r>
              <a:rPr lang="en-US" dirty="0"/>
              <a:t>    }</a:t>
            </a:r>
          </a:p>
          <a:p>
            <a:pPr marL="0" indent="0">
              <a:buNone/>
            </a:pPr>
            <a:r>
              <a:rPr lang="en-US" dirty="0"/>
              <a:t>};</a:t>
            </a:r>
          </a:p>
          <a:p>
            <a:endParaRPr lang="en-US" dirty="0"/>
          </a:p>
          <a:p>
            <a:endParaRPr lang="en-US" dirty="0"/>
          </a:p>
        </p:txBody>
      </p:sp>
      <p:sp>
        <p:nvSpPr>
          <p:cNvPr id="4" name="Content Placeholder 3">
            <a:extLst>
              <a:ext uri="{FF2B5EF4-FFF2-40B4-BE49-F238E27FC236}">
                <a16:creationId xmlns:a16="http://schemas.microsoft.com/office/drawing/2014/main" id="{0508D2FA-F930-43CF-EC53-0C6CD5FA460B}"/>
              </a:ext>
            </a:extLst>
          </p:cNvPr>
          <p:cNvSpPr>
            <a:spLocks noGrp="1"/>
          </p:cNvSpPr>
          <p:nvPr>
            <p:ph sz="half" idx="2"/>
          </p:nvPr>
        </p:nvSpPr>
        <p:spPr>
          <a:xfrm>
            <a:off x="5410200" y="1600200"/>
            <a:ext cx="3276600" cy="4525963"/>
          </a:xfrm>
        </p:spPr>
        <p:txBody>
          <a:bodyPr>
            <a:normAutofit fontScale="55000" lnSpcReduction="20000"/>
          </a:bodyPr>
          <a:lstStyle/>
          <a:p>
            <a:pPr marL="0" indent="0">
              <a:buNone/>
            </a:pPr>
            <a:r>
              <a:rPr lang="en-US" dirty="0"/>
              <a:t>int main()</a:t>
            </a:r>
          </a:p>
          <a:p>
            <a:pPr marL="0" indent="0">
              <a:buNone/>
            </a:pPr>
            <a:r>
              <a:rPr lang="en-US" dirty="0"/>
              <a:t>{</a:t>
            </a:r>
          </a:p>
          <a:p>
            <a:pPr marL="0" indent="0">
              <a:buNone/>
            </a:pPr>
            <a:r>
              <a:rPr lang="en-US" dirty="0"/>
              <a:t>    Foo foo{ 6 };</a:t>
            </a:r>
          </a:p>
          <a:p>
            <a:pPr marL="0" indent="0">
              <a:buNone/>
            </a:pPr>
            <a:r>
              <a:rPr lang="en-US" dirty="0"/>
              <a:t>    </a:t>
            </a:r>
            <a:r>
              <a:rPr lang="en-US" dirty="0" err="1"/>
              <a:t>foo.print</a:t>
            </a:r>
            <a:r>
              <a:rPr lang="en-US" dirty="0"/>
              <a:t>();</a:t>
            </a:r>
          </a:p>
          <a:p>
            <a:pPr marL="0" indent="0">
              <a:buNone/>
            </a:pPr>
            <a:endParaRPr lang="en-US" dirty="0"/>
          </a:p>
          <a:p>
            <a:pPr marL="0" indent="0">
              <a:buNone/>
            </a:pPr>
            <a:r>
              <a:rPr lang="en-US" dirty="0"/>
              <a:t>    return 0;</a:t>
            </a:r>
          </a:p>
          <a:p>
            <a:pPr marL="0" indent="0">
              <a:buNone/>
            </a:pPr>
            <a:r>
              <a:rPr lang="en-US" dirty="0"/>
              <a:t>}</a:t>
            </a:r>
          </a:p>
          <a:p>
            <a:pPr marL="0" indent="0">
              <a:buNone/>
            </a:pPr>
            <a:endParaRPr lang="en-US" dirty="0"/>
          </a:p>
          <a:p>
            <a:pPr marL="0" indent="0">
              <a:buNone/>
            </a:pPr>
            <a:r>
              <a:rPr lang="en-US" b="1" dirty="0"/>
              <a:t>Out Put:</a:t>
            </a:r>
          </a:p>
          <a:p>
            <a:pPr marL="0" indent="0">
              <a:buNone/>
            </a:pPr>
            <a:r>
              <a:rPr lang="en-US" dirty="0"/>
              <a:t>Foo constructed</a:t>
            </a:r>
          </a:p>
          <a:p>
            <a:pPr marL="0" indent="0">
              <a:buNone/>
            </a:pPr>
            <a:r>
              <a:rPr lang="en-US" dirty="0"/>
              <a:t>Foo (6, 2, -8589934)</a:t>
            </a:r>
          </a:p>
        </p:txBody>
      </p:sp>
    </p:spTree>
    <p:extLst>
      <p:ext uri="{BB962C8B-B14F-4D97-AF65-F5344CB8AC3E}">
        <p14:creationId xmlns:p14="http://schemas.microsoft.com/office/powerpoint/2010/main" val="1691199668"/>
      </p:ext>
    </p:extLst>
  </p:cSld>
  <p:clrMapOvr>
    <a:masterClrMapping/>
  </p:clrMapOvr>
  <p:transition>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49F49-FAEB-44EF-0D07-A179EC2965EB}"/>
              </a:ext>
            </a:extLst>
          </p:cNvPr>
          <p:cNvSpPr>
            <a:spLocks noGrp="1"/>
          </p:cNvSpPr>
          <p:nvPr>
            <p:ph type="title"/>
          </p:nvPr>
        </p:nvSpPr>
        <p:spPr/>
        <p:txBody>
          <a:bodyPr/>
          <a:lstStyle/>
          <a:p>
            <a:r>
              <a:rPr lang="en-GB" b="1" dirty="0">
                <a:effectLst>
                  <a:outerShdw blurRad="38100" dist="38100" dir="2700000" algn="tl">
                    <a:srgbClr val="000000">
                      <a:alpha val="43137"/>
                    </a:srgbClr>
                  </a:outerShdw>
                </a:effectLst>
              </a:rPr>
              <a:t>Example Program</a:t>
            </a:r>
            <a:endParaRPr lang="en-US" dirty="0"/>
          </a:p>
        </p:txBody>
      </p:sp>
      <p:sp>
        <p:nvSpPr>
          <p:cNvPr id="3" name="Content Placeholder 2">
            <a:extLst>
              <a:ext uri="{FF2B5EF4-FFF2-40B4-BE49-F238E27FC236}">
                <a16:creationId xmlns:a16="http://schemas.microsoft.com/office/drawing/2014/main" id="{81343A53-8787-9802-AAFA-45D1BB9D08B7}"/>
              </a:ext>
            </a:extLst>
          </p:cNvPr>
          <p:cNvSpPr>
            <a:spLocks noGrp="1"/>
          </p:cNvSpPr>
          <p:nvPr>
            <p:ph sz="half" idx="1"/>
          </p:nvPr>
        </p:nvSpPr>
        <p:spPr/>
        <p:txBody>
          <a:bodyPr>
            <a:normAutofit fontScale="55000" lnSpcReduction="20000"/>
          </a:bodyPr>
          <a:lstStyle/>
          <a:p>
            <a:pPr marL="0" indent="0">
              <a:buNone/>
            </a:pPr>
            <a:r>
              <a:rPr lang="en-US" dirty="0"/>
              <a:t>#include &lt;iostream&gt;</a:t>
            </a:r>
          </a:p>
          <a:p>
            <a:pPr marL="0" indent="0">
              <a:buNone/>
            </a:pPr>
            <a:endParaRPr lang="en-US" dirty="0"/>
          </a:p>
          <a:p>
            <a:pPr marL="0" indent="0">
              <a:buNone/>
            </a:pPr>
            <a:r>
              <a:rPr lang="en-US" dirty="0"/>
              <a:t>class Foo</a:t>
            </a:r>
          </a:p>
          <a:p>
            <a:pPr marL="0" indent="0">
              <a:buNone/>
            </a:pPr>
            <a:r>
              <a:rPr lang="en-US" dirty="0"/>
              <a:t>{</a:t>
            </a:r>
          </a:p>
          <a:p>
            <a:pPr marL="0" indent="0">
              <a:buNone/>
            </a:pPr>
            <a:r>
              <a:rPr lang="en-US" dirty="0"/>
              <a:t>private:</a:t>
            </a:r>
          </a:p>
          <a:p>
            <a:pPr marL="0" indent="0">
              <a:buNone/>
            </a:pPr>
            <a:r>
              <a:rPr lang="en-US" dirty="0"/>
              <a:t>    int </a:t>
            </a:r>
            <a:r>
              <a:rPr lang="en-US" dirty="0" err="1"/>
              <a:t>m_x</a:t>
            </a:r>
            <a:r>
              <a:rPr lang="en-US" dirty="0"/>
              <a:t> { };</a:t>
            </a:r>
          </a:p>
          <a:p>
            <a:pPr marL="0" indent="0">
              <a:buNone/>
            </a:pPr>
            <a:r>
              <a:rPr lang="en-US" dirty="0"/>
              <a:t>    int </a:t>
            </a:r>
            <a:r>
              <a:rPr lang="en-US" dirty="0" err="1"/>
              <a:t>m_y</a:t>
            </a:r>
            <a:r>
              <a:rPr lang="en-US" dirty="0"/>
              <a:t> { };</a:t>
            </a:r>
          </a:p>
          <a:p>
            <a:pPr marL="0" indent="0">
              <a:buNone/>
            </a:pPr>
            <a:endParaRPr lang="en-US" dirty="0"/>
          </a:p>
          <a:p>
            <a:pPr marL="0" indent="0">
              <a:buNone/>
            </a:pPr>
            <a:r>
              <a:rPr lang="en-US" dirty="0"/>
              <a:t>public:</a:t>
            </a:r>
          </a:p>
          <a:p>
            <a:pPr marL="0" indent="0">
              <a:buNone/>
            </a:pPr>
            <a:r>
              <a:rPr lang="en-US" dirty="0"/>
              <a:t>    Foo(int x=0, int y=0) // has default arguments</a:t>
            </a:r>
          </a:p>
          <a:p>
            <a:pPr marL="0" indent="0">
              <a:buNone/>
            </a:pPr>
            <a:r>
              <a:rPr lang="en-US" dirty="0"/>
              <a:t>        : </a:t>
            </a:r>
            <a:r>
              <a:rPr lang="en-US" dirty="0" err="1"/>
              <a:t>m_x</a:t>
            </a:r>
            <a:r>
              <a:rPr lang="en-US" dirty="0"/>
              <a:t> { x }</a:t>
            </a:r>
          </a:p>
          <a:p>
            <a:pPr marL="0" indent="0">
              <a:buNone/>
            </a:pPr>
            <a:r>
              <a:rPr lang="en-US" dirty="0"/>
              <a:t>        , </a:t>
            </a:r>
            <a:r>
              <a:rPr lang="en-US" dirty="0" err="1"/>
              <a:t>m_y</a:t>
            </a:r>
            <a:r>
              <a:rPr lang="en-US" dirty="0"/>
              <a:t> { y }</a:t>
            </a:r>
          </a:p>
          <a:p>
            <a:pPr marL="0" indent="0">
              <a:buNone/>
            </a:pPr>
            <a:r>
              <a:rPr lang="en-US" dirty="0"/>
              <a:t>    {</a:t>
            </a:r>
          </a:p>
          <a:p>
            <a:pPr marL="0" indent="0">
              <a:buNone/>
            </a:pPr>
            <a:r>
              <a:rPr lang="en-US" dirty="0"/>
              <a:t>        std::</a:t>
            </a:r>
            <a:r>
              <a:rPr lang="en-US" dirty="0" err="1"/>
              <a:t>cout</a:t>
            </a:r>
            <a:r>
              <a:rPr lang="en-US" dirty="0"/>
              <a:t> &lt;&lt; "Foo(" &lt;&lt; </a:t>
            </a:r>
            <a:r>
              <a:rPr lang="en-US" dirty="0" err="1"/>
              <a:t>m_x</a:t>
            </a:r>
            <a:r>
              <a:rPr lang="en-US" dirty="0"/>
              <a:t> &lt;&lt; ", " &lt;&lt; </a:t>
            </a:r>
            <a:r>
              <a:rPr lang="en-US" dirty="0" err="1"/>
              <a:t>m_y</a:t>
            </a:r>
            <a:r>
              <a:rPr lang="en-US" dirty="0"/>
              <a:t> &lt;&lt; ") constructed\n";</a:t>
            </a:r>
          </a:p>
          <a:p>
            <a:pPr marL="0" indent="0">
              <a:buNone/>
            </a:pPr>
            <a:r>
              <a:rPr lang="en-US" dirty="0"/>
              <a:t>    }</a:t>
            </a:r>
          </a:p>
          <a:p>
            <a:pPr marL="0" indent="0">
              <a:buNone/>
            </a:pPr>
            <a:r>
              <a:rPr lang="en-US" dirty="0"/>
              <a:t>};</a:t>
            </a:r>
          </a:p>
          <a:p>
            <a:endParaRPr lang="en-US" dirty="0"/>
          </a:p>
        </p:txBody>
      </p:sp>
      <p:sp>
        <p:nvSpPr>
          <p:cNvPr id="4" name="Content Placeholder 3">
            <a:extLst>
              <a:ext uri="{FF2B5EF4-FFF2-40B4-BE49-F238E27FC236}">
                <a16:creationId xmlns:a16="http://schemas.microsoft.com/office/drawing/2014/main" id="{04CF7928-20C5-2DA6-BD7C-782719AD026E}"/>
              </a:ext>
            </a:extLst>
          </p:cNvPr>
          <p:cNvSpPr>
            <a:spLocks noGrp="1"/>
          </p:cNvSpPr>
          <p:nvPr>
            <p:ph sz="half" idx="2"/>
          </p:nvPr>
        </p:nvSpPr>
        <p:spPr/>
        <p:txBody>
          <a:bodyPr>
            <a:normAutofit fontScale="55000" lnSpcReduction="20000"/>
          </a:bodyPr>
          <a:lstStyle/>
          <a:p>
            <a:pPr marL="0" indent="0">
              <a:buNone/>
            </a:pPr>
            <a:r>
              <a:rPr lang="en-US" dirty="0"/>
              <a:t>int main()</a:t>
            </a:r>
          </a:p>
          <a:p>
            <a:pPr marL="0" indent="0">
              <a:buNone/>
            </a:pPr>
            <a:r>
              <a:rPr lang="en-US" dirty="0"/>
              <a:t>{</a:t>
            </a:r>
          </a:p>
          <a:p>
            <a:pPr marL="0" indent="0">
              <a:buNone/>
            </a:pPr>
            <a:r>
              <a:rPr lang="en-US" dirty="0"/>
              <a:t>    Foo foo1{};     // calls Foo(int, int) constructor 		using default arguments</a:t>
            </a:r>
          </a:p>
          <a:p>
            <a:pPr marL="0" indent="0">
              <a:buNone/>
            </a:pPr>
            <a:r>
              <a:rPr lang="en-US" dirty="0"/>
              <a:t>    Foo foo2{6, 7}; // calls Foo(int, int) constructor</a:t>
            </a:r>
          </a:p>
          <a:p>
            <a:pPr marL="0" indent="0">
              <a:buNone/>
            </a:pPr>
            <a:endParaRPr lang="en-US" dirty="0"/>
          </a:p>
          <a:p>
            <a:pPr marL="0" indent="0">
              <a:buNone/>
            </a:pPr>
            <a:r>
              <a:rPr lang="en-US" dirty="0"/>
              <a:t>    return 0;</a:t>
            </a:r>
          </a:p>
          <a:p>
            <a:pPr marL="0" indent="0">
              <a:buNone/>
            </a:pPr>
            <a:r>
              <a:rPr lang="en-US" dirty="0"/>
              <a:t>}</a:t>
            </a:r>
          </a:p>
          <a:p>
            <a:pPr marL="0" indent="0">
              <a:buNone/>
            </a:pPr>
            <a:endParaRPr lang="en-US" dirty="0"/>
          </a:p>
          <a:p>
            <a:pPr marL="0" indent="0">
              <a:buNone/>
            </a:pPr>
            <a:endParaRPr lang="en-US" dirty="0"/>
          </a:p>
          <a:p>
            <a:pPr marL="0" indent="0">
              <a:buNone/>
            </a:pPr>
            <a:r>
              <a:rPr lang="en-US" b="1" dirty="0"/>
              <a:t>Out Put:</a:t>
            </a:r>
          </a:p>
          <a:p>
            <a:pPr marL="0" indent="0">
              <a:buNone/>
            </a:pPr>
            <a:r>
              <a:rPr lang="en-US" dirty="0"/>
              <a:t>Foo (0, 0) constructed</a:t>
            </a:r>
          </a:p>
          <a:p>
            <a:pPr marL="0" indent="0">
              <a:buNone/>
            </a:pPr>
            <a:r>
              <a:rPr lang="en-US" dirty="0"/>
              <a:t>Foo (6, 7) constructed</a:t>
            </a:r>
          </a:p>
        </p:txBody>
      </p:sp>
    </p:spTree>
    <p:extLst>
      <p:ext uri="{BB962C8B-B14F-4D97-AF65-F5344CB8AC3E}">
        <p14:creationId xmlns:p14="http://schemas.microsoft.com/office/powerpoint/2010/main" val="738960524"/>
      </p:ext>
    </p:extLst>
  </p:cSld>
  <p:clrMapOvr>
    <a:masterClrMapping/>
  </p:clrMapOvr>
  <p:transition>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615</TotalTime>
  <Words>2059</Words>
  <Application>Microsoft Office PowerPoint</Application>
  <PresentationFormat>On-screen Show (4:3)</PresentationFormat>
  <Paragraphs>319</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MacUSADigital-Regular</vt:lpstr>
      <vt:lpstr>Open Sans</vt:lpstr>
      <vt:lpstr>Times New Roman</vt:lpstr>
      <vt:lpstr>Times-Roman</vt:lpstr>
      <vt:lpstr>Wingdings</vt:lpstr>
      <vt:lpstr>Office Theme</vt:lpstr>
      <vt:lpstr> Object Oriented Programming  (CSC-205)   Lecture: 02 Getting Familiar with Object-Oriented Environment  (Constructor and Destructor)    </vt:lpstr>
      <vt:lpstr>PowerPoint Presentation</vt:lpstr>
      <vt:lpstr>Constructors</vt:lpstr>
      <vt:lpstr> Quick Example</vt:lpstr>
      <vt:lpstr>Initializing Data Using Constructors </vt:lpstr>
      <vt:lpstr> Quick Example</vt:lpstr>
      <vt:lpstr>Member Initialization List</vt:lpstr>
      <vt:lpstr>Example Program</vt:lpstr>
      <vt:lpstr>Example Program</vt:lpstr>
      <vt:lpstr>Constructor Overloading</vt:lpstr>
      <vt:lpstr>Constructor Overloading (cont..)</vt:lpstr>
      <vt:lpstr>Quick Example</vt:lpstr>
      <vt:lpstr>Destructors</vt:lpstr>
      <vt:lpstr>Destructors (cont..)</vt:lpstr>
      <vt:lpstr>PowerPoint Presentation</vt:lpstr>
      <vt:lpstr>PowerPoint Presentation</vt:lpstr>
      <vt:lpstr>Copy Constructor</vt:lpstr>
      <vt:lpstr>Copy Constructor</vt:lpstr>
      <vt:lpstr>Copy Constructor</vt:lpstr>
      <vt:lpstr>Friend Function </vt:lpstr>
      <vt:lpstr>Example</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0953</dc:creator>
  <cp:lastModifiedBy>MUMTAZ ALI</cp:lastModifiedBy>
  <cp:revision>68</cp:revision>
  <dcterms:created xsi:type="dcterms:W3CDTF">2016-03-08T04:05:21Z</dcterms:created>
  <dcterms:modified xsi:type="dcterms:W3CDTF">2024-03-18T05:17:16Z</dcterms:modified>
</cp:coreProperties>
</file>