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2" r:id="rId3"/>
    <p:sldId id="288" r:id="rId4"/>
    <p:sldId id="301" r:id="rId5"/>
    <p:sldId id="290" r:id="rId6"/>
    <p:sldId id="272" r:id="rId7"/>
    <p:sldId id="295" r:id="rId8"/>
    <p:sldId id="296" r:id="rId9"/>
    <p:sldId id="299" r:id="rId10"/>
    <p:sldId id="300" r:id="rId11"/>
    <p:sldId id="303" r:id="rId12"/>
    <p:sldId id="302" r:id="rId13"/>
    <p:sldId id="297" r:id="rId14"/>
    <p:sldId id="29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441" autoAdjust="0"/>
    <p:restoredTop sz="94660"/>
  </p:normalViewPr>
  <p:slideViewPr>
    <p:cSldViewPr>
      <p:cViewPr varScale="1">
        <p:scale>
          <a:sx n="68" d="100"/>
          <a:sy n="68" d="100"/>
        </p:scale>
        <p:origin x="7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732EE-DCDA-463C-8CB1-CEF5516C58B4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676400"/>
            <a:ext cx="7848600" cy="411480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>
              <a:spcBef>
                <a:spcPts val="4800"/>
              </a:spcBef>
              <a:spcAft>
                <a:spcPts val="3000"/>
              </a:spcAft>
              <a:defRPr/>
            </a:pPr>
            <a:br>
              <a:rPr lang="en-US" sz="3600" b="1" dirty="0">
                <a:solidFill>
                  <a:schemeClr val="accent2"/>
                </a:solidFill>
              </a:rPr>
            </a:b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Oriented Programming </a:t>
            </a:r>
            <a:b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200" b="1" dirty="0"/>
              <a:t>(CSC-205)</a:t>
            </a:r>
            <a:b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1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Lecture: 04</a:t>
            </a:r>
            <a:br>
              <a:rPr lang="en-US" altLang="zh-CN" sz="49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40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 Familiar with Object Oriented Environment</a:t>
            </a:r>
            <a:br>
              <a:rPr lang="en-US" altLang="zh-CN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altLang="zh-CN" sz="4900" b="1" dirty="0">
                <a:solidFill>
                  <a:schemeClr val="accent5"/>
                </a:solidFill>
              </a:rPr>
            </a:br>
            <a:r>
              <a:rPr lang="en-US" altLang="zh-CN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(Public, Protected and Private Inheritance)</a:t>
            </a:r>
            <a:br>
              <a:rPr lang="en-US" sz="9800" b="1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1295400" y="1207532"/>
            <a:ext cx="6934200" cy="526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Class Base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public: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 </a:t>
            </a:r>
            <a:r>
              <a:rPr lang="en-US" sz="1400" b="1" dirty="0" err="1"/>
              <a:t>int</a:t>
            </a:r>
            <a:r>
              <a:rPr lang="en-US" sz="1400" b="1" dirty="0"/>
              <a:t> a;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protected: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/>
              <a:t>int</a:t>
            </a:r>
            <a:r>
              <a:rPr lang="en-US" sz="1400" b="1" dirty="0"/>
              <a:t> b;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private: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/>
              <a:t>int</a:t>
            </a:r>
            <a:r>
              <a:rPr lang="en-US" sz="1400" b="1" dirty="0"/>
              <a:t> c;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};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class Derived: private Base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void </a:t>
            </a:r>
            <a:r>
              <a:rPr lang="en-US" sz="1400" b="1" dirty="0" err="1"/>
              <a:t>doSomething</a:t>
            </a:r>
            <a:r>
              <a:rPr lang="en-US" sz="1400" b="1" dirty="0"/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a = 10; </a:t>
            </a:r>
            <a:r>
              <a:rPr lang="en-US" sz="1400" b="1" dirty="0">
                <a:solidFill>
                  <a:srgbClr val="FF0000"/>
                </a:solidFill>
              </a:rPr>
              <a:t>//Allowed ….. a becomes private member of Derived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b = 20; </a:t>
            </a:r>
            <a:r>
              <a:rPr lang="en-US" sz="1400" b="1" dirty="0">
                <a:solidFill>
                  <a:srgbClr val="FF0000"/>
                </a:solidFill>
              </a:rPr>
              <a:t>//Allowed ……. b becomes private member of Derived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c = 30; </a:t>
            </a:r>
            <a:r>
              <a:rPr lang="en-US" sz="1400" b="1" dirty="0">
                <a:solidFill>
                  <a:srgbClr val="FF0000"/>
                </a:solidFill>
              </a:rPr>
              <a:t>//Not Allowed, Compiler Error ….. Derived cannot access private member c of Base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}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};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/>
              <a:t>int</a:t>
            </a:r>
            <a:r>
              <a:rPr lang="en-US" sz="1400" b="1" dirty="0"/>
              <a:t> main()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Derived </a:t>
            </a:r>
            <a:r>
              <a:rPr lang="en-US" sz="1400" b="1" dirty="0" err="1"/>
              <a:t>obj</a:t>
            </a:r>
            <a:r>
              <a:rPr lang="en-US" sz="1400" b="1" dirty="0"/>
              <a:t>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/>
              <a:t>obj.a</a:t>
            </a:r>
            <a:r>
              <a:rPr lang="en-US" sz="1400" b="1" dirty="0"/>
              <a:t> = 10; </a:t>
            </a:r>
            <a:r>
              <a:rPr lang="en-US" sz="1400" b="1" dirty="0">
                <a:solidFill>
                  <a:srgbClr val="FF0000"/>
                </a:solidFill>
              </a:rPr>
              <a:t>//Not Allowed, Compiler Error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/>
              <a:t>obj.b</a:t>
            </a:r>
            <a:r>
              <a:rPr lang="en-US" sz="1400" b="1" dirty="0"/>
              <a:t> = 20; </a:t>
            </a:r>
            <a:r>
              <a:rPr lang="en-US" sz="1400" b="1" dirty="0">
                <a:solidFill>
                  <a:srgbClr val="FF0000"/>
                </a:solidFill>
              </a:rPr>
              <a:t>//Not Allowed, Compiler Error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/>
              <a:t>obj.c</a:t>
            </a:r>
            <a:r>
              <a:rPr lang="en-US" sz="1400" b="1" dirty="0"/>
              <a:t> = 30; </a:t>
            </a:r>
            <a:r>
              <a:rPr lang="en-US" sz="1400" b="1" dirty="0">
                <a:solidFill>
                  <a:srgbClr val="FF0000"/>
                </a:solidFill>
              </a:rPr>
              <a:t>//Not Allowed, Compiler Error </a:t>
            </a:r>
            <a:r>
              <a:rPr lang="en-US" sz="1400" b="1" dirty="0"/>
              <a:t>}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00200" y="152400"/>
            <a:ext cx="6096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400" b="1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Private Inheritance</a:t>
            </a:r>
          </a:p>
        </p:txBody>
      </p:sp>
    </p:spTree>
  </p:cSld>
  <p:clrMapOvr>
    <a:masterClrMapping/>
  </p:clrMapOvr>
  <p:transition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BA288D-58BD-FB86-0AB4-DB52866AD708}"/>
              </a:ext>
            </a:extLst>
          </p:cNvPr>
          <p:cNvSpPr txBox="1"/>
          <p:nvPr/>
        </p:nvSpPr>
        <p:spPr>
          <a:xfrm>
            <a:off x="990600" y="533401"/>
            <a:ext cx="7239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Start with the </a:t>
            </a:r>
            <a:r>
              <a:rPr lang="en-GB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publication</a:t>
            </a:r>
            <a:r>
              <a:rPr lang="en-GB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  <a:r>
              <a:rPr lang="en-GB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GB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tape </a:t>
            </a:r>
            <a:r>
              <a:rPr lang="en-GB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classes. Add a base class </a:t>
            </a:r>
            <a:r>
              <a:rPr lang="en-GB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sales </a:t>
            </a:r>
            <a:r>
              <a:rPr lang="en-GB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that holds an array of three </a:t>
            </a:r>
            <a:r>
              <a:rPr lang="en-GB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n-GB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 so that it can record the dollar sales of a particular publication for the last three months. Include a </a:t>
            </a:r>
            <a:r>
              <a:rPr lang="en-GB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getdata</a:t>
            </a:r>
            <a:r>
              <a:rPr lang="en-GB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GB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function to get three sales amounts from the user, and a </a:t>
            </a:r>
            <a:r>
              <a:rPr lang="en-GB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putdata</a:t>
            </a:r>
            <a:r>
              <a:rPr lang="en-GB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GB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function to display the sales figures. Alter the </a:t>
            </a:r>
            <a:r>
              <a:rPr lang="en-GB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book </a:t>
            </a:r>
            <a:r>
              <a:rPr lang="en-GB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tape </a:t>
            </a:r>
            <a:r>
              <a:rPr lang="en-GB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classes so they are derived from both </a:t>
            </a:r>
            <a:r>
              <a:rPr lang="en-GB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publication </a:t>
            </a:r>
            <a:r>
              <a:rPr lang="en-GB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GB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An object of class </a:t>
            </a:r>
            <a:r>
              <a:rPr lang="en-GB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book </a:t>
            </a:r>
            <a:r>
              <a:rPr lang="en-GB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tape </a:t>
            </a:r>
            <a:r>
              <a:rPr lang="en-GB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should input and output sales data along with its other data. Write a </a:t>
            </a:r>
            <a:r>
              <a:rPr lang="en-GB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main() </a:t>
            </a:r>
            <a:r>
              <a:rPr lang="en-GB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function to create a </a:t>
            </a:r>
            <a:r>
              <a:rPr lang="en-GB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book </a:t>
            </a:r>
            <a:r>
              <a:rPr lang="en-GB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object and a </a:t>
            </a:r>
            <a:r>
              <a:rPr lang="en-GB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tape </a:t>
            </a:r>
            <a:r>
              <a:rPr lang="en-GB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object and exercise their input/output </a:t>
            </a:r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capabilities.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82390"/>
      </p:ext>
    </p:extLst>
  </p:cSld>
  <p:clrMapOvr>
    <a:masterClrMapping/>
  </p:clrMapOvr>
  <p:transition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05B1D8-9F4A-AFD3-1ACE-6B0736935AF1}"/>
              </a:ext>
            </a:extLst>
          </p:cNvPr>
          <p:cNvSpPr txBox="1"/>
          <p:nvPr/>
        </p:nvSpPr>
        <p:spPr>
          <a:xfrm>
            <a:off x="914400" y="747827"/>
            <a:ext cx="739140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Derive a class called </a:t>
            </a:r>
            <a:r>
              <a:rPr lang="en-GB" sz="16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employee2 </a:t>
            </a:r>
            <a:r>
              <a:rPr lang="en-GB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from the </a:t>
            </a:r>
            <a:r>
              <a:rPr lang="en-GB" sz="16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employee </a:t>
            </a:r>
            <a:r>
              <a:rPr lang="en-GB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class in the </a:t>
            </a:r>
            <a:r>
              <a:rPr lang="en-GB" sz="9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EMPLOY </a:t>
            </a:r>
            <a:r>
              <a:rPr lang="en-GB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program. This new class should add a type </a:t>
            </a:r>
            <a:r>
              <a:rPr lang="en-GB" sz="16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en-GB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data item called </a:t>
            </a:r>
            <a:r>
              <a:rPr lang="en-GB" sz="16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compensation</a:t>
            </a:r>
            <a:r>
              <a:rPr lang="en-GB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and also an </a:t>
            </a:r>
            <a:r>
              <a:rPr lang="en-GB" sz="16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r>
              <a:rPr lang="en-GB" sz="16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type called </a:t>
            </a:r>
            <a:r>
              <a:rPr lang="en-GB" sz="16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period </a:t>
            </a:r>
            <a:r>
              <a:rPr lang="en-GB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to indicate whether the employee is paid hourly, weekly, or monthly. For simplicity you can change the </a:t>
            </a:r>
            <a:r>
              <a:rPr lang="en-GB" sz="16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r>
              <a:rPr lang="en-GB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scientist</a:t>
            </a:r>
            <a:r>
              <a:rPr lang="en-GB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GB" sz="16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laborer</a:t>
            </a:r>
            <a:r>
              <a:rPr lang="en-GB" sz="16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classes so they are derived from </a:t>
            </a:r>
            <a:r>
              <a:rPr lang="en-GB" sz="16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employee2 </a:t>
            </a:r>
            <a:r>
              <a:rPr lang="en-GB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instead of </a:t>
            </a:r>
            <a:r>
              <a:rPr lang="en-GB" sz="16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r>
              <a:rPr lang="en-GB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However, note that </a:t>
            </a:r>
            <a:r>
              <a:rPr lang="en-GB" sz="2000" b="1" i="0" u="none" strike="noStrike" baseline="0">
                <a:latin typeface="Arial" panose="020B0604020202020204" pitchFamily="34" charset="0"/>
                <a:cs typeface="Arial" panose="020B0604020202020204" pitchFamily="34" charset="0"/>
              </a:rPr>
              <a:t>in many circumstances </a:t>
            </a:r>
            <a:r>
              <a:rPr lang="en-GB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it might be more in the spirit of OOP to create a separate base class called </a:t>
            </a:r>
            <a:r>
              <a:rPr lang="en-GB" sz="16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compensation </a:t>
            </a:r>
            <a:r>
              <a:rPr lang="en-GB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and three new classes </a:t>
            </a:r>
            <a:r>
              <a:rPr lang="en-GB" sz="16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manager2</a:t>
            </a:r>
            <a:r>
              <a:rPr lang="en-GB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scientist2</a:t>
            </a:r>
            <a:r>
              <a:rPr lang="en-GB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GB" sz="16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laborer2</a:t>
            </a:r>
            <a:r>
              <a:rPr lang="en-GB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and use multiple inheritance to derive these three classes from the original </a:t>
            </a:r>
            <a:r>
              <a:rPr lang="en-GB" sz="16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r>
              <a:rPr lang="en-GB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scientist</a:t>
            </a:r>
            <a:r>
              <a:rPr lang="en-GB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GB" sz="1600" b="1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laborer</a:t>
            </a:r>
            <a:r>
              <a:rPr lang="en-GB" sz="16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classes and from </a:t>
            </a:r>
            <a:r>
              <a:rPr lang="en-GB" sz="16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compensation</a:t>
            </a:r>
            <a:r>
              <a:rPr lang="en-GB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841271"/>
      </p:ext>
    </p:extLst>
  </p:cSld>
  <p:clrMapOvr>
    <a:masterClrMapping/>
  </p:clrMapOvr>
  <p:transition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143000" y="1125380"/>
            <a:ext cx="7162800" cy="526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using namespace std;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printData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print(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&lt;&lt; "Printing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" &lt;&lt;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}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print(double f)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&lt;&lt; "Printing float: " &lt;&lt; f &lt;&lt;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}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print(char* c)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&lt;&lt; "Printing character: " &lt;&lt; c &lt;&lt;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}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copyData:public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printData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{};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copyData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pd;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pd.print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(5);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pd.print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(500.263);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pd.print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("Hello C++");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return 0; } 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0" y="152400"/>
            <a:ext cx="5257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400" b="1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What happens now?</a:t>
            </a:r>
          </a:p>
        </p:txBody>
      </p:sp>
    </p:spTree>
  </p:cSld>
  <p:clrMapOvr>
    <a:masterClrMapping/>
  </p:clrMapOvr>
  <p:transition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2286000"/>
            <a:ext cx="5257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400" b="1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This was “Overriding”</a:t>
            </a:r>
          </a:p>
        </p:txBody>
      </p:sp>
    </p:spTree>
  </p:cSld>
  <p:clrMapOvr>
    <a:masterClrMapping/>
  </p:clrMapOvr>
  <p:transition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080375" cy="762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 for Today</a:t>
            </a:r>
          </a:p>
        </p:txBody>
      </p:sp>
      <p:sp>
        <p:nvSpPr>
          <p:cNvPr id="5124" name="Rectangle 1028"/>
          <p:cNvSpPr>
            <a:spLocks noChangeArrowheads="1"/>
          </p:cNvSpPr>
          <p:nvPr/>
        </p:nvSpPr>
        <p:spPr bwMode="auto">
          <a:xfrm>
            <a:off x="7199313" y="6148388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0" rIns="92075" bIns="0" anchor="b"/>
          <a:lstStyle/>
          <a:p>
            <a:pPr lvl="1" algn="r"/>
            <a:fld id="{F9DDCA38-7FE0-4B4E-9A82-69FC0028202D}" type="slidenum">
              <a:rPr lang="en-US" sz="1400">
                <a:latin typeface="Arial" charset="0"/>
              </a:rPr>
              <a:pPr lvl="1" algn="r"/>
              <a:t>2</a:t>
            </a:fld>
            <a:endParaRPr lang="en-US" sz="1400">
              <a:latin typeface="Arial" charset="0"/>
            </a:endParaRPr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>
          <a:xfrm>
            <a:off x="1524000" y="1833563"/>
            <a:ext cx="6096000" cy="3805237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ts val="2400"/>
              </a:spcBef>
              <a:buFont typeface="Wingdings" pitchFamily="2" charset="2"/>
              <a:buChar char="Ø"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get familiar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the </a:t>
            </a:r>
            <a:r>
              <a:rPr lang="en-US" altLang="zh-CN" sz="2800" dirty="0"/>
              <a:t>notion of Public, Protected and Private Inheritance</a:t>
            </a:r>
          </a:p>
          <a:p>
            <a:pPr marL="342900" indent="-342900" algn="just">
              <a:spcBef>
                <a:spcPts val="2400"/>
              </a:spcBef>
              <a:buFont typeface="Wingdings" pitchFamily="2" charset="2"/>
              <a:buChar char="Ø"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understand the </a:t>
            </a:r>
            <a:r>
              <a:rPr lang="en-US" altLang="zh-CN" sz="2800" baseline="0" dirty="0"/>
              <a:t>concept of overriding </a:t>
            </a:r>
          </a:p>
          <a:p>
            <a:pPr marL="342900" indent="-342900" algn="just">
              <a:spcBef>
                <a:spcPts val="2400"/>
              </a:spcBef>
              <a:buFont typeface="Wingdings" pitchFamily="2" charset="2"/>
              <a:buChar char="Ø"/>
            </a:pPr>
            <a:r>
              <a:rPr lang="en-US" altLang="zh-CN" sz="2800" dirty="0"/>
              <a:t>To understand the concept of overloading </a:t>
            </a:r>
          </a:p>
          <a:p>
            <a:pPr marL="342900" indent="-342900" algn="just">
              <a:spcBef>
                <a:spcPts val="2400"/>
              </a:spcBef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447800" y="2534335"/>
            <a:ext cx="4800600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ejaVuSans"/>
                <a:cs typeface="Arial" pitchFamily="34" charset="0"/>
              </a:rPr>
              <a:t>class_name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Mono"/>
                <a:cs typeface="Arial" pitchFamily="34" charset="0"/>
              </a:rPr>
              <a:t>: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"/>
                <a:cs typeface="Arial" pitchFamily="34" charset="0"/>
              </a:rPr>
              <a:t> 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ejaVuSans"/>
                <a:cs typeface="Arial" pitchFamily="34" charset="0"/>
              </a:rPr>
              <a:t>base_classes</a:t>
            </a:r>
            <a:endParaRPr kumimoji="0" lang="en-US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DejaVuSans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447800" y="2209800"/>
            <a:ext cx="4387740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ejaVuSans"/>
                <a:cs typeface="Arial" pitchFamily="34" charset="0"/>
              </a:rPr>
              <a:t>class_name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Mono"/>
                <a:cs typeface="Arial" pitchFamily="34" charset="0"/>
              </a:rPr>
              <a:t>: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cs typeface="Courier New" pitchFamily="49" charset="0"/>
              </a:rPr>
              <a:t>protected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"/>
                <a:cs typeface="Arial" pitchFamily="34" charset="0"/>
              </a:rPr>
              <a:t> 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ejaVuSans"/>
                <a:cs typeface="Arial" pitchFamily="34" charset="0"/>
              </a:rPr>
              <a:t>base_classes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447800" y="2819400"/>
            <a:ext cx="4112023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ejaVuSans"/>
                <a:cs typeface="Arial" pitchFamily="34" charset="0"/>
              </a:rPr>
              <a:t>class_name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Mono"/>
                <a:cs typeface="Arial" pitchFamily="34" charset="0"/>
              </a:rPr>
              <a:t>: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"/>
                <a:cs typeface="Arial" pitchFamily="34" charset="0"/>
              </a:rPr>
              <a:t> </a:t>
            </a:r>
            <a:r>
              <a:rPr kumimoji="0" lang="en-US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ejaVuSans"/>
                <a:cs typeface="Arial" pitchFamily="34" charset="0"/>
              </a:rPr>
              <a:t>base_classes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304800"/>
            <a:ext cx="8077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400" b="1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Public/Private/Protected Inheritance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4191000"/>
            <a:ext cx="7086600" cy="7078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We call these: </a:t>
            </a:r>
          </a:p>
          <a:p>
            <a:pPr algn="ctr"/>
            <a:r>
              <a:rPr lang="en-US" sz="2000" b="1" dirty="0"/>
              <a:t>Public/Protected/Private Inheritance</a:t>
            </a:r>
          </a:p>
        </p:txBody>
      </p:sp>
    </p:spTree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Public, Protected, Private Inheritance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3048000" cy="5334000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+mj-lt"/>
              </a:rPr>
              <a:t>class A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+mj-lt"/>
              </a:rPr>
              <a:t>public: 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+mj-lt"/>
              </a:rPr>
              <a:t>  </a:t>
            </a:r>
            <a:r>
              <a:rPr lang="en-US" sz="1800" b="1" dirty="0" err="1">
                <a:latin typeface="+mj-lt"/>
              </a:rPr>
              <a:t>int</a:t>
            </a:r>
            <a:r>
              <a:rPr lang="en-US" sz="1800" b="1" dirty="0">
                <a:latin typeface="+mj-lt"/>
              </a:rPr>
              <a:t> </a:t>
            </a:r>
            <a:r>
              <a:rPr lang="en-US" sz="1800" b="1" dirty="0" err="1">
                <a:latin typeface="+mj-lt"/>
              </a:rPr>
              <a:t>i</a:t>
            </a:r>
            <a:r>
              <a:rPr lang="en-US" sz="1800" b="1" dirty="0">
                <a:latin typeface="+mj-lt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+mj-lt"/>
              </a:rPr>
              <a:t>protected: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+mj-lt"/>
              </a:rPr>
              <a:t>  </a:t>
            </a:r>
            <a:r>
              <a:rPr lang="en-US" sz="1800" b="1" dirty="0" err="1">
                <a:latin typeface="+mj-lt"/>
              </a:rPr>
              <a:t>int</a:t>
            </a:r>
            <a:r>
              <a:rPr lang="en-US" sz="1800" b="1" dirty="0">
                <a:latin typeface="+mj-lt"/>
              </a:rPr>
              <a:t> j;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+mj-lt"/>
              </a:rPr>
              <a:t>private: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+mj-lt"/>
              </a:rPr>
              <a:t>  </a:t>
            </a:r>
            <a:r>
              <a:rPr lang="en-US" sz="1800" b="1" dirty="0" err="1">
                <a:latin typeface="+mj-lt"/>
              </a:rPr>
              <a:t>int</a:t>
            </a:r>
            <a:r>
              <a:rPr lang="en-US" sz="1800" b="1" dirty="0">
                <a:latin typeface="+mj-lt"/>
              </a:rPr>
              <a:t> k;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+mj-lt"/>
              </a:rPr>
              <a:t>};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800" b="1" dirty="0">
              <a:latin typeface="+mj-lt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+mj-lt"/>
              </a:rPr>
              <a:t>Class B : public A {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+mj-lt"/>
              </a:rPr>
              <a:t>// 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+mj-lt"/>
              </a:rPr>
              <a:t>};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+mj-lt"/>
              </a:rPr>
              <a:t>Class C : protected A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+mj-lt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+mj-lt"/>
              </a:rPr>
              <a:t>// 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+mj-lt"/>
              </a:rPr>
              <a:t>};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+mj-lt"/>
              </a:rPr>
              <a:t>Class D : private A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+mj-lt"/>
              </a:rPr>
              <a:t>// 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+mj-lt"/>
              </a:rPr>
              <a:t>};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581400" y="1219200"/>
            <a:ext cx="5334000" cy="55626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1800" b="1" dirty="0">
                <a:latin typeface="Constantia" pitchFamily="18" charset="0"/>
              </a:rPr>
              <a:t>Class A declares 3 variables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1800" b="1" i="1" dirty="0" err="1">
                <a:solidFill>
                  <a:schemeClr val="accent2"/>
                </a:solidFill>
                <a:latin typeface="Constantia" pitchFamily="18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Constantia" pitchFamily="18" charset="0"/>
              </a:rPr>
              <a:t> is public</a:t>
            </a:r>
            <a:r>
              <a:rPr lang="en-US" sz="1800" b="1" i="1" dirty="0">
                <a:latin typeface="Constantia" pitchFamily="18" charset="0"/>
              </a:rPr>
              <a:t> </a:t>
            </a:r>
            <a:r>
              <a:rPr lang="en-US" sz="1800" dirty="0">
                <a:latin typeface="Constantia" pitchFamily="18" charset="0"/>
              </a:rPr>
              <a:t>to all users of class A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1800" b="1" i="1" dirty="0">
                <a:solidFill>
                  <a:schemeClr val="accent2"/>
                </a:solidFill>
                <a:latin typeface="Constantia" pitchFamily="18" charset="0"/>
              </a:rPr>
              <a:t>j is protected</a:t>
            </a:r>
            <a:r>
              <a:rPr lang="en-US" sz="1800" b="1" i="1" dirty="0">
                <a:latin typeface="Constantia" pitchFamily="18" charset="0"/>
              </a:rPr>
              <a:t>.  </a:t>
            </a:r>
            <a:r>
              <a:rPr lang="en-US" sz="1800" dirty="0">
                <a:latin typeface="Constantia" pitchFamily="18" charset="0"/>
              </a:rPr>
              <a:t>It can only be used by methods in class A or its derived classes (+ friends) </a:t>
            </a:r>
          </a:p>
          <a:p>
            <a:pPr lvl="1" algn="just" eaLnBrk="1" hangingPunct="1">
              <a:lnSpc>
                <a:spcPct val="80000"/>
              </a:lnSpc>
              <a:spcAft>
                <a:spcPts val="1200"/>
              </a:spcAft>
            </a:pPr>
            <a:r>
              <a:rPr lang="en-US" sz="1800" b="1" i="1" dirty="0">
                <a:solidFill>
                  <a:schemeClr val="accent2"/>
                </a:solidFill>
                <a:latin typeface="Constantia" pitchFamily="18" charset="0"/>
              </a:rPr>
              <a:t>k is private</a:t>
            </a:r>
            <a:r>
              <a:rPr lang="en-US" sz="1800" b="1" dirty="0">
                <a:latin typeface="Constantia" pitchFamily="18" charset="0"/>
              </a:rPr>
              <a:t>.</a:t>
            </a:r>
            <a:r>
              <a:rPr lang="en-US" sz="1800" dirty="0">
                <a:latin typeface="Constantia" pitchFamily="18" charset="0"/>
              </a:rPr>
              <a:t>  It can only be used by methods in class A (+ friends)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1800" b="1" dirty="0">
                <a:latin typeface="Constantia" pitchFamily="18" charset="0"/>
              </a:rPr>
              <a:t>Class B uses </a:t>
            </a:r>
            <a:r>
              <a:rPr lang="en-US" sz="1800" b="1" i="1" dirty="0">
                <a:solidFill>
                  <a:schemeClr val="accent2"/>
                </a:solidFill>
                <a:latin typeface="Constantia" pitchFamily="18" charset="0"/>
              </a:rPr>
              <a:t>public inheritance</a:t>
            </a:r>
            <a:r>
              <a:rPr lang="en-US" sz="1800" b="1" i="1" dirty="0">
                <a:latin typeface="Constantia" pitchFamily="18" charset="0"/>
              </a:rPr>
              <a:t> </a:t>
            </a:r>
            <a:r>
              <a:rPr lang="en-US" sz="1800" b="1" dirty="0">
                <a:latin typeface="Constantia" pitchFamily="18" charset="0"/>
              </a:rPr>
              <a:t>from A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1800" b="1" i="1" dirty="0" err="1">
                <a:solidFill>
                  <a:schemeClr val="accent2"/>
                </a:solidFill>
                <a:latin typeface="Constantia" pitchFamily="18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Constantia" pitchFamily="18" charset="0"/>
              </a:rPr>
              <a:t> remains  public</a:t>
            </a:r>
            <a:r>
              <a:rPr lang="en-US" sz="1800" b="1" i="1" dirty="0">
                <a:latin typeface="Constantia" pitchFamily="18" charset="0"/>
              </a:rPr>
              <a:t> </a:t>
            </a:r>
            <a:r>
              <a:rPr lang="en-US" sz="1800" dirty="0">
                <a:latin typeface="Constantia" pitchFamily="18" charset="0"/>
              </a:rPr>
              <a:t>to all users of class B</a:t>
            </a:r>
          </a:p>
          <a:p>
            <a:pPr lvl="1" algn="just" eaLnBrk="1" hangingPunct="1">
              <a:lnSpc>
                <a:spcPct val="80000"/>
              </a:lnSpc>
              <a:spcAft>
                <a:spcPts val="1200"/>
              </a:spcAft>
            </a:pPr>
            <a:r>
              <a:rPr lang="en-US" sz="1800" b="1" i="1" dirty="0">
                <a:solidFill>
                  <a:schemeClr val="accent2"/>
                </a:solidFill>
                <a:latin typeface="Constantia" pitchFamily="18" charset="0"/>
              </a:rPr>
              <a:t>j remains protected</a:t>
            </a:r>
            <a:r>
              <a:rPr lang="en-US" sz="1800" b="1" dirty="0">
                <a:latin typeface="Constantia" pitchFamily="18" charset="0"/>
              </a:rPr>
              <a:t>. </a:t>
            </a:r>
            <a:r>
              <a:rPr lang="en-US" sz="1800" dirty="0">
                <a:latin typeface="Constantia" pitchFamily="18" charset="0"/>
              </a:rPr>
              <a:t>It can be used by methods in class B or its derived classes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1800" b="1" dirty="0">
                <a:latin typeface="Constantia" pitchFamily="18" charset="0"/>
              </a:rPr>
              <a:t>Class C uses </a:t>
            </a:r>
            <a:r>
              <a:rPr lang="en-US" sz="1800" b="1" i="1" dirty="0">
                <a:solidFill>
                  <a:schemeClr val="accent2"/>
                </a:solidFill>
                <a:latin typeface="Constantia" pitchFamily="18" charset="0"/>
              </a:rPr>
              <a:t>protected inheritance</a:t>
            </a:r>
            <a:r>
              <a:rPr lang="en-US" sz="1800" b="1" i="1" dirty="0">
                <a:latin typeface="Constantia" pitchFamily="18" charset="0"/>
              </a:rPr>
              <a:t> </a:t>
            </a:r>
            <a:r>
              <a:rPr lang="en-US" sz="1800" b="1" dirty="0">
                <a:latin typeface="Constantia" pitchFamily="18" charset="0"/>
              </a:rPr>
              <a:t>from A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1800" b="1" i="1" dirty="0" err="1">
                <a:solidFill>
                  <a:schemeClr val="accent2"/>
                </a:solidFill>
                <a:latin typeface="Constantia" pitchFamily="18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Constantia" pitchFamily="18" charset="0"/>
              </a:rPr>
              <a:t> becomes protected</a:t>
            </a:r>
            <a:r>
              <a:rPr lang="en-US" sz="1800" b="1" i="1" dirty="0">
                <a:latin typeface="Constantia" pitchFamily="18" charset="0"/>
              </a:rPr>
              <a:t> </a:t>
            </a:r>
            <a:r>
              <a:rPr lang="en-US" sz="1800" dirty="0">
                <a:latin typeface="Constantia" pitchFamily="18" charset="0"/>
              </a:rPr>
              <a:t>in C, so the only users of class C that can access </a:t>
            </a:r>
            <a:r>
              <a:rPr lang="en-US" sz="1800" dirty="0" err="1">
                <a:latin typeface="Constantia" pitchFamily="18" charset="0"/>
              </a:rPr>
              <a:t>i</a:t>
            </a:r>
            <a:r>
              <a:rPr lang="en-US" sz="1800" dirty="0">
                <a:latin typeface="Constantia" pitchFamily="18" charset="0"/>
              </a:rPr>
              <a:t> are the methods of class C </a:t>
            </a:r>
          </a:p>
          <a:p>
            <a:pPr lvl="1" algn="just" eaLnBrk="1" hangingPunct="1">
              <a:lnSpc>
                <a:spcPct val="80000"/>
              </a:lnSpc>
              <a:spcAft>
                <a:spcPts val="1200"/>
              </a:spcAft>
            </a:pPr>
            <a:r>
              <a:rPr lang="en-US" sz="1800" b="1" i="1" dirty="0">
                <a:solidFill>
                  <a:schemeClr val="accent2"/>
                </a:solidFill>
                <a:latin typeface="Constantia" pitchFamily="18" charset="0"/>
              </a:rPr>
              <a:t>j remains protected</a:t>
            </a:r>
            <a:r>
              <a:rPr lang="en-US" sz="1800" b="1" dirty="0">
                <a:latin typeface="Constantia" pitchFamily="18" charset="0"/>
              </a:rPr>
              <a:t>. </a:t>
            </a:r>
            <a:r>
              <a:rPr lang="en-US" sz="1800" dirty="0">
                <a:latin typeface="Constantia" pitchFamily="18" charset="0"/>
              </a:rPr>
              <a:t>It can be used by methods in class C or its derived classes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1800" b="1" dirty="0">
                <a:latin typeface="Constantia" pitchFamily="18" charset="0"/>
              </a:rPr>
              <a:t>Class D uses </a:t>
            </a:r>
            <a:r>
              <a:rPr lang="en-US" sz="1800" b="1" i="1" dirty="0">
                <a:solidFill>
                  <a:schemeClr val="accent2"/>
                </a:solidFill>
                <a:latin typeface="Constantia" pitchFamily="18" charset="0"/>
              </a:rPr>
              <a:t>private inheritance</a:t>
            </a:r>
            <a:r>
              <a:rPr lang="en-US" sz="1800" b="1" i="1" dirty="0">
                <a:latin typeface="Constantia" pitchFamily="18" charset="0"/>
              </a:rPr>
              <a:t> </a:t>
            </a:r>
            <a:r>
              <a:rPr lang="en-US" sz="1800" b="1" dirty="0">
                <a:latin typeface="Constantia" pitchFamily="18" charset="0"/>
              </a:rPr>
              <a:t>from  A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z="1800" b="1" i="1" dirty="0" err="1">
                <a:solidFill>
                  <a:schemeClr val="accent2"/>
                </a:solidFill>
                <a:latin typeface="Constantia" pitchFamily="18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Constantia" pitchFamily="18" charset="0"/>
              </a:rPr>
              <a:t> and j become private</a:t>
            </a:r>
            <a:r>
              <a:rPr lang="en-US" sz="1800" b="1" i="1" dirty="0">
                <a:latin typeface="Constantia" pitchFamily="18" charset="0"/>
              </a:rPr>
              <a:t> </a:t>
            </a:r>
            <a:r>
              <a:rPr lang="en-US" sz="1800" dirty="0">
                <a:latin typeface="Constantia" pitchFamily="18" charset="0"/>
              </a:rPr>
              <a:t>in D, so only methods of class D can access them.</a:t>
            </a:r>
          </a:p>
        </p:txBody>
      </p:sp>
    </p:spTree>
  </p:cSld>
  <p:clrMapOvr>
    <a:masterClrMapping/>
  </p:clrMapOvr>
  <p:transition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1462206"/>
            <a:ext cx="5257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400" b="1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Public Inheritance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143000" y="2953941"/>
            <a:ext cx="6934200" cy="184665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All </a:t>
            </a:r>
            <a:r>
              <a:rPr lang="en-US" sz="2400" b="1" i="1" dirty="0">
                <a:solidFill>
                  <a:srgbClr val="FF0000"/>
                </a:solidFill>
              </a:rPr>
              <a:t>Public members </a:t>
            </a:r>
            <a:r>
              <a:rPr lang="en-US" sz="2400" dirty="0"/>
              <a:t>of the Base Class become </a:t>
            </a:r>
            <a:r>
              <a:rPr lang="en-US" sz="2400" b="1" i="1" dirty="0">
                <a:solidFill>
                  <a:srgbClr val="FF0000"/>
                </a:solidFill>
              </a:rPr>
              <a:t>Public Members </a:t>
            </a:r>
            <a:r>
              <a:rPr lang="en-US" sz="2400" dirty="0"/>
              <a:t>of the derived class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&amp;</a:t>
            </a:r>
            <a:b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n-US" sz="2400" dirty="0"/>
              <a:t>All </a:t>
            </a:r>
            <a:r>
              <a:rPr lang="en-US" sz="2400" b="1" i="1" dirty="0">
                <a:solidFill>
                  <a:srgbClr val="FF0000"/>
                </a:solidFill>
              </a:rPr>
              <a:t>Protected members </a:t>
            </a:r>
            <a:r>
              <a:rPr lang="en-US" sz="2400" dirty="0"/>
              <a:t>of the Base Class become</a:t>
            </a:r>
            <a:r>
              <a:rPr lang="en-US" sz="2400" b="1" i="1" dirty="0">
                <a:solidFill>
                  <a:srgbClr val="FF0000"/>
                </a:solidFill>
              </a:rPr>
              <a:t> Protected Members </a:t>
            </a:r>
            <a:r>
              <a:rPr lang="en-US" sz="2400" dirty="0"/>
              <a:t>of the Derived Class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222426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1295400" y="1225696"/>
            <a:ext cx="7239000" cy="526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Class Base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public: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 </a:t>
            </a:r>
            <a:r>
              <a:rPr lang="en-US" sz="1400" b="1" dirty="0" err="1"/>
              <a:t>int</a:t>
            </a:r>
            <a:r>
              <a:rPr lang="en-US" sz="1400" b="1" dirty="0"/>
              <a:t> a;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protected: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/>
              <a:t>int</a:t>
            </a:r>
            <a:r>
              <a:rPr lang="en-US" sz="1400" b="1" dirty="0"/>
              <a:t> b;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private: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/>
              <a:t>int</a:t>
            </a:r>
            <a:r>
              <a:rPr lang="en-US" sz="1400" b="1" dirty="0"/>
              <a:t> c;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};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class </a:t>
            </a:r>
            <a:r>
              <a:rPr lang="en-US" sz="1400" b="1" dirty="0" err="1"/>
              <a:t>Derived:public</a:t>
            </a:r>
            <a:r>
              <a:rPr lang="en-US" sz="1400" b="1" dirty="0"/>
              <a:t> Base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void </a:t>
            </a:r>
            <a:r>
              <a:rPr lang="en-US" sz="1400" b="1" dirty="0" err="1"/>
              <a:t>doSomething</a:t>
            </a:r>
            <a:r>
              <a:rPr lang="en-US" sz="1400" b="1" dirty="0"/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 a = 10; </a:t>
            </a:r>
            <a:r>
              <a:rPr lang="en-US" sz="1400" b="1" dirty="0">
                <a:solidFill>
                  <a:srgbClr val="FF0000"/>
                </a:solidFill>
              </a:rPr>
              <a:t>//Allowed ….. a becomes Public member of Derived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b = 20; </a:t>
            </a:r>
            <a:r>
              <a:rPr lang="en-US" sz="1400" b="1" dirty="0">
                <a:solidFill>
                  <a:srgbClr val="FF0000"/>
                </a:solidFill>
              </a:rPr>
              <a:t>//Allowed ……. b becomes protected member of Derived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c = 30; </a:t>
            </a:r>
            <a:r>
              <a:rPr lang="en-US" sz="1400" b="1" dirty="0">
                <a:solidFill>
                  <a:srgbClr val="FF0000"/>
                </a:solidFill>
              </a:rPr>
              <a:t>//Not Allowed, Compiler Error ….. Derived cannot access private member c of Base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}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};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/>
              <a:t>int</a:t>
            </a:r>
            <a:r>
              <a:rPr lang="en-US" sz="1400" b="1" dirty="0"/>
              <a:t> main()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Derived </a:t>
            </a:r>
            <a:r>
              <a:rPr lang="en-US" sz="1400" b="1" dirty="0" err="1"/>
              <a:t>obj</a:t>
            </a:r>
            <a:r>
              <a:rPr lang="en-US" sz="1400" b="1" dirty="0"/>
              <a:t>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/>
              <a:t>obj.a</a:t>
            </a:r>
            <a:r>
              <a:rPr lang="en-US" sz="1400" b="1" dirty="0"/>
              <a:t> = 10; </a:t>
            </a:r>
            <a:r>
              <a:rPr lang="en-US" sz="1400" b="1" dirty="0">
                <a:solidFill>
                  <a:srgbClr val="FF0000"/>
                </a:solidFill>
              </a:rPr>
              <a:t>//Allowed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/>
              <a:t>obj.b</a:t>
            </a:r>
            <a:r>
              <a:rPr lang="en-US" sz="1400" b="1" dirty="0"/>
              <a:t> = 20; </a:t>
            </a:r>
            <a:r>
              <a:rPr lang="en-US" sz="1400" b="1" dirty="0">
                <a:solidFill>
                  <a:srgbClr val="FF0000"/>
                </a:solidFill>
              </a:rPr>
              <a:t>//Not Allowed, Compiler Error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/>
              <a:t>obj.c</a:t>
            </a:r>
            <a:r>
              <a:rPr lang="en-US" sz="1400" b="1" dirty="0"/>
              <a:t> = 30; </a:t>
            </a:r>
            <a:r>
              <a:rPr lang="en-US" sz="1400" b="1" dirty="0">
                <a:solidFill>
                  <a:srgbClr val="FF0000"/>
                </a:solidFill>
              </a:rPr>
              <a:t>//Not Allowed, Compiler Error </a:t>
            </a:r>
            <a:r>
              <a:rPr lang="en-US" sz="1400" b="1" dirty="0"/>
              <a:t>}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5000" y="152400"/>
            <a:ext cx="5257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400" b="1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Public Inheritance</a:t>
            </a:r>
          </a:p>
        </p:txBody>
      </p:sp>
    </p:spTree>
  </p:cSld>
  <p:clrMapOvr>
    <a:masterClrMapping/>
  </p:clrMapOvr>
  <p:transition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1364159"/>
            <a:ext cx="6324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400" b="1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Protected Inheritance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066800" y="2649141"/>
            <a:ext cx="6934200" cy="184665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All </a:t>
            </a:r>
            <a:r>
              <a:rPr lang="en-US" sz="2400" b="1" i="1" dirty="0">
                <a:solidFill>
                  <a:srgbClr val="FF0000"/>
                </a:solidFill>
              </a:rPr>
              <a:t>Public members </a:t>
            </a:r>
            <a:r>
              <a:rPr lang="en-US" sz="2400" dirty="0"/>
              <a:t>of the Base Class become </a:t>
            </a:r>
            <a:r>
              <a:rPr lang="en-US" sz="2400" b="1" i="1" dirty="0">
                <a:solidFill>
                  <a:srgbClr val="FF0000"/>
                </a:solidFill>
              </a:rPr>
              <a:t>Protected Members </a:t>
            </a:r>
            <a:r>
              <a:rPr lang="en-US" sz="2400" dirty="0"/>
              <a:t>of the derived class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&amp;</a:t>
            </a:r>
            <a:b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n-US" sz="2400" dirty="0"/>
              <a:t>All </a:t>
            </a:r>
            <a:r>
              <a:rPr lang="en-US" sz="2400" b="1" i="1" dirty="0">
                <a:solidFill>
                  <a:srgbClr val="FF0000"/>
                </a:solidFill>
              </a:rPr>
              <a:t>Protected members </a:t>
            </a:r>
            <a:r>
              <a:rPr lang="en-US" sz="2400" dirty="0"/>
              <a:t>of the Base Class become </a:t>
            </a:r>
            <a:r>
              <a:rPr lang="en-US" sz="2400" b="1" i="1" dirty="0">
                <a:solidFill>
                  <a:srgbClr val="FF0000"/>
                </a:solidFill>
              </a:rPr>
              <a:t>Protected Members </a:t>
            </a:r>
            <a:r>
              <a:rPr lang="en-US" sz="2400" dirty="0"/>
              <a:t>of the Derived Class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222426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1295400" y="1207532"/>
            <a:ext cx="6934200" cy="526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Class Base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public: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 </a:t>
            </a:r>
            <a:r>
              <a:rPr lang="en-US" sz="1400" b="1" dirty="0" err="1"/>
              <a:t>int</a:t>
            </a:r>
            <a:r>
              <a:rPr lang="en-US" sz="1400" b="1" dirty="0"/>
              <a:t> a;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protected: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/>
              <a:t>int</a:t>
            </a:r>
            <a:r>
              <a:rPr lang="en-US" sz="1400" b="1" dirty="0"/>
              <a:t> b;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private: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/>
              <a:t>int</a:t>
            </a:r>
            <a:r>
              <a:rPr lang="en-US" sz="1400" b="1" dirty="0"/>
              <a:t> c;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};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class Derived: protected Base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void </a:t>
            </a:r>
            <a:r>
              <a:rPr lang="en-US" sz="1400" b="1" dirty="0" err="1"/>
              <a:t>doSomething</a:t>
            </a:r>
            <a:r>
              <a:rPr lang="en-US" sz="1400" b="1" dirty="0"/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 a = 10; </a:t>
            </a:r>
            <a:r>
              <a:rPr lang="en-US" sz="1400" b="1" dirty="0">
                <a:solidFill>
                  <a:srgbClr val="FF0000"/>
                </a:solidFill>
              </a:rPr>
              <a:t>//Allowed ….. a becomes protected member of Derived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b = 20; </a:t>
            </a:r>
            <a:r>
              <a:rPr lang="en-US" sz="1400" b="1" dirty="0">
                <a:solidFill>
                  <a:srgbClr val="FF0000"/>
                </a:solidFill>
              </a:rPr>
              <a:t>//Allowed ……. b becomes protected member of Derived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c = 30; </a:t>
            </a:r>
            <a:r>
              <a:rPr lang="en-US" sz="1400" b="1" dirty="0">
                <a:solidFill>
                  <a:srgbClr val="FF0000"/>
                </a:solidFill>
              </a:rPr>
              <a:t>//Not Allowed, Compiler Error ….. Derived cannot access private member c of Base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}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};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/>
              <a:t>int</a:t>
            </a:r>
            <a:r>
              <a:rPr lang="en-US" sz="1400" b="1" dirty="0"/>
              <a:t> main()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Derived </a:t>
            </a:r>
            <a:r>
              <a:rPr lang="en-US" sz="1400" b="1" dirty="0" err="1"/>
              <a:t>obj</a:t>
            </a:r>
            <a:r>
              <a:rPr lang="en-US" sz="1400" b="1" dirty="0"/>
              <a:t>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/>
              <a:t>obj.a</a:t>
            </a:r>
            <a:r>
              <a:rPr lang="en-US" sz="1400" b="1" dirty="0"/>
              <a:t> = 10; </a:t>
            </a:r>
            <a:r>
              <a:rPr lang="en-US" sz="1400" b="1" dirty="0">
                <a:solidFill>
                  <a:srgbClr val="FF0000"/>
                </a:solidFill>
              </a:rPr>
              <a:t>//Not Allowed, Compiler Error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/>
              <a:t>obj.b</a:t>
            </a:r>
            <a:r>
              <a:rPr lang="en-US" sz="1400" b="1" dirty="0"/>
              <a:t> = 20; </a:t>
            </a:r>
            <a:r>
              <a:rPr lang="en-US" sz="1400" b="1" dirty="0">
                <a:solidFill>
                  <a:srgbClr val="FF0000"/>
                </a:solidFill>
              </a:rPr>
              <a:t>//Not Allowed, Compiler Error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err="1"/>
              <a:t>obj.c</a:t>
            </a:r>
            <a:r>
              <a:rPr lang="en-US" sz="1400" b="1" dirty="0"/>
              <a:t> = 30; </a:t>
            </a:r>
            <a:r>
              <a:rPr lang="en-US" sz="1400" b="1" dirty="0">
                <a:solidFill>
                  <a:srgbClr val="FF0000"/>
                </a:solidFill>
              </a:rPr>
              <a:t>//Not Allowed, Compiler Error </a:t>
            </a:r>
            <a:r>
              <a:rPr lang="en-US" sz="1400" b="1" dirty="0"/>
              <a:t>}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00200" y="152400"/>
            <a:ext cx="6096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400" b="1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Protected Inheritance</a:t>
            </a:r>
          </a:p>
        </p:txBody>
      </p:sp>
    </p:spTree>
  </p:cSld>
  <p:clrMapOvr>
    <a:masterClrMapping/>
  </p:clrMapOvr>
  <p:transition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1287959"/>
            <a:ext cx="6324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400" b="1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Private Inheritance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219200" y="2572941"/>
            <a:ext cx="6934200" cy="184665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All </a:t>
            </a:r>
            <a:r>
              <a:rPr lang="en-US" sz="2400" b="1" i="1" dirty="0">
                <a:solidFill>
                  <a:srgbClr val="FF0000"/>
                </a:solidFill>
              </a:rPr>
              <a:t>Public members </a:t>
            </a:r>
            <a:r>
              <a:rPr lang="en-US" sz="2400" dirty="0"/>
              <a:t>of the Base Class become </a:t>
            </a:r>
            <a:r>
              <a:rPr lang="en-US" sz="2400" b="1" i="1" dirty="0">
                <a:solidFill>
                  <a:srgbClr val="FF0000"/>
                </a:solidFill>
              </a:rPr>
              <a:t>Private Members </a:t>
            </a:r>
            <a:r>
              <a:rPr lang="en-US" sz="2400" dirty="0"/>
              <a:t>of the derived class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&amp;</a:t>
            </a:r>
            <a:b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n-US" sz="2400" dirty="0"/>
              <a:t>All </a:t>
            </a:r>
            <a:r>
              <a:rPr lang="en-US" sz="2400" b="1" i="1" dirty="0">
                <a:solidFill>
                  <a:srgbClr val="FF0000"/>
                </a:solidFill>
              </a:rPr>
              <a:t>Protected members </a:t>
            </a:r>
            <a:r>
              <a:rPr lang="en-US" sz="2400" dirty="0"/>
              <a:t>of the Base Class become </a:t>
            </a:r>
            <a:r>
              <a:rPr lang="en-US" sz="2400" b="1" i="1" dirty="0">
                <a:solidFill>
                  <a:srgbClr val="FF0000"/>
                </a:solidFill>
              </a:rPr>
              <a:t>Private Members </a:t>
            </a:r>
            <a:r>
              <a:rPr lang="en-US" sz="2400" dirty="0"/>
              <a:t>of the Derived Class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222426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Words>1162</Words>
  <Application>Microsoft Office PowerPoint</Application>
  <PresentationFormat>On-screen Show (4:3)</PresentationFormat>
  <Paragraphs>154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Constantia</vt:lpstr>
      <vt:lpstr>Courier New</vt:lpstr>
      <vt:lpstr>DejaVuSans</vt:lpstr>
      <vt:lpstr>DejaVuSansMono</vt:lpstr>
      <vt:lpstr>Wingdings</vt:lpstr>
      <vt:lpstr>Office Theme</vt:lpstr>
      <vt:lpstr> Object Oriented Programming  (CSC-205)   Lecture: 04 Getting Familiar with Object Oriented Environment  (Public, Protected and Private Inheritance)    </vt:lpstr>
      <vt:lpstr>Agenda for Today</vt:lpstr>
      <vt:lpstr>PowerPoint Presentation</vt:lpstr>
      <vt:lpstr>Public, Protected, Private 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0953</dc:creator>
  <cp:lastModifiedBy>MUMTAZ ALI</cp:lastModifiedBy>
  <cp:revision>53</cp:revision>
  <dcterms:created xsi:type="dcterms:W3CDTF">2016-03-08T04:05:21Z</dcterms:created>
  <dcterms:modified xsi:type="dcterms:W3CDTF">2024-04-22T05:34:11Z</dcterms:modified>
</cp:coreProperties>
</file>