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1" r:id="rId2"/>
    <p:sldId id="259" r:id="rId3"/>
    <p:sldId id="260" r:id="rId4"/>
    <p:sldId id="262" r:id="rId5"/>
    <p:sldId id="261" r:id="rId6"/>
    <p:sldId id="265" r:id="rId7"/>
    <p:sldId id="264" r:id="rId8"/>
    <p:sldId id="266" r:id="rId9"/>
    <p:sldId id="263" r:id="rId10"/>
    <p:sldId id="270" r:id="rId11"/>
    <p:sldId id="274" r:id="rId12"/>
    <p:sldId id="273" r:id="rId13"/>
    <p:sldId id="278" r:id="rId14"/>
    <p:sldId id="281" r:id="rId15"/>
    <p:sldId id="279" r:id="rId16"/>
    <p:sldId id="285" r:id="rId17"/>
    <p:sldId id="280" r:id="rId18"/>
    <p:sldId id="286" r:id="rId19"/>
    <p:sldId id="283" r:id="rId20"/>
    <p:sldId id="284" r:id="rId21"/>
    <p:sldId id="287" r:id="rId22"/>
    <p:sldId id="271" r:id="rId23"/>
    <p:sldId id="299" r:id="rId24"/>
    <p:sldId id="292" r:id="rId25"/>
    <p:sldId id="300" r:id="rId26"/>
    <p:sldId id="301" r:id="rId27"/>
    <p:sldId id="298" r:id="rId28"/>
    <p:sldId id="295" r:id="rId29"/>
    <p:sldId id="294" r:id="rId30"/>
    <p:sldId id="289" r:id="rId31"/>
    <p:sldId id="29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>
      <p:cViewPr varScale="1">
        <p:scale>
          <a:sx n="68" d="100"/>
          <a:sy n="68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A3963-9971-4105-BE3F-664141CD7E3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15D8-E646-492C-9234-153E5923B6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2D15D8-E646-492C-9234-153E5923B67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732EE-DCDA-463C-8CB1-CEF5516C58B4}" type="datetimeFigureOut">
              <a:rPr lang="en-US" smtClean="0"/>
              <a:pPr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06409-31FE-48F6-867B-4111B9969C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76400"/>
            <a:ext cx="7848600" cy="411480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>
              <a:spcBef>
                <a:spcPts val="4800"/>
              </a:spcBef>
              <a:spcAft>
                <a:spcPts val="3000"/>
              </a:spcAft>
              <a:defRPr/>
            </a:pPr>
            <a:br>
              <a:rPr lang="en-US" sz="3600" b="1" dirty="0">
                <a:solidFill>
                  <a:schemeClr val="accent2"/>
                </a:solidFill>
              </a:rPr>
            </a:br>
            <a: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Oriented Programming </a:t>
            </a:r>
            <a:br>
              <a:rPr lang="en-US" sz="36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200" b="1" dirty="0"/>
              <a:t>(CSC-205)</a:t>
            </a: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1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Lecture: 03</a:t>
            </a:r>
            <a:br>
              <a:rPr lang="en-US" altLang="zh-CN" sz="49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40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Familiar with Object-Oriented Environment</a:t>
            </a:r>
            <a:br>
              <a:rPr lang="en-US" altLang="zh-CN" sz="3600" b="1" dirty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altLang="zh-CN" sz="4900" b="1" dirty="0">
                <a:solidFill>
                  <a:schemeClr val="accent5"/>
                </a:solidFill>
              </a:rPr>
            </a:b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(Inheritance)</a:t>
            </a:r>
            <a:br>
              <a:rPr lang="en-US" sz="9800" b="1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476071"/>
            <a:ext cx="52578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do that?</a:t>
            </a:r>
          </a:p>
          <a:p>
            <a:pPr lvl="1"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(The colon “:” operator)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6420" y="3276600"/>
            <a:ext cx="376898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Cat : public Animal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28470" y="3962400"/>
            <a:ext cx="459613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Faculty : public Employee </a:t>
            </a:r>
          </a:p>
        </p:txBody>
      </p:sp>
      <p:sp>
        <p:nvSpPr>
          <p:cNvPr id="6" name="Rectangle 5"/>
          <p:cNvSpPr/>
          <p:nvPr/>
        </p:nvSpPr>
        <p:spPr>
          <a:xfrm>
            <a:off x="967041" y="2590800"/>
            <a:ext cx="3223959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Derived: </a:t>
            </a: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BaseClass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3280" y="4736068"/>
            <a:ext cx="693972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class Rectangle : private Area, private Perimeter</a:t>
            </a:r>
          </a:p>
        </p:txBody>
      </p:sp>
    </p:spTree>
  </p:cSld>
  <p:clrMapOvr>
    <a:masterClrMapping/>
  </p:clrMapOvr>
  <p:transition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How do we access the parent elements?</a:t>
            </a:r>
          </a:p>
          <a:p>
            <a:pPr lvl="1" algn="ctr"/>
            <a:r>
              <a:rPr lang="en-US" altLang="zh-CN" sz="24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(The  dot“.” operator)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4267200"/>
            <a:ext cx="307968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Rectangle.setval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(4,5)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76400" y="3657600"/>
            <a:ext cx="280397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Employee.Printpay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4876800"/>
            <a:ext cx="1838965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r.get_data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2971800"/>
            <a:ext cx="1071127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x.Foo</a:t>
            </a:r>
            <a:r>
              <a:rPr lang="en-US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5867400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Hence its same as in normal class</a:t>
            </a:r>
          </a:p>
        </p:txBody>
      </p:sp>
    </p:spTree>
  </p:cSld>
  <p:clrMapOvr>
    <a:masterClrMapping/>
  </p:clrMapOvr>
  <p:transition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915889"/>
            <a:ext cx="6477000" cy="5814384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effectLst/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</p:cSld>
  <p:clrMapOvr>
    <a:masterClrMapping/>
  </p:clrMapOvr>
  <p:transition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815862"/>
            <a:ext cx="6477000" cy="6014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6002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2895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95400" y="1228282"/>
            <a:ext cx="6477000" cy="52603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4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52400"/>
            <a:ext cx="6553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Defining the  base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3048000"/>
            <a:ext cx="25146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Members of base class</a:t>
            </a:r>
          </a:p>
        </p:txBody>
      </p:sp>
      <p:cxnSp>
        <p:nvCxnSpPr>
          <p:cNvPr id="13" name="Straight Arrow Connector 12"/>
          <p:cNvCxnSpPr>
            <a:stCxn id="7" idx="1"/>
          </p:cNvCxnSpPr>
          <p:nvPr/>
        </p:nvCxnSpPr>
        <p:spPr>
          <a:xfrm flipH="1" flipV="1">
            <a:off x="4648200" y="2895600"/>
            <a:ext cx="533400" cy="337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4191000" y="33528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191000" y="3429000"/>
            <a:ext cx="1066800" cy="228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486400" y="3352800"/>
            <a:ext cx="5334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815862"/>
            <a:ext cx="6477000" cy="6014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6002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2895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4572000"/>
            <a:ext cx="2590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child class here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81400" y="4114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76600" y="487680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371600" y="1839222"/>
            <a:ext cx="6477000" cy="396772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373559"/>
            <a:ext cx="62484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Defining the child class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352800"/>
            <a:ext cx="22860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Member of child class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810000" y="3581400"/>
            <a:ext cx="14478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219200" y="815862"/>
            <a:ext cx="6477000" cy="601443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cs typeface="Consolas" pitchFamily="49" charset="0"/>
              </a:rPr>
              <a:t>#include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&lt;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iostream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&gt;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using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namespace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std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Base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 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=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protected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width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3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3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300" b="1" i="0" u="dbl" strike="noStrike" cap="none" normalizeH="0" dirty="0">
                <a:ln>
                  <a:noFill/>
                </a:ln>
                <a:effectLst/>
                <a:uFill>
                  <a:solidFill>
                    <a:srgbClr val="FF0000"/>
                  </a:solidFill>
                </a:uFill>
                <a:latin typeface="Consolas" pitchFamily="49" charset="0"/>
                <a:cs typeface="Consolas" pitchFamily="49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Derived class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class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7F0055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Shape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public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: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 err="1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000088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width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*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height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313131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dbl" strike="noStrike" cap="none" normalizeH="0" dirty="0">
                <a:ln>
                  <a:noFill/>
                </a:ln>
                <a:solidFill>
                  <a:srgbClr val="666600"/>
                </a:solidFill>
                <a:effectLst/>
                <a:uFill>
                  <a:solidFill>
                    <a:srgbClr val="00B0F0"/>
                  </a:solidFill>
                </a:uFill>
                <a:latin typeface="Consolas" pitchFamily="49" charset="0"/>
                <a:cs typeface="Consolas" pitchFamily="49" charset="0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53000" y="2514600"/>
            <a:ext cx="2590800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286000" y="1600200"/>
            <a:ext cx="2667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038600" y="2895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4572000"/>
            <a:ext cx="2590800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Defining base class here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581400" y="41148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276600" y="4876800"/>
            <a:ext cx="1752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5486400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base class members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438400" y="5562600"/>
            <a:ext cx="2590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5791200"/>
            <a:ext cx="2362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1143000" y="2818286"/>
            <a:ext cx="7162800" cy="224417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main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Rectangle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setWidth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5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setHeight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7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Consolas" pitchFamily="49" charset="0"/>
                <a:cs typeface="Consolas" pitchFamily="49" charset="0"/>
              </a:rPr>
              <a:t>// Print the area of the object.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cout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cs typeface="Consolas" pitchFamily="49" charset="0"/>
              </a:rPr>
              <a:t>"Total area: "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nsolas" pitchFamily="49" charset="0"/>
                <a:cs typeface="Consolas" pitchFamily="49" charset="0"/>
              </a:rPr>
              <a:t>Rect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.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getArea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&lt;&lt;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endl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cs typeface="Consolas" pitchFamily="49" charset="0"/>
              </a:rPr>
              <a:t>return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cs typeface="Consolas" pitchFamily="49" charset="0"/>
              </a:rPr>
              <a:t>0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31313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52400"/>
            <a:ext cx="7696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Accessing the base class members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29200" y="1792069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base class members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276600" y="2401669"/>
            <a:ext cx="1905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3581400" y="2401669"/>
            <a:ext cx="18288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0" y="5678269"/>
            <a:ext cx="2590800" cy="64633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child class accessing its own member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791200" y="4763869"/>
            <a:ext cx="4572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410355"/>
            <a:ext cx="78486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/>
            <a:r>
              <a:rPr lang="en-US" sz="2800" b="1" dirty="0">
                <a:solidFill>
                  <a:schemeClr val="tx2"/>
                </a:solidFill>
              </a:rPr>
              <a:t>public: </a:t>
            </a:r>
            <a:r>
              <a:rPr lang="en-US" sz="2400" dirty="0"/>
              <a:t>The members declared as Public are accessible from outside the Class through an object of the class</a:t>
            </a:r>
          </a:p>
          <a:p>
            <a:pPr lvl="2" algn="just">
              <a:spcBef>
                <a:spcPts val="1200"/>
              </a:spcBef>
            </a:pPr>
            <a:r>
              <a:rPr lang="en-US" sz="2800" b="1" dirty="0">
                <a:solidFill>
                  <a:schemeClr val="tx2"/>
                </a:solidFill>
              </a:rPr>
              <a:t>protected: </a:t>
            </a:r>
            <a:r>
              <a:rPr lang="en-US" sz="2400" dirty="0"/>
              <a:t>The members declared as Protected are accessible from outside the class </a:t>
            </a:r>
            <a:r>
              <a:rPr lang="en-US" sz="2400" b="1" i="1" dirty="0"/>
              <a:t>BUT</a:t>
            </a:r>
            <a:r>
              <a:rPr lang="en-US" sz="2400" dirty="0"/>
              <a:t> only in a class derived from it</a:t>
            </a:r>
          </a:p>
          <a:p>
            <a:pPr lvl="2" algn="just">
              <a:spcBef>
                <a:spcPts val="1200"/>
              </a:spcBef>
            </a:pPr>
            <a:r>
              <a:rPr lang="en-US" sz="2800" b="1" dirty="0">
                <a:solidFill>
                  <a:schemeClr val="tx2"/>
                </a:solidFill>
              </a:rPr>
              <a:t>private: </a:t>
            </a:r>
            <a:r>
              <a:rPr lang="en-US" sz="2400" dirty="0"/>
              <a:t>These members are only accessible from within the class. No outside Access is allowed</a:t>
            </a:r>
            <a:endParaRPr lang="en-US" sz="2400" u="sng" dirty="0"/>
          </a:p>
          <a:p>
            <a:pPr lvl="2" algn="just"/>
            <a:endParaRPr lang="en-US" sz="2400" dirty="0"/>
          </a:p>
          <a:p>
            <a:pPr lvl="2" algn="just">
              <a:buFont typeface="Wingdings" pitchFamily="2" charset="2"/>
              <a:buChar char="Ø"/>
            </a:pPr>
            <a:r>
              <a:rPr lang="en-US" sz="2000" b="1" i="1" dirty="0">
                <a:solidFill>
                  <a:schemeClr val="accent5"/>
                </a:solidFill>
              </a:rPr>
              <a:t>Derived class member functions – </a:t>
            </a:r>
            <a:r>
              <a:rPr lang="en-US" sz="2000" i="1" dirty="0"/>
              <a:t>Cannot directly access private members of their base class </a:t>
            </a:r>
          </a:p>
          <a:p>
            <a:pPr lvl="2" algn="just">
              <a:buFont typeface="Wingdings" pitchFamily="2" charset="2"/>
              <a:buChar char="Ø"/>
            </a:pPr>
            <a:r>
              <a:rPr lang="en-US" sz="2000" b="1" i="1" dirty="0">
                <a:solidFill>
                  <a:schemeClr val="accent5"/>
                </a:solidFill>
              </a:rPr>
              <a:t>Maintains encapsulation – </a:t>
            </a:r>
            <a:r>
              <a:rPr lang="en-US" sz="2000" i="1" dirty="0"/>
              <a:t>Hiding private members is a huge help in testing, debugging and correctly modifying systems </a:t>
            </a:r>
          </a:p>
          <a:p>
            <a:pPr lvl="2" algn="just"/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33400" y="3810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 Control and Inheritance</a:t>
            </a:r>
          </a:p>
        </p:txBody>
      </p:sp>
    </p:spTree>
  </p:cSld>
  <p:clrMapOvr>
    <a:masterClrMapping/>
  </p:clrMapOvr>
  <p:transition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Agenda for Today</a:t>
            </a:r>
          </a:p>
        </p:txBody>
      </p:sp>
      <p:sp>
        <p:nvSpPr>
          <p:cNvPr id="3" name="Rectangle 1027"/>
          <p:cNvSpPr txBox="1">
            <a:spLocks noChangeArrowheads="1"/>
          </p:cNvSpPr>
          <p:nvPr/>
        </p:nvSpPr>
        <p:spPr>
          <a:xfrm>
            <a:off x="1143000" y="1752600"/>
            <a:ext cx="6781800" cy="3805237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learn and understand the concept of Inheritance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To create new classes by inheriting from existing classes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cs typeface="Times New Roman" pitchFamily="18" charset="0"/>
              </a:rPr>
              <a:t>To understand how inheritance promotes software reusability</a:t>
            </a:r>
          </a:p>
          <a:p>
            <a:pPr marL="342900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>
                <a:cs typeface="Times New Roman" pitchFamily="18" charset="0"/>
              </a:rPr>
              <a:t>To understand the notions of base classes and derived classes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Access Control Syntax</a:t>
            </a: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447800" y="2492514"/>
            <a:ext cx="46482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4343400"/>
            <a:ext cx="5562600" cy="70788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The members declared after the </a:t>
            </a:r>
            <a:r>
              <a:rPr lang="en-US" sz="2000" b="1" dirty="0" err="1"/>
              <a:t>specifier</a:t>
            </a:r>
            <a:r>
              <a:rPr lang="en-US" sz="2000" b="1" dirty="0"/>
              <a:t> have public/protected/private member access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3254514"/>
            <a:ext cx="44958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2873514"/>
            <a:ext cx="4267200" cy="36933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member-declarations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cov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1326927"/>
            <a:ext cx="6629400" cy="4739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public: </a:t>
            </a: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protected: </a:t>
            </a:r>
            <a:r>
              <a:rPr lang="en-US" sz="2000" dirty="0" err="1"/>
              <a:t>int</a:t>
            </a:r>
            <a:r>
              <a:rPr lang="en-US" sz="2000" dirty="0"/>
              <a:t> b;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private: </a:t>
            </a:r>
            <a:r>
              <a:rPr lang="en-US" sz="2000" dirty="0" err="1"/>
              <a:t>int</a:t>
            </a:r>
            <a:r>
              <a:rPr lang="en-US" sz="2000" dirty="0"/>
              <a:t> c;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obj.a</a:t>
            </a:r>
            <a:r>
              <a:rPr lang="en-US" sz="2000" dirty="0"/>
              <a:t> = 10;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obj.b</a:t>
            </a:r>
            <a:r>
              <a:rPr lang="en-US" sz="2000" dirty="0"/>
              <a:t> = 20;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obj.c</a:t>
            </a:r>
            <a:r>
              <a:rPr lang="en-US" sz="2000" dirty="0"/>
              <a:t> = 30;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</a:t>
            </a:r>
            <a:br>
              <a:rPr lang="en-US" sz="2000" dirty="0"/>
            </a:b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</p:cSld>
  <p:clrMapOvr>
    <a:masterClrMapping/>
  </p:clrMapOvr>
  <p:transition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447800" y="1326927"/>
            <a:ext cx="6629400" cy="47397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class </a:t>
            </a:r>
            <a:r>
              <a:rPr lang="en-US" sz="2000" dirty="0" err="1"/>
              <a:t>MyClass</a:t>
            </a: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public: </a:t>
            </a:r>
            <a:r>
              <a:rPr lang="en-US" sz="2000" dirty="0" err="1"/>
              <a:t>int</a:t>
            </a:r>
            <a:r>
              <a:rPr lang="en-US" sz="2000" dirty="0"/>
              <a:t> a;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protected: </a:t>
            </a:r>
            <a:r>
              <a:rPr lang="en-US" sz="2000" dirty="0" err="1"/>
              <a:t>int</a:t>
            </a:r>
            <a:r>
              <a:rPr lang="en-US" sz="2000" dirty="0"/>
              <a:t> b;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private: </a:t>
            </a:r>
            <a:r>
              <a:rPr lang="en-US" sz="2000" dirty="0" err="1"/>
              <a:t>int</a:t>
            </a:r>
            <a:r>
              <a:rPr lang="en-US" sz="2000" dirty="0"/>
              <a:t> c;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};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int</a:t>
            </a:r>
            <a:r>
              <a:rPr lang="en-US" sz="2000" dirty="0"/>
              <a:t> main()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 {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MyClass</a:t>
            </a:r>
            <a:r>
              <a:rPr lang="en-US" sz="2000" dirty="0"/>
              <a:t> </a:t>
            </a:r>
            <a:r>
              <a:rPr lang="en-US" sz="2000" dirty="0" err="1"/>
              <a:t>obj</a:t>
            </a:r>
            <a:r>
              <a:rPr lang="en-US" sz="2000" dirty="0"/>
              <a:t>;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obj.a</a:t>
            </a:r>
            <a:r>
              <a:rPr lang="en-US" sz="2000" dirty="0"/>
              <a:t> = 10; </a:t>
            </a:r>
            <a:r>
              <a:rPr lang="en-US" sz="2000" dirty="0">
                <a:solidFill>
                  <a:srgbClr val="FF0000"/>
                </a:solidFill>
              </a:rPr>
              <a:t>//Allowed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obj.b</a:t>
            </a:r>
            <a:r>
              <a:rPr lang="en-US" sz="2000" dirty="0"/>
              <a:t> = 20; </a:t>
            </a:r>
            <a:r>
              <a:rPr lang="en-US" sz="2000" dirty="0">
                <a:solidFill>
                  <a:srgbClr val="FF0000"/>
                </a:solidFill>
              </a:rPr>
              <a:t>//Not Allowed, gives compiler error </a:t>
            </a:r>
          </a:p>
          <a:p>
            <a:pPr lvl="3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 err="1"/>
              <a:t>obj.c</a:t>
            </a:r>
            <a:r>
              <a:rPr lang="en-US" sz="2000" dirty="0"/>
              <a:t> = 30; </a:t>
            </a:r>
            <a:r>
              <a:rPr lang="en-US" sz="2000" dirty="0">
                <a:solidFill>
                  <a:srgbClr val="FF0000"/>
                </a:solidFill>
              </a:rPr>
              <a:t>//Not Allowed, gives compiler error </a:t>
            </a:r>
          </a:p>
          <a:p>
            <a:pPr lvl="2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}</a:t>
            </a:r>
            <a:br>
              <a:rPr lang="en-US" sz="2000" dirty="0"/>
            </a:br>
            <a:endParaRPr kumimoji="0" 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05000" y="152400"/>
            <a:ext cx="52578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</p:txBody>
      </p:sp>
    </p:spTree>
  </p:cSld>
  <p:clrMapOvr>
    <a:masterClrMapping/>
  </p:clrMapOvr>
  <p:transition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748D81-E06F-8B8F-CF0C-AD92F2FA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Program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0213C1-D374-2B15-B68E-2A4DEAA36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400" b="1" dirty="0"/>
              <a:t>#include &lt;iostream&gt;</a:t>
            </a:r>
          </a:p>
          <a:p>
            <a:pPr marL="0" indent="0">
              <a:buNone/>
            </a:pPr>
            <a:r>
              <a:rPr lang="en-US" sz="3400" b="1" dirty="0"/>
              <a:t>using namespace std;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class Person {</a:t>
            </a:r>
          </a:p>
          <a:p>
            <a:pPr marL="0" indent="0">
              <a:buNone/>
            </a:pPr>
            <a:r>
              <a:rPr lang="en-US" sz="3400" b="1" dirty="0"/>
              <a:t>	int id;</a:t>
            </a:r>
          </a:p>
          <a:p>
            <a:pPr marL="0" indent="0">
              <a:buNone/>
            </a:pPr>
            <a:r>
              <a:rPr lang="en-US" sz="3400" b="1" dirty="0"/>
              <a:t>	char name[100];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public:</a:t>
            </a:r>
          </a:p>
          <a:p>
            <a:pPr marL="0" indent="0">
              <a:buNone/>
            </a:pPr>
            <a:r>
              <a:rPr lang="en-US" sz="3400" b="1" dirty="0"/>
              <a:t>	void </a:t>
            </a:r>
            <a:r>
              <a:rPr lang="en-US" sz="3400" b="1" dirty="0" err="1"/>
              <a:t>set_p</a:t>
            </a:r>
            <a:r>
              <a:rPr lang="en-US" sz="3400" b="1" dirty="0"/>
              <a:t>()</a:t>
            </a:r>
          </a:p>
          <a:p>
            <a:pPr marL="0" indent="0">
              <a:buNone/>
            </a:pPr>
            <a:r>
              <a:rPr lang="en-US" sz="3400" b="1" dirty="0"/>
              <a:t>	{</a:t>
            </a:r>
          </a:p>
          <a:p>
            <a:pPr marL="0" indent="0"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cout</a:t>
            </a:r>
            <a:r>
              <a:rPr lang="en-US" sz="3400" b="1" dirty="0"/>
              <a:t> &lt;&lt; "Enter the Id:";</a:t>
            </a:r>
          </a:p>
          <a:p>
            <a:pPr marL="0" indent="0"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cin</a:t>
            </a:r>
            <a:r>
              <a:rPr lang="en-US" sz="3400" b="1" dirty="0"/>
              <a:t> &gt;&gt; id;</a:t>
            </a:r>
          </a:p>
          <a:p>
            <a:pPr marL="0" indent="0"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cout</a:t>
            </a:r>
            <a:r>
              <a:rPr lang="en-US" sz="3400" b="1" dirty="0"/>
              <a:t> &lt;&lt; "Enter the Name:";</a:t>
            </a:r>
          </a:p>
          <a:p>
            <a:pPr marL="0" indent="0"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cin</a:t>
            </a:r>
            <a:r>
              <a:rPr lang="en-US" sz="3400" b="1" dirty="0"/>
              <a:t> &gt;&gt; name;</a:t>
            </a:r>
          </a:p>
          <a:p>
            <a:pPr marL="0" indent="0">
              <a:buNone/>
            </a:pPr>
            <a:r>
              <a:rPr lang="en-US" sz="3400" b="1" dirty="0"/>
              <a:t>	}</a:t>
            </a:r>
          </a:p>
          <a:p>
            <a:pPr marL="0" indent="0">
              <a:buNone/>
            </a:pPr>
            <a:endParaRPr lang="en-US" sz="3400" b="1" dirty="0"/>
          </a:p>
          <a:p>
            <a:pPr marL="0" indent="0">
              <a:buNone/>
            </a:pPr>
            <a:r>
              <a:rPr lang="en-US" sz="3400" b="1" dirty="0"/>
              <a:t>	void </a:t>
            </a:r>
            <a:r>
              <a:rPr lang="en-US" sz="3400" b="1" dirty="0" err="1"/>
              <a:t>display_p</a:t>
            </a:r>
            <a:r>
              <a:rPr lang="en-US" sz="3400" b="1" dirty="0"/>
              <a:t>()</a:t>
            </a:r>
          </a:p>
          <a:p>
            <a:pPr marL="0" indent="0">
              <a:buNone/>
            </a:pPr>
            <a:r>
              <a:rPr lang="en-US" sz="3400" b="1" dirty="0"/>
              <a:t>	{</a:t>
            </a:r>
          </a:p>
          <a:p>
            <a:pPr marL="0" indent="0">
              <a:buNone/>
            </a:pPr>
            <a:r>
              <a:rPr lang="en-US" sz="3400" b="1" dirty="0"/>
              <a:t>		</a:t>
            </a:r>
            <a:r>
              <a:rPr lang="en-US" sz="3400" b="1" dirty="0" err="1"/>
              <a:t>cout</a:t>
            </a:r>
            <a:r>
              <a:rPr lang="en-US" sz="3400" b="1" dirty="0"/>
              <a:t> &lt;&lt; </a:t>
            </a:r>
            <a:r>
              <a:rPr lang="en-US" sz="3400" b="1" dirty="0" err="1"/>
              <a:t>endl</a:t>
            </a:r>
            <a:r>
              <a:rPr lang="en-US" sz="3400" b="1" dirty="0"/>
              <a:t> &lt;&lt;"Id: "&lt;&lt; id &lt;&lt; 			"\</a:t>
            </a:r>
            <a:r>
              <a:rPr lang="en-US" sz="3400" b="1" dirty="0" err="1"/>
              <a:t>nName</a:t>
            </a:r>
            <a:r>
              <a:rPr lang="en-US" sz="3400" b="1" dirty="0"/>
              <a:t>: " &lt;&lt; name &lt;&lt;</a:t>
            </a:r>
            <a:r>
              <a:rPr lang="en-US" sz="3400" b="1" dirty="0" err="1"/>
              <a:t>endl</a:t>
            </a:r>
            <a:r>
              <a:rPr lang="en-US" sz="3400" b="1" dirty="0"/>
              <a:t>;</a:t>
            </a:r>
          </a:p>
          <a:p>
            <a:pPr marL="0" indent="0">
              <a:buNone/>
            </a:pPr>
            <a:r>
              <a:rPr lang="en-US" sz="3400" b="1" dirty="0"/>
              <a:t>	}</a:t>
            </a:r>
          </a:p>
          <a:p>
            <a:pPr marL="0" indent="0">
              <a:buNone/>
            </a:pPr>
            <a:r>
              <a:rPr lang="en-US" sz="3400" b="1" dirty="0"/>
              <a:t>};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8482-2525-F71B-A559-E053169A72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1" dirty="0"/>
              <a:t>class Student : private Person {</a:t>
            </a:r>
          </a:p>
          <a:p>
            <a:pPr marL="0" indent="0">
              <a:buNone/>
            </a:pPr>
            <a:r>
              <a:rPr lang="en-US" b="1" dirty="0"/>
              <a:t>	char course[50];</a:t>
            </a:r>
          </a:p>
          <a:p>
            <a:pPr marL="0" indent="0">
              <a:buNone/>
            </a:pPr>
            <a:r>
              <a:rPr lang="en-US" b="1" dirty="0"/>
              <a:t>	int fee;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public:</a:t>
            </a:r>
          </a:p>
          <a:p>
            <a:pPr marL="0" indent="0">
              <a:buNone/>
            </a:pPr>
            <a:r>
              <a:rPr lang="en-US" b="1" dirty="0"/>
              <a:t>	void </a:t>
            </a:r>
            <a:r>
              <a:rPr lang="en-US" b="1" dirty="0" err="1"/>
              <a:t>set_s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set_p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"Enter the Course Name:";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cin</a:t>
            </a:r>
            <a:r>
              <a:rPr lang="en-US" b="1" dirty="0"/>
              <a:t> &gt;&gt; course;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 "Enter the Course Fee:";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cin</a:t>
            </a:r>
            <a:r>
              <a:rPr lang="en-US" b="1" dirty="0"/>
              <a:t> &gt;&gt; fee;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b="1" dirty="0" err="1"/>
              <a:t>display_s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	{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display_p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b="1" dirty="0" err="1"/>
              <a:t>cout</a:t>
            </a:r>
            <a:r>
              <a:rPr lang="en-US" b="1" dirty="0"/>
              <a:t> &lt;&lt;"Course: "&lt;&lt; course &lt;&lt; "\</a:t>
            </a:r>
            <a:r>
              <a:rPr lang="en-US" b="1" dirty="0" err="1"/>
              <a:t>nFee</a:t>
            </a:r>
            <a:r>
              <a:rPr lang="en-US" b="1" dirty="0"/>
              <a:t>: " 		&lt;&lt; fee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 marL="0" indent="0">
              <a:buNone/>
            </a:pPr>
            <a:r>
              <a:rPr lang="en-US" b="1" dirty="0"/>
              <a:t>	}</a:t>
            </a:r>
          </a:p>
          <a:p>
            <a:pPr marL="0" indent="0">
              <a:buNone/>
            </a:pPr>
            <a:r>
              <a:rPr lang="en-US" b="1" dirty="0"/>
              <a:t>};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int main()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	Student s;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s.set_s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s.display_s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	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013304"/>
      </p:ext>
    </p:extLst>
  </p:cSld>
  <p:clrMapOvr>
    <a:masterClrMapping/>
  </p:clrMapOvr>
  <p:transition>
    <p:cover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905000"/>
            <a:ext cx="7010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800" b="1" dirty="0">
                <a:solidFill>
                  <a:schemeClr val="tx2"/>
                </a:solidFill>
              </a:rPr>
              <a:t>Single Inheritance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  <a:p>
            <a:pPr lvl="2" algn="just"/>
            <a:r>
              <a:rPr lang="en-US" sz="2800" dirty="0"/>
              <a:t>Class inherits from one base class</a:t>
            </a:r>
          </a:p>
          <a:p>
            <a:pPr lvl="1" algn="just"/>
            <a:r>
              <a:rPr lang="en-US" sz="2800" b="1" dirty="0">
                <a:solidFill>
                  <a:schemeClr val="tx2"/>
                </a:solidFill>
              </a:rPr>
              <a:t>Multiple Inheritance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lvl="2" algn="just"/>
            <a:r>
              <a:rPr lang="en-US" sz="2800" dirty="0"/>
              <a:t>Class inherits from multiple base classes</a:t>
            </a:r>
          </a:p>
          <a:p>
            <a:pPr lvl="1"/>
            <a:r>
              <a:rPr lang="en-US" sz="2800" b="1" dirty="0">
                <a:solidFill>
                  <a:schemeClr val="tx2"/>
                </a:solidFill>
              </a:rPr>
              <a:t>Multi-Level Inheritance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  <a:p>
            <a:pPr lvl="1"/>
            <a:r>
              <a:rPr lang="en-US" sz="2400" dirty="0"/>
              <a:t>	</a:t>
            </a:r>
            <a:r>
              <a:rPr lang="en-US" sz="2800" dirty="0"/>
              <a:t>Class inherits from another child class</a:t>
            </a:r>
          </a:p>
          <a:p>
            <a:pPr lvl="2" algn="just"/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2245126" y="457200"/>
            <a:ext cx="50699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Types of Inheritance</a:t>
            </a:r>
          </a:p>
        </p:txBody>
      </p:sp>
    </p:spTree>
  </p:cSld>
  <p:clrMapOvr>
    <a:masterClrMapping/>
  </p:clrMapOvr>
  <p:transition>
    <p:cover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681B-F062-6418-CF00-C27E5117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Multilevel Inheritance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58DC4DE-3AB6-90FA-B57E-1FF600118B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class can also be derived from one class, which is already derived from another class. 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following example,  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MyGrandChild</a:t>
            </a:r>
            <a:r>
              <a:rPr lang="en-US" sz="3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derived from class 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MyChild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(which is derived from </a:t>
            </a:r>
            <a:r>
              <a:rPr lang="en-US" sz="3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MyClass</a:t>
            </a:r>
            <a: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94E5D0-7293-4371-37D6-38258B5E0E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Base class (parent)</a:t>
            </a:r>
            <a:b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 </a:t>
            </a:r>
            <a:r>
              <a:rPr lang="en-US" sz="28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"Some content in parent class."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 }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Derived class (child)</a:t>
            </a:r>
            <a:b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MyChild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Derived class (grandchild)</a:t>
            </a:r>
            <a:br>
              <a:rPr lang="en-US" sz="2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MyGrandChild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MyChild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main() {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MyGrandChild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myObj.myFunction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28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4584"/>
      </p:ext>
    </p:extLst>
  </p:cSld>
  <p:clrMapOvr>
    <a:masterClrMapping/>
  </p:clrMapOvr>
  <p:transition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2081-2481-1F77-F8DF-5A3E317A5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45148-AE7A-6BFC-11E5-D4C31B8A19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A class can also be derived from more than one base class, using a </a:t>
            </a:r>
            <a:r>
              <a:rPr lang="en-GB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Verdana" panose="020B0604030504040204" pitchFamily="34" charset="0"/>
              </a:rPr>
              <a:t>comma-separated list:</a:t>
            </a:r>
          </a:p>
          <a:p>
            <a:pPr marL="0" indent="0">
              <a:buNone/>
            </a:pPr>
            <a:endParaRPr lang="en-GB" sz="1800" b="1" dirty="0">
              <a:solidFill>
                <a:srgbClr val="000000"/>
              </a:solidFill>
              <a:highlight>
                <a:srgbClr val="FFFFFF"/>
              </a:highlight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Base class</a:t>
            </a:r>
            <a:b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myFunction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 </a:t>
            </a:r>
            <a:r>
              <a:rPr lang="en-US" sz="18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"Some content in parent class."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 }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Another base class</a:t>
            </a:r>
            <a:br>
              <a:rPr lang="en-US" sz="18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MyOtherClass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18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myOtherFunction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</a:t>
            </a:r>
            <a:r>
              <a:rPr lang="en-US" sz="18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 </a:t>
            </a:r>
            <a:r>
              <a:rPr lang="en-US" sz="18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"Some content in another class."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;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 }</a:t>
            </a:r>
            <a:br>
              <a:rPr lang="en-US" sz="1800" dirty="0"/>
            </a:b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E74-0DC5-DCB7-B8B4-CD48A928E8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br>
              <a:rPr lang="en-US" sz="1100" dirty="0"/>
            </a:br>
            <a:r>
              <a:rPr lang="en-US" sz="1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Another base class</a:t>
            </a:r>
            <a:br>
              <a:rPr lang="en-US" sz="1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MyOtherClass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</a:t>
            </a:r>
            <a:r>
              <a:rPr lang="en-US" sz="1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myOtherFunction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&lt;&lt; </a:t>
            </a:r>
            <a:r>
              <a:rPr lang="en-US" sz="1400" b="0" i="0" dirty="0">
                <a:solidFill>
                  <a:srgbClr val="A52A2A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"Some content in another class."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  }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Derived class</a:t>
            </a:r>
            <a:br>
              <a:rPr lang="en-US" sz="1400" b="0" i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dirty="0" err="1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MyChildClass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 </a:t>
            </a:r>
            <a:r>
              <a:rPr lang="en-US" sz="1400" b="1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MyClass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 </a:t>
            </a:r>
            <a:r>
              <a:rPr lang="en-US" sz="1400" b="1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MyOtherClass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br>
              <a:rPr lang="en-US" sz="1400" dirty="0"/>
            </a:br>
            <a:br>
              <a:rPr lang="en-US" sz="1400" dirty="0"/>
            </a:br>
            <a:r>
              <a:rPr lang="en-US" sz="1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main() {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MyChildClass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myObj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myObj.myFunction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</a:t>
            </a:r>
            <a:r>
              <a:rPr 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myObj.myOtherFunction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 </a:t>
            </a:r>
            <a:r>
              <a:rPr lang="en-US" sz="1400" b="0" i="0" dirty="0">
                <a:solidFill>
                  <a:srgbClr val="0000CD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</a:t>
            </a:r>
            <a:r>
              <a:rPr lang="en-US" sz="14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dirty="0"/>
            </a:b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9557996"/>
      </p:ext>
    </p:extLst>
  </p:cSld>
  <p:clrMapOvr>
    <a:masterClrMapping/>
  </p:clrMapOvr>
  <p:transition>
    <p:cover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:\Brian\C How to Program\images\Fig19-02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b="13834"/>
          <a:stretch>
            <a:fillRect/>
          </a:stretch>
        </p:blipFill>
        <p:spPr bwMode="auto">
          <a:xfrm>
            <a:off x="1828800" y="2057400"/>
            <a:ext cx="6629400" cy="3352800"/>
          </a:xfrm>
          <a:prstGeom prst="rect">
            <a:avLst/>
          </a:prstGeom>
          <a:noFill/>
        </p:spPr>
      </p:pic>
      <p:sp>
        <p:nvSpPr>
          <p:cNvPr id="3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Inheritance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(Multiple and Multilevel)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 rot="5400000" flipV="1">
            <a:off x="-571500" y="3467100"/>
            <a:ext cx="3505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-507237" y="3098037"/>
            <a:ext cx="2450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Multi-Level Inheritance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ransition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371600" y="1118711"/>
            <a:ext cx="6629400" cy="56630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2" fontAlgn="base"/>
            <a:r>
              <a:rPr lang="en-US" sz="1600" b="1" dirty="0"/>
              <a:t>#include&lt;</a:t>
            </a:r>
            <a:r>
              <a:rPr lang="en-US" sz="1600" b="1" dirty="0" err="1"/>
              <a:t>iostream</a:t>
            </a:r>
            <a:r>
              <a:rPr lang="en-US" sz="1600" b="1" dirty="0"/>
              <a:t>&gt;</a:t>
            </a:r>
          </a:p>
          <a:p>
            <a:pPr lvl="2" fontAlgn="base"/>
            <a:r>
              <a:rPr lang="en-US" sz="1600" b="1" dirty="0"/>
              <a:t>using namespace std;</a:t>
            </a:r>
          </a:p>
          <a:p>
            <a:pPr lvl="2" fontAlgn="base"/>
            <a:r>
              <a:rPr lang="en-US" sz="1600" b="1" dirty="0"/>
              <a:t>class Person { 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// Data members of person </a:t>
            </a:r>
          </a:p>
          <a:p>
            <a:pPr lvl="2" fontAlgn="base"/>
            <a:r>
              <a:rPr lang="en-US" sz="1600" b="1" dirty="0"/>
              <a:t>public:</a:t>
            </a:r>
          </a:p>
          <a:p>
            <a:pPr lvl="2" fontAlgn="base"/>
            <a:r>
              <a:rPr lang="en-US" sz="1600" b="1" dirty="0"/>
              <a:t>    Person(</a:t>
            </a:r>
            <a:r>
              <a:rPr lang="en-US" sz="1600" b="1" dirty="0" err="1"/>
              <a:t>int</a:t>
            </a:r>
            <a:r>
              <a:rPr lang="en-US" sz="1600" b="1" dirty="0"/>
              <a:t> x)  { </a:t>
            </a:r>
            <a:r>
              <a:rPr lang="en-US" sz="1600" b="1" dirty="0" err="1"/>
              <a:t>cout</a:t>
            </a:r>
            <a:r>
              <a:rPr lang="en-US" sz="1600" b="1" dirty="0"/>
              <a:t> &lt;&lt; "Person::Person(</a:t>
            </a:r>
            <a:r>
              <a:rPr lang="en-US" sz="1600" b="1" dirty="0" err="1"/>
              <a:t>int</a:t>
            </a:r>
            <a:r>
              <a:rPr lang="en-US" sz="1600" b="1" dirty="0"/>
              <a:t> ) called" &lt;&lt; </a:t>
            </a:r>
            <a:r>
              <a:rPr lang="en-US" sz="1600" b="1" dirty="0" err="1"/>
              <a:t>endl</a:t>
            </a:r>
            <a:r>
              <a:rPr lang="en-US" sz="1600" b="1" dirty="0"/>
              <a:t>;   }</a:t>
            </a:r>
          </a:p>
          <a:p>
            <a:pPr lvl="2" fontAlgn="base"/>
            <a:r>
              <a:rPr lang="en-US" sz="1600" b="1" dirty="0"/>
              <a:t>};</a:t>
            </a:r>
          </a:p>
          <a:p>
            <a:pPr lvl="2" fontAlgn="base"/>
            <a:r>
              <a:rPr lang="en-US" sz="1600" b="1" dirty="0"/>
              <a:t>class Faculty : public Person {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// data members of Faculty</a:t>
            </a:r>
          </a:p>
          <a:p>
            <a:pPr lvl="2" fontAlgn="base"/>
            <a:r>
              <a:rPr lang="en-US" sz="1600" b="1" dirty="0"/>
              <a:t>public:</a:t>
            </a:r>
          </a:p>
          <a:p>
            <a:pPr lvl="2" fontAlgn="base"/>
            <a:r>
              <a:rPr lang="en-US" sz="1600" b="1" dirty="0"/>
              <a:t>    Faculty(</a:t>
            </a:r>
            <a:r>
              <a:rPr lang="en-US" sz="1600" b="1" dirty="0" err="1"/>
              <a:t>int</a:t>
            </a:r>
            <a:r>
              <a:rPr lang="en-US" sz="1600" b="1" dirty="0"/>
              <a:t> x):Person(x)   {</a:t>
            </a:r>
          </a:p>
          <a:p>
            <a:pPr lvl="2" fontAlgn="base"/>
            <a:r>
              <a:rPr lang="en-US" sz="1600" b="1" dirty="0"/>
              <a:t>       </a:t>
            </a:r>
            <a:r>
              <a:rPr lang="en-US" sz="1600" b="1" dirty="0" err="1"/>
              <a:t>cout</a:t>
            </a:r>
            <a:r>
              <a:rPr lang="en-US" sz="1600" b="1" dirty="0"/>
              <a:t>&lt;&lt;"Faculty::Faculty(</a:t>
            </a:r>
            <a:r>
              <a:rPr lang="en-US" sz="1600" b="1" dirty="0" err="1"/>
              <a:t>int</a:t>
            </a:r>
            <a:r>
              <a:rPr lang="en-US" sz="1600" b="1" dirty="0"/>
              <a:t> ) called"&lt;&lt; </a:t>
            </a:r>
            <a:r>
              <a:rPr lang="en-US" sz="1600" b="1" dirty="0" err="1"/>
              <a:t>endl</a:t>
            </a:r>
            <a:r>
              <a:rPr lang="en-US" sz="1600" b="1" dirty="0"/>
              <a:t>; }</a:t>
            </a:r>
          </a:p>
          <a:p>
            <a:pPr lvl="2" fontAlgn="base"/>
            <a:r>
              <a:rPr lang="en-US" sz="1600" b="1" dirty="0"/>
              <a:t>};</a:t>
            </a:r>
          </a:p>
          <a:p>
            <a:pPr lvl="2" fontAlgn="base"/>
            <a:r>
              <a:rPr lang="en-US" sz="1600" b="1" dirty="0"/>
              <a:t>class Student : public Person {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// data members of Student</a:t>
            </a:r>
          </a:p>
          <a:p>
            <a:pPr lvl="2" fontAlgn="base"/>
            <a:r>
              <a:rPr lang="en-US" sz="1600" b="1" dirty="0"/>
              <a:t>public:</a:t>
            </a:r>
          </a:p>
          <a:p>
            <a:pPr lvl="2" fontAlgn="base"/>
            <a:r>
              <a:rPr lang="en-US" sz="1600" b="1" dirty="0"/>
              <a:t>    Student(</a:t>
            </a:r>
            <a:r>
              <a:rPr lang="en-US" sz="1600" b="1" dirty="0" err="1"/>
              <a:t>int</a:t>
            </a:r>
            <a:r>
              <a:rPr lang="en-US" sz="1600" b="1" dirty="0"/>
              <a:t> x):Person(x) {</a:t>
            </a:r>
          </a:p>
          <a:p>
            <a:pPr lvl="2" fontAlgn="base"/>
            <a:r>
              <a:rPr lang="en-US" sz="1600" b="1" dirty="0"/>
              <a:t>        </a:t>
            </a:r>
            <a:r>
              <a:rPr lang="en-US" sz="1600" b="1" dirty="0" err="1"/>
              <a:t>cout</a:t>
            </a:r>
            <a:r>
              <a:rPr lang="en-US" sz="1600" b="1" dirty="0"/>
              <a:t>&lt;&lt;"Student::Student(</a:t>
            </a:r>
            <a:r>
              <a:rPr lang="en-US" sz="1600" b="1" dirty="0" err="1"/>
              <a:t>int</a:t>
            </a:r>
            <a:r>
              <a:rPr lang="en-US" sz="1600" b="1" dirty="0"/>
              <a:t> ) called"&lt;&lt; </a:t>
            </a:r>
            <a:r>
              <a:rPr lang="en-US" sz="1600" b="1" dirty="0" err="1"/>
              <a:t>endl</a:t>
            </a:r>
            <a:r>
              <a:rPr lang="en-US" sz="1600" b="1" dirty="0"/>
              <a:t>; }</a:t>
            </a:r>
          </a:p>
          <a:p>
            <a:pPr lvl="2" fontAlgn="base"/>
            <a:r>
              <a:rPr lang="en-US" sz="1600" b="1" dirty="0"/>
              <a:t>};</a:t>
            </a:r>
          </a:p>
          <a:p>
            <a:pPr lvl="2" fontAlgn="base"/>
            <a:r>
              <a:rPr lang="en-US" sz="1600" b="1" dirty="0"/>
              <a:t>class TA : </a:t>
            </a:r>
            <a:r>
              <a:rPr lang="en-US" sz="1600" b="1" dirty="0">
                <a:solidFill>
                  <a:srgbClr val="FF0000"/>
                </a:solidFill>
              </a:rPr>
              <a:t>public Faculty, public Student</a:t>
            </a:r>
            <a:r>
              <a:rPr lang="en-US" sz="1600" b="1" dirty="0"/>
              <a:t>  { 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//Multiple Inheritance</a:t>
            </a:r>
          </a:p>
          <a:p>
            <a:pPr lvl="2" fontAlgn="base"/>
            <a:r>
              <a:rPr lang="en-US" sz="1600" b="1" dirty="0"/>
              <a:t>public:</a:t>
            </a:r>
          </a:p>
          <a:p>
            <a:pPr lvl="2" fontAlgn="base"/>
            <a:r>
              <a:rPr lang="en-US" sz="1600" b="1" dirty="0"/>
              <a:t>    TA(</a:t>
            </a:r>
            <a:r>
              <a:rPr lang="en-US" sz="1600" b="1" dirty="0" err="1"/>
              <a:t>int</a:t>
            </a:r>
            <a:r>
              <a:rPr lang="en-US" sz="1600" b="1" dirty="0"/>
              <a:t> x):Student(x), Faculty(x)   {</a:t>
            </a:r>
          </a:p>
          <a:p>
            <a:pPr lvl="2" fontAlgn="base"/>
            <a:r>
              <a:rPr lang="en-US" sz="1600" b="1" dirty="0"/>
              <a:t>        </a:t>
            </a:r>
            <a:r>
              <a:rPr lang="en-US" sz="1600" b="1" dirty="0" err="1"/>
              <a:t>cout</a:t>
            </a:r>
            <a:r>
              <a:rPr lang="en-US" sz="1600" b="1" dirty="0"/>
              <a:t>&lt;&lt;"TA::TA(</a:t>
            </a:r>
            <a:r>
              <a:rPr lang="en-US" sz="1600" b="1" dirty="0" err="1"/>
              <a:t>int</a:t>
            </a:r>
            <a:r>
              <a:rPr lang="en-US" sz="1600" b="1" dirty="0"/>
              <a:t> ) called"&lt;&lt; </a:t>
            </a:r>
            <a:r>
              <a:rPr lang="en-US" sz="1600" b="1" dirty="0" err="1"/>
              <a:t>endl</a:t>
            </a:r>
            <a:r>
              <a:rPr lang="en-US" sz="1600" b="1" dirty="0"/>
              <a:t>;}</a:t>
            </a:r>
          </a:p>
          <a:p>
            <a:pPr lvl="2" fontAlgn="base"/>
            <a:r>
              <a:rPr lang="en-US" sz="1600" b="1" dirty="0"/>
              <a:t>};</a:t>
            </a:r>
          </a:p>
          <a:p>
            <a:pPr lvl="2" fontAlgn="base"/>
            <a:r>
              <a:rPr lang="en-US" sz="1600" b="1" dirty="0" err="1"/>
              <a:t>int</a:t>
            </a:r>
            <a:r>
              <a:rPr lang="en-US" sz="1600" b="1" dirty="0"/>
              <a:t> main()  {</a:t>
            </a:r>
          </a:p>
          <a:p>
            <a:pPr lvl="2" fontAlgn="base"/>
            <a:r>
              <a:rPr lang="en-US" sz="1600" b="1" dirty="0"/>
              <a:t>    TA ta1(30);}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0"/>
            <a:ext cx="525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Quick Example</a:t>
            </a:r>
          </a:p>
          <a:p>
            <a:pPr lvl="1" algn="ctr"/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(Multiple Inheritance)</a:t>
            </a:r>
            <a:endParaRPr lang="en-US" altLang="zh-C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cover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1905000"/>
            <a:ext cx="640080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1. Declare the base class </a:t>
            </a:r>
            <a:r>
              <a:rPr lang="en-US" b="1" dirty="0"/>
              <a:t>student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Declare and define the function </a:t>
            </a:r>
            <a:r>
              <a:rPr lang="en-US" b="1" dirty="0"/>
              <a:t>get() </a:t>
            </a:r>
            <a:r>
              <a:rPr lang="en-US" dirty="0"/>
              <a:t>to get the student details: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 err="1"/>
              <a:t>Roll_num</a:t>
            </a:r>
            <a:r>
              <a:rPr lang="en-US" b="1" dirty="0"/>
              <a:t> and Marks </a:t>
            </a:r>
            <a:r>
              <a:rPr lang="en-US" dirty="0"/>
              <a:t>(2 marks (m1, m2) to be entered)</a:t>
            </a:r>
          </a:p>
          <a:p>
            <a:pPr>
              <a:lnSpc>
                <a:spcPct val="150000"/>
              </a:lnSpc>
            </a:pPr>
            <a:r>
              <a:rPr lang="en-US" dirty="0"/>
              <a:t>2. Declare the other class </a:t>
            </a:r>
            <a:r>
              <a:rPr lang="en-US" b="1" dirty="0"/>
              <a:t>sports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Declare and define the function </a:t>
            </a:r>
            <a:r>
              <a:rPr lang="en-US" b="1" dirty="0" err="1"/>
              <a:t>getsm</a:t>
            </a:r>
            <a:r>
              <a:rPr lang="en-US" b="1" dirty="0"/>
              <a:t>() </a:t>
            </a:r>
            <a:r>
              <a:rPr lang="en-US" dirty="0"/>
              <a:t>to read the sports mark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	</a:t>
            </a:r>
            <a:r>
              <a:rPr lang="en-US" b="1" dirty="0" err="1"/>
              <a:t>Sport_marks</a:t>
            </a:r>
            <a:r>
              <a:rPr lang="en-US" dirty="0"/>
              <a:t> (to be entered)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3. Create the class </a:t>
            </a:r>
            <a:r>
              <a:rPr lang="en-US" b="1" dirty="0"/>
              <a:t>statement</a:t>
            </a:r>
            <a:r>
              <a:rPr lang="en-US" dirty="0"/>
              <a:t> derived from </a:t>
            </a:r>
            <a:r>
              <a:rPr lang="en-US" b="1" dirty="0"/>
              <a:t>student</a:t>
            </a:r>
            <a:r>
              <a:rPr lang="en-US" dirty="0"/>
              <a:t> and </a:t>
            </a:r>
            <a:r>
              <a:rPr lang="en-US" b="1" dirty="0"/>
              <a:t>sports</a:t>
            </a:r>
            <a:endParaRPr lang="en-US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Declare and define the function </a:t>
            </a:r>
            <a:r>
              <a:rPr lang="en-US" b="1" dirty="0"/>
              <a:t>display()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</a:t>
            </a:r>
            <a:r>
              <a:rPr lang="en-US" dirty="0"/>
              <a:t>to find out the </a:t>
            </a:r>
            <a:r>
              <a:rPr lang="en-US" b="1" dirty="0"/>
              <a:t>total</a:t>
            </a:r>
            <a:r>
              <a:rPr lang="en-US" dirty="0"/>
              <a:t> and</a:t>
            </a:r>
            <a:r>
              <a:rPr lang="en-US" b="1" dirty="0"/>
              <a:t> average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Declare the derived class “statement” object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call the functions </a:t>
            </a:r>
            <a:r>
              <a:rPr lang="en-US" b="1" dirty="0"/>
              <a:t>get(),</a:t>
            </a:r>
            <a:r>
              <a:rPr lang="en-US" b="1" dirty="0" err="1"/>
              <a:t>getsm</a:t>
            </a:r>
            <a:r>
              <a:rPr lang="en-US" b="1" dirty="0"/>
              <a:t>() </a:t>
            </a:r>
            <a:r>
              <a:rPr lang="en-US" dirty="0"/>
              <a:t>and </a:t>
            </a:r>
            <a:r>
              <a:rPr lang="en-US" b="1" dirty="0"/>
              <a:t>display()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457200"/>
            <a:ext cx="58674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5"/>
                </a:solidFill>
              </a:rPr>
              <a:t>Multiple Inheritance</a:t>
            </a:r>
          </a:p>
          <a:p>
            <a:pPr lvl="1" algn="ctr"/>
            <a:r>
              <a:rPr lang="en-US" altLang="zh-CN" sz="3200" b="1" dirty="0">
                <a:solidFill>
                  <a:schemeClr val="tx2"/>
                </a:solidFill>
              </a:rPr>
              <a:t>task </a:t>
            </a:r>
          </a:p>
        </p:txBody>
      </p:sp>
    </p:spTree>
  </p:cSld>
  <p:clrMapOvr>
    <a:masterClrMapping/>
  </p:clrMapOvr>
  <p:transition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981200"/>
            <a:ext cx="67056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New classes created from existing classes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Absorb attributes and behaviors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Expresses commonality among objects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Allows code reusability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Highlights Generalization / Specialization relationships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Inheritance</a:t>
            </a:r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(Hierarchy)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2209800" y="3483114"/>
            <a:ext cx="4800600" cy="70788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public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endParaRPr kumimoji="0" lang="en-US" sz="2000" b="1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DejaVuSans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209800" y="2800290"/>
            <a:ext cx="5044971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2209800" y="4095690"/>
            <a:ext cx="4737194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class_name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Mono"/>
                <a:cs typeface="Arial" pitchFamily="34" charset="0"/>
              </a:rPr>
              <a:t>: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DejaVuSans"/>
                <a:cs typeface="Arial" pitchFamily="34" charset="0"/>
              </a:rPr>
              <a:t> </a:t>
            </a:r>
            <a:r>
              <a:rPr kumimoji="0" lang="en-US" sz="2000" b="1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DejaVuSans"/>
                <a:cs typeface="Arial" pitchFamily="34" charset="0"/>
              </a:rPr>
              <a:t>base_classes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6858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What about these?</a:t>
            </a:r>
          </a:p>
        </p:txBody>
      </p:sp>
    </p:spTree>
  </p:cSld>
  <p:clrMapOvr>
    <a:masterClrMapping/>
  </p:clrMapOvr>
  <p:transition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21336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To be cont…</a:t>
            </a:r>
          </a:p>
        </p:txBody>
      </p:sp>
    </p:spTree>
  </p:cSld>
  <p:clrMapOvr>
    <a:masterClrMapping/>
  </p:clrMapOvr>
  <p:transition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09800"/>
            <a:ext cx="670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The ability of objects to respond differently to the same message or function call 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Write programs in a general fashion </a:t>
            </a:r>
          </a:p>
          <a:p>
            <a:pPr marL="342900" lvl="1" indent="-34290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Handle a wide variety of existing (and unspecified) related classes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1752600" y="53340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Polymorphism</a:t>
            </a:r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</a:t>
            </a:r>
            <a:r>
              <a:rPr lang="en-US" altLang="zh-CN" sz="2800" b="1" noProof="0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altLang="zh-CN" sz="2800" b="1" dirty="0" err="1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ultiformity</a:t>
            </a:r>
            <a:r>
              <a:rPr lang="en-US" altLang="zh-CN" sz="2800" b="1" dirty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</p:spTree>
  </p:cSld>
  <p:clrMapOvr>
    <a:masterClrMapping/>
  </p:clrMapOvr>
  <p:transition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3124200" y="2133600"/>
            <a:ext cx="5105400" cy="36925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Modules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encapsulation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Abstract data types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zh-CN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altLang="zh-CN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 rot="5400000" flipV="1">
            <a:off x="419100" y="3619500"/>
            <a:ext cx="3505200" cy="685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11430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Object-Orientation Evolution</a:t>
            </a:r>
          </a:p>
        </p:txBody>
      </p:sp>
    </p:spTree>
  </p:cSld>
  <p:clrMapOvr>
    <a:masterClrMapping/>
  </p:clrMapOvr>
  <p:transition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 txBox="1">
            <a:spLocks noChangeArrowheads="1"/>
          </p:cNvSpPr>
          <p:nvPr/>
        </p:nvSpPr>
        <p:spPr>
          <a:xfrm>
            <a:off x="1143000" y="381000"/>
            <a:ext cx="7086600" cy="914400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 Class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1524000"/>
            <a:ext cx="693420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 class from which other classes are derived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It facilitates the creation of other classes that can </a:t>
            </a:r>
            <a:r>
              <a:rPr lang="en-US" sz="2800" b="1" i="1" dirty="0">
                <a:solidFill>
                  <a:schemeClr val="accent1"/>
                </a:solidFill>
              </a:rPr>
              <a:t>reuse</a:t>
            </a:r>
            <a:r>
              <a:rPr lang="en-US" sz="2800" dirty="0"/>
              <a:t> the code implicitly inherited from the base class </a:t>
            </a:r>
            <a:r>
              <a:rPr lang="en-US" sz="2800" i="1" dirty="0"/>
              <a:t>(except constructors and destructors)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 programmer can extend base class functionality by adding or overriding members relevant to the derived class </a:t>
            </a:r>
            <a:r>
              <a:rPr lang="en-US" sz="2800" b="1" i="1" dirty="0">
                <a:solidFill>
                  <a:schemeClr val="accent1"/>
                </a:solidFill>
              </a:rPr>
              <a:t>(Polymorphism)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2800" dirty="0"/>
              <a:t>Also known as </a:t>
            </a:r>
            <a:r>
              <a:rPr lang="en-US" sz="2800" b="1" i="1" dirty="0">
                <a:solidFill>
                  <a:schemeClr val="accent1"/>
                </a:solidFill>
              </a:rPr>
              <a:t>Parent Class or Super Class</a:t>
            </a:r>
            <a:endParaRPr lang="en-US" altLang="zh-CN" sz="28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 txBox="1">
            <a:spLocks noChangeArrowheads="1"/>
          </p:cNvSpPr>
          <p:nvPr/>
        </p:nvSpPr>
        <p:spPr>
          <a:xfrm>
            <a:off x="11430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Derived Class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1828800"/>
            <a:ext cx="6934200" cy="408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 class that is created from the base class </a:t>
            </a:r>
            <a:r>
              <a:rPr lang="en-US" altLang="zh-CN" sz="2800" i="1" dirty="0"/>
              <a:t>(a previously existing class)</a:t>
            </a:r>
            <a:endParaRPr lang="en-US" altLang="zh-CN" sz="2800" dirty="0"/>
          </a:p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Inherits all of the </a:t>
            </a:r>
            <a:r>
              <a:rPr lang="en-US" altLang="zh-CN" sz="2800" b="1" i="1" dirty="0">
                <a:solidFill>
                  <a:schemeClr val="accent1"/>
                </a:solidFill>
              </a:rPr>
              <a:t>member variables</a:t>
            </a:r>
            <a:r>
              <a:rPr lang="en-US" altLang="zh-CN" sz="2800" dirty="0"/>
              <a:t> and </a:t>
            </a:r>
            <a:r>
              <a:rPr lang="en-US" altLang="zh-CN" sz="2800" b="1" i="1" dirty="0">
                <a:solidFill>
                  <a:schemeClr val="accent1"/>
                </a:solidFill>
              </a:rPr>
              <a:t>methods</a:t>
            </a:r>
            <a:r>
              <a:rPr lang="en-US" altLang="zh-CN" sz="2800" dirty="0"/>
              <a:t> of the base class from which it is derived i.e. it i</a:t>
            </a:r>
            <a:r>
              <a:rPr lang="en-US" sz="2800" dirty="0"/>
              <a:t>nherits both </a:t>
            </a:r>
            <a:r>
              <a:rPr lang="en-US" sz="2800" b="1" i="1" dirty="0">
                <a:solidFill>
                  <a:schemeClr val="accent1"/>
                </a:solidFill>
              </a:rPr>
              <a:t>data and behavior</a:t>
            </a:r>
          </a:p>
          <a:p>
            <a:pPr marL="514350" lvl="1" indent="-514350" algn="just">
              <a:spcBef>
                <a:spcPts val="1800"/>
              </a:spcBef>
              <a:buFont typeface="Wingdings" pitchFamily="2" charset="2"/>
              <a:buChar char="Ø"/>
            </a:pPr>
            <a:r>
              <a:rPr lang="en-US" altLang="zh-CN" sz="2800" dirty="0"/>
              <a:t>Also known as </a:t>
            </a:r>
            <a:r>
              <a:rPr lang="en-US" sz="2800" b="1" i="1" dirty="0">
                <a:solidFill>
                  <a:schemeClr val="accent1"/>
                </a:solidFill>
              </a:rPr>
              <a:t>child class or sub class</a:t>
            </a:r>
          </a:p>
          <a:p>
            <a:pPr marL="514350" lvl="1" indent="-514350" algn="just">
              <a:spcBef>
                <a:spcPct val="20000"/>
              </a:spcBef>
            </a:pPr>
            <a:endParaRPr lang="en-US" altLang="zh-CN" sz="28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828800"/>
            <a:ext cx="7162800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Base classes are automatically instantiated before derived classes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The derived class can communicate to the base class during instantiation by calling the base class constructor with a matching parameter list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Base class members can be accessed from the derived class through an explicit cast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A derived class can be used anywhere the base class is expected</a:t>
            </a:r>
          </a:p>
          <a:p>
            <a:pPr marL="342900" lvl="1" indent="-342900" algn="just">
              <a:spcBef>
                <a:spcPct val="20000"/>
              </a:spcBef>
              <a:buFont typeface="Wingdings" pitchFamily="2" charset="2"/>
              <a:buChar char="§"/>
            </a:pPr>
            <a:r>
              <a:rPr lang="en-US" sz="2400" dirty="0"/>
              <a:t>However, a base class</a:t>
            </a:r>
            <a:r>
              <a:rPr lang="en-US" sz="2400" b="1" dirty="0"/>
              <a:t> CANNOT </a:t>
            </a:r>
            <a:r>
              <a:rPr lang="en-US" sz="2400" dirty="0"/>
              <a:t>be used anywhere the derived class is expected</a:t>
            </a:r>
          </a:p>
        </p:txBody>
      </p:sp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1143000" y="533400"/>
            <a:ext cx="7086600" cy="914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Base Class VS Derived Class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(Properties)</a:t>
            </a:r>
          </a:p>
        </p:txBody>
      </p:sp>
    </p:spTree>
  </p:cSld>
  <p:clrMapOvr>
    <a:masterClrMapping/>
  </p:clrMapOvr>
  <p:transition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486400" y="3756025"/>
            <a:ext cx="32766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Child Class LEVEL 1 </a:t>
            </a:r>
            <a:r>
              <a:rPr lang="en-US" altLang="zh-CN" dirty="0">
                <a:solidFill>
                  <a:schemeClr val="bg1"/>
                </a:solidFill>
              </a:rPr>
              <a:t>(Admin)</a:t>
            </a: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                 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715000" y="4267200"/>
            <a:ext cx="26670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Data</a:t>
            </a:r>
            <a:r>
              <a:rPr lang="en-US" altLang="zh-CN" b="1" baseline="-25000">
                <a:solidFill>
                  <a:schemeClr val="bg1"/>
                </a:solidFill>
              </a:rPr>
              <a:t>3 </a:t>
            </a:r>
            <a:r>
              <a:rPr lang="en-US" altLang="zh-CN" b="1">
                <a:solidFill>
                  <a:schemeClr val="bg1"/>
                </a:solidFill>
              </a:rPr>
              <a:t>+</a:t>
            </a:r>
            <a:r>
              <a:rPr lang="en-US" altLang="zh-CN" b="1" baseline="-25000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Procedures</a:t>
            </a:r>
            <a:r>
              <a:rPr lang="en-US" altLang="zh-CN" b="1" baseline="-25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04800" y="3733800"/>
            <a:ext cx="31242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Child Class LEVEL 1 </a:t>
            </a:r>
            <a:r>
              <a:rPr lang="en-US" altLang="zh-CN" dirty="0">
                <a:solidFill>
                  <a:schemeClr val="bg1"/>
                </a:solidFill>
              </a:rPr>
              <a:t>(Teacher)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4278868"/>
            <a:ext cx="26670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>
                <a:solidFill>
                  <a:schemeClr val="bg1"/>
                </a:solidFill>
              </a:rPr>
              <a:t>Data</a:t>
            </a:r>
            <a:r>
              <a:rPr lang="en-US" altLang="zh-CN" b="1" baseline="-25000">
                <a:solidFill>
                  <a:schemeClr val="bg1"/>
                </a:solidFill>
              </a:rPr>
              <a:t>2 </a:t>
            </a:r>
            <a:r>
              <a:rPr lang="en-US" altLang="zh-CN" b="1">
                <a:solidFill>
                  <a:schemeClr val="bg1"/>
                </a:solidFill>
              </a:rPr>
              <a:t>+</a:t>
            </a:r>
            <a:r>
              <a:rPr lang="en-US" altLang="zh-CN" b="1" baseline="-25000">
                <a:solidFill>
                  <a:schemeClr val="bg1"/>
                </a:solidFill>
              </a:rPr>
              <a:t> </a:t>
            </a:r>
            <a:r>
              <a:rPr lang="en-US" altLang="zh-CN" b="1">
                <a:solidFill>
                  <a:schemeClr val="bg1"/>
                </a:solidFill>
              </a:rPr>
              <a:t>Procedures</a:t>
            </a:r>
            <a:r>
              <a:rPr lang="en-US" altLang="zh-CN" b="1" baseline="-25000">
                <a:solidFill>
                  <a:schemeClr val="bg1"/>
                </a:solidFill>
              </a:rPr>
              <a:t>2 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819400" y="5638800"/>
            <a:ext cx="32766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Child Class LEVEL 2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en-US" altLang="zh-CN" sz="1600" dirty="0" err="1">
                <a:solidFill>
                  <a:schemeClr val="bg1"/>
                </a:solidFill>
              </a:rPr>
              <a:t>AdminTeacher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chemeClr val="bg1"/>
                </a:solidFill>
              </a:rPr>
              <a:t>                 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2971800" y="6172200"/>
            <a:ext cx="27432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Data</a:t>
            </a:r>
            <a:r>
              <a:rPr lang="en-US" altLang="zh-CN" b="1" baseline="-25000" dirty="0">
                <a:solidFill>
                  <a:schemeClr val="bg1"/>
                </a:solidFill>
              </a:rPr>
              <a:t>4 </a:t>
            </a:r>
            <a:r>
              <a:rPr lang="en-US" altLang="zh-CN" b="1" dirty="0">
                <a:solidFill>
                  <a:schemeClr val="bg1"/>
                </a:solidFill>
              </a:rPr>
              <a:t>+</a:t>
            </a:r>
            <a:r>
              <a:rPr lang="en-US" altLang="zh-CN" b="1" baseline="-25000" dirty="0">
                <a:solidFill>
                  <a:schemeClr val="bg1"/>
                </a:solidFill>
              </a:rPr>
              <a:t> </a:t>
            </a:r>
            <a:r>
              <a:rPr lang="en-US" altLang="zh-CN" b="1" dirty="0">
                <a:solidFill>
                  <a:schemeClr val="bg1"/>
                </a:solidFill>
              </a:rPr>
              <a:t>Procedures</a:t>
            </a:r>
            <a:r>
              <a:rPr lang="en-US" altLang="zh-CN" b="1" baseline="-25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2971800" y="1905000"/>
            <a:ext cx="3124200" cy="923330"/>
          </a:xfrm>
          <a:prstGeom prst="rect">
            <a:avLst/>
          </a:prstGeom>
          <a:solidFill>
            <a:schemeClr val="tx2"/>
          </a:solidFill>
          <a:ln w="9525"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Base Class </a:t>
            </a:r>
            <a:r>
              <a:rPr lang="en-US" altLang="zh-CN" dirty="0">
                <a:solidFill>
                  <a:schemeClr val="bg1"/>
                </a:solidFill>
              </a:rPr>
              <a:t>(Employee)</a:t>
            </a: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  <a:p>
            <a:pPr eaLnBrk="1" hangingPunct="1"/>
            <a:endParaRPr lang="en-US" altLang="zh-CN" b="1" dirty="0">
              <a:solidFill>
                <a:schemeClr val="bg1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124200" y="2438400"/>
            <a:ext cx="2743200" cy="36933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00FF00"/>
            </a:extrusionClr>
          </a:sp3d>
        </p:spPr>
        <p:txBody>
          <a:bodyPr>
            <a:spAutoFit/>
            <a:flatTx/>
          </a:bodyPr>
          <a:lstStyle/>
          <a:p>
            <a:pPr algn="ctr" eaLnBrk="1" hangingPunct="1"/>
            <a:r>
              <a:rPr lang="en-US" altLang="zh-CN" b="1" dirty="0">
                <a:solidFill>
                  <a:schemeClr val="bg1"/>
                </a:solidFill>
              </a:rPr>
              <a:t>Data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+Procedures</a:t>
            </a:r>
            <a:r>
              <a:rPr lang="en-US" altLang="zh-CN" b="1" baseline="-25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2133600" y="2828330"/>
            <a:ext cx="2209800" cy="676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876800" y="28194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286000" y="4648200"/>
            <a:ext cx="1905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4953000" y="4657130"/>
            <a:ext cx="2209800" cy="753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1026"/>
          <p:cNvSpPr txBox="1">
            <a:spLocks noChangeArrowheads="1"/>
          </p:cNvSpPr>
          <p:nvPr/>
        </p:nvSpPr>
        <p:spPr>
          <a:xfrm>
            <a:off x="1752600" y="247650"/>
            <a:ext cx="6172200" cy="127635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Inheritance</a:t>
            </a:r>
            <a:r>
              <a:rPr lang="en-US" altLang="zh-CN" sz="4400" b="1" dirty="0">
                <a:solidFill>
                  <a:schemeClr val="accent5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(Hierarchy)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2255</Words>
  <Application>Microsoft Office PowerPoint</Application>
  <PresentationFormat>On-screen Show (4:3)</PresentationFormat>
  <Paragraphs>391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DejaVuSans</vt:lpstr>
      <vt:lpstr>DejaVuSansMono</vt:lpstr>
      <vt:lpstr>Segoe UI</vt:lpstr>
      <vt:lpstr>Times New Roman</vt:lpstr>
      <vt:lpstr>Verdana</vt:lpstr>
      <vt:lpstr>Wingdings</vt:lpstr>
      <vt:lpstr>Office Theme</vt:lpstr>
      <vt:lpstr> Object Oriented Programming  (CSC-205)   Lecture: 03 Getting Familiar with Object-Oriented Environment  (Inheritance)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Program</vt:lpstr>
      <vt:lpstr>PowerPoint Presentation</vt:lpstr>
      <vt:lpstr>Multilevel Inheritance</vt:lpstr>
      <vt:lpstr>Multiple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0953</dc:creator>
  <cp:lastModifiedBy>MUMTAZ ALI</cp:lastModifiedBy>
  <cp:revision>45</cp:revision>
  <dcterms:created xsi:type="dcterms:W3CDTF">2016-03-08T04:05:21Z</dcterms:created>
  <dcterms:modified xsi:type="dcterms:W3CDTF">2024-04-18T06:40:53Z</dcterms:modified>
</cp:coreProperties>
</file>