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0" r:id="rId5"/>
    <p:sldId id="261" r:id="rId6"/>
    <p:sldId id="270" r:id="rId7"/>
    <p:sldId id="271" r:id="rId8"/>
    <p:sldId id="272" r:id="rId9"/>
    <p:sldId id="273" r:id="rId10"/>
    <p:sldId id="275" r:id="rId11"/>
    <p:sldId id="274" r:id="rId12"/>
    <p:sldId id="258" r:id="rId13"/>
    <p:sldId id="276" r:id="rId14"/>
    <p:sldId id="277" r:id="rId15"/>
    <p:sldId id="278" r:id="rId16"/>
    <p:sldId id="264"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32" y="53"/>
      </p:cViewPr>
      <p:guideLst>
        <p:guide orient="horz" pos="2160"/>
        <p:guide pos="3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2.xml"/><Relationship Id="rId4" Type="http://schemas.openxmlformats.org/officeDocument/2006/relationships/hyperlink" Target="https://python-visualization.github.io/foli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IBM Data Science Capstone Project</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smtClean="0"/>
          </a:p>
          <a:p>
            <a:r>
              <a:rPr lang="en-US" dirty="0" smtClean="0"/>
              <a:t>ZAFREENA ALTHAF</a:t>
            </a:r>
          </a:p>
          <a:p>
            <a:r>
              <a:rPr lang="en-US" dirty="0" smtClean="0"/>
              <a:t>20</a:t>
            </a:r>
            <a:r>
              <a:rPr lang="en-US" baseline="30000" dirty="0" smtClean="0"/>
              <a:t>TH</a:t>
            </a:r>
            <a:r>
              <a:rPr lang="en-US" dirty="0" smtClean="0"/>
              <a:t> FEBRUARY 2020</a:t>
            </a:r>
            <a:endParaRPr lang="en-US" dirty="0"/>
          </a:p>
        </p:txBody>
      </p:sp>
    </p:spTree>
    <p:extLst>
      <p:ext uri="{BB962C8B-B14F-4D97-AF65-F5344CB8AC3E}">
        <p14:creationId xmlns:p14="http://schemas.microsoft.com/office/powerpoint/2010/main" val="1367178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TextBox 2"/>
          <p:cNvSpPr txBox="1"/>
          <p:nvPr/>
        </p:nvSpPr>
        <p:spPr>
          <a:xfrm>
            <a:off x="2008262" y="2409914"/>
            <a:ext cx="10613876" cy="369332"/>
          </a:xfrm>
          <a:prstGeom prst="rect">
            <a:avLst/>
          </a:prstGeom>
          <a:noFill/>
        </p:spPr>
        <p:txBody>
          <a:bodyPr wrap="square" rtlCol="0">
            <a:spAutoFit/>
          </a:bodyPr>
          <a:lstStyle/>
          <a:p>
            <a:r>
              <a:rPr lang="en-US" dirty="0" smtClean="0"/>
              <a:t>Image of Map of Toronto which only has Boroughs containing ‘Toronto’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747" y="2779247"/>
            <a:ext cx="6584342" cy="3938350"/>
          </a:xfrm>
          <a:prstGeom prst="rect">
            <a:avLst/>
          </a:prstGeom>
        </p:spPr>
      </p:pic>
    </p:spTree>
    <p:extLst>
      <p:ext uri="{BB962C8B-B14F-4D97-AF65-F5344CB8AC3E}">
        <p14:creationId xmlns:p14="http://schemas.microsoft.com/office/powerpoint/2010/main" val="2994501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Methodology(cont’d)</a:t>
            </a:r>
            <a:endParaRPr lang="en-US" dirty="0"/>
          </a:p>
        </p:txBody>
      </p:sp>
      <p:sp>
        <p:nvSpPr>
          <p:cNvPr id="3" name="Content Placeholder 2"/>
          <p:cNvSpPr>
            <a:spLocks noGrp="1"/>
          </p:cNvSpPr>
          <p:nvPr>
            <p:ph sz="half" idx="1"/>
          </p:nvPr>
        </p:nvSpPr>
        <p:spPr>
          <a:xfrm>
            <a:off x="196553" y="2253122"/>
            <a:ext cx="5817742" cy="4540785"/>
          </a:xfrm>
        </p:spPr>
        <p:txBody>
          <a:bodyPr>
            <a:normAutofit/>
          </a:bodyPr>
          <a:lstStyle/>
          <a:p>
            <a:r>
              <a:rPr lang="en-US" sz="1600" dirty="0"/>
              <a:t>Using Foursquare API, captured a list of top 100 venues that are within a radius of 500 meters. To do so, I first registered a Foursquare Developer Account in order to obtain the Foursquare ID and Foursquare secret key. Then added made API calls to Foursquare passing in the geographical coordinates of the </a:t>
            </a:r>
            <a:r>
              <a:rPr lang="en-US" sz="1600" dirty="0" err="1"/>
              <a:t>neighbourhoods</a:t>
            </a:r>
            <a:r>
              <a:rPr lang="en-US" sz="1600" dirty="0"/>
              <a:t> and the Foursquare credentials in a Python loop. </a:t>
            </a:r>
          </a:p>
          <a:p>
            <a:r>
              <a:rPr lang="en-US" sz="1600" dirty="0"/>
              <a:t>Foursquare  returned the venue data in JSON format and extracted the venue name, venue category, venue latitude and longitude. With the data, checked how many venues were returned for each </a:t>
            </a:r>
            <a:r>
              <a:rPr lang="en-US" sz="1600" dirty="0" err="1"/>
              <a:t>neighbourhood</a:t>
            </a:r>
            <a:r>
              <a:rPr lang="en-US" sz="1600" dirty="0"/>
              <a:t> and examine how many unique categories can be curated from all the returned venues.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8410" y="5194632"/>
            <a:ext cx="3731216" cy="14433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410" y="2265531"/>
            <a:ext cx="4599489" cy="2794594"/>
          </a:xfrm>
          <a:prstGeom prst="rect">
            <a:avLst/>
          </a:prstGeom>
        </p:spPr>
      </p:pic>
    </p:spTree>
    <p:extLst>
      <p:ext uri="{BB962C8B-B14F-4D97-AF65-F5344CB8AC3E}">
        <p14:creationId xmlns:p14="http://schemas.microsoft.com/office/powerpoint/2010/main" val="212312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(cont’d)</a:t>
            </a:r>
            <a:br>
              <a:rPr lang="en-US" dirty="0" smtClean="0"/>
            </a:br>
            <a:endParaRPr lang="en-US" dirty="0"/>
          </a:p>
        </p:txBody>
      </p:sp>
      <p:sp>
        <p:nvSpPr>
          <p:cNvPr id="4" name="Text Placeholder 3"/>
          <p:cNvSpPr>
            <a:spLocks noGrp="1"/>
          </p:cNvSpPr>
          <p:nvPr>
            <p:ph type="body" sz="half" idx="2"/>
          </p:nvPr>
        </p:nvSpPr>
        <p:spPr>
          <a:xfrm>
            <a:off x="1154954" y="3657600"/>
            <a:ext cx="4015252" cy="2409914"/>
          </a:xfrm>
        </p:spPr>
        <p:txBody>
          <a:bodyPr>
            <a:normAutofit fontScale="85000" lnSpcReduction="10000"/>
          </a:bodyPr>
          <a:lstStyle/>
          <a:p>
            <a:r>
              <a:rPr lang="en-US" sz="2600" dirty="0">
                <a:solidFill>
                  <a:schemeClr val="bg1"/>
                </a:solidFill>
              </a:rPr>
              <a:t>First the data related to shopping venues in each neighborhood was extracted and we plotted a </a:t>
            </a:r>
            <a:r>
              <a:rPr lang="en-US" sz="2600" dirty="0" smtClean="0">
                <a:solidFill>
                  <a:schemeClr val="bg1"/>
                </a:solidFill>
              </a:rPr>
              <a:t>Pie </a:t>
            </a:r>
            <a:r>
              <a:rPr lang="en-US" sz="2600" dirty="0">
                <a:solidFill>
                  <a:schemeClr val="bg1"/>
                </a:solidFill>
              </a:rPr>
              <a:t>chart of the top 8 neighborhoods with highest number of shopping places.</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311" y="1464763"/>
            <a:ext cx="6229689" cy="4128272"/>
          </a:xfrm>
          <a:prstGeom prst="rect">
            <a:avLst/>
          </a:prstGeom>
        </p:spPr>
      </p:pic>
    </p:spTree>
    <p:extLst>
      <p:ext uri="{BB962C8B-B14F-4D97-AF65-F5344CB8AC3E}">
        <p14:creationId xmlns:p14="http://schemas.microsoft.com/office/powerpoint/2010/main" val="3284644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765" y="611736"/>
            <a:ext cx="2861568" cy="721408"/>
          </a:xfrm>
        </p:spPr>
        <p:txBody>
          <a:bodyPr/>
          <a:lstStyle/>
          <a:p>
            <a:r>
              <a:rPr lang="en-US" dirty="0" smtClean="0"/>
              <a:t>Methodology (cont’d)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8712" y="1447800"/>
            <a:ext cx="4846439" cy="4572000"/>
          </a:xfrm>
        </p:spPr>
      </p:pic>
      <p:sp>
        <p:nvSpPr>
          <p:cNvPr id="4" name="Text Placeholder 3"/>
          <p:cNvSpPr>
            <a:spLocks noGrp="1"/>
          </p:cNvSpPr>
          <p:nvPr>
            <p:ph type="body" sz="half" idx="2"/>
          </p:nvPr>
        </p:nvSpPr>
        <p:spPr>
          <a:xfrm>
            <a:off x="828942" y="1840906"/>
            <a:ext cx="3717421" cy="4577079"/>
          </a:xfrm>
        </p:spPr>
        <p:txBody>
          <a:bodyPr>
            <a:noAutofit/>
          </a:bodyPr>
          <a:lstStyle/>
          <a:p>
            <a:r>
              <a:rPr lang="en-US" sz="2000" dirty="0">
                <a:solidFill>
                  <a:schemeClr val="bg1"/>
                </a:solidFill>
              </a:rPr>
              <a:t>Next, we analyzed each </a:t>
            </a:r>
            <a:r>
              <a:rPr lang="en-US" sz="2000" dirty="0" err="1">
                <a:solidFill>
                  <a:schemeClr val="bg1"/>
                </a:solidFill>
              </a:rPr>
              <a:t>neighbourhood</a:t>
            </a:r>
            <a:r>
              <a:rPr lang="en-US" sz="2000" dirty="0">
                <a:solidFill>
                  <a:schemeClr val="bg1"/>
                </a:solidFill>
              </a:rPr>
              <a:t> by grouping the rows by </a:t>
            </a:r>
            <a:r>
              <a:rPr lang="en-US" sz="2000" dirty="0" err="1">
                <a:solidFill>
                  <a:schemeClr val="bg1"/>
                </a:solidFill>
              </a:rPr>
              <a:t>neighbourhood</a:t>
            </a:r>
            <a:r>
              <a:rPr lang="en-US" sz="2000" dirty="0">
                <a:solidFill>
                  <a:schemeClr val="bg1"/>
                </a:solidFill>
              </a:rPr>
              <a:t> and taking the mean of the frequency of occurrence of each venue category. </a:t>
            </a:r>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Since </a:t>
            </a:r>
            <a:r>
              <a:rPr lang="en-US" sz="2000" dirty="0">
                <a:solidFill>
                  <a:schemeClr val="bg1"/>
                </a:solidFill>
              </a:rPr>
              <a:t>we are analyzing the “Restaurants” data, we will filter the “Restaurants” as venue category for the </a:t>
            </a:r>
            <a:r>
              <a:rPr lang="en-US" sz="2000" dirty="0" err="1">
                <a:solidFill>
                  <a:schemeClr val="bg1"/>
                </a:solidFill>
              </a:rPr>
              <a:t>neighbourhoods</a:t>
            </a:r>
            <a:endParaRPr lang="en-US" sz="2000" dirty="0">
              <a:solidFill>
                <a:schemeClr val="bg1"/>
              </a:solidFill>
            </a:endParaRPr>
          </a:p>
        </p:txBody>
      </p:sp>
    </p:spTree>
    <p:extLst>
      <p:ext uri="{BB962C8B-B14F-4D97-AF65-F5344CB8AC3E}">
        <p14:creationId xmlns:p14="http://schemas.microsoft.com/office/powerpoint/2010/main" val="4045965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idx="1"/>
          </p:nvPr>
        </p:nvSpPr>
        <p:spPr/>
        <p:txBody>
          <a:bodyPr/>
          <a:lstStyle/>
          <a:p>
            <a:r>
              <a:rPr lang="en-US" dirty="0"/>
              <a:t>Lastly, we performed machine learning technique of clustering on the data by using k-means clustering</a:t>
            </a:r>
            <a:r>
              <a:rPr lang="en-US" dirty="0" smtClean="0"/>
              <a:t>.</a:t>
            </a:r>
          </a:p>
          <a:p>
            <a:r>
              <a:rPr lang="en-US" dirty="0" smtClean="0"/>
              <a:t> </a:t>
            </a:r>
            <a:r>
              <a:rPr lang="en-US" dirty="0"/>
              <a:t>K-means clustering algorithm identifies k number of centroids, and then allocates every data point to the nearest cluster, while keeping the centroids as small as possible. It is one of the simplest and popular unsupervised machine learning algorithms and is particularly suited to solve the problem for this project. </a:t>
            </a:r>
            <a:endParaRPr lang="en-US" dirty="0" smtClean="0"/>
          </a:p>
          <a:p>
            <a:r>
              <a:rPr lang="en-US" dirty="0" smtClean="0"/>
              <a:t>We </a:t>
            </a:r>
            <a:r>
              <a:rPr lang="en-US" dirty="0"/>
              <a:t>will cluster the </a:t>
            </a:r>
            <a:r>
              <a:rPr lang="en-US" dirty="0" err="1"/>
              <a:t>neighbourhoods</a:t>
            </a:r>
            <a:r>
              <a:rPr lang="en-US" dirty="0"/>
              <a:t> into 3 clusters based on their frequency of occurrence for “Restaurants”. The results will allow us to identify the concentration of restaurants in different neighborhoods.</a:t>
            </a:r>
          </a:p>
          <a:p>
            <a:endParaRPr lang="en-US" dirty="0"/>
          </a:p>
        </p:txBody>
      </p:sp>
    </p:spTree>
    <p:extLst>
      <p:ext uri="{BB962C8B-B14F-4D97-AF65-F5344CB8AC3E}">
        <p14:creationId xmlns:p14="http://schemas.microsoft.com/office/powerpoint/2010/main" val="4254608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(cont’d)</a:t>
            </a:r>
            <a:endParaRPr lang="en-US" dirty="0"/>
          </a:p>
        </p:txBody>
      </p:sp>
      <p:sp>
        <p:nvSpPr>
          <p:cNvPr id="3" name="Content Placeholder 2"/>
          <p:cNvSpPr>
            <a:spLocks noGrp="1"/>
          </p:cNvSpPr>
          <p:nvPr>
            <p:ph sz="half" idx="1"/>
          </p:nvPr>
        </p:nvSpPr>
        <p:spPr>
          <a:xfrm>
            <a:off x="1001130" y="2330035"/>
            <a:ext cx="10663880" cy="669539"/>
          </a:xfrm>
        </p:spPr>
        <p:txBody>
          <a:bodyPr/>
          <a:lstStyle/>
          <a:p>
            <a:r>
              <a:rPr lang="en-US" dirty="0" smtClean="0"/>
              <a:t>The map shows 3 clusters represented by 3 different colors RED, </a:t>
            </a:r>
            <a:r>
              <a:rPr lang="en-US" dirty="0" smtClean="0"/>
              <a:t>PURPLE &amp; </a:t>
            </a:r>
            <a:r>
              <a:rPr lang="en-US" dirty="0" smtClean="0"/>
              <a:t>GREEN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07" y="2768838"/>
            <a:ext cx="6721106" cy="3987779"/>
          </a:xfrm>
          <a:prstGeom prst="rect">
            <a:avLst/>
          </a:prstGeom>
        </p:spPr>
      </p:pic>
    </p:spTree>
    <p:extLst>
      <p:ext uri="{BB962C8B-B14F-4D97-AF65-F5344CB8AC3E}">
        <p14:creationId xmlns:p14="http://schemas.microsoft.com/office/powerpoint/2010/main" val="2729775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1154954" y="2492404"/>
            <a:ext cx="10414780" cy="4173315"/>
          </a:xfrm>
        </p:spPr>
        <p:txBody>
          <a:bodyPr/>
          <a:lstStyle/>
          <a:p>
            <a:r>
              <a:rPr lang="en-US" dirty="0"/>
              <a:t>The results from the k-means clustering shows that we can categorize the </a:t>
            </a:r>
            <a:r>
              <a:rPr lang="en-US" dirty="0" err="1"/>
              <a:t>neighbourhoods</a:t>
            </a:r>
            <a:r>
              <a:rPr lang="en-US" dirty="0"/>
              <a:t> into 3 clusters based on the frequency of occurrence of Restaurants:</a:t>
            </a:r>
          </a:p>
          <a:p>
            <a:pPr marL="0" indent="0">
              <a:buNone/>
            </a:pPr>
            <a:r>
              <a:rPr lang="en-US" dirty="0" smtClean="0"/>
              <a:t>      Cluster </a:t>
            </a:r>
            <a:r>
              <a:rPr lang="en-US" dirty="0"/>
              <a:t>0: </a:t>
            </a:r>
            <a:r>
              <a:rPr lang="en-US" dirty="0" err="1"/>
              <a:t>Neighbourhoods</a:t>
            </a:r>
            <a:r>
              <a:rPr lang="en-US" dirty="0"/>
              <a:t> with low concentration of Restaurants</a:t>
            </a:r>
            <a:br>
              <a:rPr lang="en-US" dirty="0"/>
            </a:br>
            <a:r>
              <a:rPr lang="en-US" dirty="0" smtClean="0"/>
              <a:t>      Cluster </a:t>
            </a:r>
            <a:r>
              <a:rPr lang="en-US" dirty="0"/>
              <a:t>1: </a:t>
            </a:r>
            <a:r>
              <a:rPr lang="en-US" dirty="0" err="1"/>
              <a:t>Neighbourhoods</a:t>
            </a:r>
            <a:r>
              <a:rPr lang="en-US" dirty="0"/>
              <a:t> with High concentration of Restaurants</a:t>
            </a:r>
            <a:br>
              <a:rPr lang="en-US" dirty="0"/>
            </a:br>
            <a:r>
              <a:rPr lang="en-US" dirty="0" smtClean="0"/>
              <a:t>      Cluster </a:t>
            </a:r>
            <a:r>
              <a:rPr lang="en-US" dirty="0"/>
              <a:t>2: </a:t>
            </a:r>
            <a:r>
              <a:rPr lang="en-US" dirty="0" err="1"/>
              <a:t>Neighbourhoods</a:t>
            </a:r>
            <a:r>
              <a:rPr lang="en-US" dirty="0"/>
              <a:t> with medium concentration of Restaurants</a:t>
            </a:r>
          </a:p>
          <a:p>
            <a:r>
              <a:rPr lang="en-US" dirty="0"/>
              <a:t>Also according to our pie chart the neighborhoods: (</a:t>
            </a:r>
            <a:r>
              <a:rPr lang="en-US" dirty="0" err="1"/>
              <a:t>Ryerson,Garden</a:t>
            </a:r>
            <a:r>
              <a:rPr lang="en-US" dirty="0"/>
              <a:t> District) , (</a:t>
            </a:r>
            <a:r>
              <a:rPr lang="en-US" dirty="0" err="1"/>
              <a:t>Adelaide,King,Richmond</a:t>
            </a:r>
            <a:r>
              <a:rPr lang="en-US" dirty="0"/>
              <a:t>) and (</a:t>
            </a:r>
            <a:r>
              <a:rPr lang="en-US" dirty="0" err="1"/>
              <a:t>Harbourfront</a:t>
            </a:r>
            <a:r>
              <a:rPr lang="en-US" dirty="0"/>
              <a:t> </a:t>
            </a:r>
            <a:r>
              <a:rPr lang="en-US" dirty="0" err="1"/>
              <a:t>East,Toronto</a:t>
            </a:r>
            <a:r>
              <a:rPr lang="en-US" dirty="0"/>
              <a:t> </a:t>
            </a:r>
            <a:r>
              <a:rPr lang="en-US" dirty="0" err="1"/>
              <a:t>Islands,Union</a:t>
            </a:r>
            <a:r>
              <a:rPr lang="en-US" dirty="0"/>
              <a:t> Station) all come under the top 8 largest shopping neighborhoods and these three also fall under cluster 2</a:t>
            </a:r>
            <a:r>
              <a:rPr lang="en-US" dirty="0" smtClean="0"/>
              <a:t>)</a:t>
            </a:r>
          </a:p>
          <a:p>
            <a:r>
              <a:rPr lang="en-US" dirty="0"/>
              <a:t>The neighborhoods: (Design </a:t>
            </a:r>
            <a:r>
              <a:rPr lang="en-US" dirty="0" err="1"/>
              <a:t>Exchange,Toronto</a:t>
            </a:r>
            <a:r>
              <a:rPr lang="en-US" dirty="0"/>
              <a:t> Dominion Centre),(Commerce </a:t>
            </a:r>
            <a:r>
              <a:rPr lang="en-US" dirty="0" err="1"/>
              <a:t>Court,Victoria</a:t>
            </a:r>
            <a:r>
              <a:rPr lang="en-US" dirty="0"/>
              <a:t> Hotel) and (</a:t>
            </a:r>
            <a:r>
              <a:rPr lang="en-US" dirty="0" err="1"/>
              <a:t>Harbord,University</a:t>
            </a:r>
            <a:r>
              <a:rPr lang="en-US" dirty="0"/>
              <a:t> of Toronto) are also under the top 8 largest shopping neighborhoods and belong to cluster 1</a:t>
            </a:r>
          </a:p>
          <a:p>
            <a:pPr marL="0" indent="0">
              <a:buNone/>
            </a:pPr>
            <a:endParaRPr lang="en-US" dirty="0"/>
          </a:p>
        </p:txBody>
      </p:sp>
    </p:spTree>
    <p:extLst>
      <p:ext uri="{BB962C8B-B14F-4D97-AF65-F5344CB8AC3E}">
        <p14:creationId xmlns:p14="http://schemas.microsoft.com/office/powerpoint/2010/main" val="3381629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512748" y="2603499"/>
            <a:ext cx="10536964" cy="3677659"/>
          </a:xfrm>
        </p:spPr>
        <p:txBody>
          <a:bodyPr>
            <a:normAutofit/>
          </a:bodyPr>
          <a:lstStyle/>
          <a:p>
            <a:r>
              <a:rPr lang="en-US" dirty="0"/>
              <a:t>Cluster 0 has low concentration of restaurants meaning it might not be a good place for profitable restaurants.</a:t>
            </a:r>
            <a:br>
              <a:rPr lang="en-US" dirty="0"/>
            </a:br>
            <a:r>
              <a:rPr lang="en-US" dirty="0"/>
              <a:t>Cluster 1 has high concentration of restaurants which means competition will be very high</a:t>
            </a:r>
            <a:br>
              <a:rPr lang="en-US" dirty="0"/>
            </a:br>
            <a:r>
              <a:rPr lang="en-US" dirty="0"/>
              <a:t>Cluster 2 has a medium concentration so it would be ideal for restaurants.</a:t>
            </a:r>
          </a:p>
          <a:p>
            <a:r>
              <a:rPr lang="en-US" dirty="0"/>
              <a:t>Also families spent </a:t>
            </a:r>
            <a:r>
              <a:rPr lang="en-US" dirty="0" smtClean="0"/>
              <a:t>at least one weekday </a:t>
            </a:r>
            <a:r>
              <a:rPr lang="en-US" dirty="0"/>
              <a:t>and especially weekends shopping and that is also usually the same day they dine out! So we should look for neighborhoods with lot of shopping possibilities.</a:t>
            </a:r>
          </a:p>
          <a:p>
            <a:r>
              <a:rPr lang="en-US" dirty="0"/>
              <a:t>As per our observation the top 3 ideal neighborhoods to start a </a:t>
            </a:r>
            <a:r>
              <a:rPr lang="en-US" dirty="0" err="1"/>
              <a:t>multicuisine</a:t>
            </a:r>
            <a:r>
              <a:rPr lang="en-US" dirty="0"/>
              <a:t> restaurant would be (</a:t>
            </a:r>
            <a:r>
              <a:rPr lang="en-US" dirty="0" err="1"/>
              <a:t>Ryerson,Garden</a:t>
            </a:r>
            <a:r>
              <a:rPr lang="en-US" dirty="0"/>
              <a:t> District) , (</a:t>
            </a:r>
            <a:r>
              <a:rPr lang="en-US" dirty="0" err="1"/>
              <a:t>Adelaide,King,Richmond</a:t>
            </a:r>
            <a:r>
              <a:rPr lang="en-US" dirty="0"/>
              <a:t>) and (</a:t>
            </a:r>
            <a:r>
              <a:rPr lang="en-US" dirty="0" err="1"/>
              <a:t>Harbourfront</a:t>
            </a:r>
            <a:r>
              <a:rPr lang="en-US" dirty="0"/>
              <a:t> </a:t>
            </a:r>
            <a:r>
              <a:rPr lang="en-US" dirty="0" err="1"/>
              <a:t>East,Toronto</a:t>
            </a:r>
            <a:r>
              <a:rPr lang="en-US" dirty="0"/>
              <a:t> </a:t>
            </a:r>
            <a:r>
              <a:rPr lang="en-US" dirty="0" err="1"/>
              <a:t>Islands,Union</a:t>
            </a:r>
            <a:r>
              <a:rPr lang="en-US" dirty="0"/>
              <a:t> Station) as they are one of the top largest shopping neighborhood and also fall under cluster 2.</a:t>
            </a:r>
          </a:p>
          <a:p>
            <a:endParaRPr lang="en-US" dirty="0"/>
          </a:p>
        </p:txBody>
      </p:sp>
    </p:spTree>
    <p:extLst>
      <p:ext uri="{BB962C8B-B14F-4D97-AF65-F5344CB8AC3E}">
        <p14:creationId xmlns:p14="http://schemas.microsoft.com/office/powerpoint/2010/main" val="494935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To start a </a:t>
            </a:r>
            <a:r>
              <a:rPr lang="en-US" dirty="0" err="1"/>
              <a:t>multicuisine</a:t>
            </a:r>
            <a:r>
              <a:rPr lang="en-US" dirty="0"/>
              <a:t> restaurant we should consider the neighborhoods (</a:t>
            </a:r>
            <a:r>
              <a:rPr lang="en-US" dirty="0" err="1"/>
              <a:t>Ryerson,Garden</a:t>
            </a:r>
            <a:r>
              <a:rPr lang="en-US" dirty="0"/>
              <a:t> District) , (</a:t>
            </a:r>
            <a:r>
              <a:rPr lang="en-US" dirty="0" err="1"/>
              <a:t>Adelaide,King,Richmond</a:t>
            </a:r>
            <a:r>
              <a:rPr lang="en-US" dirty="0"/>
              <a:t>) and (</a:t>
            </a:r>
            <a:r>
              <a:rPr lang="en-US" dirty="0" err="1"/>
              <a:t>Harbourfront</a:t>
            </a:r>
            <a:r>
              <a:rPr lang="en-US" dirty="0"/>
              <a:t> </a:t>
            </a:r>
            <a:r>
              <a:rPr lang="en-US" dirty="0" err="1"/>
              <a:t>East,Toronto</a:t>
            </a:r>
            <a:r>
              <a:rPr lang="en-US" dirty="0"/>
              <a:t> </a:t>
            </a:r>
            <a:r>
              <a:rPr lang="en-US" dirty="0" err="1"/>
              <a:t>Islands,Union</a:t>
            </a:r>
            <a:r>
              <a:rPr lang="en-US" dirty="0"/>
              <a:t> Station). </a:t>
            </a:r>
            <a:endParaRPr lang="en-US" dirty="0" smtClean="0"/>
          </a:p>
          <a:p>
            <a:r>
              <a:rPr lang="en-US" dirty="0" smtClean="0"/>
              <a:t>The </a:t>
            </a:r>
            <a:r>
              <a:rPr lang="en-US" dirty="0"/>
              <a:t>final decision will depend on in depth analysis of these 3 neighborhoods as well as many other factors such as financing, operational agreements &amp; business-related terms and conditions agreed upon by all the stakeholders involved.</a:t>
            </a:r>
          </a:p>
        </p:txBody>
      </p:sp>
    </p:spTree>
    <p:extLst>
      <p:ext uri="{BB962C8B-B14F-4D97-AF65-F5344CB8AC3E}">
        <p14:creationId xmlns:p14="http://schemas.microsoft.com/office/powerpoint/2010/main" val="413539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266049" y="3047882"/>
            <a:ext cx="8825659" cy="3416300"/>
          </a:xfrm>
        </p:spPr>
        <p:txBody>
          <a:bodyPr/>
          <a:lstStyle/>
          <a:p>
            <a:pPr lvl="0"/>
            <a:r>
              <a:rPr lang="en-US" dirty="0"/>
              <a:t>Beautiful Soup documentation - </a:t>
            </a:r>
            <a:r>
              <a:rPr lang="en-US" u="sng" dirty="0">
                <a:hlinkClick r:id="rId2"/>
              </a:rPr>
              <a:t>https://www.crummy.com/software/BeautifulSoup/bs4/doc/</a:t>
            </a:r>
            <a:r>
              <a:rPr lang="en-US" dirty="0"/>
              <a:t> </a:t>
            </a:r>
          </a:p>
          <a:p>
            <a:pPr lvl="0"/>
            <a:r>
              <a:rPr lang="en-US" dirty="0"/>
              <a:t>Pandas documentation - </a:t>
            </a:r>
            <a:r>
              <a:rPr lang="en-US" u="sng" dirty="0">
                <a:hlinkClick r:id="rId3"/>
              </a:rPr>
              <a:t>https://pandas.pydata.org/pandas-docs/stable/</a:t>
            </a:r>
            <a:r>
              <a:rPr lang="en-US" dirty="0"/>
              <a:t> </a:t>
            </a:r>
          </a:p>
          <a:p>
            <a:pPr lvl="0"/>
            <a:r>
              <a:rPr lang="en-US" dirty="0"/>
              <a:t>Folium documentation - </a:t>
            </a:r>
            <a:r>
              <a:rPr lang="en-US" u="sng" dirty="0">
                <a:hlinkClick r:id="rId4"/>
              </a:rPr>
              <a:t>https://python-visualization.github.io/folium/</a:t>
            </a:r>
            <a:endParaRPr lang="en-US" dirty="0"/>
          </a:p>
          <a:p>
            <a:pPr lvl="0"/>
            <a:r>
              <a:rPr lang="en-US" dirty="0"/>
              <a:t>Wiki: https://en.wikipedia.org/wiki/List_of_postal_codes_of_Canada:_M</a:t>
            </a:r>
          </a:p>
          <a:p>
            <a:pPr marL="0" indent="0">
              <a:buNone/>
            </a:pPr>
            <a:endParaRPr lang="en-US" dirty="0"/>
          </a:p>
        </p:txBody>
      </p:sp>
    </p:spTree>
    <p:extLst>
      <p:ext uri="{BB962C8B-B14F-4D97-AF65-F5344CB8AC3E}">
        <p14:creationId xmlns:p14="http://schemas.microsoft.com/office/powerpoint/2010/main" val="1732461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231867" y="2902603"/>
            <a:ext cx="10253682" cy="3416300"/>
          </a:xfrm>
          <a:solidFill>
            <a:schemeClr val="bg1"/>
          </a:solidFill>
        </p:spPr>
        <p:txBody>
          <a:bodyPr>
            <a:normAutofit/>
          </a:bodyPr>
          <a:lstStyle/>
          <a:p>
            <a:r>
              <a:rPr lang="en-US" sz="2000" dirty="0">
                <a:solidFill>
                  <a:schemeClr val="tx1"/>
                </a:solidFill>
              </a:rPr>
              <a:t>Toronto is the </a:t>
            </a:r>
            <a:r>
              <a:rPr lang="en-US" sz="2000" dirty="0" smtClean="0">
                <a:solidFill>
                  <a:schemeClr val="tx1"/>
                </a:solidFill>
              </a:rPr>
              <a:t>provincial capital of</a:t>
            </a:r>
            <a:r>
              <a:rPr lang="en-US" sz="2000" dirty="0">
                <a:solidFill>
                  <a:schemeClr val="tx1"/>
                </a:solidFill>
              </a:rPr>
              <a:t> </a:t>
            </a:r>
            <a:r>
              <a:rPr lang="en-US" sz="2000" dirty="0" smtClean="0">
                <a:solidFill>
                  <a:schemeClr val="tx1"/>
                </a:solidFill>
              </a:rPr>
              <a:t>Ontario and </a:t>
            </a:r>
            <a:r>
              <a:rPr lang="en-US" sz="2000" dirty="0">
                <a:solidFill>
                  <a:schemeClr val="tx1"/>
                </a:solidFill>
              </a:rPr>
              <a:t>the </a:t>
            </a:r>
            <a:r>
              <a:rPr lang="en-US" sz="2000" dirty="0" smtClean="0">
                <a:solidFill>
                  <a:schemeClr val="tx1"/>
                </a:solidFill>
              </a:rPr>
              <a:t>most populous city in Canada. </a:t>
            </a:r>
            <a:r>
              <a:rPr lang="en-US" sz="2000" dirty="0">
                <a:solidFill>
                  <a:schemeClr val="tx1"/>
                </a:solidFill>
              </a:rPr>
              <a:t>The diverse population of Toronto reflects its current and historical role as an important destination for </a:t>
            </a:r>
            <a:r>
              <a:rPr lang="en-US" sz="2000" dirty="0" smtClean="0">
                <a:solidFill>
                  <a:schemeClr val="tx1"/>
                </a:solidFill>
              </a:rPr>
              <a:t>immigrants to Canada. More </a:t>
            </a:r>
            <a:r>
              <a:rPr lang="en-US" sz="2000" dirty="0">
                <a:solidFill>
                  <a:schemeClr val="tx1"/>
                </a:solidFill>
              </a:rPr>
              <a:t>than 50 percent of residents belong to a </a:t>
            </a:r>
            <a:r>
              <a:rPr lang="en-US" sz="2000" dirty="0" smtClean="0">
                <a:solidFill>
                  <a:schemeClr val="tx1"/>
                </a:solidFill>
              </a:rPr>
              <a:t>visible minority</a:t>
            </a:r>
            <a:r>
              <a:rPr lang="en-US" sz="2000" dirty="0">
                <a:solidFill>
                  <a:schemeClr val="tx1"/>
                </a:solidFill>
              </a:rPr>
              <a:t> population group, and over 200 distinct </a:t>
            </a:r>
            <a:r>
              <a:rPr lang="en-US" sz="2000" dirty="0" smtClean="0">
                <a:solidFill>
                  <a:schemeClr val="tx1"/>
                </a:solidFill>
              </a:rPr>
              <a:t>ethnic origins</a:t>
            </a:r>
            <a:r>
              <a:rPr lang="en-US" sz="2000" dirty="0">
                <a:solidFill>
                  <a:schemeClr val="tx1"/>
                </a:solidFill>
              </a:rPr>
              <a:t> are represented among its inhabitants. While the majority of Torontonians </a:t>
            </a:r>
            <a:r>
              <a:rPr lang="en-US" sz="2000" dirty="0" smtClean="0">
                <a:solidFill>
                  <a:schemeClr val="tx1"/>
                </a:solidFill>
              </a:rPr>
              <a:t>speak English</a:t>
            </a:r>
            <a:r>
              <a:rPr lang="en-US" sz="2000" dirty="0">
                <a:solidFill>
                  <a:schemeClr val="tx1"/>
                </a:solidFill>
              </a:rPr>
              <a:t> as their primary language, over 160 languages are spoken in the city.</a:t>
            </a:r>
          </a:p>
          <a:p>
            <a:r>
              <a:rPr lang="en-US" sz="2000" dirty="0">
                <a:solidFill>
                  <a:schemeClr val="tx1"/>
                </a:solidFill>
              </a:rPr>
              <a:t>Such a diverse city would be the best place to open a Multi-cuisine </a:t>
            </a:r>
            <a:r>
              <a:rPr lang="en-US" sz="2000" dirty="0" smtClean="0">
                <a:solidFill>
                  <a:schemeClr val="tx1"/>
                </a:solidFill>
              </a:rPr>
              <a:t>restaurant!!</a:t>
            </a:r>
            <a:endParaRPr lang="en-US" sz="2000" dirty="0">
              <a:solidFill>
                <a:schemeClr val="tx1"/>
              </a:solidFill>
            </a:endParaRPr>
          </a:p>
        </p:txBody>
      </p:sp>
    </p:spTree>
    <p:extLst>
      <p:ext uri="{BB962C8B-B14F-4D97-AF65-F5344CB8AC3E}">
        <p14:creationId xmlns:p14="http://schemas.microsoft.com/office/powerpoint/2010/main" val="1007837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sz="half" idx="1"/>
          </p:nvPr>
        </p:nvSpPr>
        <p:spPr/>
        <p:txBody>
          <a:bodyPr>
            <a:normAutofit fontScale="92500"/>
          </a:bodyPr>
          <a:lstStyle/>
          <a:p>
            <a:r>
              <a:rPr lang="en-US" dirty="0"/>
              <a:t>The objective of this capstone project is to analyze and recommend the best neighborhoods in the city of Toronto to open a new Multi-cuisine restaurant serving different continental foods</a:t>
            </a:r>
            <a:r>
              <a:rPr lang="en-US" dirty="0" smtClean="0"/>
              <a:t>.</a:t>
            </a:r>
          </a:p>
          <a:p>
            <a:r>
              <a:rPr lang="en-US" dirty="0" smtClean="0"/>
              <a:t> </a:t>
            </a:r>
            <a:r>
              <a:rPr lang="en-US" dirty="0"/>
              <a:t>Using data science methodology and machine learning techniques like clustering, this project aims to provide solutions to answer the business question: </a:t>
            </a:r>
            <a:r>
              <a:rPr lang="en-US" b="1" dirty="0"/>
              <a:t>Where would you recommend a new investor to open a Multi-cuisine restaurant in the city of Toronto?</a:t>
            </a:r>
          </a:p>
          <a:p>
            <a:pPr marL="0" indent="0">
              <a:buNone/>
            </a:pPr>
            <a:endParaRPr lang="en-US" dirty="0"/>
          </a:p>
          <a:p>
            <a:endParaRPr lang="en-US" dirty="0"/>
          </a:p>
        </p:txBody>
      </p:sp>
      <p:sp>
        <p:nvSpPr>
          <p:cNvPr id="4" name="Content Placeholder 3"/>
          <p:cNvSpPr>
            <a:spLocks noGrp="1"/>
          </p:cNvSpPr>
          <p:nvPr>
            <p:ph sz="half" idx="2"/>
          </p:nvPr>
        </p:nvSpPr>
        <p:spPr/>
        <p:txBody>
          <a:bodyPr>
            <a:normAutofit fontScale="92500"/>
          </a:bodyPr>
          <a:lstStyle/>
          <a:p>
            <a:pPr marL="0" indent="0">
              <a:buNone/>
            </a:pPr>
            <a:r>
              <a:rPr lang="en-US" dirty="0"/>
              <a:t>In this project we would be mainly looking at the below:</a:t>
            </a:r>
          </a:p>
          <a:p>
            <a:pPr lvl="0"/>
            <a:r>
              <a:rPr lang="en-US" dirty="0"/>
              <a:t>Areas for large scope of shopping-  Because common most people shop at least once every week and that is usually the same day they decide to dine out!</a:t>
            </a:r>
          </a:p>
          <a:p>
            <a:pPr lvl="0"/>
            <a:r>
              <a:rPr lang="en-US" dirty="0"/>
              <a:t>Areas having restaurant venues- So that we can perform clustering on them and accordingly check for the concentration of restaurants in these areas.</a:t>
            </a:r>
          </a:p>
        </p:txBody>
      </p:sp>
    </p:spTree>
    <p:extLst>
      <p:ext uri="{BB962C8B-B14F-4D97-AF65-F5344CB8AC3E}">
        <p14:creationId xmlns:p14="http://schemas.microsoft.com/office/powerpoint/2010/main" val="166872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a:xfrm>
            <a:off x="1683170" y="3227343"/>
            <a:ext cx="8825659" cy="3416300"/>
          </a:xfrm>
        </p:spPr>
        <p:txBody>
          <a:bodyPr>
            <a:normAutofit/>
          </a:bodyPr>
          <a:lstStyle/>
          <a:p>
            <a:r>
              <a:rPr lang="en-US" sz="2000" dirty="0"/>
              <a:t>This project is useful for any investors who are willing to open a new Multi-cuisine restaurant in the city of Toronto. All potential investors in the food industry, particularly in Toronto can draw insights from this project. These insights will give a better understanding of the business environment and help reduce risk and reap generous returns.</a:t>
            </a:r>
          </a:p>
        </p:txBody>
      </p:sp>
    </p:spTree>
    <p:extLst>
      <p:ext uri="{BB962C8B-B14F-4D97-AF65-F5344CB8AC3E}">
        <p14:creationId xmlns:p14="http://schemas.microsoft.com/office/powerpoint/2010/main" val="2787488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a:xfrm>
            <a:off x="1154954" y="2603500"/>
            <a:ext cx="9501652" cy="3276007"/>
          </a:xfrm>
        </p:spPr>
        <p:txBody>
          <a:bodyPr/>
          <a:lstStyle/>
          <a:p>
            <a:pPr marL="0" indent="0">
              <a:buNone/>
            </a:pPr>
            <a:r>
              <a:rPr lang="en-US" dirty="0" smtClean="0"/>
              <a:t>                                                              Data Needed</a:t>
            </a:r>
          </a:p>
          <a:p>
            <a:r>
              <a:rPr lang="en-US" dirty="0" smtClean="0"/>
              <a:t>To </a:t>
            </a:r>
            <a:r>
              <a:rPr lang="en-US" dirty="0"/>
              <a:t>solve the problem, we will need the following data:</a:t>
            </a:r>
          </a:p>
          <a:p>
            <a:pPr lvl="0"/>
            <a:r>
              <a:rPr lang="en-US" dirty="0"/>
              <a:t>List of neighborhoods in Toronto. </a:t>
            </a:r>
          </a:p>
          <a:p>
            <a:pPr lvl="0"/>
            <a:r>
              <a:rPr lang="en-US" dirty="0"/>
              <a:t>Latitude and longitude coordinates of those neighborhoods. This is required in order to plot the map and also to get the venue data.</a:t>
            </a:r>
          </a:p>
          <a:p>
            <a:pPr lvl="0"/>
            <a:r>
              <a:rPr lang="en-US" dirty="0"/>
              <a:t>Venue data, particularly data related to areas with restaurants and shopping places.</a:t>
            </a:r>
          </a:p>
          <a:p>
            <a:pPr marL="0" indent="0">
              <a:buNone/>
            </a:pPr>
            <a:endParaRPr lang="en-US" dirty="0"/>
          </a:p>
        </p:txBody>
      </p:sp>
    </p:spTree>
    <p:extLst>
      <p:ext uri="{BB962C8B-B14F-4D97-AF65-F5344CB8AC3E}">
        <p14:creationId xmlns:p14="http://schemas.microsoft.com/office/powerpoint/2010/main" val="583270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cleaning</a:t>
            </a:r>
          </a:p>
        </p:txBody>
      </p:sp>
      <p:sp>
        <p:nvSpPr>
          <p:cNvPr id="3" name="Content Placeholder 2"/>
          <p:cNvSpPr>
            <a:spLocks noGrp="1"/>
          </p:cNvSpPr>
          <p:nvPr>
            <p:ph sz="half" idx="1"/>
          </p:nvPr>
        </p:nvSpPr>
        <p:spPr>
          <a:xfrm>
            <a:off x="1139134" y="2827471"/>
            <a:ext cx="4825158" cy="3857121"/>
          </a:xfrm>
        </p:spPr>
        <p:txBody>
          <a:bodyPr>
            <a:normAutofit fontScale="92500" lnSpcReduction="20000"/>
          </a:bodyPr>
          <a:lstStyle/>
          <a:p>
            <a:r>
              <a:rPr lang="en-US" dirty="0"/>
              <a:t>The Wikipedia page (https://en.wikipedia.org/wiki/List_of_postal_codes_of_Canada:_M) contains a list of neighborhoods in and around Toronto, along with its corresponding boroughs and postal codes. </a:t>
            </a:r>
            <a:endParaRPr lang="en-US" dirty="0" smtClean="0"/>
          </a:p>
          <a:p>
            <a:r>
              <a:rPr lang="en-US" dirty="0" smtClean="0"/>
              <a:t>We </a:t>
            </a:r>
            <a:r>
              <a:rPr lang="en-US" dirty="0"/>
              <a:t>will use the web scraping techniques to extract the data from the Wikipedia page, with the help of Python requests and ‘</a:t>
            </a:r>
            <a:r>
              <a:rPr lang="en-US" dirty="0" err="1"/>
              <a:t>beautifulsoup</a:t>
            </a:r>
            <a:r>
              <a:rPr lang="en-US" dirty="0"/>
              <a:t>’</a:t>
            </a:r>
            <a:r>
              <a:rPr lang="en-US" b="1" i="1" dirty="0"/>
              <a:t> </a:t>
            </a:r>
            <a:r>
              <a:rPr lang="en-US" dirty="0"/>
              <a:t>packages. </a:t>
            </a:r>
            <a:endParaRPr lang="en-US" dirty="0" smtClean="0"/>
          </a:p>
          <a:p>
            <a:r>
              <a:rPr lang="en-US" dirty="0" smtClean="0"/>
              <a:t>Then </a:t>
            </a:r>
            <a:r>
              <a:rPr lang="en-US" dirty="0"/>
              <a:t>we will get the geographical coordinates of the neighborhoods using https://cocl.us/Geospatial_data </a:t>
            </a:r>
            <a:r>
              <a:rPr lang="en-US" dirty="0" err="1"/>
              <a:t>csv</a:t>
            </a:r>
            <a:r>
              <a:rPr lang="en-US" dirty="0"/>
              <a:t> file which will give us the latitude and longitude coordinates of the neighborhoods.</a:t>
            </a:r>
          </a:p>
        </p:txBody>
      </p:sp>
      <p:sp>
        <p:nvSpPr>
          <p:cNvPr id="4" name="Content Placeholder 3"/>
          <p:cNvSpPr>
            <a:spLocks noGrp="1"/>
          </p:cNvSpPr>
          <p:nvPr>
            <p:ph sz="half" idx="2"/>
          </p:nvPr>
        </p:nvSpPr>
        <p:spPr>
          <a:xfrm>
            <a:off x="6217258" y="2827471"/>
            <a:ext cx="4825159" cy="3416300"/>
          </a:xfrm>
        </p:spPr>
        <p:txBody>
          <a:bodyPr>
            <a:normAutofit fontScale="92500" lnSpcReduction="20000"/>
          </a:bodyPr>
          <a:lstStyle/>
          <a:p>
            <a:r>
              <a:rPr lang="en-US" dirty="0"/>
              <a:t>After that, we will use Foursquare API to get the venue data for those neighborhoods. Foursquare has one of the largest databases of 105+ million places and is used by over 125,000 developers. </a:t>
            </a:r>
            <a:endParaRPr lang="en-US" dirty="0" smtClean="0"/>
          </a:p>
          <a:p>
            <a:r>
              <a:rPr lang="en-US" dirty="0" smtClean="0"/>
              <a:t>Foursquare </a:t>
            </a:r>
            <a:r>
              <a:rPr lang="en-US" dirty="0"/>
              <a:t>API will provide many categories of the venue data, we are particularly interested in the Restaurants and shops category in order to help us to solve the business problem put forward.</a:t>
            </a:r>
          </a:p>
        </p:txBody>
      </p:sp>
      <p:sp>
        <p:nvSpPr>
          <p:cNvPr id="5" name="TextBox 4"/>
          <p:cNvSpPr txBox="1"/>
          <p:nvPr/>
        </p:nvSpPr>
        <p:spPr>
          <a:xfrm>
            <a:off x="4469450" y="2401368"/>
            <a:ext cx="3153399" cy="369332"/>
          </a:xfrm>
          <a:prstGeom prst="rect">
            <a:avLst/>
          </a:prstGeom>
          <a:noFill/>
        </p:spPr>
        <p:txBody>
          <a:bodyPr wrap="square" rtlCol="0">
            <a:spAutoFit/>
          </a:bodyPr>
          <a:lstStyle/>
          <a:p>
            <a:r>
              <a:rPr lang="en-US" dirty="0" smtClean="0"/>
              <a:t>         Data Sources</a:t>
            </a:r>
            <a:endParaRPr lang="en-US" dirty="0"/>
          </a:p>
        </p:txBody>
      </p:sp>
    </p:spTree>
    <p:extLst>
      <p:ext uri="{BB962C8B-B14F-4D97-AF65-F5344CB8AC3E}">
        <p14:creationId xmlns:p14="http://schemas.microsoft.com/office/powerpoint/2010/main" val="19438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a:xfrm>
            <a:off x="1154954" y="2603500"/>
            <a:ext cx="9655476" cy="3540926"/>
          </a:xfrm>
        </p:spPr>
        <p:txBody>
          <a:bodyPr>
            <a:normAutofit fontScale="92500" lnSpcReduction="20000"/>
          </a:bodyPr>
          <a:lstStyle/>
          <a:p>
            <a:pPr marL="0" indent="0">
              <a:buNone/>
            </a:pPr>
            <a:r>
              <a:rPr lang="en-US" dirty="0" smtClean="0"/>
              <a:t>                                                              Data Extraction and cleaning</a:t>
            </a:r>
          </a:p>
          <a:p>
            <a:r>
              <a:rPr lang="en-US" dirty="0"/>
              <a:t>Web scraping of wiki page is done using the </a:t>
            </a:r>
            <a:r>
              <a:rPr lang="en-US" dirty="0" err="1"/>
              <a:t>BeautifulSoup</a:t>
            </a:r>
            <a:r>
              <a:rPr lang="en-US" dirty="0"/>
              <a:t> package and </a:t>
            </a:r>
            <a:r>
              <a:rPr lang="en-US" dirty="0" err="1"/>
              <a:t>dataframe</a:t>
            </a:r>
            <a:r>
              <a:rPr lang="en-US" dirty="0"/>
              <a:t> of three columns: </a:t>
            </a:r>
            <a:r>
              <a:rPr lang="en-US" dirty="0" err="1"/>
              <a:t>PostalCode</a:t>
            </a:r>
            <a:r>
              <a:rPr lang="en-US" dirty="0"/>
              <a:t>, Borough, and Neighborhood is created.</a:t>
            </a:r>
          </a:p>
          <a:p>
            <a:r>
              <a:rPr lang="en-US" dirty="0"/>
              <a:t>We then only process the cells that have an assigned borough. Ignore cells with a borough that is ‘Not</a:t>
            </a:r>
            <a:r>
              <a:rPr lang="en-US" b="1" dirty="0"/>
              <a:t> </a:t>
            </a:r>
            <a:r>
              <a:rPr lang="en-US" dirty="0"/>
              <a:t>assigned</a:t>
            </a:r>
            <a:r>
              <a:rPr lang="en-US" b="1" dirty="0"/>
              <a:t>’.</a:t>
            </a:r>
            <a:endParaRPr lang="en-US" dirty="0"/>
          </a:p>
          <a:p>
            <a:r>
              <a:rPr lang="en-US" dirty="0"/>
              <a:t>Since more than one neighborhood can exist in one postal code area we do a </a:t>
            </a:r>
            <a:r>
              <a:rPr lang="en-US" dirty="0" err="1"/>
              <a:t>groupby</a:t>
            </a:r>
            <a:r>
              <a:rPr lang="en-US" dirty="0"/>
              <a:t> of Postal code and Borough and group neighborhoods in same borough.</a:t>
            </a:r>
          </a:p>
          <a:p>
            <a:r>
              <a:rPr lang="en-US" dirty="0"/>
              <a:t>If a neighborhood is ‘Not assigned’ neighborhood, then the neighborhood will be the same as the borough. </a:t>
            </a:r>
          </a:p>
          <a:p>
            <a:r>
              <a:rPr lang="en-US" dirty="0"/>
              <a:t>We will then get the geographical coordinates of the neighborhoods using https://cocl.us/Geospatial_data </a:t>
            </a:r>
            <a:r>
              <a:rPr lang="en-US" dirty="0" err="1"/>
              <a:t>csv</a:t>
            </a:r>
            <a:r>
              <a:rPr lang="en-US" dirty="0"/>
              <a:t> file which will give us the latitude and longitude coordinates of the neighborhoods. Which we will then merge with our original </a:t>
            </a:r>
            <a:r>
              <a:rPr lang="en-US" dirty="0" err="1"/>
              <a:t>dataframe</a:t>
            </a:r>
            <a:r>
              <a:rPr lang="en-US" dirty="0"/>
              <a:t> based on </a:t>
            </a:r>
            <a:r>
              <a:rPr lang="en-US" dirty="0" err="1"/>
              <a:t>postalcode</a:t>
            </a:r>
            <a:r>
              <a:rPr lang="en-US" dirty="0"/>
              <a:t> and now our data is ready!</a:t>
            </a:r>
          </a:p>
          <a:p>
            <a:pPr marL="0" indent="0">
              <a:buNone/>
            </a:pPr>
            <a:endParaRPr lang="en-US" dirty="0"/>
          </a:p>
        </p:txBody>
      </p:sp>
    </p:spTree>
    <p:extLst>
      <p:ext uri="{BB962C8B-B14F-4D97-AF65-F5344CB8AC3E}">
        <p14:creationId xmlns:p14="http://schemas.microsoft.com/office/powerpoint/2010/main" val="3431810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a:xfrm>
            <a:off x="1154954" y="2603500"/>
            <a:ext cx="9501652" cy="3276007"/>
          </a:xfrm>
        </p:spPr>
        <p:txBody>
          <a:bodyPr>
            <a:normAutofit/>
          </a:bodyPr>
          <a:lstStyle/>
          <a:p>
            <a:pPr marL="0" indent="0">
              <a:buNone/>
            </a:pPr>
            <a:r>
              <a:rPr lang="en-US" dirty="0" smtClean="0"/>
              <a:t>                                              Data Extraction and cleaning (cont’d)</a:t>
            </a:r>
          </a:p>
          <a:p>
            <a:r>
              <a:rPr lang="en-US" dirty="0"/>
              <a:t>Additionally we can get our venue data using Foursquare API.</a:t>
            </a:r>
          </a:p>
          <a:p>
            <a:r>
              <a:rPr lang="en-US" dirty="0"/>
              <a:t>First the data related to shopping venues in each neighborhood is extracted using foursquare to check the neighborhoods with large scope for shopping</a:t>
            </a:r>
            <a:r>
              <a:rPr lang="en-US" dirty="0" smtClean="0"/>
              <a:t>.</a:t>
            </a:r>
            <a:endParaRPr lang="en-US" dirty="0"/>
          </a:p>
          <a:p>
            <a:r>
              <a:rPr lang="en-US" dirty="0"/>
              <a:t>Next, we analyzed each </a:t>
            </a:r>
            <a:r>
              <a:rPr lang="en-US" dirty="0" err="1"/>
              <a:t>neighbourhood</a:t>
            </a:r>
            <a:r>
              <a:rPr lang="en-US" dirty="0"/>
              <a:t> by grouping the rows by </a:t>
            </a:r>
            <a:r>
              <a:rPr lang="en-US" dirty="0" err="1"/>
              <a:t>neighbourhood</a:t>
            </a:r>
            <a:r>
              <a:rPr lang="en-US" dirty="0"/>
              <a:t> and taking the mean of the frequency of occurrence of each venue category. Since we are analyzing the “Restaurants” data, we will filter the “Restaurants” as venue category for the </a:t>
            </a:r>
            <a:r>
              <a:rPr lang="en-US" dirty="0" err="1"/>
              <a:t>neighbourhoods</a:t>
            </a:r>
            <a:r>
              <a:rPr lang="en-US" dirty="0"/>
              <a:t>. On this we will run </a:t>
            </a:r>
            <a:r>
              <a:rPr lang="en-US" dirty="0" err="1"/>
              <a:t>kmean</a:t>
            </a:r>
            <a:r>
              <a:rPr lang="en-US" dirty="0"/>
              <a:t> cluster to get restaurant concentration in each neighborhood.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4691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89" y="827438"/>
            <a:ext cx="3865134" cy="631123"/>
          </a:xfrm>
        </p:spPr>
        <p:txBody>
          <a:bodyPr>
            <a:normAutofit fontScale="90000"/>
          </a:bodyPr>
          <a:lstStyle/>
          <a:p>
            <a:r>
              <a:rPr lang="en-US" dirty="0" smtClean="0"/>
              <a:t>Methodology</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9212" r="29212"/>
          <a:stretch>
            <a:fillRect/>
          </a:stretch>
        </p:blipFill>
        <p:spPr>
          <a:xfrm>
            <a:off x="6547870" y="1145135"/>
            <a:ext cx="4142919" cy="5033473"/>
          </a:xfrm>
        </p:spPr>
      </p:pic>
      <p:sp>
        <p:nvSpPr>
          <p:cNvPr id="4" name="Text Placeholder 3"/>
          <p:cNvSpPr>
            <a:spLocks noGrp="1"/>
          </p:cNvSpPr>
          <p:nvPr>
            <p:ph type="body" sz="half" idx="2"/>
          </p:nvPr>
        </p:nvSpPr>
        <p:spPr>
          <a:xfrm>
            <a:off x="941309" y="1657884"/>
            <a:ext cx="4391267" cy="2162086"/>
          </a:xfrm>
        </p:spPr>
        <p:txBody>
          <a:bodyPr>
            <a:normAutofit lnSpcReduction="10000"/>
          </a:bodyPr>
          <a:lstStyle/>
          <a:p>
            <a:r>
              <a:rPr lang="en-US" sz="1800" dirty="0">
                <a:solidFill>
                  <a:schemeClr val="bg1"/>
                </a:solidFill>
              </a:rPr>
              <a:t>Now that we have our data containing the neighborhoods and the coordinates ready we can plot the Map of Toronto with the neighborhoods superimposed on top. In this project we are looking mainly at boroughs having ‘Toronto’ and we use ‘folium’ to visualize our maps.</a:t>
            </a:r>
          </a:p>
          <a:p>
            <a:endParaRPr lang="en-US" dirty="0"/>
          </a:p>
        </p:txBody>
      </p:sp>
      <p:sp>
        <p:nvSpPr>
          <p:cNvPr id="5" name="TextBox 4"/>
          <p:cNvSpPr txBox="1"/>
          <p:nvPr/>
        </p:nvSpPr>
        <p:spPr>
          <a:xfrm>
            <a:off x="731301" y="4084890"/>
            <a:ext cx="4811282" cy="646331"/>
          </a:xfrm>
          <a:prstGeom prst="rect">
            <a:avLst/>
          </a:prstGeom>
          <a:noFill/>
        </p:spPr>
        <p:txBody>
          <a:bodyPr wrap="square" rtlCol="0">
            <a:spAutoFit/>
          </a:bodyPr>
          <a:lstStyle/>
          <a:p>
            <a:r>
              <a:rPr lang="en-US" dirty="0" smtClean="0">
                <a:solidFill>
                  <a:schemeClr val="bg1"/>
                </a:solidFill>
              </a:rPr>
              <a:t>Image on right shows the Map of Toronto</a:t>
            </a:r>
          </a:p>
          <a:p>
            <a:endParaRPr lang="en-US" dirty="0"/>
          </a:p>
        </p:txBody>
      </p:sp>
    </p:spTree>
    <p:extLst>
      <p:ext uri="{BB962C8B-B14F-4D97-AF65-F5344CB8AC3E}">
        <p14:creationId xmlns:p14="http://schemas.microsoft.com/office/powerpoint/2010/main" val="4287986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173</TotalTime>
  <Words>1167</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IBM Data Science Capstone Project</vt:lpstr>
      <vt:lpstr>Introduction</vt:lpstr>
      <vt:lpstr>Business Problem</vt:lpstr>
      <vt:lpstr>Target Audience</vt:lpstr>
      <vt:lpstr>Data acquisition and cleaning</vt:lpstr>
      <vt:lpstr>Data acquisition and cleaning</vt:lpstr>
      <vt:lpstr>Data acquisition and cleaning</vt:lpstr>
      <vt:lpstr>Data acquisition and cleaning</vt:lpstr>
      <vt:lpstr>Methodology</vt:lpstr>
      <vt:lpstr>Methodology (cont’d)</vt:lpstr>
      <vt:lpstr>Methodology(cont’d)</vt:lpstr>
      <vt:lpstr>Methodology (cont’d) </vt:lpstr>
      <vt:lpstr>Methodology (cont’d)</vt:lpstr>
      <vt:lpstr>Methodology (cont’d)</vt:lpstr>
      <vt:lpstr>Methodology (cont’d)</vt:lpstr>
      <vt:lpstr>Result</vt:lpstr>
      <vt:lpstr>Discussion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Zafreena Althaf</dc:creator>
  <cp:lastModifiedBy>Zafreena Althaf</cp:lastModifiedBy>
  <cp:revision>16</cp:revision>
  <dcterms:created xsi:type="dcterms:W3CDTF">2020-02-17T19:30:19Z</dcterms:created>
  <dcterms:modified xsi:type="dcterms:W3CDTF">2020-02-20T13:17:22Z</dcterms:modified>
</cp:coreProperties>
</file>