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5" r:id="rId2"/>
    <p:sldId id="256" r:id="rId3"/>
    <p:sldId id="260" r:id="rId4"/>
    <p:sldId id="262" r:id="rId5"/>
    <p:sldId id="261" r:id="rId6"/>
    <p:sldId id="263"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2027"/>
    <a:srgbClr val="B45750"/>
    <a:srgbClr val="9C242D"/>
    <a:srgbClr val="85200C"/>
    <a:srgbClr val="D79B95"/>
    <a:srgbClr val="D08982"/>
    <a:srgbClr val="E7C3BF"/>
    <a:srgbClr val="C0726C"/>
    <a:srgbClr val="D5968F"/>
    <a:srgbClr val="BB67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60"/>
  </p:normalViewPr>
  <p:slideViewPr>
    <p:cSldViewPr snapToGrid="0">
      <p:cViewPr varScale="1">
        <p:scale>
          <a:sx n="84" d="100"/>
          <a:sy n="84" d="100"/>
        </p:scale>
        <p:origin x="706"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2E069-327B-401A-8A13-079D51B539DE}" type="datetimeFigureOut">
              <a:rPr lang="en-IN" smtClean="0"/>
              <a:t>27-10-2024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3D3D0-5C39-479C-B8FB-E0E332D0C3BC}" type="slidenum">
              <a:rPr lang="en-IN" smtClean="0"/>
              <a:t>‹#›</a:t>
            </a:fld>
            <a:endParaRPr lang="en-IN"/>
          </a:p>
        </p:txBody>
      </p:sp>
    </p:spTree>
    <p:extLst>
      <p:ext uri="{BB962C8B-B14F-4D97-AF65-F5344CB8AC3E}">
        <p14:creationId xmlns:p14="http://schemas.microsoft.com/office/powerpoint/2010/main" val="263891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126286ab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28126286ab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g28126286ab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solidFill>
                  <a:srgbClr val="000000"/>
                </a:solidFill>
              </a:rPr>
              <a:t>1</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83D3D0-5C39-479C-B8FB-E0E332D0C3BC}" type="slidenum">
              <a:rPr lang="en-IN" smtClean="0"/>
              <a:t>3</a:t>
            </a:fld>
            <a:endParaRPr lang="en-IN"/>
          </a:p>
        </p:txBody>
      </p:sp>
    </p:spTree>
    <p:extLst>
      <p:ext uri="{BB962C8B-B14F-4D97-AF65-F5344CB8AC3E}">
        <p14:creationId xmlns:p14="http://schemas.microsoft.com/office/powerpoint/2010/main" val="183991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83D3D0-5C39-479C-B8FB-E0E332D0C3BC}" type="slidenum">
              <a:rPr lang="en-IN" smtClean="0"/>
              <a:t>6</a:t>
            </a:fld>
            <a:endParaRPr lang="en-IN"/>
          </a:p>
        </p:txBody>
      </p:sp>
    </p:spTree>
    <p:extLst>
      <p:ext uri="{BB962C8B-B14F-4D97-AF65-F5344CB8AC3E}">
        <p14:creationId xmlns:p14="http://schemas.microsoft.com/office/powerpoint/2010/main" val="316031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A5A0-0475-6A6F-E6DA-8B5106627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7BC265-DB2C-5984-454D-6356B817E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314AAB-B9CC-39DB-AB84-6353A5F131B3}"/>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19D11BEB-28D4-4C09-EAB9-13989DE4A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285C6-0467-E439-334F-3B68B2658FC5}"/>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84744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2743-7AB0-D704-FAF3-E4541AD379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832345-CD77-C4A3-0209-42230437D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88A28-3405-8A86-642C-774539398D73}"/>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3E5C0530-945C-9524-F281-14F991091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54FB4-274D-BBB7-37AB-231D942EF617}"/>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381952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E54409-8F1C-E0CB-A398-1FE1BD0EE7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884DE4-1B7B-572E-2E0F-194495208D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89295C-4112-2387-24A8-3DDC171C52F5}"/>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41D83F3A-83DF-4B53-D380-5A4CF28A9F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7267F-7C60-13C9-BDF3-71D289375E62}"/>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924749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Presentation Cover Slide">
  <p:cSld name="1_Presentation Cover Slide">
    <p:spTree>
      <p:nvGrpSpPr>
        <p:cNvPr id="1" name="Shape 89"/>
        <p:cNvGrpSpPr/>
        <p:nvPr/>
      </p:nvGrpSpPr>
      <p:grpSpPr>
        <a:xfrm>
          <a:off x="0" y="0"/>
          <a:ext cx="0" cy="0"/>
          <a:chOff x="0" y="0"/>
          <a:chExt cx="0" cy="0"/>
        </a:xfrm>
      </p:grpSpPr>
      <p:pic>
        <p:nvPicPr>
          <p:cNvPr id="90" name="Google Shape;90;p149"/>
          <p:cNvPicPr preferRelativeResize="0"/>
          <p:nvPr/>
        </p:nvPicPr>
        <p:blipFill rotWithShape="1">
          <a:blip r:embed="rId2">
            <a:alphaModFix/>
          </a:blip>
          <a:srcRect l="21564" r="21596"/>
          <a:stretch/>
        </p:blipFill>
        <p:spPr>
          <a:xfrm>
            <a:off x="6095912" y="1"/>
            <a:ext cx="4547938" cy="6857999"/>
          </a:xfrm>
          <a:prstGeom prst="rect">
            <a:avLst/>
          </a:prstGeom>
          <a:noFill/>
          <a:ln>
            <a:noFill/>
          </a:ln>
        </p:spPr>
      </p:pic>
      <p:pic>
        <p:nvPicPr>
          <p:cNvPr id="91" name="Google Shape;91;p149" descr="A picture containing sword&#10;&#10;Description automatically generated"/>
          <p:cNvPicPr preferRelativeResize="0"/>
          <p:nvPr/>
        </p:nvPicPr>
        <p:blipFill rotWithShape="1">
          <a:blip r:embed="rId3">
            <a:alphaModFix/>
          </a:blip>
          <a:srcRect l="9273" t="2373" r="18825" b="5951"/>
          <a:stretch/>
        </p:blipFill>
        <p:spPr>
          <a:xfrm>
            <a:off x="6096000" y="2166707"/>
            <a:ext cx="6096000" cy="4506198"/>
          </a:xfrm>
          <a:prstGeom prst="rect">
            <a:avLst/>
          </a:prstGeom>
          <a:noFill/>
          <a:ln>
            <a:noFill/>
          </a:ln>
        </p:spPr>
      </p:pic>
      <p:sp>
        <p:nvSpPr>
          <p:cNvPr id="92" name="Google Shape;92;p149"/>
          <p:cNvSpPr txBox="1">
            <a:spLocks noGrp="1"/>
          </p:cNvSpPr>
          <p:nvPr>
            <p:ph type="title"/>
          </p:nvPr>
        </p:nvSpPr>
        <p:spPr>
          <a:xfrm>
            <a:off x="499533" y="1852841"/>
            <a:ext cx="4810276" cy="30699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7A0019"/>
              </a:buClr>
              <a:buSzPts val="4000"/>
              <a:buFont typeface="Newsreader Light"/>
              <a:buNone/>
              <a:defRPr sz="4000" b="0" i="0">
                <a:solidFill>
                  <a:srgbClr val="7A0019"/>
                </a:solidFill>
                <a:latin typeface="Newsreader Light"/>
                <a:ea typeface="Newsreader Light"/>
                <a:cs typeface="Newsreader Light"/>
                <a:sym typeface="Newsreader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9"/>
          <p:cNvSpPr txBox="1">
            <a:spLocks noGrp="1"/>
          </p:cNvSpPr>
          <p:nvPr>
            <p:ph type="body" idx="1"/>
          </p:nvPr>
        </p:nvSpPr>
        <p:spPr>
          <a:xfrm>
            <a:off x="485839" y="499533"/>
            <a:ext cx="4810125" cy="6778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1A1A1A"/>
              </a:buClr>
              <a:buSzPts val="1800"/>
              <a:buNone/>
              <a:defRPr sz="1800" b="1" i="0">
                <a:solidFill>
                  <a:srgbClr val="1A1A1A"/>
                </a:solidFill>
                <a:latin typeface="Open Sans SemiBold"/>
                <a:ea typeface="Open Sans SemiBold"/>
                <a:cs typeface="Open Sans SemiBold"/>
                <a:sym typeface="Open Sans SemiBold"/>
              </a:defRPr>
            </a:lvl1pPr>
            <a:lvl2pPr marL="914400" lvl="1" indent="-228600" algn="l">
              <a:lnSpc>
                <a:spcPct val="90000"/>
              </a:lnSpc>
              <a:spcBef>
                <a:spcPts val="500"/>
              </a:spcBef>
              <a:spcAft>
                <a:spcPts val="0"/>
              </a:spcAft>
              <a:buClr>
                <a:schemeClr val="dk2"/>
              </a:buClr>
              <a:buSzPts val="1600"/>
              <a:buNone/>
              <a:defRPr/>
            </a:lvl2pPr>
            <a:lvl3pPr marL="1371600" lvl="2" indent="-228600" algn="l">
              <a:lnSpc>
                <a:spcPct val="90000"/>
              </a:lnSpc>
              <a:spcBef>
                <a:spcPts val="500"/>
              </a:spcBef>
              <a:spcAft>
                <a:spcPts val="0"/>
              </a:spcAft>
              <a:buClr>
                <a:schemeClr val="dk2"/>
              </a:buClr>
              <a:buSzPts val="2000"/>
              <a:buNone/>
              <a:defRPr/>
            </a:lvl3pPr>
            <a:lvl4pPr marL="1828800" lvl="3" indent="-228600" algn="l">
              <a:lnSpc>
                <a:spcPct val="90000"/>
              </a:lnSpc>
              <a:spcBef>
                <a:spcPts val="500"/>
              </a:spcBef>
              <a:spcAft>
                <a:spcPts val="0"/>
              </a:spcAft>
              <a:buClr>
                <a:schemeClr val="dk2"/>
              </a:buClr>
              <a:buSzPts val="1400"/>
              <a:buNone/>
              <a:defRPr/>
            </a:lvl4pPr>
            <a:lvl5pPr marL="2286000" lvl="4" indent="-228600" algn="l">
              <a:lnSpc>
                <a:spcPct val="90000"/>
              </a:lnSpc>
              <a:spcBef>
                <a:spcPts val="500"/>
              </a:spcBef>
              <a:spcAft>
                <a:spcPts val="0"/>
              </a:spcAft>
              <a:buClr>
                <a:schemeClr val="dk2"/>
              </a:buClr>
              <a:buSzPts val="9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94" name="Google Shape;94;p149"/>
          <p:cNvGrpSpPr/>
          <p:nvPr/>
        </p:nvGrpSpPr>
        <p:grpSpPr>
          <a:xfrm>
            <a:off x="10649000" y="2947502"/>
            <a:ext cx="1543000" cy="3910498"/>
            <a:chOff x="7601000" y="2947500"/>
            <a:chExt cx="1543000" cy="3910498"/>
          </a:xfrm>
        </p:grpSpPr>
        <p:sp>
          <p:nvSpPr>
            <p:cNvPr id="95" name="Google Shape;95;p149"/>
            <p:cNvSpPr/>
            <p:nvPr/>
          </p:nvSpPr>
          <p:spPr>
            <a:xfrm>
              <a:off x="7601000" y="4075043"/>
              <a:ext cx="1543000" cy="2782955"/>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96" name="Google Shape;96;p149" descr="A picture containing shape&#10;&#10;Description automatically generated"/>
            <p:cNvPicPr preferRelativeResize="0"/>
            <p:nvPr/>
          </p:nvPicPr>
          <p:blipFill rotWithShape="1">
            <a:blip r:embed="rId4">
              <a:alphaModFix/>
            </a:blip>
            <a:srcRect/>
            <a:stretch/>
          </p:blipFill>
          <p:spPr>
            <a:xfrm>
              <a:off x="7601872" y="2947500"/>
              <a:ext cx="1541254" cy="2418913"/>
            </a:xfrm>
            <a:prstGeom prst="rect">
              <a:avLst/>
            </a:prstGeom>
            <a:noFill/>
            <a:ln>
              <a:noFill/>
            </a:ln>
          </p:spPr>
        </p:pic>
      </p:grpSp>
      <p:pic>
        <p:nvPicPr>
          <p:cNvPr id="97" name="Google Shape;97;p149"/>
          <p:cNvPicPr preferRelativeResize="0"/>
          <p:nvPr/>
        </p:nvPicPr>
        <p:blipFill rotWithShape="1">
          <a:blip r:embed="rId5">
            <a:alphaModFix/>
          </a:blip>
          <a:srcRect/>
          <a:stretch/>
        </p:blipFill>
        <p:spPr>
          <a:xfrm>
            <a:off x="499533" y="5778162"/>
            <a:ext cx="3128868" cy="604236"/>
          </a:xfrm>
          <a:prstGeom prst="rect">
            <a:avLst/>
          </a:prstGeom>
          <a:noFill/>
          <a:ln>
            <a:noFill/>
          </a:ln>
        </p:spPr>
      </p:pic>
      <p:pic>
        <p:nvPicPr>
          <p:cNvPr id="98" name="Google Shape;98;p149" descr="Shape&#10;&#10;Description automatically generated"/>
          <p:cNvPicPr preferRelativeResize="0"/>
          <p:nvPr/>
        </p:nvPicPr>
        <p:blipFill rotWithShape="1">
          <a:blip r:embed="rId6">
            <a:alphaModFix/>
          </a:blip>
          <a:srcRect/>
          <a:stretch/>
        </p:blipFill>
        <p:spPr>
          <a:xfrm>
            <a:off x="10650746" y="758240"/>
            <a:ext cx="1541254" cy="3091070"/>
          </a:xfrm>
          <a:prstGeom prst="rect">
            <a:avLst/>
          </a:prstGeom>
          <a:noFill/>
          <a:ln>
            <a:noFill/>
          </a:ln>
        </p:spPr>
      </p:pic>
      <p:sp>
        <p:nvSpPr>
          <p:cNvPr id="99" name="Google Shape;99;p149"/>
          <p:cNvSpPr/>
          <p:nvPr/>
        </p:nvSpPr>
        <p:spPr>
          <a:xfrm>
            <a:off x="10658074" y="0"/>
            <a:ext cx="1543000" cy="2782955"/>
          </a:xfrm>
          <a:prstGeom prst="rect">
            <a:avLst/>
          </a:prstGeom>
          <a:solidFill>
            <a:srgbClr val="7A00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36641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4BF11-2EA0-D0EE-3BCB-DE299D1324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5979C-7179-006E-4969-4BA15BFF81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18B2E-CBF8-24F4-3946-324B7F98724C}"/>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674AF66C-FC51-B629-4BE3-5251C7AC5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FA2F5-6AA0-2DE3-8BB6-439626A1BFA9}"/>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143300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6E3E-279B-21A8-8C94-C1017AD0D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3DB8B8-76D4-81A2-97D8-BB1217398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21DAA-A88C-8DC2-45EA-BFDD70A9CBC8}"/>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BFD922F5-BBF3-53CD-8740-A9024C449C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C72C7-ACF9-5A76-ED41-91CC3EE38620}"/>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416848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C235-289D-6089-FCEA-CCBCC48742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EEDC3-F981-56EF-409F-B52448C6BD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1B919D-FF6D-955E-D19B-52B24ED99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6A89DD-31EE-0846-4243-B7899D9EFC01}"/>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6" name="Footer Placeholder 5">
            <a:extLst>
              <a:ext uri="{FF2B5EF4-FFF2-40B4-BE49-F238E27FC236}">
                <a16:creationId xmlns:a16="http://schemas.microsoft.com/office/drawing/2014/main" id="{1FF238D0-E32C-3104-282E-6B388619DD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F3178-1FFA-F9C4-5944-E6F5C01C813E}"/>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180096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0AD5-9BEC-BE1F-8628-E3854F3726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5B6D35-5DFF-C5BD-C956-20AB9483A7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5207E-3056-BC79-0C84-7C5EAB238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58964-F2A9-C719-F398-CBB90FA145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73ADC-E45F-CD0E-42D9-5B3DE4791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39A215-D266-7E2E-75A5-2E6BC18220D2}"/>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8" name="Footer Placeholder 7">
            <a:extLst>
              <a:ext uri="{FF2B5EF4-FFF2-40B4-BE49-F238E27FC236}">
                <a16:creationId xmlns:a16="http://schemas.microsoft.com/office/drawing/2014/main" id="{365AA23C-69FE-A020-8DCB-3ECD24636E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EA2994-A238-F325-A19B-F1B7B457078B}"/>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1682481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F349E-F5AA-5763-41AD-FCFF33C280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7D9797-F1C9-6F5D-775A-38F26C23D44E}"/>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4" name="Footer Placeholder 3">
            <a:extLst>
              <a:ext uri="{FF2B5EF4-FFF2-40B4-BE49-F238E27FC236}">
                <a16:creationId xmlns:a16="http://schemas.microsoft.com/office/drawing/2014/main" id="{8DAE15B1-426E-4A9A-6379-11DC6149AF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D9A1D7-8688-89AE-0617-B5D84CE6D82E}"/>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1257207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EC7C6-5B82-D21E-69E2-8DD6EA14F134}"/>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3" name="Footer Placeholder 2">
            <a:extLst>
              <a:ext uri="{FF2B5EF4-FFF2-40B4-BE49-F238E27FC236}">
                <a16:creationId xmlns:a16="http://schemas.microsoft.com/office/drawing/2014/main" id="{0B41BF89-7944-84D9-A083-4565CBB875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8B0876-5EAF-2016-F33C-ECF85DBB8E8C}"/>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8907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2DBF-138E-4049-A6E4-7AF70B11C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949956-A77E-5E6D-6E64-52D9CE58C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F752D3-D2FE-72B4-B75B-DDD321643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5ECCD-C55D-80C9-3971-94A9EB23160F}"/>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6" name="Footer Placeholder 5">
            <a:extLst>
              <a:ext uri="{FF2B5EF4-FFF2-40B4-BE49-F238E27FC236}">
                <a16:creationId xmlns:a16="http://schemas.microsoft.com/office/drawing/2014/main" id="{4B5702BC-AC9E-29A6-E32E-8D4CE0744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6BE9DC-6E3F-08B2-E2BD-E229169E9FF4}"/>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365971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F956D-625E-1342-7D64-DA3960BA3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C8232D-D9D8-E6C8-DB09-3EB432784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F6F1FD-E30F-E5F7-2BC7-6E87D9408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76028-F139-0196-2F03-EC74622CE5FE}"/>
              </a:ext>
            </a:extLst>
          </p:cNvPr>
          <p:cNvSpPr>
            <a:spLocks noGrp="1"/>
          </p:cNvSpPr>
          <p:nvPr>
            <p:ph type="dt" sz="half" idx="10"/>
          </p:nvPr>
        </p:nvSpPr>
        <p:spPr/>
        <p:txBody>
          <a:bodyPr/>
          <a:lstStyle/>
          <a:p>
            <a:fld id="{865557D0-421D-4595-966F-9C8081A42C51}" type="datetimeFigureOut">
              <a:rPr lang="en-IN" smtClean="0"/>
              <a:t>27-10-2024</a:t>
            </a:fld>
            <a:endParaRPr lang="en-IN"/>
          </a:p>
        </p:txBody>
      </p:sp>
      <p:sp>
        <p:nvSpPr>
          <p:cNvPr id="6" name="Footer Placeholder 5">
            <a:extLst>
              <a:ext uri="{FF2B5EF4-FFF2-40B4-BE49-F238E27FC236}">
                <a16:creationId xmlns:a16="http://schemas.microsoft.com/office/drawing/2014/main" id="{A9B70178-ED00-8386-A664-AC08329E95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650058-4CC0-464A-7BF5-21DAA652E89B}"/>
              </a:ext>
            </a:extLst>
          </p:cNvPr>
          <p:cNvSpPr>
            <a:spLocks noGrp="1"/>
          </p:cNvSpPr>
          <p:nvPr>
            <p:ph type="sldNum" sz="quarter" idx="12"/>
          </p:nvPr>
        </p:nvSpPr>
        <p:spPr/>
        <p:txBody>
          <a:bodyPr/>
          <a:lstStyle/>
          <a:p>
            <a:fld id="{6588F907-E97B-4A41-BAB5-112B14844761}" type="slidenum">
              <a:rPr lang="en-IN" smtClean="0"/>
              <a:t>‹#›</a:t>
            </a:fld>
            <a:endParaRPr lang="en-IN"/>
          </a:p>
        </p:txBody>
      </p:sp>
    </p:spTree>
    <p:extLst>
      <p:ext uri="{BB962C8B-B14F-4D97-AF65-F5344CB8AC3E}">
        <p14:creationId xmlns:p14="http://schemas.microsoft.com/office/powerpoint/2010/main" val="335630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0F806-6A24-2068-0C8A-362CD0D9C0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790E87-B7B8-8E98-B6F1-BE0ADE42A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3E378D-F2B1-3A0E-21A2-28F8631BF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557D0-421D-4595-966F-9C8081A42C51}" type="datetimeFigureOut">
              <a:rPr lang="en-IN" smtClean="0"/>
              <a:t>27-10-2024</a:t>
            </a:fld>
            <a:endParaRPr lang="en-IN"/>
          </a:p>
        </p:txBody>
      </p:sp>
      <p:sp>
        <p:nvSpPr>
          <p:cNvPr id="5" name="Footer Placeholder 4">
            <a:extLst>
              <a:ext uri="{FF2B5EF4-FFF2-40B4-BE49-F238E27FC236}">
                <a16:creationId xmlns:a16="http://schemas.microsoft.com/office/drawing/2014/main" id="{7E3EC531-0105-9720-DF45-5255ACB2D0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8340C0-673C-1DCB-A9E7-D2F0BF653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88F907-E97B-4A41-BAB5-112B14844761}" type="slidenum">
              <a:rPr lang="en-IN" smtClean="0"/>
              <a:t>‹#›</a:t>
            </a:fld>
            <a:endParaRPr lang="en-IN"/>
          </a:p>
        </p:txBody>
      </p:sp>
    </p:spTree>
    <p:extLst>
      <p:ext uri="{BB962C8B-B14F-4D97-AF65-F5344CB8AC3E}">
        <p14:creationId xmlns:p14="http://schemas.microsoft.com/office/powerpoint/2010/main" val="1835373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8126286abb_0_0"/>
          <p:cNvSpPr txBox="1">
            <a:spLocks noGrp="1"/>
          </p:cNvSpPr>
          <p:nvPr>
            <p:ph type="title"/>
          </p:nvPr>
        </p:nvSpPr>
        <p:spPr>
          <a:xfrm>
            <a:off x="219456" y="728129"/>
            <a:ext cx="5724144" cy="306992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Newsreader Light"/>
              <a:buNone/>
            </a:pPr>
            <a:r>
              <a:rPr lang="en-US" sz="3600" b="1" dirty="0">
                <a:latin typeface="Times New Roman" panose="02020603050405020304" pitchFamily="18" charset="0"/>
                <a:cs typeface="Times New Roman" panose="02020603050405020304" pitchFamily="18" charset="0"/>
              </a:rPr>
              <a:t>Predictive Analytics for premium users' acquisition: Insights, modelling and measurable Impact</a:t>
            </a:r>
            <a:endParaRPr sz="3600" b="1" dirty="0">
              <a:latin typeface="Times New Roman" panose="02020603050405020304" pitchFamily="18" charset="0"/>
              <a:ea typeface="Newsreader"/>
              <a:cs typeface="Times New Roman" panose="02020603050405020304" pitchFamily="18" charset="0"/>
              <a:sym typeface="Newsreader"/>
            </a:endParaRPr>
          </a:p>
        </p:txBody>
      </p:sp>
      <p:sp>
        <p:nvSpPr>
          <p:cNvPr id="243" name="Google Shape;243;g28126286abb_0_0"/>
          <p:cNvSpPr txBox="1">
            <a:spLocks noGrp="1"/>
          </p:cNvSpPr>
          <p:nvPr>
            <p:ph type="body" idx="1"/>
          </p:nvPr>
        </p:nvSpPr>
        <p:spPr>
          <a:xfrm>
            <a:off x="82296" y="4645153"/>
            <a:ext cx="6096000" cy="91222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00B0F0"/>
              </a:buClr>
              <a:buSzPts val="7200"/>
              <a:buNone/>
            </a:pPr>
            <a:r>
              <a:rPr lang="en-IN" sz="1600" dirty="0">
                <a:solidFill>
                  <a:srgbClr val="882027"/>
                </a:solidFill>
                <a:latin typeface="Times New Roman" panose="02020603050405020304" pitchFamily="18" charset="0"/>
                <a:ea typeface="Open Sans Light"/>
                <a:cs typeface="Times New Roman" panose="02020603050405020304" pitchFamily="18" charset="0"/>
                <a:sym typeface="Open Sans Light"/>
              </a:rPr>
              <a:t>Made by Group 8: </a:t>
            </a:r>
          </a:p>
          <a:p>
            <a:pPr marL="0" lvl="0" indent="0" algn="l" rtl="0">
              <a:lnSpc>
                <a:spcPct val="90000"/>
              </a:lnSpc>
              <a:spcBef>
                <a:spcPts val="1000"/>
              </a:spcBef>
              <a:spcAft>
                <a:spcPts val="0"/>
              </a:spcAft>
              <a:buClr>
                <a:srgbClr val="00B0F0"/>
              </a:buClr>
              <a:buSzPts val="7200"/>
              <a:buNone/>
            </a:pPr>
            <a:r>
              <a:rPr lang="en-IN" sz="1600" dirty="0">
                <a:solidFill>
                  <a:srgbClr val="882027"/>
                </a:solidFill>
                <a:latin typeface="Times New Roman" panose="02020603050405020304" pitchFamily="18" charset="0"/>
                <a:ea typeface="Open Sans Light"/>
                <a:cs typeface="Times New Roman" panose="02020603050405020304" pitchFamily="18" charset="0"/>
                <a:sym typeface="Open Sans Light"/>
              </a:rPr>
              <a:t>Dharmpal Jhala, Hsu Ya Chin, Raman Choudhary, Zafrin Ahmed</a:t>
            </a:r>
            <a:endParaRPr sz="1600" dirty="0">
              <a:solidFill>
                <a:srgbClr val="882027"/>
              </a:solidFill>
              <a:latin typeface="Times New Roman" panose="02020603050405020304" pitchFamily="18" charset="0"/>
              <a:ea typeface="Open Sans Light"/>
              <a:cs typeface="Times New Roman" panose="02020603050405020304" pitchFamily="18" charset="0"/>
              <a:sym typeface="Open Sans Light"/>
            </a:endParaRPr>
          </a:p>
        </p:txBody>
      </p:sp>
      <p:sp>
        <p:nvSpPr>
          <p:cNvPr id="244" name="Google Shape;244;g28126286abb_0_0"/>
          <p:cNvSpPr txBox="1"/>
          <p:nvPr/>
        </p:nvSpPr>
        <p:spPr>
          <a:xfrm>
            <a:off x="420500" y="99900"/>
            <a:ext cx="5428500" cy="495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1" u="none" strike="noStrike" cap="none">
              <a:solidFill>
                <a:srgbClr val="8ABDC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99ADF1D3-25AB-193A-422F-FA0433219D68}"/>
              </a:ext>
            </a:extLst>
          </p:cNvPr>
          <p:cNvGrpSpPr/>
          <p:nvPr/>
        </p:nvGrpSpPr>
        <p:grpSpPr>
          <a:xfrm>
            <a:off x="347471" y="1066803"/>
            <a:ext cx="3937249" cy="4977380"/>
            <a:chOff x="347472" y="866596"/>
            <a:chExt cx="5030406" cy="3031127"/>
          </a:xfrm>
        </p:grpSpPr>
        <p:sp>
          <p:nvSpPr>
            <p:cNvPr id="12" name="Rectangle: Rounded Corners 11">
              <a:extLst>
                <a:ext uri="{FF2B5EF4-FFF2-40B4-BE49-F238E27FC236}">
                  <a16:creationId xmlns:a16="http://schemas.microsoft.com/office/drawing/2014/main" id="{B23CD878-A78F-07A9-81E4-48349055D9C8}"/>
                </a:ext>
              </a:extLst>
            </p:cNvPr>
            <p:cNvSpPr/>
            <p:nvPr/>
          </p:nvSpPr>
          <p:spPr>
            <a:xfrm>
              <a:off x="347472" y="1115567"/>
              <a:ext cx="5030406" cy="2782156"/>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9D24AF72-8BE5-902E-C4B4-C2F1CC0D9027}"/>
                </a:ext>
              </a:extLst>
            </p:cNvPr>
            <p:cNvSpPr/>
            <p:nvPr/>
          </p:nvSpPr>
          <p:spPr>
            <a:xfrm>
              <a:off x="1805960" y="866596"/>
              <a:ext cx="2167127" cy="393742"/>
            </a:xfrm>
            <a:prstGeom prst="roundRect">
              <a:avLst/>
            </a:prstGeom>
            <a:ln w="38100">
              <a:solidFill>
                <a:srgbClr val="9C242D"/>
              </a:solidFill>
            </a:ln>
            <a:effectLst>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Initial State</a:t>
              </a:r>
            </a:p>
          </p:txBody>
        </p:sp>
        <p:sp>
          <p:nvSpPr>
            <p:cNvPr id="14" name="TextBox 13">
              <a:extLst>
                <a:ext uri="{FF2B5EF4-FFF2-40B4-BE49-F238E27FC236}">
                  <a16:creationId xmlns:a16="http://schemas.microsoft.com/office/drawing/2014/main" id="{C293043B-A1F5-41D9-26A7-EF2FD69831E4}"/>
                </a:ext>
              </a:extLst>
            </p:cNvPr>
            <p:cNvSpPr txBox="1"/>
            <p:nvPr/>
          </p:nvSpPr>
          <p:spPr>
            <a:xfrm>
              <a:off x="547090" y="1420850"/>
              <a:ext cx="3601239" cy="2399103"/>
            </a:xfrm>
            <a:prstGeom prst="rect">
              <a:avLst/>
            </a:prstGeom>
            <a:noFill/>
          </p:spPr>
          <p:txBody>
            <a:bodyPr wrap="square" rtlCol="0">
              <a:spAutoFit/>
            </a:bodyPr>
            <a:lstStyle/>
            <a:p>
              <a:pPr marL="285750" indent="-285750" algn="just">
                <a:buFont typeface="Arial" panose="020B0604020202020204" pitchFamily="34" charset="0"/>
                <a:buChar char="•"/>
              </a:pPr>
              <a:r>
                <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rPr>
                <a:t>Website XYZ, a music-listening social networking platform, operates on a freemium model, offering basic services for free and premium features through a monthly subscription. They </a:t>
              </a:r>
              <a:r>
                <a:rPr lang="en-US" sz="1250" b="1" kern="100" dirty="0">
                  <a:effectLst/>
                  <a:latin typeface="Times New Roman" panose="02020603050405020304" pitchFamily="18" charset="0"/>
                  <a:ea typeface="PMingLiU" panose="02020500000000000000" pitchFamily="18" charset="-120"/>
                  <a:cs typeface="Times New Roman" panose="02020603050405020304" pitchFamily="18" charset="0"/>
                </a:rPr>
                <a:t>aim to predict </a:t>
              </a:r>
              <a:r>
                <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rPr>
                <a:t>the likely </a:t>
              </a:r>
              <a:r>
                <a:rPr lang="en-US" sz="1250" b="1" kern="100" dirty="0">
                  <a:effectLst/>
                  <a:latin typeface="Times New Roman" panose="02020603050405020304" pitchFamily="18" charset="0"/>
                  <a:ea typeface="PMingLiU" panose="02020500000000000000" pitchFamily="18" charset="-120"/>
                  <a:cs typeface="Times New Roman" panose="02020603050405020304" pitchFamily="18" charset="0"/>
                </a:rPr>
                <a:t>adopters</a:t>
              </a:r>
              <a:r>
                <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rPr>
                <a:t> and </a:t>
              </a:r>
              <a:r>
                <a:rPr lang="en-US" sz="1250" b="1" kern="100" dirty="0">
                  <a:effectLst/>
                  <a:latin typeface="Times New Roman" panose="02020603050405020304" pitchFamily="18" charset="0"/>
                  <a:ea typeface="PMingLiU" panose="02020500000000000000" pitchFamily="18" charset="-120"/>
                  <a:cs typeface="Times New Roman" panose="02020603050405020304" pitchFamily="18" charset="0"/>
                </a:rPr>
                <a:t>convert</a:t>
              </a:r>
              <a:r>
                <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rPr>
                <a:t> more free users to premium subscribers.</a:t>
              </a:r>
            </a:p>
            <a:p>
              <a:pPr marL="285750" indent="-285750" algn="just">
                <a:buFont typeface="Arial" panose="020B0604020202020204" pitchFamily="34" charset="0"/>
                <a:buChar char="•"/>
              </a:pPr>
              <a:endPar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US" sz="125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The </a:t>
              </a:r>
              <a:r>
                <a:rPr lang="en-IN" sz="1250" b="1" kern="100" dirty="0">
                  <a:effectLst/>
                  <a:latin typeface="Times New Roman" panose="02020603050405020304" pitchFamily="18" charset="0"/>
                  <a:ea typeface="PMingLiU" panose="02020500000000000000" pitchFamily="18" charset="-120"/>
                  <a:cs typeface="Times New Roman" panose="02020603050405020304" pitchFamily="18" charset="0"/>
                </a:rPr>
                <a:t>Marketing Team</a:t>
              </a: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 is responsible for attracting new premium subscribers through promotional campaigns. </a:t>
              </a:r>
              <a:r>
                <a:rPr lang="en-IN" sz="1250" b="1" kern="100" dirty="0">
                  <a:effectLst/>
                  <a:latin typeface="Times New Roman" panose="02020603050405020304" pitchFamily="18" charset="0"/>
                  <a:ea typeface="PMingLiU" panose="02020500000000000000" pitchFamily="18" charset="-120"/>
                  <a:cs typeface="Times New Roman" panose="02020603050405020304" pitchFamily="18" charset="0"/>
                </a:rPr>
                <a:t>Free-tier users </a:t>
              </a: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enjoy basic services but have not yet converted to premium subscription. The </a:t>
              </a:r>
              <a:r>
                <a:rPr lang="en-IN" sz="1250" b="1" kern="100" dirty="0">
                  <a:effectLst/>
                  <a:latin typeface="Times New Roman" panose="02020603050405020304" pitchFamily="18" charset="0"/>
                  <a:ea typeface="PMingLiU" panose="02020500000000000000" pitchFamily="18" charset="-120"/>
                  <a:cs typeface="Times New Roman" panose="02020603050405020304" pitchFamily="18" charset="0"/>
                </a:rPr>
                <a:t>Data</a:t>
              </a: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IN" sz="1250" b="1" kern="100" dirty="0">
                  <a:effectLst/>
                  <a:latin typeface="Times New Roman" panose="02020603050405020304" pitchFamily="18" charset="0"/>
                  <a:ea typeface="PMingLiU" panose="02020500000000000000" pitchFamily="18" charset="-120"/>
                  <a:cs typeface="Times New Roman" panose="02020603050405020304" pitchFamily="18" charset="0"/>
                </a:rPr>
                <a:t>Analytics Team </a:t>
              </a: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is</a:t>
              </a:r>
              <a:r>
                <a:rPr lang="en-IN" sz="1250" b="1" kern="100" dirty="0">
                  <a:effectLst/>
                  <a:latin typeface="Times New Roman" panose="02020603050405020304" pitchFamily="18" charset="0"/>
                  <a:ea typeface="PMingLiU" panose="02020500000000000000" pitchFamily="18" charset="-120"/>
                  <a:cs typeface="Times New Roman" panose="02020603050405020304" pitchFamily="18" charset="0"/>
                </a:rPr>
                <a:t> </a:t>
              </a:r>
              <a:r>
                <a:rPr lang="en-IN" sz="1250" kern="100" dirty="0">
                  <a:effectLst/>
                  <a:latin typeface="Times New Roman" panose="02020603050405020304" pitchFamily="18" charset="0"/>
                  <a:ea typeface="PMingLiU" panose="02020500000000000000" pitchFamily="18" charset="-120"/>
                  <a:cs typeface="Times New Roman" panose="02020603050405020304" pitchFamily="18" charset="0"/>
                </a:rPr>
                <a:t> working to improve conversion rate</a:t>
              </a:r>
            </a:p>
            <a:p>
              <a:endParaRPr lang="en-IN" sz="125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E1CB6300-21AD-E8F3-6C87-AC73A8D2E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1148" y="1734500"/>
              <a:ext cx="809508" cy="455609"/>
            </a:xfrm>
            <a:prstGeom prst="rect">
              <a:avLst/>
            </a:prstGeom>
          </p:spPr>
        </p:pic>
        <p:pic>
          <p:nvPicPr>
            <p:cNvPr id="24" name="Picture 23">
              <a:extLst>
                <a:ext uri="{FF2B5EF4-FFF2-40B4-BE49-F238E27FC236}">
                  <a16:creationId xmlns:a16="http://schemas.microsoft.com/office/drawing/2014/main" id="{38248053-6F1E-7C60-B58C-77E9D8A17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148" y="2953554"/>
              <a:ext cx="1006371" cy="455609"/>
            </a:xfrm>
            <a:prstGeom prst="rect">
              <a:avLst/>
            </a:prstGeom>
          </p:spPr>
        </p:pic>
      </p:grpSp>
      <p:sp>
        <p:nvSpPr>
          <p:cNvPr id="38" name="TextBox 37">
            <a:extLst>
              <a:ext uri="{FF2B5EF4-FFF2-40B4-BE49-F238E27FC236}">
                <a16:creationId xmlns:a16="http://schemas.microsoft.com/office/drawing/2014/main" id="{E5FB2A55-E0D3-C40A-5B45-4C6074DBAB25}"/>
              </a:ext>
            </a:extLst>
          </p:cNvPr>
          <p:cNvSpPr txBox="1"/>
          <p:nvPr/>
        </p:nvSpPr>
        <p:spPr>
          <a:xfrm>
            <a:off x="4186428" y="187821"/>
            <a:ext cx="3386327" cy="584775"/>
          </a:xfrm>
          <a:prstGeom prst="rect">
            <a:avLst/>
          </a:prstGeom>
          <a:noFill/>
        </p:spPr>
        <p:txBody>
          <a:bodyPr wrap="square" rtlCol="0">
            <a:spAutoFit/>
          </a:bodyPr>
          <a:lstStyle/>
          <a:p>
            <a:pPr algn="ctr"/>
            <a:r>
              <a:rPr lang="en-IN" sz="3200" b="1" dirty="0">
                <a:solidFill>
                  <a:srgbClr val="9C242D"/>
                </a:solidFill>
                <a:latin typeface="Times New Roman" panose="02020603050405020304" pitchFamily="18" charset="0"/>
                <a:cs typeface="Times New Roman" panose="02020603050405020304" pitchFamily="18" charset="0"/>
              </a:rPr>
              <a:t>Current Setup</a:t>
            </a:r>
          </a:p>
        </p:txBody>
      </p:sp>
      <p:grpSp>
        <p:nvGrpSpPr>
          <p:cNvPr id="17" name="Group 16">
            <a:extLst>
              <a:ext uri="{FF2B5EF4-FFF2-40B4-BE49-F238E27FC236}">
                <a16:creationId xmlns:a16="http://schemas.microsoft.com/office/drawing/2014/main" id="{CF42BB5F-1283-C37C-07E9-891681F43D1A}"/>
              </a:ext>
            </a:extLst>
          </p:cNvPr>
          <p:cNvGrpSpPr/>
          <p:nvPr/>
        </p:nvGrpSpPr>
        <p:grpSpPr>
          <a:xfrm>
            <a:off x="4664531" y="2142576"/>
            <a:ext cx="2906701" cy="2822615"/>
            <a:chOff x="298704" y="4488063"/>
            <a:chExt cx="5532120" cy="1994707"/>
          </a:xfrm>
        </p:grpSpPr>
        <p:sp>
          <p:nvSpPr>
            <p:cNvPr id="7" name="Rectangle: Rounded Corners 6">
              <a:extLst>
                <a:ext uri="{FF2B5EF4-FFF2-40B4-BE49-F238E27FC236}">
                  <a16:creationId xmlns:a16="http://schemas.microsoft.com/office/drawing/2014/main" id="{0E9A2F1A-ED2D-A166-B6DF-215CDAF4EC00}"/>
                </a:ext>
              </a:extLst>
            </p:cNvPr>
            <p:cNvSpPr/>
            <p:nvPr/>
          </p:nvSpPr>
          <p:spPr>
            <a:xfrm>
              <a:off x="298704" y="4779264"/>
              <a:ext cx="5532120" cy="1703506"/>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solidFill>
                  <a:srgbClr val="9C242D"/>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B8B51AE-5156-A46A-09AF-51863DE64FD4}"/>
                </a:ext>
              </a:extLst>
            </p:cNvPr>
            <p:cNvSpPr txBox="1"/>
            <p:nvPr/>
          </p:nvSpPr>
          <p:spPr>
            <a:xfrm>
              <a:off x="341452" y="5276115"/>
              <a:ext cx="4157396" cy="978759"/>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Despite efforts from the Marketing Team, past campaigns have had </a:t>
              </a:r>
              <a:r>
                <a:rPr lang="en-US" sz="1200" b="1" dirty="0">
                  <a:latin typeface="Times New Roman" panose="02020603050405020304" pitchFamily="18" charset="0"/>
                  <a:cs typeface="Times New Roman" panose="02020603050405020304" pitchFamily="18" charset="0"/>
                </a:rPr>
                <a:t>low conversion rates</a:t>
              </a:r>
              <a:r>
                <a:rPr lang="en-US" sz="1200" dirty="0">
                  <a:latin typeface="Times New Roman" panose="02020603050405020304" pitchFamily="18" charset="0"/>
                  <a:cs typeface="Times New Roman" panose="02020603050405020304" pitchFamily="18" charset="0"/>
                </a:rPr>
                <a:t>, with limited ability to identify which users are most likely to upgrade to premium.</a:t>
              </a:r>
              <a:endParaRPr lang="en-IN" sz="12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5ABC11FF-315E-8CEF-1422-5AA495762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8847" y="5466089"/>
              <a:ext cx="1228152" cy="567556"/>
            </a:xfrm>
            <a:prstGeom prst="rect">
              <a:avLst/>
            </a:prstGeom>
          </p:spPr>
        </p:pic>
        <p:sp>
          <p:nvSpPr>
            <p:cNvPr id="16" name="Rectangle: Rounded Corners 15">
              <a:extLst>
                <a:ext uri="{FF2B5EF4-FFF2-40B4-BE49-F238E27FC236}">
                  <a16:creationId xmlns:a16="http://schemas.microsoft.com/office/drawing/2014/main" id="{74BF2313-2B5B-3FE6-13B3-93A95075C003}"/>
                </a:ext>
              </a:extLst>
            </p:cNvPr>
            <p:cNvSpPr/>
            <p:nvPr/>
          </p:nvSpPr>
          <p:spPr>
            <a:xfrm>
              <a:off x="1408725" y="4488063"/>
              <a:ext cx="3312075" cy="476033"/>
            </a:xfrm>
            <a:prstGeom prst="roundRect">
              <a:avLst/>
            </a:prstGeom>
            <a:ln w="38100">
              <a:solidFill>
                <a:srgbClr val="9C242D"/>
              </a:solidFill>
            </a:ln>
            <a:effectLst>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Problem/Gap</a:t>
              </a:r>
            </a:p>
          </p:txBody>
        </p:sp>
      </p:grpSp>
      <p:grpSp>
        <p:nvGrpSpPr>
          <p:cNvPr id="18" name="Group 17">
            <a:extLst>
              <a:ext uri="{FF2B5EF4-FFF2-40B4-BE49-F238E27FC236}">
                <a16:creationId xmlns:a16="http://schemas.microsoft.com/office/drawing/2014/main" id="{728673BD-987F-3D1D-6CB6-1C0788757C3D}"/>
              </a:ext>
            </a:extLst>
          </p:cNvPr>
          <p:cNvGrpSpPr/>
          <p:nvPr/>
        </p:nvGrpSpPr>
        <p:grpSpPr>
          <a:xfrm>
            <a:off x="7915655" y="1072899"/>
            <a:ext cx="3937249" cy="4977380"/>
            <a:chOff x="347472" y="866596"/>
            <a:chExt cx="5030406" cy="3031127"/>
          </a:xfrm>
        </p:grpSpPr>
        <p:sp>
          <p:nvSpPr>
            <p:cNvPr id="19" name="Rectangle: Rounded Corners 18">
              <a:extLst>
                <a:ext uri="{FF2B5EF4-FFF2-40B4-BE49-F238E27FC236}">
                  <a16:creationId xmlns:a16="http://schemas.microsoft.com/office/drawing/2014/main" id="{E0A9252B-D4FB-307E-6E6E-684DA3D2A930}"/>
                </a:ext>
              </a:extLst>
            </p:cNvPr>
            <p:cNvSpPr/>
            <p:nvPr/>
          </p:nvSpPr>
          <p:spPr>
            <a:xfrm>
              <a:off x="347472" y="1115567"/>
              <a:ext cx="5030406" cy="2782156"/>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FE739304-9783-40A9-363D-25488353E4C1}"/>
                </a:ext>
              </a:extLst>
            </p:cNvPr>
            <p:cNvSpPr/>
            <p:nvPr/>
          </p:nvSpPr>
          <p:spPr>
            <a:xfrm>
              <a:off x="1794277" y="866596"/>
              <a:ext cx="2167127" cy="393742"/>
            </a:xfrm>
            <a:prstGeom prst="roundRect">
              <a:avLst/>
            </a:prstGeom>
            <a:ln w="38100">
              <a:solidFill>
                <a:srgbClr val="9C242D"/>
              </a:solidFill>
            </a:ln>
            <a:effectLst>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Desired State</a:t>
              </a:r>
            </a:p>
          </p:txBody>
        </p:sp>
        <p:sp>
          <p:nvSpPr>
            <p:cNvPr id="21" name="TextBox 20">
              <a:extLst>
                <a:ext uri="{FF2B5EF4-FFF2-40B4-BE49-F238E27FC236}">
                  <a16:creationId xmlns:a16="http://schemas.microsoft.com/office/drawing/2014/main" id="{216C0463-E181-0064-1FA9-CBC7D1A7309E}"/>
                </a:ext>
              </a:extLst>
            </p:cNvPr>
            <p:cNvSpPr txBox="1"/>
            <p:nvPr/>
          </p:nvSpPr>
          <p:spPr>
            <a:xfrm>
              <a:off x="1446664" y="1420850"/>
              <a:ext cx="3601239" cy="2127329"/>
            </a:xfrm>
            <a:prstGeom prst="rect">
              <a:avLst/>
            </a:prstGeom>
            <a:noFill/>
          </p:spPr>
          <p:txBody>
            <a:bodyPr wrap="square" rtlCol="0">
              <a:spAutoFit/>
            </a:bodyPr>
            <a:lstStyle/>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Our project aims to build a predictive model using past campaign data to help the Marketing Team </a:t>
              </a:r>
              <a:r>
                <a:rPr lang="en-US" sz="1300" b="1" dirty="0">
                  <a:latin typeface="Times New Roman" panose="02020603050405020304" pitchFamily="18" charset="0"/>
                  <a:cs typeface="Times New Roman" panose="02020603050405020304" pitchFamily="18" charset="0"/>
                </a:rPr>
                <a:t>identify and prioritize users </a:t>
              </a:r>
              <a:r>
                <a:rPr lang="en-US" sz="1300" dirty="0">
                  <a:latin typeface="Times New Roman" panose="02020603050405020304" pitchFamily="18" charset="0"/>
                  <a:cs typeface="Times New Roman" panose="02020603050405020304" pitchFamily="18" charset="0"/>
                </a:rPr>
                <a:t>with </a:t>
              </a:r>
              <a:r>
                <a:rPr lang="en-US" sz="1300" b="1" dirty="0">
                  <a:latin typeface="Times New Roman" panose="02020603050405020304" pitchFamily="18" charset="0"/>
                  <a:cs typeface="Times New Roman" panose="02020603050405020304" pitchFamily="18" charset="0"/>
                </a:rPr>
                <a:t>high conversion potential </a:t>
              </a:r>
              <a:r>
                <a:rPr lang="en-US" sz="1300" dirty="0">
                  <a:latin typeface="Times New Roman" panose="02020603050405020304" pitchFamily="18" charset="0"/>
                  <a:cs typeface="Times New Roman" panose="02020603050405020304" pitchFamily="18" charset="0"/>
                </a:rPr>
                <a:t>enabling the team to focus their outreach on individuals who are most likely to respond positively to promotions. </a:t>
              </a:r>
            </a:p>
            <a:p>
              <a:pPr algn="just"/>
              <a:endParaRPr lang="en-US" sz="13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3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Ultimately, this will lead to an </a:t>
              </a:r>
              <a:r>
                <a:rPr lang="en-US" sz="1300" b="1" dirty="0">
                  <a:latin typeface="Times New Roman" panose="02020603050405020304" pitchFamily="18" charset="0"/>
                  <a:cs typeface="Times New Roman" panose="02020603050405020304" pitchFamily="18" charset="0"/>
                </a:rPr>
                <a:t>increase in conversion rates </a:t>
              </a:r>
              <a:r>
                <a:rPr lang="en-US" sz="1300" dirty="0">
                  <a:latin typeface="Times New Roman" panose="02020603050405020304" pitchFamily="18" charset="0"/>
                  <a:cs typeface="Times New Roman" panose="02020603050405020304" pitchFamily="18" charset="0"/>
                </a:rPr>
                <a:t>and provide a </a:t>
              </a:r>
              <a:r>
                <a:rPr lang="en-US" sz="1300" b="1" dirty="0">
                  <a:latin typeface="Times New Roman" panose="02020603050405020304" pitchFamily="18" charset="0"/>
                  <a:cs typeface="Times New Roman" panose="02020603050405020304" pitchFamily="18" charset="0"/>
                </a:rPr>
                <a:t>higher return on investment </a:t>
              </a:r>
              <a:r>
                <a:rPr lang="en-US" sz="1300" dirty="0">
                  <a:latin typeface="Times New Roman" panose="02020603050405020304" pitchFamily="18" charset="0"/>
                  <a:cs typeface="Times New Roman" panose="02020603050405020304" pitchFamily="18" charset="0"/>
                </a:rPr>
                <a:t>for future marketing initiatives</a:t>
              </a:r>
            </a:p>
          </p:txBody>
        </p:sp>
      </p:grpSp>
      <p:pic>
        <p:nvPicPr>
          <p:cNvPr id="31" name="Picture 30">
            <a:extLst>
              <a:ext uri="{FF2B5EF4-FFF2-40B4-BE49-F238E27FC236}">
                <a16:creationId xmlns:a16="http://schemas.microsoft.com/office/drawing/2014/main" id="{469B66BD-D317-F7E1-E696-1AAA46B702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7598" y="2491978"/>
            <a:ext cx="861810" cy="994903"/>
          </a:xfrm>
          <a:prstGeom prst="rect">
            <a:avLst/>
          </a:prstGeom>
        </p:spPr>
      </p:pic>
      <p:pic>
        <p:nvPicPr>
          <p:cNvPr id="32" name="Picture 31">
            <a:extLst>
              <a:ext uri="{FF2B5EF4-FFF2-40B4-BE49-F238E27FC236}">
                <a16:creationId xmlns:a16="http://schemas.microsoft.com/office/drawing/2014/main" id="{0BE32803-40F8-1945-2C08-1EFF99EBF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7591" y="4512061"/>
            <a:ext cx="692234" cy="692234"/>
          </a:xfrm>
          <a:prstGeom prst="rect">
            <a:avLst/>
          </a:prstGeom>
        </p:spPr>
      </p:pic>
      <p:pic>
        <p:nvPicPr>
          <p:cNvPr id="34" name="Google Shape;131;p18">
            <a:extLst>
              <a:ext uri="{FF2B5EF4-FFF2-40B4-BE49-F238E27FC236}">
                <a16:creationId xmlns:a16="http://schemas.microsoft.com/office/drawing/2014/main" id="{A9F5F017-56CC-B898-F38D-35BBEF17CD2C}"/>
              </a:ext>
            </a:extLst>
          </p:cNvPr>
          <p:cNvPicPr preferRelativeResize="0"/>
          <p:nvPr/>
        </p:nvPicPr>
        <p:blipFill>
          <a:blip r:embed="rId7">
            <a:alphaModFix/>
          </a:blip>
          <a:stretch>
            <a:fillRect/>
          </a:stretch>
        </p:blipFill>
        <p:spPr>
          <a:xfrm>
            <a:off x="0" y="6545484"/>
            <a:ext cx="12192000" cy="304915"/>
          </a:xfrm>
          <a:prstGeom prst="rect">
            <a:avLst/>
          </a:prstGeom>
          <a:noFill/>
          <a:ln>
            <a:noFill/>
          </a:ln>
        </p:spPr>
      </p:pic>
      <p:pic>
        <p:nvPicPr>
          <p:cNvPr id="39" name="Google Shape;257;p40">
            <a:extLst>
              <a:ext uri="{FF2B5EF4-FFF2-40B4-BE49-F238E27FC236}">
                <a16:creationId xmlns:a16="http://schemas.microsoft.com/office/drawing/2014/main" id="{6EEFB891-5896-E8CD-B5AB-7D08C99EBDAF}"/>
              </a:ext>
            </a:extLst>
          </p:cNvPr>
          <p:cNvPicPr preferRelativeResize="0"/>
          <p:nvPr/>
        </p:nvPicPr>
        <p:blipFill rotWithShape="1">
          <a:blip r:embed="rId8">
            <a:alphaModFix/>
          </a:blip>
          <a:srcRect l="37422" r="38317" b="43490"/>
          <a:stretch/>
        </p:blipFill>
        <p:spPr>
          <a:xfrm>
            <a:off x="11378227" y="304718"/>
            <a:ext cx="518117" cy="371938"/>
          </a:xfrm>
          <a:prstGeom prst="rect">
            <a:avLst/>
          </a:prstGeom>
          <a:noFill/>
          <a:ln>
            <a:noFill/>
          </a:ln>
        </p:spPr>
      </p:pic>
    </p:spTree>
    <p:extLst>
      <p:ext uri="{BB962C8B-B14F-4D97-AF65-F5344CB8AC3E}">
        <p14:creationId xmlns:p14="http://schemas.microsoft.com/office/powerpoint/2010/main" val="3684066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39FED-D7B5-986A-EF10-9042C59898AA}"/>
            </a:ext>
          </a:extLst>
        </p:cNvPr>
        <p:cNvGrpSpPr/>
        <p:nvPr/>
      </p:nvGrpSpPr>
      <p:grpSpPr>
        <a:xfrm>
          <a:off x="0" y="0"/>
          <a:ext cx="0" cy="0"/>
          <a:chOff x="0" y="0"/>
          <a:chExt cx="0" cy="0"/>
        </a:xfrm>
      </p:grpSpPr>
      <p:pic>
        <p:nvPicPr>
          <p:cNvPr id="3" name="Google Shape;257;p40">
            <a:extLst>
              <a:ext uri="{FF2B5EF4-FFF2-40B4-BE49-F238E27FC236}">
                <a16:creationId xmlns:a16="http://schemas.microsoft.com/office/drawing/2014/main" id="{ECEFDBC6-46FB-17C5-1101-6121EA898504}"/>
              </a:ext>
            </a:extLst>
          </p:cNvPr>
          <p:cNvPicPr preferRelativeResize="0"/>
          <p:nvPr/>
        </p:nvPicPr>
        <p:blipFill rotWithShape="1">
          <a:blip r:embed="rId3">
            <a:alphaModFix/>
          </a:blip>
          <a:srcRect l="37422" r="38317" b="43490"/>
          <a:stretch/>
        </p:blipFill>
        <p:spPr>
          <a:xfrm>
            <a:off x="11378227" y="304718"/>
            <a:ext cx="518117" cy="371938"/>
          </a:xfrm>
          <a:prstGeom prst="rect">
            <a:avLst/>
          </a:prstGeom>
          <a:noFill/>
          <a:ln>
            <a:noFill/>
          </a:ln>
        </p:spPr>
      </p:pic>
      <p:pic>
        <p:nvPicPr>
          <p:cNvPr id="5" name="Google Shape;131;p18">
            <a:extLst>
              <a:ext uri="{FF2B5EF4-FFF2-40B4-BE49-F238E27FC236}">
                <a16:creationId xmlns:a16="http://schemas.microsoft.com/office/drawing/2014/main" id="{84F40B1D-4996-01A9-F5A6-6CA6A4BA68D0}"/>
              </a:ext>
            </a:extLst>
          </p:cNvPr>
          <p:cNvPicPr preferRelativeResize="0"/>
          <p:nvPr/>
        </p:nvPicPr>
        <p:blipFill>
          <a:blip r:embed="rId4">
            <a:alphaModFix/>
          </a:blip>
          <a:stretch>
            <a:fillRect/>
          </a:stretch>
        </p:blipFill>
        <p:spPr>
          <a:xfrm>
            <a:off x="0" y="6545484"/>
            <a:ext cx="12192000" cy="304915"/>
          </a:xfrm>
          <a:prstGeom prst="rect">
            <a:avLst/>
          </a:prstGeom>
          <a:noFill/>
          <a:ln>
            <a:noFill/>
          </a:ln>
        </p:spPr>
      </p:pic>
      <p:pic>
        <p:nvPicPr>
          <p:cNvPr id="18" name="Picture 17">
            <a:extLst>
              <a:ext uri="{FF2B5EF4-FFF2-40B4-BE49-F238E27FC236}">
                <a16:creationId xmlns:a16="http://schemas.microsoft.com/office/drawing/2014/main" id="{24C681B4-676B-9CE4-AFB7-64DFDF1BDC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896" y="845820"/>
            <a:ext cx="7543799" cy="5166360"/>
          </a:xfrm>
          <a:prstGeom prst="rect">
            <a:avLst/>
          </a:prstGeom>
        </p:spPr>
      </p:pic>
      <p:sp>
        <p:nvSpPr>
          <p:cNvPr id="20" name="TextBox 19">
            <a:extLst>
              <a:ext uri="{FF2B5EF4-FFF2-40B4-BE49-F238E27FC236}">
                <a16:creationId xmlns:a16="http://schemas.microsoft.com/office/drawing/2014/main" id="{4848D494-233E-27EA-D629-DE1BA827A24E}"/>
              </a:ext>
            </a:extLst>
          </p:cNvPr>
          <p:cNvSpPr txBox="1"/>
          <p:nvPr/>
        </p:nvSpPr>
        <p:spPr>
          <a:xfrm>
            <a:off x="509778" y="149270"/>
            <a:ext cx="10517886" cy="523220"/>
          </a:xfrm>
          <a:prstGeom prst="rect">
            <a:avLst/>
          </a:prstGeom>
          <a:noFill/>
        </p:spPr>
        <p:txBody>
          <a:bodyPr wrap="square">
            <a:spAutoFit/>
          </a:bodyPr>
          <a:lstStyle/>
          <a:p>
            <a:pPr algn="ctr"/>
            <a:r>
              <a:rPr lang="en-IN" sz="2800" b="1" dirty="0">
                <a:solidFill>
                  <a:srgbClr val="9C242D"/>
                </a:solidFill>
                <a:latin typeface="Times New Roman" panose="02020603050405020304" pitchFamily="18" charset="0"/>
                <a:cs typeface="Times New Roman" panose="02020603050405020304" pitchFamily="18" charset="0"/>
              </a:rPr>
              <a:t>Modelling Pipeline</a:t>
            </a:r>
            <a:endParaRPr lang="en-IN" sz="2800" dirty="0"/>
          </a:p>
        </p:txBody>
      </p:sp>
      <p:pic>
        <p:nvPicPr>
          <p:cNvPr id="24" name="Picture 23">
            <a:extLst>
              <a:ext uri="{FF2B5EF4-FFF2-40B4-BE49-F238E27FC236}">
                <a16:creationId xmlns:a16="http://schemas.microsoft.com/office/drawing/2014/main" id="{7FFF0B41-39D5-6C64-F72A-5718752259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710" y="2552700"/>
            <a:ext cx="495640" cy="495640"/>
          </a:xfrm>
          <a:prstGeom prst="rect">
            <a:avLst/>
          </a:prstGeom>
        </p:spPr>
      </p:pic>
      <p:pic>
        <p:nvPicPr>
          <p:cNvPr id="26" name="Picture 25">
            <a:extLst>
              <a:ext uri="{FF2B5EF4-FFF2-40B4-BE49-F238E27FC236}">
                <a16:creationId xmlns:a16="http://schemas.microsoft.com/office/drawing/2014/main" id="{FA6E308A-7374-0D67-46F0-68085D3C03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9710" y="4955080"/>
            <a:ext cx="428965" cy="428965"/>
          </a:xfrm>
          <a:prstGeom prst="rect">
            <a:avLst/>
          </a:prstGeom>
        </p:spPr>
      </p:pic>
      <p:pic>
        <p:nvPicPr>
          <p:cNvPr id="28" name="Picture 27">
            <a:extLst>
              <a:ext uri="{FF2B5EF4-FFF2-40B4-BE49-F238E27FC236}">
                <a16:creationId xmlns:a16="http://schemas.microsoft.com/office/drawing/2014/main" id="{C66AFFBC-65CE-0BBE-16B7-5132A3C7DA9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11" y="2565467"/>
            <a:ext cx="580954" cy="580954"/>
          </a:xfrm>
          <a:prstGeom prst="rect">
            <a:avLst/>
          </a:prstGeom>
        </p:spPr>
      </p:pic>
      <p:pic>
        <p:nvPicPr>
          <p:cNvPr id="30" name="Picture 29">
            <a:extLst>
              <a:ext uri="{FF2B5EF4-FFF2-40B4-BE49-F238E27FC236}">
                <a16:creationId xmlns:a16="http://schemas.microsoft.com/office/drawing/2014/main" id="{487732CA-798D-02A6-A3F8-2FD726CB16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85611" y="3923137"/>
            <a:ext cx="552790" cy="552790"/>
          </a:xfrm>
          <a:prstGeom prst="rect">
            <a:avLst/>
          </a:prstGeom>
        </p:spPr>
      </p:pic>
      <p:pic>
        <p:nvPicPr>
          <p:cNvPr id="32" name="Picture 31">
            <a:extLst>
              <a:ext uri="{FF2B5EF4-FFF2-40B4-BE49-F238E27FC236}">
                <a16:creationId xmlns:a16="http://schemas.microsoft.com/office/drawing/2014/main" id="{CB5D2AAB-6658-5AEB-DC50-9F0C945D22B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57446" y="1197032"/>
            <a:ext cx="580955" cy="580955"/>
          </a:xfrm>
          <a:prstGeom prst="rect">
            <a:avLst/>
          </a:prstGeom>
        </p:spPr>
      </p:pic>
      <p:pic>
        <p:nvPicPr>
          <p:cNvPr id="34" name="Picture 33">
            <a:extLst>
              <a:ext uri="{FF2B5EF4-FFF2-40B4-BE49-F238E27FC236}">
                <a16:creationId xmlns:a16="http://schemas.microsoft.com/office/drawing/2014/main" id="{01B04E97-E41B-D75E-EE5A-98158B6EDB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71859" y="2617648"/>
            <a:ext cx="476591" cy="476591"/>
          </a:xfrm>
          <a:prstGeom prst="rect">
            <a:avLst/>
          </a:prstGeom>
        </p:spPr>
      </p:pic>
      <p:pic>
        <p:nvPicPr>
          <p:cNvPr id="36" name="Picture 35">
            <a:extLst>
              <a:ext uri="{FF2B5EF4-FFF2-40B4-BE49-F238E27FC236}">
                <a16:creationId xmlns:a16="http://schemas.microsoft.com/office/drawing/2014/main" id="{EB529F7A-A488-C1AA-CD92-BDC0358E2A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57384" y="1096813"/>
            <a:ext cx="781391" cy="781391"/>
          </a:xfrm>
          <a:prstGeom prst="rect">
            <a:avLst/>
          </a:prstGeom>
        </p:spPr>
      </p:pic>
      <p:pic>
        <p:nvPicPr>
          <p:cNvPr id="38" name="Picture 37">
            <a:extLst>
              <a:ext uri="{FF2B5EF4-FFF2-40B4-BE49-F238E27FC236}">
                <a16:creationId xmlns:a16="http://schemas.microsoft.com/office/drawing/2014/main" id="{B229BC78-D3A7-F19E-8AC2-DB411D54F7B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81021" y="1205794"/>
            <a:ext cx="590891" cy="590891"/>
          </a:xfrm>
          <a:prstGeom prst="rect">
            <a:avLst/>
          </a:prstGeom>
        </p:spPr>
      </p:pic>
      <p:grpSp>
        <p:nvGrpSpPr>
          <p:cNvPr id="43" name="Group 42">
            <a:extLst>
              <a:ext uri="{FF2B5EF4-FFF2-40B4-BE49-F238E27FC236}">
                <a16:creationId xmlns:a16="http://schemas.microsoft.com/office/drawing/2014/main" id="{3F66EB3E-ADDA-F963-E311-9F60FFB68468}"/>
              </a:ext>
            </a:extLst>
          </p:cNvPr>
          <p:cNvGrpSpPr/>
          <p:nvPr/>
        </p:nvGrpSpPr>
        <p:grpSpPr>
          <a:xfrm>
            <a:off x="6973652" y="3260911"/>
            <a:ext cx="4864357" cy="2719265"/>
            <a:chOff x="6927932" y="2986591"/>
            <a:chExt cx="4864357" cy="2719265"/>
          </a:xfrm>
        </p:grpSpPr>
        <p:sp>
          <p:nvSpPr>
            <p:cNvPr id="41" name="Rectangle: Rounded Corners 40">
              <a:extLst>
                <a:ext uri="{FF2B5EF4-FFF2-40B4-BE49-F238E27FC236}">
                  <a16:creationId xmlns:a16="http://schemas.microsoft.com/office/drawing/2014/main" id="{B9C394FE-7AFB-0720-7482-0678F92D2B54}"/>
                </a:ext>
              </a:extLst>
            </p:cNvPr>
            <p:cNvSpPr/>
            <p:nvPr/>
          </p:nvSpPr>
          <p:spPr>
            <a:xfrm>
              <a:off x="6927932" y="3429000"/>
              <a:ext cx="4864357" cy="2276856"/>
            </a:xfrm>
            <a:prstGeom prst="roundRect">
              <a:avLst/>
            </a:prstGeom>
            <a:ln w="38100">
              <a:solidFill>
                <a:srgbClr val="88202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TextBox 39">
              <a:extLst>
                <a:ext uri="{FF2B5EF4-FFF2-40B4-BE49-F238E27FC236}">
                  <a16:creationId xmlns:a16="http://schemas.microsoft.com/office/drawing/2014/main" id="{22C8C019-28F4-AA1C-881A-132B668157C5}"/>
                </a:ext>
              </a:extLst>
            </p:cNvPr>
            <p:cNvSpPr txBox="1"/>
            <p:nvPr/>
          </p:nvSpPr>
          <p:spPr>
            <a:xfrm>
              <a:off x="7540643" y="3806480"/>
              <a:ext cx="3638932" cy="1569660"/>
            </a:xfrm>
            <a:prstGeom prst="rect">
              <a:avLst/>
            </a:prstGeom>
            <a:noFill/>
          </p:spPr>
          <p:txBody>
            <a:bodyPr wrap="square">
              <a:spAutoFit/>
            </a:bodyPr>
            <a:lstStyle/>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From 3.7 to </a:t>
              </a:r>
              <a:r>
                <a:rPr lang="en-US" sz="1600" b="1" dirty="0">
                  <a:latin typeface="Times New Roman" panose="02020603050405020304" pitchFamily="18" charset="0"/>
                  <a:cs typeface="Times New Roman" panose="02020603050405020304" pitchFamily="18" charset="0"/>
                </a:rPr>
                <a:t>5.4% </a:t>
              </a:r>
              <a:r>
                <a:rPr lang="en-US" sz="1600" dirty="0">
                  <a:latin typeface="Times New Roman" panose="02020603050405020304" pitchFamily="18" charset="0"/>
                  <a:cs typeface="Times New Roman" panose="02020603050405020304" pitchFamily="18" charset="0"/>
                </a:rPr>
                <a:t>is the expected conversion rate after deploying our </a:t>
              </a:r>
              <a:r>
                <a:rPr lang="en-US" sz="1600" b="1" dirty="0">
                  <a:latin typeface="Times New Roman" panose="02020603050405020304" pitchFamily="18" charset="0"/>
                  <a:ea typeface="Kulim Park"/>
                  <a:cs typeface="Times New Roman" panose="02020603050405020304" pitchFamily="18" charset="0"/>
                  <a:sym typeface="Kulim Park"/>
                </a:rPr>
                <a:t>best</a:t>
              </a:r>
              <a:r>
                <a:rPr lang="en-US" sz="1600" dirty="0">
                  <a:latin typeface="Times New Roman" panose="02020603050405020304" pitchFamily="18" charset="0"/>
                  <a:cs typeface="Times New Roman" panose="02020603050405020304" pitchFamily="18" charset="0"/>
                </a:rPr>
                <a:t> predictive model, Logistic Regression, which was developed by analyzing and building upon data from the previous promotional campaign.</a:t>
              </a:r>
            </a:p>
          </p:txBody>
        </p:sp>
        <p:sp>
          <p:nvSpPr>
            <p:cNvPr id="42" name="Rectangle: Rounded Corners 41">
              <a:extLst>
                <a:ext uri="{FF2B5EF4-FFF2-40B4-BE49-F238E27FC236}">
                  <a16:creationId xmlns:a16="http://schemas.microsoft.com/office/drawing/2014/main" id="{57593990-9EB9-C4A1-347C-7E815E196F09}"/>
                </a:ext>
              </a:extLst>
            </p:cNvPr>
            <p:cNvSpPr/>
            <p:nvPr/>
          </p:nvSpPr>
          <p:spPr>
            <a:xfrm>
              <a:off x="8439245" y="2986591"/>
              <a:ext cx="1841729" cy="646559"/>
            </a:xfrm>
            <a:prstGeom prst="roundRect">
              <a:avLst/>
            </a:prstGeom>
            <a:ln w="38100">
              <a:solidFill>
                <a:srgbClr val="9C242D"/>
              </a:solidFill>
            </a:ln>
            <a:effectLst>
              <a:outerShdw blurRad="76200" dir="18900000" sy="23000" kx="-1200000" algn="bl"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Conversion rate</a:t>
              </a:r>
            </a:p>
          </p:txBody>
        </p:sp>
      </p:grpSp>
    </p:spTree>
    <p:extLst>
      <p:ext uri="{BB962C8B-B14F-4D97-AF65-F5344CB8AC3E}">
        <p14:creationId xmlns:p14="http://schemas.microsoft.com/office/powerpoint/2010/main" val="2033681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0CCEC87-1C76-BF52-A0BF-51155032E28F}"/>
              </a:ext>
            </a:extLst>
          </p:cNvPr>
          <p:cNvSpPr/>
          <p:nvPr/>
        </p:nvSpPr>
        <p:spPr>
          <a:xfrm>
            <a:off x="6601968" y="1649324"/>
            <a:ext cx="5102104" cy="4184548"/>
          </a:xfrm>
          <a:prstGeom prst="roundRect">
            <a:avLst/>
          </a:prstGeom>
          <a:ln w="38100">
            <a:solidFill>
              <a:srgbClr val="88202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2C14A54E-F251-2C6E-FF65-772DABD00682}"/>
              </a:ext>
            </a:extLst>
          </p:cNvPr>
          <p:cNvSpPr/>
          <p:nvPr/>
        </p:nvSpPr>
        <p:spPr>
          <a:xfrm>
            <a:off x="420625" y="2333625"/>
            <a:ext cx="5675376" cy="2704719"/>
          </a:xfrm>
          <a:prstGeom prst="roundRect">
            <a:avLst/>
          </a:prstGeom>
          <a:solidFill>
            <a:srgbClr val="882027"/>
          </a:solidFill>
          <a:effectLst>
            <a:outerShdw blurRad="50800" dist="38100" dir="2700000" algn="tl" rotWithShape="0">
              <a:prstClr val="black">
                <a:alpha val="49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67B6441-A7C0-34FE-BFEE-36EB9C50BCF6}"/>
              </a:ext>
            </a:extLst>
          </p:cNvPr>
          <p:cNvSpPr>
            <a:spLocks noGrp="1"/>
          </p:cNvSpPr>
          <p:nvPr>
            <p:ph type="title"/>
          </p:nvPr>
        </p:nvSpPr>
        <p:spPr>
          <a:xfrm>
            <a:off x="838200" y="-146939"/>
            <a:ext cx="10515600" cy="1325563"/>
          </a:xfrm>
        </p:spPr>
        <p:txBody>
          <a:bodyPr>
            <a:normAutofit/>
          </a:bodyPr>
          <a:lstStyle/>
          <a:p>
            <a:pPr algn="ctr"/>
            <a:r>
              <a:rPr lang="en-IN" sz="3600" b="1" dirty="0">
                <a:solidFill>
                  <a:srgbClr val="9C242D"/>
                </a:solidFill>
                <a:latin typeface="Times New Roman" panose="02020603050405020304" pitchFamily="18" charset="0"/>
                <a:cs typeface="Times New Roman" panose="02020603050405020304" pitchFamily="18" charset="0"/>
              </a:rPr>
              <a:t>Evaluation Metrics: Recall and F1 score</a:t>
            </a:r>
            <a:endParaRPr lang="en-IN" sz="3600" dirty="0"/>
          </a:p>
        </p:txBody>
      </p:sp>
      <p:pic>
        <p:nvPicPr>
          <p:cNvPr id="4" name="Google Shape;131;p18">
            <a:extLst>
              <a:ext uri="{FF2B5EF4-FFF2-40B4-BE49-F238E27FC236}">
                <a16:creationId xmlns:a16="http://schemas.microsoft.com/office/drawing/2014/main" id="{8ECF2C25-D1A8-F65F-3D34-BB2BEF6B6D53}"/>
              </a:ext>
            </a:extLst>
          </p:cNvPr>
          <p:cNvPicPr preferRelativeResize="0"/>
          <p:nvPr/>
        </p:nvPicPr>
        <p:blipFill>
          <a:blip r:embed="rId2">
            <a:alphaModFix/>
          </a:blip>
          <a:stretch>
            <a:fillRect/>
          </a:stretch>
        </p:blipFill>
        <p:spPr>
          <a:xfrm>
            <a:off x="0" y="6545484"/>
            <a:ext cx="12192000" cy="304915"/>
          </a:xfrm>
          <a:prstGeom prst="rect">
            <a:avLst/>
          </a:prstGeom>
          <a:noFill/>
          <a:ln>
            <a:noFill/>
          </a:ln>
        </p:spPr>
      </p:pic>
      <p:pic>
        <p:nvPicPr>
          <p:cNvPr id="5" name="Google Shape;257;p40">
            <a:extLst>
              <a:ext uri="{FF2B5EF4-FFF2-40B4-BE49-F238E27FC236}">
                <a16:creationId xmlns:a16="http://schemas.microsoft.com/office/drawing/2014/main" id="{9AEDB05D-8D1B-7811-FFB5-8022390022A6}"/>
              </a:ext>
            </a:extLst>
          </p:cNvPr>
          <p:cNvPicPr preferRelativeResize="0"/>
          <p:nvPr/>
        </p:nvPicPr>
        <p:blipFill rotWithShape="1">
          <a:blip r:embed="rId3">
            <a:alphaModFix/>
          </a:blip>
          <a:srcRect l="37422" r="38317" b="43490"/>
          <a:stretch/>
        </p:blipFill>
        <p:spPr>
          <a:xfrm>
            <a:off x="11378227" y="304718"/>
            <a:ext cx="518117" cy="371938"/>
          </a:xfrm>
          <a:prstGeom prst="rect">
            <a:avLst/>
          </a:prstGeom>
          <a:noFill/>
          <a:ln>
            <a:noFill/>
          </a:ln>
        </p:spPr>
      </p:pic>
      <p:sp>
        <p:nvSpPr>
          <p:cNvPr id="7" name="Rectangle 1">
            <a:extLst>
              <a:ext uri="{FF2B5EF4-FFF2-40B4-BE49-F238E27FC236}">
                <a16:creationId xmlns:a16="http://schemas.microsoft.com/office/drawing/2014/main" id="{B879CAEC-6143-F86B-2A46-41407C5A4C8E}"/>
              </a:ext>
            </a:extLst>
          </p:cNvPr>
          <p:cNvSpPr>
            <a:spLocks noChangeArrowheads="1"/>
          </p:cNvSpPr>
          <p:nvPr/>
        </p:nvSpPr>
        <p:spPr bwMode="auto">
          <a:xfrm>
            <a:off x="-1124712" y="-132941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solidFill>
                <a:srgbClr val="9C242D"/>
              </a:solidFill>
            </a:endParaRPr>
          </a:p>
        </p:txBody>
      </p:sp>
      <p:graphicFrame>
        <p:nvGraphicFramePr>
          <p:cNvPr id="8" name="Table 7">
            <a:extLst>
              <a:ext uri="{FF2B5EF4-FFF2-40B4-BE49-F238E27FC236}">
                <a16:creationId xmlns:a16="http://schemas.microsoft.com/office/drawing/2014/main" id="{62F67319-0EC0-0F03-70D6-42AEE68D9EA7}"/>
              </a:ext>
            </a:extLst>
          </p:cNvPr>
          <p:cNvGraphicFramePr>
            <a:graphicFrameLocks noGrp="1"/>
          </p:cNvGraphicFramePr>
          <p:nvPr>
            <p:extLst>
              <p:ext uri="{D42A27DB-BD31-4B8C-83A1-F6EECF244321}">
                <p14:modId xmlns:p14="http://schemas.microsoft.com/office/powerpoint/2010/main" val="2786037479"/>
              </p:ext>
            </p:extLst>
          </p:nvPr>
        </p:nvGraphicFramePr>
        <p:xfrm>
          <a:off x="524504" y="2507914"/>
          <a:ext cx="5327656" cy="2359659"/>
        </p:xfrm>
        <a:graphic>
          <a:graphicData uri="http://schemas.openxmlformats.org/drawingml/2006/table">
            <a:tbl>
              <a:tblPr firstRow="1" bandRow="1">
                <a:effectLst/>
                <a:tableStyleId>{5C22544A-7EE6-4342-B048-85BDC9FD1C3A}</a:tableStyleId>
              </a:tblPr>
              <a:tblGrid>
                <a:gridCol w="2221497">
                  <a:extLst>
                    <a:ext uri="{9D8B030D-6E8A-4147-A177-3AD203B41FA5}">
                      <a16:colId xmlns:a16="http://schemas.microsoft.com/office/drawing/2014/main" val="2649759085"/>
                    </a:ext>
                  </a:extLst>
                </a:gridCol>
                <a:gridCol w="1517904">
                  <a:extLst>
                    <a:ext uri="{9D8B030D-6E8A-4147-A177-3AD203B41FA5}">
                      <a16:colId xmlns:a16="http://schemas.microsoft.com/office/drawing/2014/main" val="576699246"/>
                    </a:ext>
                  </a:extLst>
                </a:gridCol>
                <a:gridCol w="1588255">
                  <a:extLst>
                    <a:ext uri="{9D8B030D-6E8A-4147-A177-3AD203B41FA5}">
                      <a16:colId xmlns:a16="http://schemas.microsoft.com/office/drawing/2014/main" val="1287031692"/>
                    </a:ext>
                  </a:extLst>
                </a:gridCol>
              </a:tblGrid>
              <a:tr h="716186">
                <a:tc>
                  <a:txBody>
                    <a:bodyPr/>
                    <a:lstStyle/>
                    <a:p>
                      <a:pPr algn="ctr"/>
                      <a:r>
                        <a:rPr lang="en-IN" sz="1600" b="1" u="sng" dirty="0">
                          <a:solidFill>
                            <a:schemeClr val="bg1"/>
                          </a:solidFill>
                          <a:latin typeface="Times New Roman" panose="02020603050405020304" pitchFamily="18" charset="0"/>
                          <a:cs typeface="Times New Roman" panose="02020603050405020304" pitchFamily="18" charset="0"/>
                        </a:rPr>
                        <a:t>Confusion Matrix</a:t>
                      </a:r>
                    </a:p>
                  </a:txBody>
                  <a:tcPr marL="92354" marR="9235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8202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Actual adopters (1)</a:t>
                      </a:r>
                      <a:endParaRPr lang="en-IN" sz="1400" b="1" dirty="0">
                        <a:solidFill>
                          <a:schemeClr val="bg1"/>
                        </a:solidFill>
                        <a:effectLst/>
                        <a:latin typeface="Times New Roman" panose="02020603050405020304" pitchFamily="18" charset="0"/>
                        <a:cs typeface="Times New Roman" panose="02020603050405020304" pitchFamily="18" charset="0"/>
                      </a:endParaRPr>
                    </a:p>
                  </a:txBody>
                  <a:tcPr marL="92354" marR="9235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8202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i="0" u="none" strike="noStrike" dirty="0">
                          <a:solidFill>
                            <a:schemeClr val="bg1"/>
                          </a:solidFill>
                          <a:effectLst/>
                          <a:latin typeface="Times New Roman" panose="02020603050405020304" pitchFamily="18" charset="0"/>
                          <a:cs typeface="Times New Roman" panose="02020603050405020304" pitchFamily="18" charset="0"/>
                        </a:rPr>
                        <a:t>Actual non-adopters (0)</a:t>
                      </a:r>
                      <a:endParaRPr lang="en-IN" sz="1200" b="1" dirty="0">
                        <a:solidFill>
                          <a:schemeClr val="bg1"/>
                        </a:solidFill>
                        <a:effectLst/>
                        <a:latin typeface="Times New Roman" panose="02020603050405020304" pitchFamily="18" charset="0"/>
                        <a:cs typeface="Times New Roman" panose="02020603050405020304" pitchFamily="18" charset="0"/>
                      </a:endParaRPr>
                    </a:p>
                  </a:txBody>
                  <a:tcPr marL="92354" marR="9235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82027"/>
                    </a:solidFill>
                  </a:tcPr>
                </a:tc>
                <a:extLst>
                  <a:ext uri="{0D108BD9-81ED-4DB2-BD59-A6C34878D82A}">
                    <a16:rowId xmlns:a16="http://schemas.microsoft.com/office/drawing/2014/main" val="2275702594"/>
                  </a:ext>
                </a:extLst>
              </a:tr>
              <a:tr h="807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i="0" u="none" strike="noStrike" dirty="0">
                          <a:solidFill>
                            <a:schemeClr val="bg1"/>
                          </a:solidFill>
                          <a:effectLst/>
                          <a:latin typeface="Times New Roman" panose="02020603050405020304" pitchFamily="18" charset="0"/>
                          <a:cs typeface="Times New Roman" panose="02020603050405020304" pitchFamily="18" charset="0"/>
                        </a:rPr>
                        <a:t>Predicted adopters (1)</a:t>
                      </a:r>
                      <a:endParaRPr lang="en-IN" sz="1500" b="1" dirty="0">
                        <a:solidFill>
                          <a:schemeClr val="bg1"/>
                        </a:solidFill>
                        <a:effectLst/>
                        <a:latin typeface="Times New Roman" panose="02020603050405020304" pitchFamily="18" charset="0"/>
                        <a:cs typeface="Times New Roman" panose="02020603050405020304" pitchFamily="18" charset="0"/>
                      </a:endParaRPr>
                    </a:p>
                  </a:txBody>
                  <a:tcPr marL="92354" marR="9235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82027"/>
                    </a:solidFill>
                  </a:tcPr>
                </a:tc>
                <a:tc>
                  <a:txBody>
                    <a:bodyPr/>
                    <a:lstStyle/>
                    <a:p>
                      <a:pPr algn="ctr" rtl="0" fontAlgn="t">
                        <a:spcBef>
                          <a:spcPts val="0"/>
                        </a:spcBef>
                        <a:spcAft>
                          <a:spcPts val="0"/>
                        </a:spcAft>
                      </a:pPr>
                      <a:r>
                        <a:rPr lang="en-IN" sz="2000" b="1" i="0" u="none" strike="noStrike" dirty="0">
                          <a:solidFill>
                            <a:schemeClr val="tx1"/>
                          </a:solidFill>
                          <a:effectLst/>
                          <a:latin typeface="Times New Roman" panose="02020603050405020304" pitchFamily="18" charset="0"/>
                          <a:cs typeface="Times New Roman" panose="02020603050405020304" pitchFamily="18" charset="0"/>
                        </a:rPr>
                        <a:t>146</a:t>
                      </a:r>
                      <a:endParaRPr lang="en-IN" sz="2000" b="1" dirty="0">
                        <a:solidFill>
                          <a:schemeClr val="tx1"/>
                        </a:solidFill>
                        <a:effectLst/>
                        <a:latin typeface="Times New Roman" panose="02020603050405020304" pitchFamily="18" charset="0"/>
                        <a:cs typeface="Times New Roman" panose="02020603050405020304" pitchFamily="18" charset="0"/>
                      </a:endParaRPr>
                    </a:p>
                  </a:txBody>
                  <a:tcPr marL="76962" marR="76962" marT="38100" marB="38100" anchor="ctr">
                    <a:lnL w="12700" cap="flat" cmpd="sng" algn="ctr">
                      <a:noFill/>
                      <a:prstDash val="solid"/>
                      <a:round/>
                      <a:headEnd type="none" w="med" len="med"/>
                      <a:tailEnd type="none" w="med" len="med"/>
                    </a:lnL>
                    <a:lnR w="12700" cap="flat" cmpd="sng" algn="ctr">
                      <a:solidFill>
                        <a:srgbClr val="9C242D"/>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C242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t">
                        <a:spcBef>
                          <a:spcPts val="0"/>
                        </a:spcBef>
                        <a:spcAft>
                          <a:spcPts val="0"/>
                        </a:spcAft>
                      </a:pPr>
                      <a:r>
                        <a:rPr lang="en-IN" sz="2000" b="1" i="0" u="none" strike="noStrike" dirty="0">
                          <a:solidFill>
                            <a:schemeClr val="tx1"/>
                          </a:solidFill>
                          <a:effectLst/>
                          <a:latin typeface="Times New Roman" panose="02020603050405020304" pitchFamily="18" charset="0"/>
                          <a:cs typeface="Times New Roman" panose="02020603050405020304" pitchFamily="18" charset="0"/>
                        </a:rPr>
                        <a:t>1770</a:t>
                      </a:r>
                      <a:endParaRPr lang="en-IN" sz="2000" b="1" dirty="0">
                        <a:solidFill>
                          <a:schemeClr val="tx1"/>
                        </a:solidFill>
                        <a:effectLst/>
                        <a:latin typeface="Times New Roman" panose="02020603050405020304" pitchFamily="18" charset="0"/>
                        <a:cs typeface="Times New Roman" panose="02020603050405020304" pitchFamily="18" charset="0"/>
                      </a:endParaRPr>
                    </a:p>
                  </a:txBody>
                  <a:tcPr marL="76962" marR="76962" marT="38100" marB="38100" anchor="ctr">
                    <a:lnL w="12700" cap="flat" cmpd="sng" algn="ctr">
                      <a:solidFill>
                        <a:srgbClr val="9C242D"/>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9C242D"/>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470762168"/>
                  </a:ext>
                </a:extLst>
              </a:tr>
              <a:tr h="836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Predicted non-adopters (0)</a:t>
                      </a:r>
                      <a:endParaRPr lang="en-IN" sz="1400" b="1" dirty="0">
                        <a:solidFill>
                          <a:schemeClr val="bg1"/>
                        </a:solidFill>
                        <a:effectLst/>
                        <a:latin typeface="Times New Roman" panose="02020603050405020304" pitchFamily="18" charset="0"/>
                        <a:cs typeface="Times New Roman" panose="02020603050405020304" pitchFamily="18" charset="0"/>
                      </a:endParaRPr>
                    </a:p>
                  </a:txBody>
                  <a:tcPr marL="92354" marR="9235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82027"/>
                    </a:solidFill>
                  </a:tcPr>
                </a:tc>
                <a:tc>
                  <a:txBody>
                    <a:bodyPr/>
                    <a:lstStyle/>
                    <a:p>
                      <a:pPr algn="ctr" rtl="0" fontAlgn="t">
                        <a:spcBef>
                          <a:spcPts val="0"/>
                        </a:spcBef>
                        <a:spcAft>
                          <a:spcPts val="0"/>
                        </a:spcAft>
                      </a:pPr>
                      <a:r>
                        <a:rPr lang="en-IN" sz="2000" b="1" i="0" u="none" strike="noStrike" dirty="0">
                          <a:solidFill>
                            <a:schemeClr val="tx1"/>
                          </a:solidFill>
                          <a:effectLst/>
                          <a:latin typeface="Times New Roman" panose="02020603050405020304" pitchFamily="18" charset="0"/>
                          <a:cs typeface="Times New Roman" panose="02020603050405020304" pitchFamily="18" charset="0"/>
                        </a:rPr>
                        <a:t>85</a:t>
                      </a:r>
                      <a:endParaRPr lang="en-IN" sz="2000" b="1" dirty="0">
                        <a:solidFill>
                          <a:schemeClr val="tx1"/>
                        </a:solidFill>
                        <a:effectLst/>
                        <a:latin typeface="Times New Roman" panose="02020603050405020304" pitchFamily="18" charset="0"/>
                        <a:cs typeface="Times New Roman" panose="02020603050405020304" pitchFamily="18" charset="0"/>
                      </a:endParaRPr>
                    </a:p>
                  </a:txBody>
                  <a:tcPr marL="76962" marR="76962" marT="38100" marB="38100" anchor="ctr">
                    <a:lnL w="12700" cap="flat" cmpd="sng" algn="ctr">
                      <a:noFill/>
                      <a:prstDash val="solid"/>
                      <a:round/>
                      <a:headEnd type="none" w="med" len="med"/>
                      <a:tailEnd type="none" w="med" len="med"/>
                    </a:lnL>
                    <a:lnR w="12700" cap="flat" cmpd="sng" algn="ctr">
                      <a:solidFill>
                        <a:srgbClr val="9C242D"/>
                      </a:solidFill>
                      <a:prstDash val="solid"/>
                      <a:round/>
                      <a:headEnd type="none" w="med" len="med"/>
                      <a:tailEnd type="none" w="med" len="med"/>
                    </a:lnR>
                    <a:lnT w="12700" cap="flat" cmpd="sng" algn="ctr">
                      <a:solidFill>
                        <a:srgbClr val="9C24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t">
                        <a:spcBef>
                          <a:spcPts val="0"/>
                        </a:spcBef>
                        <a:spcAft>
                          <a:spcPts val="0"/>
                        </a:spcAft>
                      </a:pPr>
                      <a:r>
                        <a:rPr lang="en-IN" sz="2000" b="1" i="0" u="none" strike="noStrike" dirty="0">
                          <a:solidFill>
                            <a:schemeClr val="tx1"/>
                          </a:solidFill>
                          <a:effectLst/>
                          <a:latin typeface="Times New Roman" panose="02020603050405020304" pitchFamily="18" charset="0"/>
                          <a:cs typeface="Times New Roman" panose="02020603050405020304" pitchFamily="18" charset="0"/>
                        </a:rPr>
                        <a:t>4230</a:t>
                      </a:r>
                      <a:endParaRPr lang="en-IN" sz="2000" b="1" dirty="0">
                        <a:solidFill>
                          <a:schemeClr val="tx1"/>
                        </a:solidFill>
                        <a:effectLst/>
                        <a:latin typeface="Times New Roman" panose="02020603050405020304" pitchFamily="18" charset="0"/>
                        <a:cs typeface="Times New Roman" panose="02020603050405020304" pitchFamily="18" charset="0"/>
                      </a:endParaRPr>
                    </a:p>
                  </a:txBody>
                  <a:tcPr marL="76962" marR="76962" marT="38100" marB="38100" anchor="ctr">
                    <a:lnL w="12700" cap="flat" cmpd="sng" algn="ctr">
                      <a:solidFill>
                        <a:srgbClr val="9C242D"/>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9C242D"/>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39343743"/>
                  </a:ext>
                </a:extLst>
              </a:tr>
            </a:tbl>
          </a:graphicData>
        </a:graphic>
      </p:graphicFrame>
      <p:grpSp>
        <p:nvGrpSpPr>
          <p:cNvPr id="18" name="Group 17">
            <a:extLst>
              <a:ext uri="{FF2B5EF4-FFF2-40B4-BE49-F238E27FC236}">
                <a16:creationId xmlns:a16="http://schemas.microsoft.com/office/drawing/2014/main" id="{B5FFD3D4-DBB8-5312-83CB-879258D04ABD}"/>
              </a:ext>
            </a:extLst>
          </p:cNvPr>
          <p:cNvGrpSpPr/>
          <p:nvPr/>
        </p:nvGrpSpPr>
        <p:grpSpPr>
          <a:xfrm>
            <a:off x="6812758" y="1971830"/>
            <a:ext cx="4446059" cy="3600986"/>
            <a:chOff x="7260814" y="2212848"/>
            <a:chExt cx="4446059" cy="3600986"/>
          </a:xfrm>
        </p:grpSpPr>
        <p:sp>
          <p:nvSpPr>
            <p:cNvPr id="12" name="TextBox 11">
              <a:extLst>
                <a:ext uri="{FF2B5EF4-FFF2-40B4-BE49-F238E27FC236}">
                  <a16:creationId xmlns:a16="http://schemas.microsoft.com/office/drawing/2014/main" id="{CF64CDE6-E907-F59F-5FDD-A5639E5EE1E3}"/>
                </a:ext>
              </a:extLst>
            </p:cNvPr>
            <p:cNvSpPr txBox="1"/>
            <p:nvPr/>
          </p:nvSpPr>
          <p:spPr>
            <a:xfrm>
              <a:off x="8147304" y="2212848"/>
              <a:ext cx="3559569" cy="3600986"/>
            </a:xfrm>
            <a:prstGeom prst="rect">
              <a:avLst/>
            </a:prstGeom>
            <a:noFill/>
          </p:spPr>
          <p:txBody>
            <a:bodyPr wrap="square" rtlCol="0">
              <a:spAutoFit/>
            </a:bodyPr>
            <a:lstStyle/>
            <a:p>
              <a:pPr algn="just" rtl="0">
                <a:spcBef>
                  <a:spcPts val="0"/>
                </a:spcBef>
                <a:spcAft>
                  <a:spcPts val="0"/>
                </a:spcAft>
              </a:pPr>
              <a:r>
                <a:rPr lang="en-US" sz="1700" b="1" i="0" u="none" strike="noStrike" dirty="0">
                  <a:solidFill>
                    <a:srgbClr val="882027"/>
                  </a:solidFill>
                  <a:effectLst/>
                  <a:latin typeface="Times New Roman" panose="02020603050405020304" pitchFamily="18" charset="0"/>
                  <a:cs typeface="Times New Roman" panose="02020603050405020304" pitchFamily="18" charset="0"/>
                </a:rPr>
                <a:t>Recall (0.632)</a:t>
              </a:r>
              <a:r>
                <a:rPr lang="en-US" sz="1600"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model successfully predicts 63.2% recall. </a:t>
              </a:r>
              <a:r>
                <a:rPr lang="en-US" sz="1600" b="0" i="0" u="none" strike="noStrike" dirty="0">
                  <a:solidFill>
                    <a:srgbClr val="0E0E0E"/>
                  </a:solidFill>
                  <a:effectLst/>
                  <a:latin typeface="Times New Roman" panose="02020603050405020304" pitchFamily="18" charset="0"/>
                  <a:cs typeface="Times New Roman" panose="02020603050405020304" pitchFamily="18" charset="0"/>
                </a:rPr>
                <a:t>A high recall rate means the model does a good job of finding users who are likely to switch to paid subscriptions, reducing missed chances to convert them.</a:t>
              </a:r>
              <a:endParaRPr lang="en-US" sz="1600"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br>
                <a:rPr lang="en-US" sz="1600" dirty="0">
                  <a:latin typeface="Times New Roman" panose="02020603050405020304" pitchFamily="18" charset="0"/>
                  <a:cs typeface="Times New Roman" panose="02020603050405020304" pitchFamily="18" charset="0"/>
                </a:rPr>
              </a:br>
              <a:r>
                <a:rPr lang="en-US" sz="1700" b="1" i="0" u="none" strike="noStrike" dirty="0">
                  <a:solidFill>
                    <a:srgbClr val="882027"/>
                  </a:solidFill>
                  <a:effectLst/>
                  <a:latin typeface="Times New Roman" panose="02020603050405020304" pitchFamily="18" charset="0"/>
                  <a:cs typeface="Times New Roman" panose="02020603050405020304" pitchFamily="18" charset="0"/>
                </a:rPr>
                <a:t>F1 score (0.83)</a:t>
              </a:r>
              <a:r>
                <a:rPr lang="en-US" sz="1700" dirty="0">
                  <a:solidFill>
                    <a:srgbClr val="882027"/>
                  </a:solidFill>
                  <a:latin typeface="Times New Roman" panose="02020603050405020304" pitchFamily="18" charset="0"/>
                  <a:cs typeface="Times New Roman" panose="02020603050405020304" pitchFamily="18" charset="0"/>
                </a:rPr>
                <a:t> </a:t>
              </a:r>
              <a:r>
                <a:rPr lang="en-US" sz="1600" dirty="0">
                  <a:solidFill>
                    <a:srgbClr val="0E0E0E"/>
                  </a:solidFill>
                  <a:latin typeface="Times New Roman" panose="02020603050405020304" pitchFamily="18" charset="0"/>
                  <a:cs typeface="Times New Roman" panose="02020603050405020304" pitchFamily="18" charset="0"/>
                </a:rPr>
                <a:t>-</a:t>
              </a:r>
              <a:r>
                <a:rPr lang="en-US" sz="1600" b="0" i="0" u="none" strike="noStrike" dirty="0">
                  <a:solidFill>
                    <a:srgbClr val="0E0E0E"/>
                  </a:solidFill>
                  <a:effectLst/>
                  <a:latin typeface="Times New Roman" panose="02020603050405020304" pitchFamily="18" charset="0"/>
                  <a:cs typeface="Times New Roman" panose="02020603050405020304" pitchFamily="18" charset="0"/>
                </a:rPr>
                <a:t> The F1 score of represents the balance between capturing as many potential subscribers as possible (recall) and accurately identifying those truly likely to subscribe (precision), helping optimize both reach and targeting efficiency.</a:t>
              </a:r>
              <a:endParaRPr lang="en-US" sz="1600" b="0" dirty="0">
                <a:effectLst/>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35F6256-A172-B3E7-74A7-3627D25BAC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814" y="4464701"/>
              <a:ext cx="886490" cy="805744"/>
            </a:xfrm>
            <a:prstGeom prst="rect">
              <a:avLst/>
            </a:prstGeom>
          </p:spPr>
        </p:pic>
        <p:pic>
          <p:nvPicPr>
            <p:cNvPr id="16" name="Picture 15">
              <a:extLst>
                <a:ext uri="{FF2B5EF4-FFF2-40B4-BE49-F238E27FC236}">
                  <a16:creationId xmlns:a16="http://schemas.microsoft.com/office/drawing/2014/main" id="{1E9FB1B2-558F-665A-CDF4-0A983B56F6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1866" y="2645671"/>
              <a:ext cx="795438" cy="795438"/>
            </a:xfrm>
            <a:prstGeom prst="rect">
              <a:avLst/>
            </a:prstGeom>
          </p:spPr>
        </p:pic>
      </p:grpSp>
    </p:spTree>
    <p:extLst>
      <p:ext uri="{BB962C8B-B14F-4D97-AF65-F5344CB8AC3E}">
        <p14:creationId xmlns:p14="http://schemas.microsoft.com/office/powerpoint/2010/main" val="124784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22024ED-E699-EFAF-3B5E-EEF2C5AE674C}"/>
              </a:ext>
            </a:extLst>
          </p:cNvPr>
          <p:cNvSpPr/>
          <p:nvPr/>
        </p:nvSpPr>
        <p:spPr>
          <a:xfrm>
            <a:off x="6473952" y="1178624"/>
            <a:ext cx="5230120" cy="4864892"/>
          </a:xfrm>
          <a:prstGeom prst="roundRect">
            <a:avLst/>
          </a:prstGeom>
          <a:ln w="38100">
            <a:solidFill>
              <a:srgbClr val="882027"/>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EF0307D-AFA3-DA50-239C-66CE57E6C751}"/>
              </a:ext>
            </a:extLst>
          </p:cNvPr>
          <p:cNvSpPr>
            <a:spLocks noGrp="1"/>
          </p:cNvSpPr>
          <p:nvPr>
            <p:ph type="title"/>
          </p:nvPr>
        </p:nvSpPr>
        <p:spPr>
          <a:xfrm>
            <a:off x="644458" y="-146939"/>
            <a:ext cx="10515600" cy="1325563"/>
          </a:xfrm>
        </p:spPr>
        <p:txBody>
          <a:bodyPr>
            <a:normAutofit/>
          </a:bodyPr>
          <a:lstStyle/>
          <a:p>
            <a:pPr algn="ctr"/>
            <a:r>
              <a:rPr lang="en-IN" sz="3350" b="1" dirty="0">
                <a:solidFill>
                  <a:srgbClr val="9C242D"/>
                </a:solidFill>
                <a:latin typeface="Times New Roman" panose="02020603050405020304" pitchFamily="18" charset="0"/>
                <a:cs typeface="Times New Roman" panose="02020603050405020304" pitchFamily="18" charset="0"/>
              </a:rPr>
              <a:t>Evaluation Metric: ROC Curve and AUC</a:t>
            </a:r>
          </a:p>
        </p:txBody>
      </p:sp>
      <p:pic>
        <p:nvPicPr>
          <p:cNvPr id="5" name="Content Placeholder 4">
            <a:extLst>
              <a:ext uri="{FF2B5EF4-FFF2-40B4-BE49-F238E27FC236}">
                <a16:creationId xmlns:a16="http://schemas.microsoft.com/office/drawing/2014/main" id="{AD436878-AFE0-EEC7-756A-C0615E55CE65}"/>
              </a:ext>
            </a:extLst>
          </p:cNvPr>
          <p:cNvPicPr>
            <a:picLocks noGrp="1" noChangeAspect="1"/>
          </p:cNvPicPr>
          <p:nvPr>
            <p:ph idx="1"/>
          </p:nvPr>
        </p:nvPicPr>
        <p:blipFill>
          <a:blip r:embed="rId2"/>
          <a:stretch>
            <a:fillRect/>
          </a:stretch>
        </p:blipFill>
        <p:spPr>
          <a:xfrm>
            <a:off x="644458" y="1528124"/>
            <a:ext cx="4892040" cy="4052904"/>
          </a:xfrm>
        </p:spPr>
      </p:pic>
      <p:sp>
        <p:nvSpPr>
          <p:cNvPr id="6" name="TextBox 5">
            <a:extLst>
              <a:ext uri="{FF2B5EF4-FFF2-40B4-BE49-F238E27FC236}">
                <a16:creationId xmlns:a16="http://schemas.microsoft.com/office/drawing/2014/main" id="{4B9E730C-B7EC-4D29-C222-1CF8AFC7D2B0}"/>
              </a:ext>
            </a:extLst>
          </p:cNvPr>
          <p:cNvSpPr txBox="1"/>
          <p:nvPr/>
        </p:nvSpPr>
        <p:spPr>
          <a:xfrm>
            <a:off x="6486187" y="1610420"/>
            <a:ext cx="4892040" cy="4036682"/>
          </a:xfrm>
          <a:prstGeom prst="rect">
            <a:avLst/>
          </a:prstGeom>
          <a:noFill/>
        </p:spPr>
        <p:txBody>
          <a:bodyPr wrap="square" rtlCol="0">
            <a:spAutoFit/>
          </a:bodyPr>
          <a:lstStyle/>
          <a:p>
            <a:pPr marL="457200" lvl="0" indent="-304800" algn="just" rtl="0">
              <a:lnSpc>
                <a:spcPct val="115000"/>
              </a:lnSpc>
              <a:spcBef>
                <a:spcPts val="1200"/>
              </a:spcBef>
              <a:spcAft>
                <a:spcPts val="0"/>
              </a:spcAft>
              <a:buClr>
                <a:schemeClr val="dk1"/>
              </a:buClr>
              <a:buSzPts val="1200"/>
              <a:buFont typeface="Lato"/>
              <a:buChar char="●"/>
            </a:pPr>
            <a:r>
              <a:rPr lang="en-US" sz="1500" b="1" dirty="0">
                <a:solidFill>
                  <a:srgbClr val="882027"/>
                </a:solidFill>
                <a:latin typeface="Times New Roman" panose="02020603050405020304" pitchFamily="18" charset="0"/>
                <a:ea typeface="Lato"/>
                <a:cs typeface="Times New Roman" panose="02020603050405020304" pitchFamily="18" charset="0"/>
                <a:sym typeface="Lato"/>
              </a:rPr>
              <a:t>ROC Curve</a:t>
            </a:r>
            <a:r>
              <a:rPr lang="en-US" sz="1400" dirty="0">
                <a:latin typeface="Times New Roman" panose="02020603050405020304" pitchFamily="18" charset="0"/>
                <a:ea typeface="Lato"/>
                <a:cs typeface="Times New Roman" panose="02020603050405020304" pitchFamily="18" charset="0"/>
                <a:sym typeface="Lato"/>
              </a:rPr>
              <a:t> indicates how </a:t>
            </a:r>
            <a:r>
              <a:rPr lang="en" sz="1400" dirty="0">
                <a:latin typeface="Times New Roman" panose="02020603050405020304" pitchFamily="18" charset="0"/>
                <a:ea typeface="Lato"/>
                <a:cs typeface="Times New Roman" panose="02020603050405020304" pitchFamily="18" charset="0"/>
                <a:sym typeface="Lato"/>
              </a:rPr>
              <a:t>effectively</a:t>
            </a:r>
            <a:r>
              <a:rPr lang="en-US" sz="1400" dirty="0">
                <a:latin typeface="Times New Roman" panose="02020603050405020304" pitchFamily="18" charset="0"/>
                <a:ea typeface="Lato"/>
                <a:cs typeface="Times New Roman" panose="02020603050405020304" pitchFamily="18" charset="0"/>
                <a:sym typeface="Lato"/>
              </a:rPr>
              <a:t> the model can distinguish between adopters and non-adopters, </a:t>
            </a:r>
            <a:r>
              <a:rPr lang="en" sz="1400" dirty="0">
                <a:latin typeface="Times New Roman" panose="02020603050405020304" pitchFamily="18" charset="0"/>
                <a:ea typeface="Lato"/>
                <a:cs typeface="Times New Roman" panose="02020603050405020304" pitchFamily="18" charset="0"/>
                <a:sym typeface="Lato"/>
              </a:rPr>
              <a:t>without too many false alarms</a:t>
            </a:r>
            <a:r>
              <a:rPr lang="en-US" sz="1400" dirty="0">
                <a:latin typeface="Times New Roman" panose="02020603050405020304" pitchFamily="18" charset="0"/>
                <a:ea typeface="Lato"/>
                <a:cs typeface="Times New Roman" panose="02020603050405020304" pitchFamily="18" charset="0"/>
                <a:sym typeface="Lato"/>
              </a:rPr>
              <a:t>. </a:t>
            </a:r>
          </a:p>
          <a:p>
            <a:pPr marL="457200" lvl="0" indent="-304800" algn="just" rtl="0">
              <a:lnSpc>
                <a:spcPct val="115000"/>
              </a:lnSpc>
              <a:spcBef>
                <a:spcPts val="0"/>
              </a:spcBef>
              <a:spcAft>
                <a:spcPts val="0"/>
              </a:spcAft>
              <a:buClr>
                <a:schemeClr val="dk1"/>
              </a:buClr>
              <a:buSzPts val="1200"/>
              <a:buFont typeface="Lato"/>
              <a:buChar char="●"/>
            </a:pPr>
            <a:r>
              <a:rPr lang="en-US" sz="1400" dirty="0">
                <a:latin typeface="Times New Roman" panose="02020603050405020304" pitchFamily="18" charset="0"/>
                <a:cs typeface="Times New Roman" panose="02020603050405020304" pitchFamily="18" charset="0"/>
              </a:rPr>
              <a:t>A more effective model is represented by an ROC curve that </a:t>
            </a:r>
            <a:r>
              <a:rPr lang="en-US" sz="1400" b="1" dirty="0">
                <a:latin typeface="Times New Roman" panose="02020603050405020304" pitchFamily="18" charset="0"/>
                <a:cs typeface="Times New Roman" panose="02020603050405020304" pitchFamily="18" charset="0"/>
              </a:rPr>
              <a:t>approaches the top-left corner</a:t>
            </a:r>
            <a:r>
              <a:rPr lang="en-US" sz="1400" dirty="0">
                <a:latin typeface="Times New Roman" panose="02020603050405020304" pitchFamily="18" charset="0"/>
                <a:cs typeface="Times New Roman" panose="02020603050405020304" pitchFamily="18" charset="0"/>
              </a:rPr>
              <a:t>, indicating </a:t>
            </a:r>
            <a:r>
              <a:rPr lang="en-US" sz="1400" b="1" dirty="0">
                <a:latin typeface="Times New Roman" panose="02020603050405020304" pitchFamily="18" charset="0"/>
                <a:cs typeface="Times New Roman" panose="02020603050405020304" pitchFamily="18" charset="0"/>
              </a:rPr>
              <a:t>higher accuracy </a:t>
            </a:r>
            <a:r>
              <a:rPr lang="en-US" sz="1400" dirty="0">
                <a:latin typeface="Times New Roman" panose="02020603050405020304" pitchFamily="18" charset="0"/>
                <a:cs typeface="Times New Roman" panose="02020603050405020304" pitchFamily="18" charset="0"/>
              </a:rPr>
              <a:t>in distinguishing between outcomes compared to the benchmark model.</a:t>
            </a:r>
          </a:p>
          <a:p>
            <a:pPr marL="457200" lvl="0" indent="-304800" algn="just" rtl="0">
              <a:lnSpc>
                <a:spcPct val="115000"/>
              </a:lnSpc>
              <a:spcBef>
                <a:spcPts val="0"/>
              </a:spcBef>
              <a:spcAft>
                <a:spcPts val="0"/>
              </a:spcAft>
              <a:buClr>
                <a:schemeClr val="dk1"/>
              </a:buClr>
              <a:buSzPts val="1200"/>
              <a:buFont typeface="Lato"/>
              <a:buChar char="●"/>
            </a:pPr>
            <a:r>
              <a:rPr lang="en-US" sz="1400" dirty="0">
                <a:latin typeface="Times New Roman" panose="02020603050405020304" pitchFamily="18" charset="0"/>
                <a:cs typeface="Times New Roman" panose="02020603050405020304" pitchFamily="18" charset="0"/>
              </a:rPr>
              <a:t>The </a:t>
            </a:r>
            <a:r>
              <a:rPr lang="en-US" sz="1500" b="1" dirty="0">
                <a:solidFill>
                  <a:srgbClr val="882027"/>
                </a:solidFill>
                <a:latin typeface="Times New Roman" panose="02020603050405020304" pitchFamily="18" charset="0"/>
                <a:cs typeface="Times New Roman" panose="02020603050405020304" pitchFamily="18" charset="0"/>
              </a:rPr>
              <a:t>Area Under the Curve (AUC)</a:t>
            </a:r>
            <a:r>
              <a:rPr lang="en-US" sz="1400" b="1" dirty="0">
                <a:solidFill>
                  <a:srgbClr val="882027"/>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quantifies the performance of a classifier by measuring the area under the ROC curve, with a maximum value of 1 indicating a perfect classifier. Our model achieved an AUC of </a:t>
            </a:r>
            <a:r>
              <a:rPr lang="en-US" sz="1400" b="1" dirty="0">
                <a:latin typeface="Times New Roman" panose="02020603050405020304" pitchFamily="18" charset="0"/>
                <a:cs typeface="Times New Roman" panose="02020603050405020304" pitchFamily="18" charset="0"/>
              </a:rPr>
              <a:t>0.728</a:t>
            </a:r>
            <a:r>
              <a:rPr lang="en-US" sz="1400" dirty="0">
                <a:latin typeface="Times New Roman" panose="02020603050405020304" pitchFamily="18" charset="0"/>
                <a:cs typeface="Times New Roman" panose="02020603050405020304" pitchFamily="18" charset="0"/>
              </a:rPr>
              <a:t>, means that there is a 72.8% probability that the model ranks an adopter higher than a non-adopter.</a:t>
            </a:r>
          </a:p>
          <a:p>
            <a:pPr marL="457200" lvl="0" indent="-304800" algn="just" rtl="0">
              <a:lnSpc>
                <a:spcPct val="115000"/>
              </a:lnSpc>
              <a:spcBef>
                <a:spcPts val="0"/>
              </a:spcBef>
              <a:spcAft>
                <a:spcPts val="0"/>
              </a:spcAft>
              <a:buClr>
                <a:schemeClr val="dk1"/>
              </a:buClr>
              <a:buSzPts val="1200"/>
              <a:buFont typeface="Lato"/>
              <a:buChar char="●"/>
            </a:pPr>
            <a:r>
              <a:rPr lang="en-US" sz="1400" dirty="0">
                <a:latin typeface="Times New Roman" panose="02020603050405020304" pitchFamily="18" charset="0"/>
                <a:cs typeface="Times New Roman" panose="02020603050405020304" pitchFamily="18" charset="0"/>
              </a:rPr>
              <a:t>Consequently, the efficiency of your marketing campaigns has improved with a </a:t>
            </a:r>
            <a:r>
              <a:rPr lang="en-US" sz="1400" b="1" dirty="0">
                <a:latin typeface="Times New Roman" panose="02020603050405020304" pitchFamily="18" charset="0"/>
                <a:cs typeface="Times New Roman" panose="02020603050405020304" pitchFamily="18" charset="0"/>
              </a:rPr>
              <a:t>44% increase in conversion rates </a:t>
            </a:r>
            <a:r>
              <a:rPr lang="en-US" sz="1400" dirty="0">
                <a:latin typeface="Times New Roman" panose="02020603050405020304" pitchFamily="18" charset="0"/>
                <a:cs typeface="Times New Roman" panose="02020603050405020304" pitchFamily="18" charset="0"/>
              </a:rPr>
              <a:t>achieved through our model.</a:t>
            </a:r>
            <a:endParaRPr lang="en-IN" sz="1400" dirty="0">
              <a:latin typeface="Times New Roman" panose="02020603050405020304" pitchFamily="18" charset="0"/>
              <a:cs typeface="Times New Roman" panose="02020603050405020304" pitchFamily="18" charset="0"/>
            </a:endParaRPr>
          </a:p>
        </p:txBody>
      </p:sp>
      <p:pic>
        <p:nvPicPr>
          <p:cNvPr id="7" name="Google Shape;131;p18">
            <a:extLst>
              <a:ext uri="{FF2B5EF4-FFF2-40B4-BE49-F238E27FC236}">
                <a16:creationId xmlns:a16="http://schemas.microsoft.com/office/drawing/2014/main" id="{8A2D17CF-4313-1715-41F6-830AB69F22B3}"/>
              </a:ext>
            </a:extLst>
          </p:cNvPr>
          <p:cNvPicPr preferRelativeResize="0"/>
          <p:nvPr/>
        </p:nvPicPr>
        <p:blipFill>
          <a:blip r:embed="rId3">
            <a:alphaModFix/>
          </a:blip>
          <a:stretch>
            <a:fillRect/>
          </a:stretch>
        </p:blipFill>
        <p:spPr>
          <a:xfrm>
            <a:off x="0" y="6545484"/>
            <a:ext cx="12192000" cy="304915"/>
          </a:xfrm>
          <a:prstGeom prst="rect">
            <a:avLst/>
          </a:prstGeom>
          <a:noFill/>
          <a:ln>
            <a:noFill/>
          </a:ln>
        </p:spPr>
      </p:pic>
      <p:pic>
        <p:nvPicPr>
          <p:cNvPr id="8" name="Google Shape;257;p40">
            <a:extLst>
              <a:ext uri="{FF2B5EF4-FFF2-40B4-BE49-F238E27FC236}">
                <a16:creationId xmlns:a16="http://schemas.microsoft.com/office/drawing/2014/main" id="{9AD46B11-BD7F-86B6-48CB-BA09BA1FE7D4}"/>
              </a:ext>
            </a:extLst>
          </p:cNvPr>
          <p:cNvPicPr preferRelativeResize="0"/>
          <p:nvPr/>
        </p:nvPicPr>
        <p:blipFill rotWithShape="1">
          <a:blip r:embed="rId4">
            <a:alphaModFix/>
          </a:blip>
          <a:srcRect l="37422" r="38317" b="43490"/>
          <a:stretch/>
        </p:blipFill>
        <p:spPr>
          <a:xfrm>
            <a:off x="11378227" y="304718"/>
            <a:ext cx="518117" cy="371938"/>
          </a:xfrm>
          <a:prstGeom prst="rect">
            <a:avLst/>
          </a:prstGeom>
          <a:noFill/>
          <a:ln>
            <a:noFill/>
          </a:ln>
        </p:spPr>
      </p:pic>
    </p:spTree>
    <p:extLst>
      <p:ext uri="{BB962C8B-B14F-4D97-AF65-F5344CB8AC3E}">
        <p14:creationId xmlns:p14="http://schemas.microsoft.com/office/powerpoint/2010/main" val="25113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53B1331-FA16-EE1F-946F-4EBE2BAB8430}"/>
              </a:ext>
            </a:extLst>
          </p:cNvPr>
          <p:cNvSpPr txBox="1"/>
          <p:nvPr/>
        </p:nvSpPr>
        <p:spPr>
          <a:xfrm>
            <a:off x="295656" y="304718"/>
            <a:ext cx="11600687" cy="523220"/>
          </a:xfrm>
          <a:prstGeom prst="rect">
            <a:avLst/>
          </a:prstGeom>
          <a:noFill/>
        </p:spPr>
        <p:txBody>
          <a:bodyPr wrap="square">
            <a:spAutoFit/>
          </a:bodyPr>
          <a:lstStyle/>
          <a:p>
            <a:pPr algn="ctr"/>
            <a:r>
              <a:rPr lang="en-IN" sz="2800" b="1" dirty="0">
                <a:solidFill>
                  <a:srgbClr val="9C242D"/>
                </a:solidFill>
                <a:latin typeface="Times New Roman" panose="02020603050405020304" pitchFamily="18" charset="0"/>
                <a:cs typeface="Times New Roman" panose="02020603050405020304" pitchFamily="18" charset="0"/>
              </a:rPr>
              <a:t>Enhanced Impact and Value Created</a:t>
            </a:r>
            <a:endParaRPr lang="en-IN" sz="2800" dirty="0"/>
          </a:p>
        </p:txBody>
      </p:sp>
      <p:pic>
        <p:nvPicPr>
          <p:cNvPr id="10" name="Google Shape;131;p18">
            <a:extLst>
              <a:ext uri="{FF2B5EF4-FFF2-40B4-BE49-F238E27FC236}">
                <a16:creationId xmlns:a16="http://schemas.microsoft.com/office/drawing/2014/main" id="{EF2C9BFF-512A-68B1-B8A8-DEE9F55EB42F}"/>
              </a:ext>
            </a:extLst>
          </p:cNvPr>
          <p:cNvPicPr preferRelativeResize="0"/>
          <p:nvPr/>
        </p:nvPicPr>
        <p:blipFill>
          <a:blip r:embed="rId3">
            <a:alphaModFix/>
          </a:blip>
          <a:stretch>
            <a:fillRect/>
          </a:stretch>
        </p:blipFill>
        <p:spPr>
          <a:xfrm>
            <a:off x="0" y="6545484"/>
            <a:ext cx="12192000" cy="304915"/>
          </a:xfrm>
          <a:prstGeom prst="rect">
            <a:avLst/>
          </a:prstGeom>
          <a:noFill/>
          <a:ln>
            <a:noFill/>
          </a:ln>
        </p:spPr>
      </p:pic>
      <p:pic>
        <p:nvPicPr>
          <p:cNvPr id="11" name="Google Shape;257;p40">
            <a:extLst>
              <a:ext uri="{FF2B5EF4-FFF2-40B4-BE49-F238E27FC236}">
                <a16:creationId xmlns:a16="http://schemas.microsoft.com/office/drawing/2014/main" id="{1D6A79CD-B5E4-E873-A57C-E96D5C699668}"/>
              </a:ext>
            </a:extLst>
          </p:cNvPr>
          <p:cNvPicPr preferRelativeResize="0"/>
          <p:nvPr/>
        </p:nvPicPr>
        <p:blipFill rotWithShape="1">
          <a:blip r:embed="rId4">
            <a:alphaModFix/>
          </a:blip>
          <a:srcRect l="37422" r="38317" b="43490"/>
          <a:stretch/>
        </p:blipFill>
        <p:spPr>
          <a:xfrm>
            <a:off x="11378227" y="304718"/>
            <a:ext cx="518117" cy="371938"/>
          </a:xfrm>
          <a:prstGeom prst="rect">
            <a:avLst/>
          </a:prstGeom>
          <a:noFill/>
          <a:ln>
            <a:noFill/>
          </a:ln>
        </p:spPr>
      </p:pic>
      <p:sp>
        <p:nvSpPr>
          <p:cNvPr id="12" name="Rectangle: Rounded Corners 11">
            <a:extLst>
              <a:ext uri="{FF2B5EF4-FFF2-40B4-BE49-F238E27FC236}">
                <a16:creationId xmlns:a16="http://schemas.microsoft.com/office/drawing/2014/main" id="{743834F0-9E50-E886-7DC2-10F69200D3BF}"/>
              </a:ext>
            </a:extLst>
          </p:cNvPr>
          <p:cNvSpPr/>
          <p:nvPr/>
        </p:nvSpPr>
        <p:spPr>
          <a:xfrm>
            <a:off x="4361687" y="1344098"/>
            <a:ext cx="3547873" cy="4685226"/>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solidFill>
                <a:srgbClr val="9C242D"/>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6D60E9EE-8FA7-C495-E8BE-741D1DA678CB}"/>
              </a:ext>
            </a:extLst>
          </p:cNvPr>
          <p:cNvSpPr/>
          <p:nvPr/>
        </p:nvSpPr>
        <p:spPr>
          <a:xfrm>
            <a:off x="594360" y="1344098"/>
            <a:ext cx="3483863" cy="4685226"/>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solidFill>
                <a:srgbClr val="9C242D"/>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0905C442-2219-591E-526B-FFFFB4D19989}"/>
              </a:ext>
            </a:extLst>
          </p:cNvPr>
          <p:cNvSpPr/>
          <p:nvPr/>
        </p:nvSpPr>
        <p:spPr>
          <a:xfrm>
            <a:off x="8193025" y="1344098"/>
            <a:ext cx="3331462" cy="4685227"/>
          </a:xfrm>
          <a:prstGeom prst="roundRect">
            <a:avLst/>
          </a:prstGeom>
          <a:ln w="28575">
            <a:solidFill>
              <a:srgbClr val="9C242D"/>
            </a:solidFill>
            <a:prstDash val="dash"/>
          </a:ln>
        </p:spPr>
        <p:style>
          <a:lnRef idx="2">
            <a:schemeClr val="dk1"/>
          </a:lnRef>
          <a:fillRef idx="1">
            <a:schemeClr val="lt1"/>
          </a:fillRef>
          <a:effectRef idx="0">
            <a:schemeClr val="dk1"/>
          </a:effectRef>
          <a:fontRef idx="minor">
            <a:schemeClr val="dk1"/>
          </a:fontRef>
        </p:style>
        <p:txBody>
          <a:bodyPr rtlCol="0" anchor="ctr"/>
          <a:lstStyle/>
          <a:p>
            <a:pPr marL="342900" lvl="0" indent="-342900">
              <a:lnSpc>
                <a:spcPct val="115000"/>
              </a:lnSpc>
              <a:spcAft>
                <a:spcPts val="800"/>
              </a:spcAft>
              <a:buSzPts val="1000"/>
              <a:buFont typeface="Symbol" panose="05050102010706020507" pitchFamily="18" charset="2"/>
              <a:buChar char=""/>
              <a:tabLst>
                <a:tab pos="457200" algn="l"/>
              </a:tabLst>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kern="100" dirty="0">
              <a:solidFill>
                <a:srgbClr val="9C242D"/>
              </a:solidFill>
              <a:effectLst/>
              <a:latin typeface="Times New Roman" panose="02020603050405020304" pitchFamily="18" charset="0"/>
              <a:ea typeface="PMingLiU" panose="02020500000000000000" pitchFamily="18" charset="-120"/>
              <a:cs typeface="Times New Roman" panose="02020603050405020304" pitchFamily="18" charset="0"/>
            </a:endParaRPr>
          </a:p>
          <a:p>
            <a:pPr marL="285750" indent="-285750" algn="just">
              <a:buFont typeface="Arial" panose="020B0604020202020204" pitchFamily="34" charset="0"/>
              <a:buChar char="•"/>
            </a:pPr>
            <a:endParaRPr lang="en-IN" sz="1200" dirty="0">
              <a:solidFill>
                <a:srgbClr val="9C242D"/>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9572809-2861-A4D9-6D2C-2F825FA948A2}"/>
              </a:ext>
            </a:extLst>
          </p:cNvPr>
          <p:cNvSpPr txBox="1"/>
          <p:nvPr/>
        </p:nvSpPr>
        <p:spPr>
          <a:xfrm>
            <a:off x="667513" y="1938528"/>
            <a:ext cx="3410709" cy="3693319"/>
          </a:xfrm>
          <a:prstGeom prst="rect">
            <a:avLst/>
          </a:prstGeom>
          <a:noFill/>
        </p:spPr>
        <p:txBody>
          <a:bodyPr wrap="square" rtlCol="0">
            <a:spAutoFit/>
          </a:bodyPr>
          <a:lstStyle/>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r>
              <a:rPr lang="en-US" b="1" dirty="0">
                <a:solidFill>
                  <a:srgbClr val="882027"/>
                </a:solidFill>
                <a:latin typeface="Times New Roman" panose="02020603050405020304" pitchFamily="18" charset="0"/>
                <a:cs typeface="Times New Roman" panose="02020603050405020304" pitchFamily="18" charset="0"/>
              </a:rPr>
              <a:t>Precision-Driven </a:t>
            </a:r>
          </a:p>
          <a:p>
            <a:pPr algn="ctr"/>
            <a:r>
              <a:rPr lang="en-US" b="1" dirty="0">
                <a:solidFill>
                  <a:srgbClr val="882027"/>
                </a:solidFill>
                <a:latin typeface="Times New Roman" panose="02020603050405020304" pitchFamily="18" charset="0"/>
                <a:cs typeface="Times New Roman" panose="02020603050405020304" pitchFamily="18" charset="0"/>
              </a:rPr>
              <a:t>Decision Making</a:t>
            </a:r>
          </a:p>
          <a:p>
            <a:endParaRPr lang="en-US" b="1" dirty="0"/>
          </a:p>
          <a:p>
            <a:pPr algn="ctr"/>
            <a:r>
              <a:rPr lang="en-US" dirty="0">
                <a:latin typeface="Times New Roman" panose="02020603050405020304" pitchFamily="18" charset="0"/>
                <a:cs typeface="Times New Roman" panose="02020603050405020304" pitchFamily="18" charset="0"/>
              </a:rPr>
              <a:t>The marketing team can make data-driven decisions to target high-potential customers, optimizing resource allocation, </a:t>
            </a:r>
            <a:r>
              <a:rPr lang="en-IN" dirty="0">
                <a:latin typeface="Times New Roman" panose="02020603050405020304" pitchFamily="18" charset="0"/>
                <a:cs typeface="Times New Roman" panose="02020603050405020304" pitchFamily="18" charset="0"/>
              </a:rPr>
              <a:t>ultimately reducing campaign</a:t>
            </a:r>
            <a:r>
              <a:rPr lang="en-US" dirty="0">
                <a:latin typeface="Times New Roman" panose="02020603050405020304" pitchFamily="18" charset="0"/>
                <a:cs typeface="Times New Roman" panose="02020603050405020304" pitchFamily="18" charset="0"/>
              </a:rPr>
              <a:t> and maximizing ROI</a:t>
            </a:r>
          </a:p>
          <a:p>
            <a:endParaRPr lang="en-IN" dirty="0"/>
          </a:p>
        </p:txBody>
      </p:sp>
      <p:sp>
        <p:nvSpPr>
          <p:cNvPr id="18" name="TextBox 17">
            <a:extLst>
              <a:ext uri="{FF2B5EF4-FFF2-40B4-BE49-F238E27FC236}">
                <a16:creationId xmlns:a16="http://schemas.microsoft.com/office/drawing/2014/main" id="{F961E12B-094E-BDD6-50C3-23D7380569D7}"/>
              </a:ext>
            </a:extLst>
          </p:cNvPr>
          <p:cNvSpPr txBox="1"/>
          <p:nvPr/>
        </p:nvSpPr>
        <p:spPr>
          <a:xfrm>
            <a:off x="4379972" y="1938528"/>
            <a:ext cx="3529588" cy="3693319"/>
          </a:xfrm>
          <a:prstGeom prst="rect">
            <a:avLst/>
          </a:prstGeom>
          <a:noFill/>
        </p:spPr>
        <p:txBody>
          <a:bodyPr wrap="square" rtlCol="0">
            <a:spAutoFit/>
          </a:bodyPr>
          <a:lstStyle/>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r>
              <a:rPr lang="en-US" b="1" dirty="0">
                <a:solidFill>
                  <a:srgbClr val="882027"/>
                </a:solidFill>
                <a:latin typeface="Times New Roman" panose="02020603050405020304" pitchFamily="18" charset="0"/>
                <a:cs typeface="Times New Roman" panose="02020603050405020304" pitchFamily="18" charset="0"/>
              </a:rPr>
              <a:t>Scalable Model for Ongoing Campaign Success</a:t>
            </a:r>
          </a:p>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predictive model can be continuously updated with new data, making it scalable for future campaigns and adaptable to changing user behavior, ensuring sustained marketing effectiveness and adaptability over time</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91D26848-E9D0-D035-0DD2-25112CFA8DD2}"/>
              </a:ext>
            </a:extLst>
          </p:cNvPr>
          <p:cNvSpPr txBox="1"/>
          <p:nvPr/>
        </p:nvSpPr>
        <p:spPr>
          <a:xfrm>
            <a:off x="8193024" y="1938528"/>
            <a:ext cx="3331461" cy="4247317"/>
          </a:xfrm>
          <a:prstGeom prst="rect">
            <a:avLst/>
          </a:prstGeom>
          <a:noFill/>
        </p:spPr>
        <p:txBody>
          <a:bodyPr wrap="square" rtlCol="0">
            <a:spAutoFit/>
          </a:bodyPr>
          <a:lstStyle/>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endParaRPr lang="en-US" b="1" dirty="0">
              <a:solidFill>
                <a:srgbClr val="882027"/>
              </a:solidFill>
              <a:latin typeface="Times New Roman" panose="02020603050405020304" pitchFamily="18" charset="0"/>
              <a:cs typeface="Times New Roman" panose="02020603050405020304" pitchFamily="18" charset="0"/>
            </a:endParaRPr>
          </a:p>
          <a:p>
            <a:pPr algn="ctr"/>
            <a:r>
              <a:rPr lang="en-US" b="1" dirty="0">
                <a:solidFill>
                  <a:srgbClr val="882027"/>
                </a:solidFill>
                <a:latin typeface="Times New Roman" panose="02020603050405020304" pitchFamily="18" charset="0"/>
                <a:cs typeface="Times New Roman" panose="02020603050405020304" pitchFamily="18" charset="0"/>
              </a:rPr>
              <a:t>Customer-Centric Approach</a:t>
            </a:r>
          </a:p>
          <a:p>
            <a:endParaRPr lang="en-US" b="1" dirty="0"/>
          </a:p>
          <a:p>
            <a:pPr algn="ctr"/>
            <a:r>
              <a:rPr lang="en-US" dirty="0">
                <a:latin typeface="Times New Roman" panose="02020603050405020304" pitchFamily="18" charset="0"/>
                <a:cs typeface="Times New Roman" panose="02020603050405020304" pitchFamily="18" charset="0"/>
              </a:rPr>
              <a:t>By understanding customer behavior and preferences, we can deliver personalized experiences that drive customer satisfaction and loyalty, ultimately leading to long-term business growth. Eg Premium trial offers, exclusive content, personalized playlists to the top priority customers </a:t>
            </a:r>
          </a:p>
          <a:p>
            <a:endParaRPr lang="en-IN" dirty="0"/>
          </a:p>
        </p:txBody>
      </p:sp>
      <p:pic>
        <p:nvPicPr>
          <p:cNvPr id="21" name="Picture 20">
            <a:extLst>
              <a:ext uri="{FF2B5EF4-FFF2-40B4-BE49-F238E27FC236}">
                <a16:creationId xmlns:a16="http://schemas.microsoft.com/office/drawing/2014/main" id="{EBD8970F-564E-BEE5-11B1-758688F368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0235" y="1578889"/>
            <a:ext cx="1036493" cy="1036493"/>
          </a:xfrm>
          <a:prstGeom prst="rect">
            <a:avLst/>
          </a:prstGeom>
        </p:spPr>
      </p:pic>
      <p:pic>
        <p:nvPicPr>
          <p:cNvPr id="23" name="Picture 22">
            <a:extLst>
              <a:ext uri="{FF2B5EF4-FFF2-40B4-BE49-F238E27FC236}">
                <a16:creationId xmlns:a16="http://schemas.microsoft.com/office/drawing/2014/main" id="{1CA5417E-2189-08C4-5FE5-5327139CD7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9776" y="1578889"/>
            <a:ext cx="1050208" cy="1050208"/>
          </a:xfrm>
          <a:prstGeom prst="rect">
            <a:avLst/>
          </a:prstGeom>
        </p:spPr>
      </p:pic>
      <p:pic>
        <p:nvPicPr>
          <p:cNvPr id="25" name="Picture 24">
            <a:extLst>
              <a:ext uri="{FF2B5EF4-FFF2-40B4-BE49-F238E27FC236}">
                <a16:creationId xmlns:a16="http://schemas.microsoft.com/office/drawing/2014/main" id="{D8F21A36-55AF-586C-945C-42B9FC1AFF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01780" y="1746361"/>
            <a:ext cx="869021" cy="869021"/>
          </a:xfrm>
          <a:prstGeom prst="rect">
            <a:avLst/>
          </a:prstGeom>
        </p:spPr>
      </p:pic>
    </p:spTree>
    <p:extLst>
      <p:ext uri="{BB962C8B-B14F-4D97-AF65-F5344CB8AC3E}">
        <p14:creationId xmlns:p14="http://schemas.microsoft.com/office/powerpoint/2010/main" val="349699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57;p40">
            <a:extLst>
              <a:ext uri="{FF2B5EF4-FFF2-40B4-BE49-F238E27FC236}">
                <a16:creationId xmlns:a16="http://schemas.microsoft.com/office/drawing/2014/main" id="{26CCCA73-2EB2-E2A8-A320-41618FEA993B}"/>
              </a:ext>
            </a:extLst>
          </p:cNvPr>
          <p:cNvPicPr preferRelativeResize="0"/>
          <p:nvPr/>
        </p:nvPicPr>
        <p:blipFill rotWithShape="1">
          <a:blip r:embed="rId2">
            <a:alphaModFix/>
          </a:blip>
          <a:srcRect l="37422" r="38317" b="43490"/>
          <a:stretch/>
        </p:blipFill>
        <p:spPr>
          <a:xfrm>
            <a:off x="11378227" y="304718"/>
            <a:ext cx="518117" cy="371938"/>
          </a:xfrm>
          <a:prstGeom prst="rect">
            <a:avLst/>
          </a:prstGeom>
          <a:noFill/>
          <a:ln>
            <a:noFill/>
          </a:ln>
        </p:spPr>
      </p:pic>
      <p:pic>
        <p:nvPicPr>
          <p:cNvPr id="5" name="Google Shape;131;p18">
            <a:extLst>
              <a:ext uri="{FF2B5EF4-FFF2-40B4-BE49-F238E27FC236}">
                <a16:creationId xmlns:a16="http://schemas.microsoft.com/office/drawing/2014/main" id="{E3994AB2-812A-6267-2DB0-5D2587C22CE6}"/>
              </a:ext>
            </a:extLst>
          </p:cNvPr>
          <p:cNvPicPr preferRelativeResize="0"/>
          <p:nvPr/>
        </p:nvPicPr>
        <p:blipFill>
          <a:blip r:embed="rId3">
            <a:alphaModFix/>
          </a:blip>
          <a:stretch>
            <a:fillRect/>
          </a:stretch>
        </p:blipFill>
        <p:spPr>
          <a:xfrm>
            <a:off x="0" y="6545484"/>
            <a:ext cx="12192000" cy="304915"/>
          </a:xfrm>
          <a:prstGeom prst="rect">
            <a:avLst/>
          </a:prstGeom>
          <a:noFill/>
          <a:ln>
            <a:noFill/>
          </a:ln>
        </p:spPr>
      </p:pic>
      <p:sp>
        <p:nvSpPr>
          <p:cNvPr id="6" name="TextBox 5">
            <a:extLst>
              <a:ext uri="{FF2B5EF4-FFF2-40B4-BE49-F238E27FC236}">
                <a16:creationId xmlns:a16="http://schemas.microsoft.com/office/drawing/2014/main" id="{C907A237-22C8-7D58-88E9-1E20DDF4D23F}"/>
              </a:ext>
            </a:extLst>
          </p:cNvPr>
          <p:cNvSpPr txBox="1"/>
          <p:nvPr/>
        </p:nvSpPr>
        <p:spPr>
          <a:xfrm>
            <a:off x="2267712" y="2685214"/>
            <a:ext cx="7370064" cy="1015663"/>
          </a:xfrm>
          <a:prstGeom prst="rect">
            <a:avLst/>
          </a:prstGeom>
          <a:noFill/>
        </p:spPr>
        <p:txBody>
          <a:bodyPr wrap="square" rtlCol="0" anchor="ctr">
            <a:spAutoFit/>
          </a:bodyPr>
          <a:lstStyle/>
          <a:p>
            <a:pPr algn="ctr"/>
            <a:r>
              <a:rPr lang="en-IN" sz="6000" b="1" dirty="0">
                <a:solidFill>
                  <a:srgbClr val="882027"/>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42408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635</Words>
  <Application>Microsoft Office PowerPoint</Application>
  <PresentationFormat>Widescreen</PresentationFormat>
  <Paragraphs>66</Paragraphs>
  <Slides>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Calibri Light</vt:lpstr>
      <vt:lpstr>Lato</vt:lpstr>
      <vt:lpstr>Newsreader Light</vt:lpstr>
      <vt:lpstr>Open Sans</vt:lpstr>
      <vt:lpstr>Open Sans SemiBold</vt:lpstr>
      <vt:lpstr>Symbol</vt:lpstr>
      <vt:lpstr>Times New Roman</vt:lpstr>
      <vt:lpstr>Office Theme</vt:lpstr>
      <vt:lpstr>Predictive Analytics for premium users' acquisition: Insights, modelling and measurable Impact</vt:lpstr>
      <vt:lpstr>PowerPoint Presentation</vt:lpstr>
      <vt:lpstr>PowerPoint Presentation</vt:lpstr>
      <vt:lpstr>Evaluation Metrics: Recall and F1 score</vt:lpstr>
      <vt:lpstr>Evaluation Metric: ROC Curve and AUC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Dharmpal Jhala</dc:creator>
  <cp:lastModifiedBy>Dharmpal Jhala</cp:lastModifiedBy>
  <cp:revision>7</cp:revision>
  <dcterms:created xsi:type="dcterms:W3CDTF">2024-10-27T02:06:49Z</dcterms:created>
  <dcterms:modified xsi:type="dcterms:W3CDTF">2024-10-28T03:15:26Z</dcterms:modified>
</cp:coreProperties>
</file>