
<file path=[Content_Types].xml><?xml version="1.0" encoding="utf-8"?>
<Types xmlns="http://schemas.openxmlformats.org/package/2006/content-types">
  <Default ContentType="image/png" Extension="png"/>
  <Default ContentType="application/vnd.openxmlformats-package.relationships+xml" Extension="rels"/>
  <Default ContentType="application/xml" Extension="xml"/>
  <Override ContentType="application/binary" PartName="/ppt/metadata"/>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package.core-properties+xml" PartName="/docProps/cor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ircP6flZfOJQxBxz4zwcRJo35G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FD592E2-4D15-4ABE-873A-507D92756F1C}">
  <a:tblStyle styleId="{6FD592E2-4D15-4ABE-873A-507D92756F1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eb9788d70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Kabriya </a:t>
            </a:r>
            <a:endParaRPr/>
          </a:p>
          <a:p>
            <a:pPr indent="0" lvl="0" marL="0" rtl="0" algn="l">
              <a:spcBef>
                <a:spcPts val="0"/>
              </a:spcBef>
              <a:spcAft>
                <a:spcPts val="0"/>
              </a:spcAft>
              <a:buNone/>
            </a:pPr>
            <a:r>
              <a:rPr lang="en-US"/>
              <a:t>In our post predictive analysis the apriori algorithm was also performed. This is an algorithm for frequent itemset mining. It is basically used to mine frequent itemsets and relevant association rules. </a:t>
            </a:r>
            <a:endParaRPr/>
          </a:p>
          <a:p>
            <a:pPr indent="0" lvl="0" marL="0" rtl="0" algn="l">
              <a:spcBef>
                <a:spcPts val="0"/>
              </a:spcBef>
              <a:spcAft>
                <a:spcPts val="0"/>
              </a:spcAft>
              <a:buNone/>
            </a:pPr>
            <a:r>
              <a:rPr lang="en-US"/>
              <a:t>In our analysis the minimum support threshold was set at 0.7. (anything below min support is not considered a freq itemset so we disregard it) </a:t>
            </a:r>
            <a:endParaRPr/>
          </a:p>
          <a:p>
            <a:pPr indent="0" lvl="0" marL="0" rtl="0" algn="l">
              <a:spcBef>
                <a:spcPts val="0"/>
              </a:spcBef>
              <a:spcAft>
                <a:spcPts val="0"/>
              </a:spcAft>
              <a:buNone/>
            </a:pPr>
            <a:r>
              <a:rPr lang="en-US"/>
              <a:t>The top seven rules had a confidence of 100%. The first rule is that w</a:t>
            </a:r>
            <a:r>
              <a:rPr lang="en-US">
                <a:latin typeface="Arial"/>
                <a:ea typeface="Arial"/>
                <a:cs typeface="Arial"/>
                <a:sym typeface="Arial"/>
              </a:rPr>
              <a:t>hen the customer does not have a history of defaulting they are more likely to subscribe to a long-term deposit account. The second rule was if the customer did not have a loan they were also more likely to subscribe and if both conditions were also met they were also more likely to subscribe. This makes sense because customers who haven’t defaulted are more eligible to obtain a long-term deposit account whereas customers who have defaulted are probably not eligible and customers who don’t have a long are more likely to subscribe to this type of account.  </a:t>
            </a:r>
            <a:endParaRPr>
              <a:latin typeface="Arial"/>
              <a:ea typeface="Arial"/>
              <a:cs typeface="Arial"/>
              <a:sym typeface="Arial"/>
            </a:endParaRPr>
          </a:p>
          <a:p>
            <a:pPr indent="0" lvl="0" marL="0" rtl="0" algn="l">
              <a:lnSpc>
                <a:spcPct val="106999"/>
              </a:lnSpc>
              <a:spcBef>
                <a:spcPts val="0"/>
              </a:spcBef>
              <a:spcAft>
                <a:spcPts val="0"/>
              </a:spcAft>
              <a:buClr>
                <a:schemeClr val="dk1"/>
              </a:buClr>
              <a:buSzPts val="1100"/>
              <a:buFont typeface="Arial"/>
              <a:buNone/>
            </a:pPr>
            <a:r>
              <a:rPr lang="en-US">
                <a:latin typeface="Arial"/>
                <a:ea typeface="Arial"/>
                <a:cs typeface="Arial"/>
                <a:sym typeface="Arial"/>
              </a:rPr>
              <a:t>Customer’s who’s contact method is primarily cellular was also determined to be one of the top rules for subscribing to an account with confidence level at 1, which essentially means that they probably have good credit to qualify for a long-term deposit account. Another top rule is if they haven’t defaulted and had no loan and main contact was cellular the confidence level was 1. The top seven best rules all retained a confidence level of 1 which is above the minimum support and these are all good rules to use to predict whether a customer is likely to subscribe to a long term account or not.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205" name="Google Shape;205;g7eb9788d70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06999"/>
              </a:lnSpc>
              <a:spcBef>
                <a:spcPts val="0"/>
              </a:spcBef>
              <a:spcAft>
                <a:spcPts val="0"/>
              </a:spcAft>
              <a:buClr>
                <a:schemeClr val="dk1"/>
              </a:buClr>
              <a:buSzPts val="1100"/>
              <a:buFont typeface="Arial"/>
              <a:buNone/>
            </a:pPr>
            <a:r>
              <a:rPr lang="en-US">
                <a:latin typeface="Arial"/>
                <a:ea typeface="Arial"/>
                <a:cs typeface="Arial"/>
                <a:sym typeface="Arial"/>
              </a:rPr>
              <a:t>There isn’t one perfect algorithm, there will be advantages and disadvantages to each one which may end up having a source of error. </a:t>
            </a:r>
            <a:endParaRPr/>
          </a:p>
        </p:txBody>
      </p:sp>
      <p:sp>
        <p:nvSpPr>
          <p:cNvPr id="212" name="Google Shape;21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a:t>Zafrina </a:t>
            </a:r>
            <a:endParaRPr/>
          </a:p>
        </p:txBody>
      </p:sp>
      <p:sp>
        <p:nvSpPr>
          <p:cNvPr id="151" name="Google Shape;1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tanya</a:t>
            </a:r>
            <a:endParaRPr/>
          </a:p>
        </p:txBody>
      </p:sp>
      <p:sp>
        <p:nvSpPr>
          <p:cNvPr id="158" name="Google Shape;15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Miguel</a:t>
            </a:r>
            <a:endParaRPr/>
          </a:p>
        </p:txBody>
      </p:sp>
      <p:sp>
        <p:nvSpPr>
          <p:cNvPr id="165" name="Google Shape;16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Tanya</a:t>
            </a:r>
            <a:endParaRPr/>
          </a:p>
        </p:txBody>
      </p:sp>
      <p:sp>
        <p:nvSpPr>
          <p:cNvPr id="172" name="Google Shape;17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eb9788d70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eb9788d70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huzaifa</a:t>
            </a:r>
            <a:endParaRPr/>
          </a:p>
        </p:txBody>
      </p:sp>
      <p:sp>
        <p:nvSpPr>
          <p:cNvPr id="180" name="Google Shape;180;g7eb9788d70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eb9788d70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eb9788d70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huzaifa</a:t>
            </a:r>
            <a:endParaRPr/>
          </a:p>
        </p:txBody>
      </p:sp>
      <p:sp>
        <p:nvSpPr>
          <p:cNvPr id="187" name="Google Shape;187;g7eb9788d70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Zafrina</a:t>
            </a:r>
            <a:endParaRPr/>
          </a:p>
        </p:txBody>
      </p:sp>
      <p:sp>
        <p:nvSpPr>
          <p:cNvPr id="193" name="Google Shape;19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miguel </a:t>
            </a:r>
            <a:endParaRPr/>
          </a:p>
        </p:txBody>
      </p:sp>
      <p:sp>
        <p:nvSpPr>
          <p:cNvPr id="199" name="Google Shape;19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6" name="Shape 26"/>
        <p:cNvGrpSpPr/>
        <p:nvPr/>
      </p:nvGrpSpPr>
      <p:grpSpPr>
        <a:xfrm>
          <a:off x="0" y="0"/>
          <a:ext cx="0" cy="0"/>
          <a:chOff x="0" y="0"/>
          <a:chExt cx="0" cy="0"/>
        </a:xfrm>
      </p:grpSpPr>
      <p:grpSp>
        <p:nvGrpSpPr>
          <p:cNvPr id="27" name="Google Shape;27;p12"/>
          <p:cNvGrpSpPr/>
          <p:nvPr/>
        </p:nvGrpSpPr>
        <p:grpSpPr>
          <a:xfrm>
            <a:off x="0" y="-8467"/>
            <a:ext cx="12192000" cy="6866467"/>
            <a:chOff x="0" y="-8467"/>
            <a:chExt cx="12192000" cy="6866467"/>
          </a:xfrm>
        </p:grpSpPr>
        <p:sp>
          <p:nvSpPr>
            <p:cNvPr id="28" name="Google Shape;28;p1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12"/>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30" name="Google Shape;30;p12"/>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31" name="Google Shape;31;p1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1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12"/>
            <p:cNvSpPr/>
            <p:nvPr/>
          </p:nvSpPr>
          <p:spPr>
            <a:xfrm>
              <a:off x="8932333" y="3048000"/>
              <a:ext cx="3259667" cy="3810000"/>
            </a:xfrm>
            <a:prstGeom prst="triangle">
              <a:avLst>
                <a:gd fmla="val 100000" name="adj"/>
              </a:avLst>
            </a:prstGeom>
            <a:solidFill>
              <a:srgbClr val="3F762A">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62A">
                <a:alpha val="49803"/>
              </a:srgbClr>
            </a:solidFill>
            <a:ln>
              <a:noFill/>
            </a:ln>
          </p:spPr>
        </p:sp>
        <p:sp>
          <p:nvSpPr>
            <p:cNvPr id="35" name="Google Shape;35;p1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1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678A26">
                <a:alpha val="80000"/>
              </a:srgbClr>
            </a:solidFill>
            <a:ln>
              <a:noFill/>
            </a:ln>
          </p:spPr>
        </p:sp>
        <p:sp>
          <p:nvSpPr>
            <p:cNvPr id="37" name="Google Shape;37;p12"/>
            <p:cNvSpPr/>
            <p:nvPr/>
          </p:nvSpPr>
          <p:spPr>
            <a:xfrm>
              <a:off x="10371666" y="3589867"/>
              <a:ext cx="1817159" cy="3268133"/>
            </a:xfrm>
            <a:prstGeom prst="triangle">
              <a:avLst>
                <a:gd fmla="val 100000" name="adj"/>
              </a:avLst>
            </a:prstGeom>
            <a:solidFill>
              <a:srgbClr val="3F762A">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1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0" name="Google Shape;40;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4" name="Shape 94"/>
        <p:cNvGrpSpPr/>
        <p:nvPr/>
      </p:nvGrpSpPr>
      <p:grpSpPr>
        <a:xfrm>
          <a:off x="0" y="0"/>
          <a:ext cx="0" cy="0"/>
          <a:chOff x="0" y="0"/>
          <a:chExt cx="0" cy="0"/>
        </a:xfrm>
      </p:grpSpPr>
      <p:sp>
        <p:nvSpPr>
          <p:cNvPr id="95" name="Google Shape;95;p2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00" name="Shape 100"/>
        <p:cNvGrpSpPr/>
        <p:nvPr/>
      </p:nvGrpSpPr>
      <p:grpSpPr>
        <a:xfrm>
          <a:off x="0" y="0"/>
          <a:ext cx="0" cy="0"/>
          <a:chOff x="0" y="0"/>
          <a:chExt cx="0" cy="0"/>
        </a:xfrm>
      </p:grpSpPr>
      <p:sp>
        <p:nvSpPr>
          <p:cNvPr id="101" name="Google Shape;101;p2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2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2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2CF7C"/>
                </a:solidFill>
                <a:latin typeface="Arial"/>
                <a:ea typeface="Arial"/>
                <a:cs typeface="Arial"/>
                <a:sym typeface="Arial"/>
              </a:rPr>
              <a:t>“</a:t>
            </a:r>
            <a:endParaRPr/>
          </a:p>
        </p:txBody>
      </p:sp>
      <p:sp>
        <p:nvSpPr>
          <p:cNvPr id="108" name="Google Shape;108;p2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2CF7C"/>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9" name="Shape 109"/>
        <p:cNvGrpSpPr/>
        <p:nvPr/>
      </p:nvGrpSpPr>
      <p:grpSpPr>
        <a:xfrm>
          <a:off x="0" y="0"/>
          <a:ext cx="0" cy="0"/>
          <a:chOff x="0" y="0"/>
          <a:chExt cx="0" cy="0"/>
        </a:xfrm>
      </p:grpSpPr>
      <p:sp>
        <p:nvSpPr>
          <p:cNvPr id="110" name="Google Shape;110;p2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5" name="Shape 115"/>
        <p:cNvGrpSpPr/>
        <p:nvPr/>
      </p:nvGrpSpPr>
      <p:grpSpPr>
        <a:xfrm>
          <a:off x="0" y="0"/>
          <a:ext cx="0" cy="0"/>
          <a:chOff x="0" y="0"/>
          <a:chExt cx="0" cy="0"/>
        </a:xfrm>
      </p:grpSpPr>
      <p:sp>
        <p:nvSpPr>
          <p:cNvPr id="116" name="Google Shape;116;p2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2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2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2CF7C"/>
                </a:solidFill>
                <a:latin typeface="Arial"/>
                <a:ea typeface="Arial"/>
                <a:cs typeface="Arial"/>
                <a:sym typeface="Arial"/>
              </a:rPr>
              <a:t>“</a:t>
            </a:r>
            <a:endParaRPr/>
          </a:p>
        </p:txBody>
      </p:sp>
      <p:sp>
        <p:nvSpPr>
          <p:cNvPr id="123" name="Google Shape;123;p2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2CF7C"/>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4" name="Shape 124"/>
        <p:cNvGrpSpPr/>
        <p:nvPr/>
      </p:nvGrpSpPr>
      <p:grpSpPr>
        <a:xfrm>
          <a:off x="0" y="0"/>
          <a:ext cx="0" cy="0"/>
          <a:chOff x="0" y="0"/>
          <a:chExt cx="0" cy="0"/>
        </a:xfrm>
      </p:grpSpPr>
      <p:sp>
        <p:nvSpPr>
          <p:cNvPr id="125" name="Google Shape;125;p2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2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1" name="Shape 131"/>
        <p:cNvGrpSpPr/>
        <p:nvPr/>
      </p:nvGrpSpPr>
      <p:grpSpPr>
        <a:xfrm>
          <a:off x="0" y="0"/>
          <a:ext cx="0" cy="0"/>
          <a:chOff x="0" y="0"/>
          <a:chExt cx="0" cy="0"/>
        </a:xfrm>
      </p:grpSpPr>
      <p:sp>
        <p:nvSpPr>
          <p:cNvPr id="132" name="Google Shape;132;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2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3" name="Shape 43"/>
        <p:cNvGrpSpPr/>
        <p:nvPr/>
      </p:nvGrpSpPr>
      <p:grpSpPr>
        <a:xfrm>
          <a:off x="0" y="0"/>
          <a:ext cx="0" cy="0"/>
          <a:chOff x="0" y="0"/>
          <a:chExt cx="0" cy="0"/>
        </a:xfrm>
      </p:grpSpPr>
      <p:sp>
        <p:nvSpPr>
          <p:cNvPr id="44" name="Google Shape;44;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9" name="Shape 49"/>
        <p:cNvGrpSpPr/>
        <p:nvPr/>
      </p:nvGrpSpPr>
      <p:grpSpPr>
        <a:xfrm>
          <a:off x="0" y="0"/>
          <a:ext cx="0" cy="0"/>
          <a:chOff x="0" y="0"/>
          <a:chExt cx="0" cy="0"/>
        </a:xfrm>
      </p:grpSpPr>
      <p:sp>
        <p:nvSpPr>
          <p:cNvPr id="50" name="Google Shape;50;p1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5" name="Shape 55"/>
        <p:cNvGrpSpPr/>
        <p:nvPr/>
      </p:nvGrpSpPr>
      <p:grpSpPr>
        <a:xfrm>
          <a:off x="0" y="0"/>
          <a:ext cx="0" cy="0"/>
          <a:chOff x="0" y="0"/>
          <a:chExt cx="0" cy="0"/>
        </a:xfrm>
      </p:grpSpPr>
      <p:sp>
        <p:nvSpPr>
          <p:cNvPr id="56" name="Google Shape;56;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1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2" name="Shape 62"/>
        <p:cNvGrpSpPr/>
        <p:nvPr/>
      </p:nvGrpSpPr>
      <p:grpSpPr>
        <a:xfrm>
          <a:off x="0" y="0"/>
          <a:ext cx="0" cy="0"/>
          <a:chOff x="0" y="0"/>
          <a:chExt cx="0" cy="0"/>
        </a:xfrm>
      </p:grpSpPr>
      <p:sp>
        <p:nvSpPr>
          <p:cNvPr id="63" name="Google Shape;63;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1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1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1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1" name="Shape 71"/>
        <p:cNvGrpSpPr/>
        <p:nvPr/>
      </p:nvGrpSpPr>
      <p:grpSpPr>
        <a:xfrm>
          <a:off x="0" y="0"/>
          <a:ext cx="0" cy="0"/>
          <a:chOff x="0" y="0"/>
          <a:chExt cx="0" cy="0"/>
        </a:xfrm>
      </p:grpSpPr>
      <p:sp>
        <p:nvSpPr>
          <p:cNvPr id="72" name="Google Shape;72;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6" name="Shape 76"/>
        <p:cNvGrpSpPr/>
        <p:nvPr/>
      </p:nvGrpSpPr>
      <p:grpSpPr>
        <a:xfrm>
          <a:off x="0" y="0"/>
          <a:ext cx="0" cy="0"/>
          <a:chOff x="0" y="0"/>
          <a:chExt cx="0" cy="0"/>
        </a:xfrm>
      </p:grpSpPr>
      <p:sp>
        <p:nvSpPr>
          <p:cNvPr id="77" name="Google Shape;77;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0" name="Shape 80"/>
        <p:cNvGrpSpPr/>
        <p:nvPr/>
      </p:nvGrpSpPr>
      <p:grpSpPr>
        <a:xfrm>
          <a:off x="0" y="0"/>
          <a:ext cx="0" cy="0"/>
          <a:chOff x="0" y="0"/>
          <a:chExt cx="0" cy="0"/>
        </a:xfrm>
      </p:grpSpPr>
      <p:sp>
        <p:nvSpPr>
          <p:cNvPr id="81" name="Google Shape;81;p1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1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7" name="Shape 87"/>
        <p:cNvGrpSpPr/>
        <p:nvPr/>
      </p:nvGrpSpPr>
      <p:grpSpPr>
        <a:xfrm>
          <a:off x="0" y="0"/>
          <a:ext cx="0" cy="0"/>
          <a:chOff x="0" y="0"/>
          <a:chExt cx="0" cy="0"/>
        </a:xfrm>
      </p:grpSpPr>
      <p:sp>
        <p:nvSpPr>
          <p:cNvPr id="88" name="Google Shape;88;p2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0"/>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90" name="Google Shape;90;p2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Google Shape;10;p11"/>
          <p:cNvGrpSpPr/>
          <p:nvPr/>
        </p:nvGrpSpPr>
        <p:grpSpPr>
          <a:xfrm>
            <a:off x="0" y="-8467"/>
            <a:ext cx="12192000" cy="6866467"/>
            <a:chOff x="0" y="-8467"/>
            <a:chExt cx="12192000" cy="6866467"/>
          </a:xfrm>
        </p:grpSpPr>
        <p:cxnSp>
          <p:nvCxnSpPr>
            <p:cNvPr id="11" name="Google Shape;11;p1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12" name="Google Shape;12;p1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13" name="Google Shape;13;p1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1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1"/>
            <p:cNvSpPr/>
            <p:nvPr/>
          </p:nvSpPr>
          <p:spPr>
            <a:xfrm>
              <a:off x="8932333" y="3048000"/>
              <a:ext cx="3259667" cy="3810000"/>
            </a:xfrm>
            <a:prstGeom prst="triangle">
              <a:avLst>
                <a:gd fmla="val 100000" name="adj"/>
              </a:avLst>
            </a:prstGeom>
            <a:solidFill>
              <a:srgbClr val="3F762A">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62A">
                <a:alpha val="49803"/>
              </a:srgbClr>
            </a:solidFill>
            <a:ln>
              <a:noFill/>
            </a:ln>
          </p:spPr>
        </p:sp>
        <p:sp>
          <p:nvSpPr>
            <p:cNvPr id="17" name="Google Shape;17;p1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1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678A26">
                <a:alpha val="80000"/>
              </a:srgbClr>
            </a:solidFill>
            <a:ln>
              <a:noFill/>
            </a:ln>
          </p:spPr>
        </p:sp>
        <p:sp>
          <p:nvSpPr>
            <p:cNvPr id="19" name="Google Shape;19;p11"/>
            <p:cNvSpPr/>
            <p:nvPr/>
          </p:nvSpPr>
          <p:spPr>
            <a:xfrm>
              <a:off x="10371666" y="3589867"/>
              <a:ext cx="1817159" cy="3268133"/>
            </a:xfrm>
            <a:prstGeom prst="triangle">
              <a:avLst>
                <a:gd fmla="val 100000" name="adj"/>
              </a:avLst>
            </a:prstGeom>
            <a:solidFill>
              <a:srgbClr val="3F762A">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1"/>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1507067" y="1566334"/>
            <a:ext cx="7766936" cy="164630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en-US"/>
              <a:t>CIND119 Final Project: Bank Marketing Dataset</a:t>
            </a:r>
            <a:endParaRPr/>
          </a:p>
        </p:txBody>
      </p:sp>
      <p:sp>
        <p:nvSpPr>
          <p:cNvPr id="148" name="Google Shape;148;p1"/>
          <p:cNvSpPr txBox="1"/>
          <p:nvPr>
            <p:ph idx="1" type="subTitle"/>
          </p:nvPr>
        </p:nvSpPr>
        <p:spPr>
          <a:xfrm>
            <a:off x="1005840" y="3429000"/>
            <a:ext cx="8930640" cy="109689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440"/>
              <a:buNone/>
            </a:pPr>
            <a:r>
              <a:rPr lang="en-US"/>
              <a:t>February 27, 2020</a:t>
            </a:r>
            <a:endParaRPr/>
          </a:p>
          <a:p>
            <a:pPr indent="0" lvl="0" marL="0" rtl="0" algn="r">
              <a:spcBef>
                <a:spcPts val="1000"/>
              </a:spcBef>
              <a:spcAft>
                <a:spcPts val="0"/>
              </a:spcAft>
              <a:buSzPts val="1440"/>
              <a:buNone/>
            </a:pPr>
            <a:r>
              <a:rPr lang="en-US"/>
              <a:t>Miguel Villamayor, Huzaifa Gul, Tanya Sheryl, Zafrina Somani, Kabriya Thavaratnam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g7eb9788d70_0_8"/>
          <p:cNvSpPr txBox="1"/>
          <p:nvPr>
            <p:ph type="title"/>
          </p:nvPr>
        </p:nvSpPr>
        <p:spPr>
          <a:xfrm>
            <a:off x="677325" y="244050"/>
            <a:ext cx="8596800" cy="1610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Apriori</a:t>
            </a:r>
            <a:r>
              <a:rPr lang="en-US"/>
              <a:t> </a:t>
            </a:r>
            <a:endParaRPr/>
          </a:p>
        </p:txBody>
      </p:sp>
      <p:sp>
        <p:nvSpPr>
          <p:cNvPr id="208" name="Google Shape;208;g7eb9788d70_0_8"/>
          <p:cNvSpPr txBox="1"/>
          <p:nvPr>
            <p:ph idx="1" type="body"/>
          </p:nvPr>
        </p:nvSpPr>
        <p:spPr>
          <a:xfrm>
            <a:off x="677334" y="2115864"/>
            <a:ext cx="8596800" cy="3880800"/>
          </a:xfrm>
          <a:prstGeom prst="rect">
            <a:avLst/>
          </a:prstGeom>
          <a:noFill/>
          <a:ln>
            <a:noFill/>
          </a:ln>
        </p:spPr>
        <p:txBody>
          <a:bodyPr anchorCtr="0" anchor="t" bIns="45700" lIns="91425" spcFirstLastPara="1" rIns="91425" wrap="square" tIns="45700">
            <a:noAutofit/>
          </a:bodyPr>
          <a:lstStyle/>
          <a:p>
            <a:pPr indent="0" lvl="0" marL="457200" rtl="0" algn="l">
              <a:spcBef>
                <a:spcPts val="0"/>
              </a:spcBef>
              <a:spcAft>
                <a:spcPts val="0"/>
              </a:spcAft>
              <a:buNone/>
            </a:pPr>
            <a:r>
              <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09" name="Google Shape;209;g7eb9788d70_0_8"/>
          <p:cNvPicPr preferRelativeResize="0"/>
          <p:nvPr/>
        </p:nvPicPr>
        <p:blipFill>
          <a:blip r:embed="rId3">
            <a:alphaModFix/>
          </a:blip>
          <a:stretch>
            <a:fillRect/>
          </a:stretch>
        </p:blipFill>
        <p:spPr>
          <a:xfrm>
            <a:off x="938050" y="1025050"/>
            <a:ext cx="7666600" cy="56424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Conclusion</a:t>
            </a:r>
            <a:endParaRPr/>
          </a:p>
        </p:txBody>
      </p:sp>
      <p:sp>
        <p:nvSpPr>
          <p:cNvPr id="215" name="Google Shape;215;p10"/>
          <p:cNvSpPr txBox="1"/>
          <p:nvPr>
            <p:ph idx="1" type="body"/>
          </p:nvPr>
        </p:nvSpPr>
        <p:spPr>
          <a:xfrm>
            <a:off x="677334" y="1488614"/>
            <a:ext cx="8596800" cy="3880800"/>
          </a:xfrm>
          <a:prstGeom prst="rect">
            <a:avLst/>
          </a:prstGeom>
          <a:noFill/>
          <a:ln>
            <a:noFill/>
          </a:ln>
        </p:spPr>
        <p:txBody>
          <a:bodyPr anchorCtr="0" anchor="t" bIns="45700" lIns="91425" spcFirstLastPara="1" rIns="91425" wrap="square" tIns="45700">
            <a:normAutofit/>
          </a:bodyPr>
          <a:lstStyle/>
          <a:p>
            <a:pPr indent="-320040" lvl="0" marL="457200" rtl="0" algn="l">
              <a:spcBef>
                <a:spcPts val="0"/>
              </a:spcBef>
              <a:spcAft>
                <a:spcPts val="0"/>
              </a:spcAft>
              <a:buSzPts val="1440"/>
              <a:buChar char="►"/>
            </a:pPr>
            <a:r>
              <a:rPr b="1" lang="en-US"/>
              <a:t>Disadvantages &amp; Advantages</a:t>
            </a:r>
            <a:endParaRPr b="1"/>
          </a:p>
          <a:p>
            <a:pPr indent="-320040" lvl="1" marL="914400" rtl="0" algn="l">
              <a:spcBef>
                <a:spcPts val="0"/>
              </a:spcBef>
              <a:spcAft>
                <a:spcPts val="0"/>
              </a:spcAft>
              <a:buSzPts val="1440"/>
              <a:buChar char="►"/>
            </a:pPr>
            <a:r>
              <a:rPr lang="en-US" u="sng"/>
              <a:t>Decision Tree</a:t>
            </a:r>
            <a:r>
              <a:rPr lang="en-US"/>
              <a:t>: </a:t>
            </a:r>
            <a:endParaRPr/>
          </a:p>
          <a:p>
            <a:pPr indent="-320039" lvl="2" marL="1371600" rtl="0" algn="l">
              <a:spcBef>
                <a:spcPts val="0"/>
              </a:spcBef>
              <a:spcAft>
                <a:spcPts val="0"/>
              </a:spcAft>
              <a:buSzPts val="1440"/>
              <a:buChar char="►"/>
            </a:pPr>
            <a:r>
              <a:rPr lang="en-US"/>
              <a:t>Disadvantage: Overfitting in large datasets</a:t>
            </a:r>
            <a:endParaRPr/>
          </a:p>
          <a:p>
            <a:pPr indent="-320039" lvl="2" marL="1371600" rtl="0" algn="l">
              <a:spcBef>
                <a:spcPts val="0"/>
              </a:spcBef>
              <a:spcAft>
                <a:spcPts val="0"/>
              </a:spcAft>
              <a:buSzPts val="1440"/>
              <a:buChar char="►"/>
            </a:pPr>
            <a:r>
              <a:rPr lang="en-US"/>
              <a:t>Advantage: Intuitive easy to explain model</a:t>
            </a:r>
            <a:endParaRPr/>
          </a:p>
          <a:p>
            <a:pPr indent="-320040" lvl="1" marL="914400" rtl="0" algn="l">
              <a:spcBef>
                <a:spcPts val="0"/>
              </a:spcBef>
              <a:spcAft>
                <a:spcPts val="0"/>
              </a:spcAft>
              <a:buSzPts val="1440"/>
              <a:buChar char="►"/>
            </a:pPr>
            <a:r>
              <a:rPr lang="en-US" u="sng"/>
              <a:t>Naive Bayes</a:t>
            </a:r>
            <a:endParaRPr u="sng"/>
          </a:p>
          <a:p>
            <a:pPr indent="-320039" lvl="2" marL="1371600" rtl="0" algn="l">
              <a:spcBef>
                <a:spcPts val="0"/>
              </a:spcBef>
              <a:spcAft>
                <a:spcPts val="0"/>
              </a:spcAft>
              <a:buSzPts val="1440"/>
              <a:buChar char="►"/>
            </a:pPr>
            <a:r>
              <a:rPr lang="en-US"/>
              <a:t>Disadvantage:</a:t>
            </a:r>
            <a:r>
              <a:rPr lang="en-US" sz="1200">
                <a:solidFill>
                  <a:schemeClr val="dk1"/>
                </a:solidFill>
                <a:latin typeface="Arial"/>
                <a:ea typeface="Arial"/>
                <a:cs typeface="Arial"/>
                <a:sym typeface="Arial"/>
              </a:rPr>
              <a:t> assumption that each attribute is independent of the other</a:t>
            </a:r>
            <a:endParaRPr sz="1200">
              <a:solidFill>
                <a:schemeClr val="dk1"/>
              </a:solidFill>
              <a:latin typeface="Arial"/>
              <a:ea typeface="Arial"/>
              <a:cs typeface="Arial"/>
              <a:sym typeface="Arial"/>
            </a:endParaRPr>
          </a:p>
          <a:p>
            <a:pPr indent="-304800" lvl="3" marL="1828800" rtl="0" algn="l">
              <a:spcBef>
                <a:spcPts val="0"/>
              </a:spcBef>
              <a:spcAft>
                <a:spcPts val="0"/>
              </a:spcAft>
              <a:buClr>
                <a:schemeClr val="dk1"/>
              </a:buClr>
              <a:buSzPts val="1200"/>
              <a:buFont typeface="Arial"/>
              <a:buChar char="►"/>
            </a:pPr>
            <a:r>
              <a:rPr lang="en-US">
                <a:solidFill>
                  <a:schemeClr val="dk1"/>
                </a:solidFill>
                <a:latin typeface="Arial"/>
                <a:ea typeface="Arial"/>
                <a:cs typeface="Arial"/>
                <a:sym typeface="Arial"/>
              </a:rPr>
              <a:t>Not true eg: job will be dependent on age and education</a:t>
            </a:r>
            <a:endParaRPr sz="1200">
              <a:solidFill>
                <a:schemeClr val="dk1"/>
              </a:solidFill>
              <a:latin typeface="Arial"/>
              <a:ea typeface="Arial"/>
              <a:cs typeface="Arial"/>
              <a:sym typeface="Arial"/>
            </a:endParaRPr>
          </a:p>
          <a:p>
            <a:pPr indent="-320039" lvl="2" marL="1371600" rtl="0" algn="l">
              <a:spcBef>
                <a:spcPts val="0"/>
              </a:spcBef>
              <a:spcAft>
                <a:spcPts val="0"/>
              </a:spcAft>
              <a:buSzPts val="1440"/>
              <a:buChar char="►"/>
            </a:pPr>
            <a:r>
              <a:rPr lang="en-US"/>
              <a:t>Advantage: It’s simplicity and it is easy to implement</a:t>
            </a:r>
            <a:endParaRPr/>
          </a:p>
          <a:p>
            <a:pPr indent="-320040" lvl="1" marL="914400" rtl="0" algn="l">
              <a:spcBef>
                <a:spcPts val="0"/>
              </a:spcBef>
              <a:spcAft>
                <a:spcPts val="0"/>
              </a:spcAft>
              <a:buSzPts val="1440"/>
              <a:buChar char="►"/>
            </a:pPr>
            <a:r>
              <a:rPr lang="en-US" u="sng"/>
              <a:t>Random Forest</a:t>
            </a:r>
            <a:endParaRPr u="sng"/>
          </a:p>
          <a:p>
            <a:pPr indent="-320039" lvl="2" marL="1371600" rtl="0" algn="l">
              <a:spcBef>
                <a:spcPts val="0"/>
              </a:spcBef>
              <a:spcAft>
                <a:spcPts val="0"/>
              </a:spcAft>
              <a:buSzPts val="1440"/>
              <a:buChar char="►"/>
            </a:pPr>
            <a:r>
              <a:rPr lang="en-US"/>
              <a:t>Disadvantage:Very complex (too many trees), needs additional computational power</a:t>
            </a:r>
            <a:endParaRPr/>
          </a:p>
          <a:p>
            <a:pPr indent="-320039" lvl="2" marL="1371600" rtl="0" algn="l">
              <a:spcBef>
                <a:spcPts val="0"/>
              </a:spcBef>
              <a:spcAft>
                <a:spcPts val="0"/>
              </a:spcAft>
              <a:buSzPts val="1440"/>
              <a:buChar char="►"/>
            </a:pPr>
            <a:r>
              <a:rPr lang="en-US"/>
              <a:t>Advantage: Creates many trees thus reducing overfitting and variance and this overall improves the accuracy</a:t>
            </a:r>
            <a:endParaRPr/>
          </a:p>
          <a:p>
            <a:pPr indent="-320040" lvl="0" marL="457200" rtl="0" algn="l">
              <a:spcBef>
                <a:spcPts val="0"/>
              </a:spcBef>
              <a:spcAft>
                <a:spcPts val="0"/>
              </a:spcAft>
              <a:buSzPts val="1440"/>
              <a:buChar char="►"/>
            </a:pPr>
            <a:r>
              <a:rPr b="1" lang="en-US"/>
              <a:t>Recommendation: </a:t>
            </a:r>
            <a:r>
              <a:rPr lang="en-US"/>
              <a:t> </a:t>
            </a:r>
            <a:endParaRPr/>
          </a:p>
          <a:p>
            <a:pPr indent="-320040" lvl="1" marL="914400" rtl="0" algn="l">
              <a:spcBef>
                <a:spcPts val="0"/>
              </a:spcBef>
              <a:spcAft>
                <a:spcPts val="0"/>
              </a:spcAft>
              <a:buSzPts val="1440"/>
              <a:buChar char="►"/>
            </a:pPr>
            <a:r>
              <a:rPr lang="en-US"/>
              <a:t>According to our predictive analysis using the random forest model is the most accurate because it yields good accuracy and ideal TP and FP rates as mentioned in the results section.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Introduction</a:t>
            </a:r>
            <a:endParaRPr/>
          </a:p>
        </p:txBody>
      </p:sp>
      <p:sp>
        <p:nvSpPr>
          <p:cNvPr id="154" name="Google Shape;154;p2"/>
          <p:cNvSpPr txBox="1"/>
          <p:nvPr>
            <p:ph idx="1" type="body"/>
          </p:nvPr>
        </p:nvSpPr>
        <p:spPr>
          <a:xfrm>
            <a:off x="677334" y="1463040"/>
            <a:ext cx="9365826" cy="478535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0000"/>
              </a:buClr>
              <a:buSzPts val="1920"/>
              <a:buChar char="►"/>
            </a:pPr>
            <a:r>
              <a:rPr lang="en-US" sz="2400">
                <a:solidFill>
                  <a:srgbClr val="000000"/>
                </a:solidFill>
              </a:rPr>
              <a:t>Bank Marketing Dataset was used</a:t>
            </a:r>
            <a:endParaRPr>
              <a:solidFill>
                <a:srgbClr val="000000"/>
              </a:solidFill>
            </a:endParaRPr>
          </a:p>
          <a:p>
            <a:pPr indent="-285750" lvl="1" marL="742950" rtl="0" algn="l">
              <a:spcBef>
                <a:spcPts val="1000"/>
              </a:spcBef>
              <a:spcAft>
                <a:spcPts val="0"/>
              </a:spcAft>
              <a:buClr>
                <a:srgbClr val="000000"/>
              </a:buClr>
              <a:buSzPts val="1920"/>
              <a:buChar char="►"/>
            </a:pPr>
            <a:r>
              <a:rPr lang="en-US" sz="2400">
                <a:solidFill>
                  <a:srgbClr val="000000"/>
                </a:solidFill>
              </a:rPr>
              <a:t>Dataset collected from a Portuguese bank</a:t>
            </a:r>
            <a:endParaRPr>
              <a:solidFill>
                <a:srgbClr val="000000"/>
              </a:solidFill>
            </a:endParaRPr>
          </a:p>
          <a:p>
            <a:pPr indent="-342900" lvl="0" marL="342900" rtl="0" algn="l">
              <a:spcBef>
                <a:spcPts val="1000"/>
              </a:spcBef>
              <a:spcAft>
                <a:spcPts val="0"/>
              </a:spcAft>
              <a:buClr>
                <a:srgbClr val="000000"/>
              </a:buClr>
              <a:buSzPts val="1920"/>
              <a:buChar char="►"/>
            </a:pPr>
            <a:r>
              <a:rPr b="1" lang="en-US" sz="2400" u="sng">
                <a:solidFill>
                  <a:srgbClr val="000000"/>
                </a:solidFill>
              </a:rPr>
              <a:t>Problem</a:t>
            </a:r>
            <a:r>
              <a:rPr lang="en-US" sz="2400" u="sng">
                <a:solidFill>
                  <a:srgbClr val="000000"/>
                </a:solidFill>
              </a:rPr>
              <a:t>: </a:t>
            </a:r>
            <a:r>
              <a:rPr lang="en-US" sz="2400">
                <a:solidFill>
                  <a:srgbClr val="000000"/>
                </a:solidFill>
              </a:rPr>
              <a:t>Devise a strategy to analyze which type of customers would subscribe to a long-term deposit account</a:t>
            </a:r>
            <a:endParaRPr>
              <a:solidFill>
                <a:srgbClr val="000000"/>
              </a:solidFill>
            </a:endParaRPr>
          </a:p>
          <a:p>
            <a:pPr indent="-342900" lvl="0" marL="342900" rtl="0" algn="l">
              <a:spcBef>
                <a:spcPts val="1000"/>
              </a:spcBef>
              <a:spcAft>
                <a:spcPts val="0"/>
              </a:spcAft>
              <a:buClr>
                <a:srgbClr val="000000"/>
              </a:buClr>
              <a:buSzPts val="1920"/>
              <a:buChar char="►"/>
            </a:pPr>
            <a:r>
              <a:rPr b="1" lang="en-US" sz="2400" u="sng">
                <a:solidFill>
                  <a:srgbClr val="000000"/>
                </a:solidFill>
              </a:rPr>
              <a:t>Solution</a:t>
            </a:r>
            <a:r>
              <a:rPr lang="en-US" sz="2400" u="sng">
                <a:solidFill>
                  <a:srgbClr val="000000"/>
                </a:solidFill>
              </a:rPr>
              <a:t>: </a:t>
            </a:r>
            <a:r>
              <a:rPr lang="en-US" sz="2400">
                <a:solidFill>
                  <a:srgbClr val="000000"/>
                </a:solidFill>
              </a:rPr>
              <a:t>Three algorithms were used to determine the most accurate one, which can determine which customers are more likely to subscribe to this account</a:t>
            </a:r>
            <a:endParaRPr>
              <a:solidFill>
                <a:srgbClr val="000000"/>
              </a:solidFill>
            </a:endParaRPr>
          </a:p>
          <a:p>
            <a:pPr indent="-285750" lvl="1" marL="742950" rtl="0" algn="l">
              <a:spcBef>
                <a:spcPts val="1000"/>
              </a:spcBef>
              <a:spcAft>
                <a:spcPts val="0"/>
              </a:spcAft>
              <a:buClr>
                <a:srgbClr val="000000"/>
              </a:buClr>
              <a:buSzPts val="1760"/>
              <a:buChar char="►"/>
            </a:pPr>
            <a:r>
              <a:rPr lang="en-US" sz="2200">
                <a:solidFill>
                  <a:srgbClr val="000000"/>
                </a:solidFill>
              </a:rPr>
              <a:t>Decision tree, Naive Bayes and Random Forest</a:t>
            </a:r>
            <a:endParaRPr>
              <a:solidFill>
                <a:srgbClr val="000000"/>
              </a:solidFill>
            </a:endParaRPr>
          </a:p>
          <a:p>
            <a:pPr indent="-342900" lvl="0" marL="342900" rtl="0" algn="l">
              <a:spcBef>
                <a:spcPts val="1000"/>
              </a:spcBef>
              <a:spcAft>
                <a:spcPts val="0"/>
              </a:spcAft>
              <a:buSzPts val="1920"/>
              <a:buChar char="►"/>
            </a:pPr>
            <a:r>
              <a:rPr lang="en-US" sz="2400">
                <a:solidFill>
                  <a:srgbClr val="000000"/>
                </a:solidFill>
              </a:rPr>
              <a:t>The dataset was a supervised dataset  </a:t>
            </a:r>
            <a:r>
              <a:rPr lang="en-US" sz="2400"/>
              <a:t> </a:t>
            </a:r>
            <a:endParaRPr/>
          </a:p>
          <a:p>
            <a:pPr indent="-204469" lvl="1" marL="742950" rtl="0" algn="l">
              <a:spcBef>
                <a:spcPts val="1000"/>
              </a:spcBef>
              <a:spcAft>
                <a:spcPts val="0"/>
              </a:spcAft>
              <a:buSzPts val="128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Attributes </a:t>
            </a:r>
            <a:endParaRPr/>
          </a:p>
        </p:txBody>
      </p:sp>
      <p:sp>
        <p:nvSpPr>
          <p:cNvPr id="161" name="Google Shape;161;p3"/>
          <p:cNvSpPr txBox="1"/>
          <p:nvPr>
            <p:ph idx="1" type="body"/>
          </p:nvPr>
        </p:nvSpPr>
        <p:spPr>
          <a:xfrm>
            <a:off x="524934" y="1488613"/>
            <a:ext cx="1547706" cy="5064587"/>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1120"/>
              <a:buAutoNum type="arabicParenR"/>
            </a:pPr>
            <a:r>
              <a:rPr lang="en-US" sz="1400"/>
              <a:t>Age</a:t>
            </a:r>
            <a:endParaRPr/>
          </a:p>
          <a:p>
            <a:pPr indent="-342900" lvl="0" marL="342900" rtl="0" algn="l">
              <a:lnSpc>
                <a:spcPct val="80000"/>
              </a:lnSpc>
              <a:spcBef>
                <a:spcPts val="1000"/>
              </a:spcBef>
              <a:spcAft>
                <a:spcPts val="0"/>
              </a:spcAft>
              <a:buSzPts val="1120"/>
              <a:buAutoNum type="arabicParenR"/>
            </a:pPr>
            <a:r>
              <a:rPr lang="en-US" sz="1400"/>
              <a:t>Job</a:t>
            </a:r>
            <a:endParaRPr/>
          </a:p>
          <a:p>
            <a:pPr indent="-342900" lvl="0" marL="342900" rtl="0" algn="l">
              <a:lnSpc>
                <a:spcPct val="80000"/>
              </a:lnSpc>
              <a:spcBef>
                <a:spcPts val="1000"/>
              </a:spcBef>
              <a:spcAft>
                <a:spcPts val="0"/>
              </a:spcAft>
              <a:buSzPts val="1120"/>
              <a:buAutoNum type="arabicParenR"/>
            </a:pPr>
            <a:r>
              <a:rPr lang="en-US" sz="1400"/>
              <a:t>Marital</a:t>
            </a:r>
            <a:endParaRPr/>
          </a:p>
          <a:p>
            <a:pPr indent="-342900" lvl="0" marL="342900" rtl="0" algn="l">
              <a:lnSpc>
                <a:spcPct val="80000"/>
              </a:lnSpc>
              <a:spcBef>
                <a:spcPts val="1000"/>
              </a:spcBef>
              <a:spcAft>
                <a:spcPts val="0"/>
              </a:spcAft>
              <a:buSzPts val="1120"/>
              <a:buAutoNum type="arabicParenR"/>
            </a:pPr>
            <a:r>
              <a:rPr lang="en-US" sz="1400"/>
              <a:t>Education</a:t>
            </a:r>
            <a:endParaRPr/>
          </a:p>
          <a:p>
            <a:pPr indent="-342900" lvl="0" marL="342900" rtl="0" algn="l">
              <a:lnSpc>
                <a:spcPct val="80000"/>
              </a:lnSpc>
              <a:spcBef>
                <a:spcPts val="1000"/>
              </a:spcBef>
              <a:spcAft>
                <a:spcPts val="0"/>
              </a:spcAft>
              <a:buSzPts val="1120"/>
              <a:buAutoNum type="arabicParenR"/>
            </a:pPr>
            <a:r>
              <a:rPr lang="en-US" sz="1400"/>
              <a:t>Default</a:t>
            </a:r>
            <a:endParaRPr/>
          </a:p>
          <a:p>
            <a:pPr indent="-342900" lvl="0" marL="342900" rtl="0" algn="l">
              <a:lnSpc>
                <a:spcPct val="80000"/>
              </a:lnSpc>
              <a:spcBef>
                <a:spcPts val="1000"/>
              </a:spcBef>
              <a:spcAft>
                <a:spcPts val="0"/>
              </a:spcAft>
              <a:buSzPts val="1120"/>
              <a:buAutoNum type="arabicParenR"/>
            </a:pPr>
            <a:r>
              <a:rPr lang="en-US" sz="1400"/>
              <a:t>Balance</a:t>
            </a:r>
            <a:endParaRPr/>
          </a:p>
          <a:p>
            <a:pPr indent="-342900" lvl="0" marL="342900" rtl="0" algn="l">
              <a:lnSpc>
                <a:spcPct val="80000"/>
              </a:lnSpc>
              <a:spcBef>
                <a:spcPts val="1000"/>
              </a:spcBef>
              <a:spcAft>
                <a:spcPts val="0"/>
              </a:spcAft>
              <a:buSzPts val="1120"/>
              <a:buAutoNum type="arabicParenR"/>
            </a:pPr>
            <a:r>
              <a:rPr lang="en-US" sz="1400"/>
              <a:t>Housing</a:t>
            </a:r>
            <a:endParaRPr/>
          </a:p>
          <a:p>
            <a:pPr indent="-342900" lvl="0" marL="342900" rtl="0" algn="l">
              <a:lnSpc>
                <a:spcPct val="80000"/>
              </a:lnSpc>
              <a:spcBef>
                <a:spcPts val="1000"/>
              </a:spcBef>
              <a:spcAft>
                <a:spcPts val="0"/>
              </a:spcAft>
              <a:buSzPts val="1120"/>
              <a:buAutoNum type="arabicParenR"/>
            </a:pPr>
            <a:r>
              <a:rPr lang="en-US" sz="1400"/>
              <a:t>Loan</a:t>
            </a:r>
            <a:endParaRPr/>
          </a:p>
          <a:p>
            <a:pPr indent="-342900" lvl="0" marL="342900" rtl="0" algn="l">
              <a:lnSpc>
                <a:spcPct val="80000"/>
              </a:lnSpc>
              <a:spcBef>
                <a:spcPts val="1000"/>
              </a:spcBef>
              <a:spcAft>
                <a:spcPts val="0"/>
              </a:spcAft>
              <a:buSzPts val="1120"/>
              <a:buAutoNum type="arabicParenR"/>
            </a:pPr>
            <a:r>
              <a:rPr lang="en-US" sz="1400"/>
              <a:t>Contact</a:t>
            </a:r>
            <a:endParaRPr/>
          </a:p>
          <a:p>
            <a:pPr indent="-342900" lvl="0" marL="342900" rtl="0" algn="l">
              <a:lnSpc>
                <a:spcPct val="80000"/>
              </a:lnSpc>
              <a:spcBef>
                <a:spcPts val="1000"/>
              </a:spcBef>
              <a:spcAft>
                <a:spcPts val="0"/>
              </a:spcAft>
              <a:buSzPts val="1120"/>
              <a:buAutoNum type="arabicParenR"/>
            </a:pPr>
            <a:r>
              <a:rPr lang="en-US" sz="1400"/>
              <a:t>Day</a:t>
            </a:r>
            <a:endParaRPr/>
          </a:p>
          <a:p>
            <a:pPr indent="-342900" lvl="0" marL="342900" rtl="0" algn="l">
              <a:lnSpc>
                <a:spcPct val="80000"/>
              </a:lnSpc>
              <a:spcBef>
                <a:spcPts val="1000"/>
              </a:spcBef>
              <a:spcAft>
                <a:spcPts val="0"/>
              </a:spcAft>
              <a:buSzPts val="1120"/>
              <a:buAutoNum type="arabicParenR"/>
            </a:pPr>
            <a:r>
              <a:rPr lang="en-US" sz="1400"/>
              <a:t>Month</a:t>
            </a:r>
            <a:endParaRPr/>
          </a:p>
          <a:p>
            <a:pPr indent="-342900" lvl="0" marL="342900" rtl="0" algn="l">
              <a:lnSpc>
                <a:spcPct val="80000"/>
              </a:lnSpc>
              <a:spcBef>
                <a:spcPts val="1000"/>
              </a:spcBef>
              <a:spcAft>
                <a:spcPts val="0"/>
              </a:spcAft>
              <a:buSzPts val="1120"/>
              <a:buAutoNum type="arabicParenR"/>
            </a:pPr>
            <a:r>
              <a:rPr lang="en-US" sz="1400"/>
              <a:t>Duration</a:t>
            </a:r>
            <a:endParaRPr/>
          </a:p>
          <a:p>
            <a:pPr indent="-342900" lvl="0" marL="342900" rtl="0" algn="l">
              <a:lnSpc>
                <a:spcPct val="80000"/>
              </a:lnSpc>
              <a:spcBef>
                <a:spcPts val="1000"/>
              </a:spcBef>
              <a:spcAft>
                <a:spcPts val="0"/>
              </a:spcAft>
              <a:buSzPts val="1120"/>
              <a:buAutoNum type="arabicParenR"/>
            </a:pPr>
            <a:r>
              <a:rPr lang="en-US" sz="1400"/>
              <a:t>Campaign</a:t>
            </a:r>
            <a:endParaRPr/>
          </a:p>
          <a:p>
            <a:pPr indent="-342900" lvl="0" marL="342900" rtl="0" algn="l">
              <a:lnSpc>
                <a:spcPct val="80000"/>
              </a:lnSpc>
              <a:spcBef>
                <a:spcPts val="1000"/>
              </a:spcBef>
              <a:spcAft>
                <a:spcPts val="0"/>
              </a:spcAft>
              <a:buSzPts val="1120"/>
              <a:buAutoNum type="arabicParenR"/>
            </a:pPr>
            <a:r>
              <a:rPr lang="en-US" sz="1400"/>
              <a:t>Pdays</a:t>
            </a:r>
            <a:endParaRPr sz="1400"/>
          </a:p>
          <a:p>
            <a:pPr indent="-342900" lvl="0" marL="342900" rtl="0" algn="l">
              <a:lnSpc>
                <a:spcPct val="80000"/>
              </a:lnSpc>
              <a:spcBef>
                <a:spcPts val="1000"/>
              </a:spcBef>
              <a:spcAft>
                <a:spcPts val="0"/>
              </a:spcAft>
              <a:buSzPts val="1120"/>
              <a:buAutoNum type="arabicParenR"/>
            </a:pPr>
            <a:r>
              <a:rPr lang="en-US" sz="1400"/>
              <a:t>Previous </a:t>
            </a:r>
            <a:endParaRPr/>
          </a:p>
          <a:p>
            <a:pPr indent="-342900" lvl="0" marL="342900" rtl="0" algn="l">
              <a:lnSpc>
                <a:spcPct val="80000"/>
              </a:lnSpc>
              <a:spcBef>
                <a:spcPts val="1000"/>
              </a:spcBef>
              <a:spcAft>
                <a:spcPts val="0"/>
              </a:spcAft>
              <a:buSzPts val="1120"/>
              <a:buAutoNum type="arabicParenR"/>
            </a:pPr>
            <a:r>
              <a:rPr lang="en-US" sz="1400"/>
              <a:t>P Outcome</a:t>
            </a:r>
            <a:endParaRPr/>
          </a:p>
          <a:p>
            <a:pPr indent="-342900" lvl="0" marL="342900" rtl="0" algn="l">
              <a:lnSpc>
                <a:spcPct val="80000"/>
              </a:lnSpc>
              <a:spcBef>
                <a:spcPts val="1000"/>
              </a:spcBef>
              <a:spcAft>
                <a:spcPts val="0"/>
              </a:spcAft>
              <a:buSzPts val="1120"/>
              <a:buAutoNum type="arabicParenR"/>
            </a:pPr>
            <a:r>
              <a:rPr lang="en-US" sz="1400"/>
              <a:t>Class- Y/N</a:t>
            </a:r>
            <a:endParaRPr/>
          </a:p>
          <a:p>
            <a:pPr indent="0" lvl="0" marL="0" rtl="0" algn="l">
              <a:lnSpc>
                <a:spcPct val="80000"/>
              </a:lnSpc>
              <a:spcBef>
                <a:spcPts val="1000"/>
              </a:spcBef>
              <a:spcAft>
                <a:spcPts val="0"/>
              </a:spcAft>
              <a:buSzPts val="360"/>
              <a:buNone/>
            </a:pPr>
            <a:r>
              <a:t/>
            </a:r>
            <a:endParaRPr sz="450"/>
          </a:p>
        </p:txBody>
      </p:sp>
      <p:sp>
        <p:nvSpPr>
          <p:cNvPr id="162" name="Google Shape;162;p3"/>
          <p:cNvSpPr txBox="1"/>
          <p:nvPr/>
        </p:nvSpPr>
        <p:spPr>
          <a:xfrm>
            <a:off x="2567478" y="1600200"/>
            <a:ext cx="7521402" cy="4212034"/>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SzPts val="2400"/>
              <a:buFont typeface="Trebuchet MS"/>
              <a:buChar char="⮚"/>
            </a:pPr>
            <a:r>
              <a:rPr i="0" lang="en-US" sz="2400" u="none" cap="none" strike="noStrike">
                <a:latin typeface="Trebuchet MS"/>
                <a:ea typeface="Trebuchet MS"/>
                <a:cs typeface="Trebuchet MS"/>
                <a:sym typeface="Trebuchet MS"/>
              </a:rPr>
              <a:t>There are 17 attributes where the class attribute tells you if the client has actually subscribed to the account or not</a:t>
            </a:r>
            <a:endParaRPr sz="2400">
              <a:latin typeface="Trebuchet MS"/>
              <a:ea typeface="Trebuchet MS"/>
              <a:cs typeface="Trebuchet MS"/>
              <a:sym typeface="Trebuchet MS"/>
            </a:endParaRPr>
          </a:p>
          <a:p>
            <a:pPr indent="-457200" lvl="0" marL="457200" marR="0" rtl="0" algn="l">
              <a:lnSpc>
                <a:spcPct val="150000"/>
              </a:lnSpc>
              <a:spcBef>
                <a:spcPts val="0"/>
              </a:spcBef>
              <a:spcAft>
                <a:spcPts val="0"/>
              </a:spcAft>
              <a:buSzPts val="2400"/>
              <a:buFont typeface="Trebuchet MS"/>
              <a:buChar char="⮚"/>
            </a:pPr>
            <a:r>
              <a:rPr i="0" lang="en-US" sz="2400" u="none" cap="none" strike="noStrike">
                <a:latin typeface="Trebuchet MS"/>
                <a:ea typeface="Trebuchet MS"/>
                <a:cs typeface="Trebuchet MS"/>
                <a:sym typeface="Trebuchet MS"/>
              </a:rPr>
              <a:t>There are 6 numeric attributes and the rest are qualitative/categorical</a:t>
            </a:r>
            <a:endParaRPr sz="2400">
              <a:latin typeface="Trebuchet MS"/>
              <a:ea typeface="Trebuchet MS"/>
              <a:cs typeface="Trebuchet MS"/>
              <a:sym typeface="Trebuchet MS"/>
            </a:endParaRPr>
          </a:p>
          <a:p>
            <a:pPr indent="-457200" lvl="0" marL="457200" marR="0" rtl="0" algn="l">
              <a:lnSpc>
                <a:spcPct val="150000"/>
              </a:lnSpc>
              <a:spcBef>
                <a:spcPts val="0"/>
              </a:spcBef>
              <a:spcAft>
                <a:spcPts val="0"/>
              </a:spcAft>
              <a:buClr>
                <a:schemeClr val="accent1"/>
              </a:buClr>
              <a:buSzPts val="2400"/>
              <a:buFont typeface="Noto Sans Symbols"/>
              <a:buChar char="⮚"/>
            </a:pPr>
            <a:r>
              <a:rPr i="0" lang="en-US" sz="2400" u="none" cap="none" strike="noStrike">
                <a:latin typeface="Trebuchet MS"/>
                <a:ea typeface="Trebuchet MS"/>
                <a:cs typeface="Trebuchet MS"/>
                <a:sym typeface="Trebuchet MS"/>
              </a:rPr>
              <a:t>This is supervised data because the predicted output already exists as the class attribute</a:t>
            </a:r>
            <a:r>
              <a:rPr b="0" i="0" lang="en-US" sz="2400" u="none" cap="none" strike="noStrike">
                <a:solidFill>
                  <a:schemeClr val="dk1"/>
                </a:solidFill>
                <a:latin typeface="Trebuchet MS"/>
                <a:ea typeface="Trebuchet MS"/>
                <a:cs typeface="Trebuchet MS"/>
                <a:sym typeface="Trebuchet MS"/>
              </a:rPr>
              <a:t> </a:t>
            </a:r>
            <a:endParaRPr/>
          </a:p>
          <a:p>
            <a:pPr indent="-228600" lvl="0" marL="342900" marR="0" rtl="0" algn="l">
              <a:spcBef>
                <a:spcPts val="0"/>
              </a:spcBef>
              <a:spcAft>
                <a:spcPts val="0"/>
              </a:spcAft>
              <a:buClr>
                <a:schemeClr val="accent1"/>
              </a:buClr>
              <a:buSzPts val="1800"/>
              <a:buFont typeface="Noto Sans Symbols"/>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Methods/Experiment</a:t>
            </a:r>
            <a:endParaRPr/>
          </a:p>
        </p:txBody>
      </p:sp>
      <p:sp>
        <p:nvSpPr>
          <p:cNvPr id="168" name="Google Shape;168;p4"/>
          <p:cNvSpPr txBox="1"/>
          <p:nvPr>
            <p:ph idx="1" type="body"/>
          </p:nvPr>
        </p:nvSpPr>
        <p:spPr>
          <a:xfrm>
            <a:off x="677334" y="1611949"/>
            <a:ext cx="9106746" cy="4285931"/>
          </a:xfrm>
          <a:prstGeom prst="rect">
            <a:avLst/>
          </a:prstGeom>
          <a:noFill/>
          <a:ln>
            <a:noFill/>
          </a:ln>
        </p:spPr>
        <p:txBody>
          <a:bodyPr anchorCtr="0" anchor="t" bIns="45700" lIns="91425" spcFirstLastPara="1" rIns="91425" wrap="square" tIns="45700">
            <a:normAutofit/>
          </a:bodyPr>
          <a:lstStyle/>
          <a:p>
            <a:pPr indent="-342900" lvl="0" marL="342900" rtl="0" algn="l">
              <a:lnSpc>
                <a:spcPct val="140000"/>
              </a:lnSpc>
              <a:spcBef>
                <a:spcPts val="0"/>
              </a:spcBef>
              <a:spcAft>
                <a:spcPts val="0"/>
              </a:spcAft>
              <a:buSzPts val="1920"/>
              <a:buChar char="►"/>
            </a:pPr>
            <a:r>
              <a:rPr lang="en-US" sz="2400"/>
              <a:t>1) </a:t>
            </a:r>
            <a:r>
              <a:rPr lang="en-US" sz="2400" u="sng"/>
              <a:t>Data Preparation: </a:t>
            </a:r>
            <a:r>
              <a:rPr lang="en-US" sz="2400"/>
              <a:t>Preprocessing </a:t>
            </a:r>
            <a:endParaRPr/>
          </a:p>
          <a:p>
            <a:pPr indent="-285750" lvl="1" marL="742950" rtl="0" algn="l">
              <a:lnSpc>
                <a:spcPct val="140000"/>
              </a:lnSpc>
              <a:spcBef>
                <a:spcPts val="1000"/>
              </a:spcBef>
              <a:spcAft>
                <a:spcPts val="0"/>
              </a:spcAft>
              <a:buSzPts val="1920"/>
              <a:buChar char="►"/>
            </a:pPr>
            <a:r>
              <a:rPr lang="en-US" sz="2400"/>
              <a:t>Determined max, min, mean, standard deviation, outliers, normality testing, class balancing and correlation </a:t>
            </a:r>
            <a:endParaRPr/>
          </a:p>
          <a:p>
            <a:pPr indent="-342900" lvl="0" marL="342900" rtl="0" algn="l">
              <a:lnSpc>
                <a:spcPct val="140000"/>
              </a:lnSpc>
              <a:spcBef>
                <a:spcPts val="1000"/>
              </a:spcBef>
              <a:spcAft>
                <a:spcPts val="0"/>
              </a:spcAft>
              <a:buSzPts val="1920"/>
              <a:buChar char="►"/>
            </a:pPr>
            <a:r>
              <a:rPr lang="en-US" sz="2400"/>
              <a:t>2</a:t>
            </a:r>
            <a:r>
              <a:rPr lang="en-US" sz="2400" u="sng"/>
              <a:t>) Predictive Modeling </a:t>
            </a:r>
            <a:r>
              <a:rPr lang="en-US" sz="2400"/>
              <a:t>(Classification)</a:t>
            </a:r>
            <a:endParaRPr/>
          </a:p>
          <a:p>
            <a:pPr indent="-285750" lvl="1" marL="742950" rtl="0" algn="l">
              <a:lnSpc>
                <a:spcPct val="140000"/>
              </a:lnSpc>
              <a:spcBef>
                <a:spcPts val="1000"/>
              </a:spcBef>
              <a:spcAft>
                <a:spcPts val="0"/>
              </a:spcAft>
              <a:buSzPts val="1920"/>
              <a:buChar char="►"/>
            </a:pPr>
            <a:r>
              <a:rPr lang="en-US" sz="2400"/>
              <a:t>Used Decision tree, Naive Bayes and Random Forest</a:t>
            </a:r>
            <a:endParaRPr sz="2400"/>
          </a:p>
          <a:p>
            <a:pPr indent="-316230" lvl="1" marL="742950" rtl="0" algn="l">
              <a:lnSpc>
                <a:spcPct val="140000"/>
              </a:lnSpc>
              <a:spcBef>
                <a:spcPts val="1000"/>
              </a:spcBef>
              <a:spcAft>
                <a:spcPts val="0"/>
              </a:spcAft>
              <a:buSzPts val="2400"/>
              <a:buChar char="►"/>
            </a:pPr>
            <a:r>
              <a:rPr lang="en-US" sz="2400"/>
              <a:t>Cross-Validation vs. Percentage Split</a:t>
            </a:r>
            <a:endParaRPr sz="2400"/>
          </a:p>
          <a:p>
            <a:pPr indent="-342900" lvl="0" marL="342900" rtl="0" algn="l">
              <a:lnSpc>
                <a:spcPct val="140000"/>
              </a:lnSpc>
              <a:spcBef>
                <a:spcPts val="1000"/>
              </a:spcBef>
              <a:spcAft>
                <a:spcPts val="0"/>
              </a:spcAft>
              <a:buSzPts val="1920"/>
              <a:buChar char="►"/>
            </a:pPr>
            <a:r>
              <a:rPr lang="en-US" sz="2400"/>
              <a:t>3) </a:t>
            </a:r>
            <a:r>
              <a:rPr lang="en-US" sz="2400" u="sng"/>
              <a:t>Post- Predictive Analysis</a:t>
            </a:r>
            <a:endParaRPr/>
          </a:p>
          <a:p>
            <a:pPr indent="-285750" lvl="1" marL="742950" rtl="0" algn="l">
              <a:lnSpc>
                <a:spcPct val="140000"/>
              </a:lnSpc>
              <a:spcBef>
                <a:spcPts val="1000"/>
              </a:spcBef>
              <a:spcAft>
                <a:spcPts val="0"/>
              </a:spcAft>
              <a:buSzPts val="1920"/>
              <a:buChar char="►"/>
            </a:pPr>
            <a:r>
              <a:rPr lang="en-US" sz="2400"/>
              <a:t>K-Clustering &amp; Apriori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5"/>
          <p:cNvSpPr txBox="1"/>
          <p:nvPr>
            <p:ph type="title"/>
          </p:nvPr>
        </p:nvSpPr>
        <p:spPr>
          <a:xfrm>
            <a:off x="605025" y="216125"/>
            <a:ext cx="8596800" cy="1031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Methods: Decision Tree, Naïve Bayes, Random Forest </a:t>
            </a:r>
            <a:endParaRPr/>
          </a:p>
        </p:txBody>
      </p:sp>
      <p:sp>
        <p:nvSpPr>
          <p:cNvPr id="175" name="Google Shape;175;p5"/>
          <p:cNvSpPr txBox="1"/>
          <p:nvPr>
            <p:ph idx="1" type="body"/>
          </p:nvPr>
        </p:nvSpPr>
        <p:spPr>
          <a:xfrm>
            <a:off x="532725" y="1434625"/>
            <a:ext cx="8741400" cy="5152800"/>
          </a:xfrm>
          <a:prstGeom prst="rect">
            <a:avLst/>
          </a:prstGeom>
          <a:noFill/>
          <a:ln>
            <a:noFill/>
          </a:ln>
        </p:spPr>
        <p:txBody>
          <a:bodyPr anchorCtr="0" anchor="t" bIns="45700" lIns="91425" spcFirstLastPara="1" rIns="91425" wrap="square" tIns="45700">
            <a:normAutofit/>
          </a:bodyPr>
          <a:lstStyle/>
          <a:p>
            <a:pPr indent="-171450" lvl="0" marL="342900" rtl="0" algn="l">
              <a:spcBef>
                <a:spcPts val="0"/>
              </a:spcBef>
              <a:spcAft>
                <a:spcPts val="0"/>
              </a:spcAft>
              <a:buClr>
                <a:srgbClr val="6AA84F"/>
              </a:buClr>
              <a:buSzPts val="1800"/>
              <a:buChar char="►"/>
            </a:pPr>
            <a:r>
              <a:rPr lang="en-US">
                <a:solidFill>
                  <a:srgbClr val="6AA84F"/>
                </a:solidFill>
              </a:rPr>
              <a:t>Decision Tree:</a:t>
            </a:r>
            <a:r>
              <a:rPr lang="en-US">
                <a:solidFill>
                  <a:srgbClr val="000000"/>
                </a:solidFill>
              </a:rPr>
              <a:t> </a:t>
            </a:r>
            <a:endParaRPr>
              <a:solidFill>
                <a:srgbClr val="000000"/>
              </a:solidFill>
            </a:endParaRPr>
          </a:p>
          <a:p>
            <a:pPr indent="-342900" lvl="1" marL="914400" rtl="0" algn="just">
              <a:lnSpc>
                <a:spcPct val="115000"/>
              </a:lnSpc>
              <a:spcBef>
                <a:spcPts val="0"/>
              </a:spcBef>
              <a:spcAft>
                <a:spcPts val="0"/>
              </a:spcAft>
              <a:buClr>
                <a:schemeClr val="dk1"/>
              </a:buClr>
              <a:buSzPts val="1800"/>
              <a:buChar char="◆"/>
            </a:pPr>
            <a:r>
              <a:rPr lang="en-US" sz="1800">
                <a:solidFill>
                  <a:schemeClr val="dk1"/>
                </a:solidFill>
                <a:highlight>
                  <a:srgbClr val="FFFFFF"/>
                </a:highlight>
              </a:rPr>
              <a:t>classify data by comparing the attributes of the data set to predict a target variable</a:t>
            </a:r>
            <a:endParaRPr sz="1800">
              <a:solidFill>
                <a:srgbClr val="000000"/>
              </a:solidFill>
            </a:endParaRPr>
          </a:p>
          <a:p>
            <a:pPr indent="-342900" lvl="1" marL="914400" rtl="0" algn="just">
              <a:lnSpc>
                <a:spcPct val="115000"/>
              </a:lnSpc>
              <a:spcBef>
                <a:spcPts val="0"/>
              </a:spcBef>
              <a:spcAft>
                <a:spcPts val="0"/>
              </a:spcAft>
              <a:buClr>
                <a:schemeClr val="dk1"/>
              </a:buClr>
              <a:buSzPts val="1800"/>
              <a:buChar char="◆"/>
            </a:pPr>
            <a:r>
              <a:rPr lang="en-US" sz="1800">
                <a:solidFill>
                  <a:schemeClr val="dk1"/>
                </a:solidFill>
                <a:highlight>
                  <a:srgbClr val="FFFFFF"/>
                </a:highlight>
              </a:rPr>
              <a:t>recursive process splits the data set into subsets based on an attribute value.</a:t>
            </a:r>
            <a:endParaRPr sz="1800">
              <a:solidFill>
                <a:schemeClr val="dk1"/>
              </a:solidFill>
              <a:highlight>
                <a:srgbClr val="FFFFFF"/>
              </a:highlight>
            </a:endParaRPr>
          </a:p>
          <a:p>
            <a:pPr indent="-171450" lvl="0" marL="342900" rtl="0" algn="l">
              <a:spcBef>
                <a:spcPts val="1000"/>
              </a:spcBef>
              <a:spcAft>
                <a:spcPts val="0"/>
              </a:spcAft>
              <a:buClr>
                <a:srgbClr val="6AA84F"/>
              </a:buClr>
              <a:buSzPts val="1800"/>
              <a:buChar char="►"/>
            </a:pPr>
            <a:r>
              <a:rPr lang="en-US">
                <a:solidFill>
                  <a:srgbClr val="6AA84F"/>
                </a:solidFill>
              </a:rPr>
              <a:t>Naïve Bayes:</a:t>
            </a:r>
            <a:r>
              <a:rPr lang="en-US">
                <a:solidFill>
                  <a:srgbClr val="000000"/>
                </a:solidFill>
              </a:rPr>
              <a:t> </a:t>
            </a:r>
            <a:r>
              <a:rPr lang="en-US">
                <a:solidFill>
                  <a:schemeClr val="dk1"/>
                </a:solidFill>
              </a:rPr>
              <a:t> </a:t>
            </a:r>
            <a:endParaRPr>
              <a:solidFill>
                <a:schemeClr val="dk1"/>
              </a:solidFill>
            </a:endParaRPr>
          </a:p>
          <a:p>
            <a:pPr indent="-342900" lvl="1" marL="914400" rtl="0" algn="just">
              <a:lnSpc>
                <a:spcPct val="115000"/>
              </a:lnSpc>
              <a:spcBef>
                <a:spcPts val="0"/>
              </a:spcBef>
              <a:spcAft>
                <a:spcPts val="0"/>
              </a:spcAft>
              <a:buClr>
                <a:schemeClr val="dk1"/>
              </a:buClr>
              <a:buSzPts val="1800"/>
              <a:buChar char="◆"/>
            </a:pPr>
            <a:r>
              <a:rPr lang="en-US" sz="1800">
                <a:solidFill>
                  <a:schemeClr val="dk1"/>
                </a:solidFill>
                <a:highlight>
                  <a:srgbClr val="FFFFFF"/>
                </a:highlight>
              </a:rPr>
              <a:t>classification method based on Bayes’ Theorem </a:t>
            </a:r>
            <a:endParaRPr sz="1800">
              <a:solidFill>
                <a:schemeClr val="dk1"/>
              </a:solidFill>
              <a:highlight>
                <a:srgbClr val="FFFFFF"/>
              </a:highlight>
            </a:endParaRPr>
          </a:p>
          <a:p>
            <a:pPr indent="-342900" lvl="1" marL="914400" rtl="0" algn="just">
              <a:lnSpc>
                <a:spcPct val="115000"/>
              </a:lnSpc>
              <a:spcBef>
                <a:spcPts val="0"/>
              </a:spcBef>
              <a:spcAft>
                <a:spcPts val="0"/>
              </a:spcAft>
              <a:buClr>
                <a:schemeClr val="dk1"/>
              </a:buClr>
              <a:buSzPts val="1800"/>
              <a:buChar char="◆"/>
            </a:pPr>
            <a:r>
              <a:rPr lang="en-US" sz="1800">
                <a:solidFill>
                  <a:schemeClr val="dk1"/>
                </a:solidFill>
                <a:highlight>
                  <a:srgbClr val="FFFFFF"/>
                </a:highlight>
              </a:rPr>
              <a:t>assumes that a particular feature in a class is independent of other features</a:t>
            </a:r>
            <a:endParaRPr sz="1800">
              <a:solidFill>
                <a:schemeClr val="dk1"/>
              </a:solidFill>
              <a:highlight>
                <a:srgbClr val="FFFFFF"/>
              </a:highlight>
            </a:endParaRPr>
          </a:p>
          <a:p>
            <a:pPr indent="0" lvl="0" marL="914400" rtl="0" algn="just">
              <a:lnSpc>
                <a:spcPct val="115000"/>
              </a:lnSpc>
              <a:spcBef>
                <a:spcPts val="1200"/>
              </a:spcBef>
              <a:spcAft>
                <a:spcPts val="0"/>
              </a:spcAft>
              <a:buNone/>
            </a:pPr>
            <a:r>
              <a:t/>
            </a:r>
            <a:endParaRPr sz="1800">
              <a:solidFill>
                <a:schemeClr val="dk1"/>
              </a:solidFill>
              <a:highlight>
                <a:srgbClr val="FFFFFF"/>
              </a:highlight>
            </a:endParaRPr>
          </a:p>
          <a:p>
            <a:pPr indent="-342900" lvl="0" marL="457200" rtl="0" algn="l">
              <a:spcBef>
                <a:spcPts val="1200"/>
              </a:spcBef>
              <a:spcAft>
                <a:spcPts val="0"/>
              </a:spcAft>
              <a:buClr>
                <a:srgbClr val="6AA84F"/>
              </a:buClr>
              <a:buSzPts val="1800"/>
              <a:buChar char="►"/>
            </a:pPr>
            <a:r>
              <a:rPr lang="en-US">
                <a:solidFill>
                  <a:srgbClr val="6AA84F"/>
                </a:solidFill>
              </a:rPr>
              <a:t>Random Forest:</a:t>
            </a:r>
            <a:r>
              <a:rPr lang="en-US">
                <a:solidFill>
                  <a:srgbClr val="000000"/>
                </a:solidFill>
              </a:rPr>
              <a:t> </a:t>
            </a:r>
            <a:endParaRPr>
              <a:solidFill>
                <a:srgbClr val="000000"/>
              </a:solidFill>
            </a:endParaRPr>
          </a:p>
          <a:p>
            <a:pPr indent="-342900" lvl="1" marL="914400" rtl="0" algn="l">
              <a:spcBef>
                <a:spcPts val="0"/>
              </a:spcBef>
              <a:spcAft>
                <a:spcPts val="0"/>
              </a:spcAft>
              <a:buClr>
                <a:srgbClr val="000000"/>
              </a:buClr>
              <a:buSzPts val="1800"/>
              <a:buFont typeface="Trebuchet MS"/>
              <a:buChar char="◆"/>
            </a:pPr>
            <a:r>
              <a:rPr lang="en-US" sz="1800">
                <a:solidFill>
                  <a:srgbClr val="000000"/>
                </a:solidFill>
                <a:highlight>
                  <a:srgbClr val="FFFFFF"/>
                </a:highlight>
              </a:rPr>
              <a:t>aggregates the votes from different decision trees to decide the final class</a:t>
            </a:r>
            <a:endParaRPr sz="1800">
              <a:solidFill>
                <a:srgbClr val="000000"/>
              </a:solidFill>
              <a:highlight>
                <a:srgbClr val="FFFFFF"/>
              </a:highlight>
            </a:endParaRPr>
          </a:p>
          <a:p>
            <a:pPr indent="-342900" lvl="1" marL="914400" rtl="0" algn="l">
              <a:spcBef>
                <a:spcPts val="0"/>
              </a:spcBef>
              <a:spcAft>
                <a:spcPts val="0"/>
              </a:spcAft>
              <a:buClr>
                <a:srgbClr val="000000"/>
              </a:buClr>
              <a:buSzPts val="1800"/>
              <a:buFont typeface="Trebuchet MS"/>
              <a:buChar char="◆"/>
            </a:pPr>
            <a:r>
              <a:rPr lang="en-US" sz="1800">
                <a:solidFill>
                  <a:srgbClr val="000000"/>
                </a:solidFill>
                <a:highlight>
                  <a:srgbClr val="FFFFFF"/>
                </a:highlight>
              </a:rPr>
              <a:t>parameters </a:t>
            </a:r>
            <a:r>
              <a:rPr lang="en-US" sz="1800">
                <a:solidFill>
                  <a:srgbClr val="000000"/>
                </a:solidFill>
                <a:highlight>
                  <a:srgbClr val="FFFFFF"/>
                </a:highlight>
              </a:rPr>
              <a:t>used as input to the t</a:t>
            </a:r>
            <a:r>
              <a:rPr lang="en-US" sz="1800">
                <a:solidFill>
                  <a:srgbClr val="000000"/>
                </a:solidFill>
                <a:highlight>
                  <a:srgbClr val="FFFFFF"/>
                </a:highlight>
              </a:rPr>
              <a:t>ree could be the total number of trees to be generated, minimum split and the split criteria</a:t>
            </a:r>
            <a:endParaRPr sz="1800">
              <a:solidFill>
                <a:srgbClr val="000000"/>
              </a:solidFill>
              <a:highlight>
                <a:srgbClr val="FFFFFF"/>
              </a:highlight>
            </a:endParaRPr>
          </a:p>
        </p:txBody>
      </p:sp>
      <p:pic>
        <p:nvPicPr>
          <p:cNvPr descr="https://lh3.googleusercontent.com/A2NMsd57t0h-RFoQcFNcb3c_Cv34uFMfUyJYT9PMWQzph417Cxtuh_6aWGLqO0V0_Qiyj79Nc5qCCGcWgSe-JxeVzfmDRMfqBw8I4xhBVzwG_sIMOTTnnCs9uDilzthieTGHYT60" id="176" name="Google Shape;176;p5"/>
          <p:cNvPicPr preferRelativeResize="0"/>
          <p:nvPr/>
        </p:nvPicPr>
        <p:blipFill rotWithShape="1">
          <a:blip r:embed="rId3">
            <a:alphaModFix/>
          </a:blip>
          <a:srcRect b="0" l="0" r="0" t="0"/>
          <a:stretch/>
        </p:blipFill>
        <p:spPr>
          <a:xfrm>
            <a:off x="2900126" y="4179601"/>
            <a:ext cx="2290200" cy="575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g7eb9788d70_0_16"/>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Data Split Type</a:t>
            </a:r>
            <a:endParaRPr/>
          </a:p>
        </p:txBody>
      </p:sp>
      <p:sp>
        <p:nvSpPr>
          <p:cNvPr id="183" name="Google Shape;183;g7eb9788d70_0_16"/>
          <p:cNvSpPr txBox="1"/>
          <p:nvPr>
            <p:ph idx="1" type="body"/>
          </p:nvPr>
        </p:nvSpPr>
        <p:spPr>
          <a:xfrm>
            <a:off x="432834" y="1671964"/>
            <a:ext cx="8596800" cy="38808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Clr>
                <a:srgbClr val="6AA84F"/>
              </a:buClr>
              <a:buSzPts val="1800"/>
              <a:buFont typeface="Trebuchet MS"/>
              <a:buChar char="►"/>
            </a:pPr>
            <a:r>
              <a:rPr lang="en-US">
                <a:solidFill>
                  <a:srgbClr val="6AA84F"/>
                </a:solidFill>
              </a:rPr>
              <a:t>10 Cross Fold Validation</a:t>
            </a:r>
            <a:endParaRPr>
              <a:solidFill>
                <a:srgbClr val="6AA84F"/>
              </a:solidFill>
            </a:endParaRPr>
          </a:p>
          <a:p>
            <a:pPr indent="0" lvl="0" marL="457200" rtl="0" algn="l">
              <a:lnSpc>
                <a:spcPct val="115000"/>
              </a:lnSpc>
              <a:spcBef>
                <a:spcPts val="1200"/>
              </a:spcBef>
              <a:spcAft>
                <a:spcPts val="0"/>
              </a:spcAft>
              <a:buNone/>
            </a:pPr>
            <a:r>
              <a:rPr lang="en-US">
                <a:solidFill>
                  <a:srgbClr val="000000"/>
                </a:solidFill>
              </a:rPr>
              <a:t>A statistical technique for Machine Learning Model Evaluation where a value k=10 is commonly used to compare and </a:t>
            </a:r>
            <a:r>
              <a:rPr lang="en-US">
                <a:solidFill>
                  <a:srgbClr val="000000"/>
                </a:solidFill>
              </a:rPr>
              <a:t>select a model for a given predictive modeling problem and generally has a lower a bias than other methods. </a:t>
            </a:r>
            <a:endParaRPr>
              <a:solidFill>
                <a:srgbClr val="000000"/>
              </a:solidFill>
            </a:endParaRPr>
          </a:p>
          <a:p>
            <a:pPr indent="0" lvl="0" marL="457200" rtl="0" algn="l">
              <a:lnSpc>
                <a:spcPct val="115000"/>
              </a:lnSpc>
              <a:spcBef>
                <a:spcPts val="1200"/>
              </a:spcBef>
              <a:spcAft>
                <a:spcPts val="0"/>
              </a:spcAft>
              <a:buNone/>
            </a:pPr>
            <a:r>
              <a:t/>
            </a:r>
            <a:endParaRPr>
              <a:solidFill>
                <a:srgbClr val="000000"/>
              </a:solidFill>
            </a:endParaRPr>
          </a:p>
          <a:p>
            <a:pPr indent="-342900" lvl="0" marL="457200" rtl="0" algn="l">
              <a:spcBef>
                <a:spcPts val="1200"/>
              </a:spcBef>
              <a:spcAft>
                <a:spcPts val="0"/>
              </a:spcAft>
              <a:buClr>
                <a:srgbClr val="6AA84F"/>
              </a:buClr>
              <a:buSzPts val="1800"/>
              <a:buFont typeface="Trebuchet MS"/>
              <a:buChar char="►"/>
            </a:pPr>
            <a:r>
              <a:rPr lang="en-US">
                <a:solidFill>
                  <a:srgbClr val="6AA84F"/>
                </a:solidFill>
              </a:rPr>
              <a:t>Percentage Split</a:t>
            </a:r>
            <a:endParaRPr>
              <a:solidFill>
                <a:srgbClr val="6AA84F"/>
              </a:solidFill>
            </a:endParaRPr>
          </a:p>
          <a:p>
            <a:pPr indent="0" lvl="0" marL="457200" rtl="0" algn="l">
              <a:lnSpc>
                <a:spcPct val="115000"/>
              </a:lnSpc>
              <a:spcBef>
                <a:spcPts val="1200"/>
              </a:spcBef>
              <a:spcAft>
                <a:spcPts val="0"/>
              </a:spcAft>
              <a:buNone/>
            </a:pPr>
            <a:r>
              <a:rPr lang="en-US">
                <a:solidFill>
                  <a:srgbClr val="000000"/>
                </a:solidFill>
              </a:rPr>
              <a:t>It split the data set into two parts, training and testing, perhaps two-thirds of it for training and one-third of it for testing. Both training and test sets are produced by independent sampling from an infinite population.</a:t>
            </a:r>
            <a:endParaRPr>
              <a:solidFill>
                <a:srgbClr val="000000"/>
              </a:solidFill>
            </a:endParaRPr>
          </a:p>
          <a:p>
            <a:pPr indent="0" lvl="0" marL="0" rtl="0" algn="l">
              <a:lnSpc>
                <a:spcPct val="115000"/>
              </a:lnSpc>
              <a:spcBef>
                <a:spcPts val="1200"/>
              </a:spcBef>
              <a:spcAft>
                <a:spcPts val="1200"/>
              </a:spcAft>
              <a:buNone/>
            </a:pPr>
            <a:r>
              <a:t/>
            </a:r>
            <a:endParaRPr sz="12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g7eb9788d70_2_0"/>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Post Predictive Analysis</a:t>
            </a:r>
            <a:endParaRPr/>
          </a:p>
        </p:txBody>
      </p:sp>
      <p:sp>
        <p:nvSpPr>
          <p:cNvPr id="190" name="Google Shape;190;g7eb9788d70_2_0"/>
          <p:cNvSpPr txBox="1"/>
          <p:nvPr>
            <p:ph idx="1" type="body"/>
          </p:nvPr>
        </p:nvSpPr>
        <p:spPr>
          <a:xfrm>
            <a:off x="677325" y="1671627"/>
            <a:ext cx="8596800" cy="4543800"/>
          </a:xfrm>
          <a:prstGeom prst="rect">
            <a:avLst/>
          </a:prstGeom>
        </p:spPr>
        <p:txBody>
          <a:bodyPr anchorCtr="0" anchor="t" bIns="91425" lIns="114300" spcFirstLastPara="1" rIns="91425" wrap="square" tIns="91425">
            <a:noAutofit/>
          </a:bodyPr>
          <a:lstStyle/>
          <a:p>
            <a:pPr indent="-342900" lvl="0" marL="457200" rtl="0" algn="l">
              <a:spcBef>
                <a:spcPts val="1000"/>
              </a:spcBef>
              <a:spcAft>
                <a:spcPts val="0"/>
              </a:spcAft>
              <a:buClr>
                <a:srgbClr val="6AA84F"/>
              </a:buClr>
              <a:buSzPts val="1800"/>
              <a:buFont typeface="Trebuchet MS"/>
              <a:buChar char="►"/>
            </a:pPr>
            <a:r>
              <a:rPr lang="en-US">
                <a:solidFill>
                  <a:srgbClr val="6AA84F"/>
                </a:solidFill>
              </a:rPr>
              <a:t>Apriori</a:t>
            </a:r>
            <a:endParaRPr>
              <a:solidFill>
                <a:srgbClr val="6AA84F"/>
              </a:solidFill>
            </a:endParaRPr>
          </a:p>
          <a:p>
            <a:pPr indent="0" lvl="0" marL="457200" rtl="0" algn="l">
              <a:lnSpc>
                <a:spcPct val="115000"/>
              </a:lnSpc>
              <a:spcBef>
                <a:spcPts val="1200"/>
              </a:spcBef>
              <a:spcAft>
                <a:spcPts val="0"/>
              </a:spcAft>
              <a:buNone/>
            </a:pPr>
            <a:r>
              <a:rPr lang="en-US">
                <a:solidFill>
                  <a:srgbClr val="333333"/>
                </a:solidFill>
              </a:rPr>
              <a:t>An algorithm designed to be applied on a transaction dataset to discover patterns. It is a significant algorithm for mining frequent itemsets and association between various item sets.</a:t>
            </a:r>
            <a:endParaRPr/>
          </a:p>
          <a:p>
            <a:pPr indent="0" lvl="0" marL="0" rtl="0" algn="l">
              <a:spcBef>
                <a:spcPts val="1200"/>
              </a:spcBef>
              <a:spcAft>
                <a:spcPts val="0"/>
              </a:spcAft>
              <a:buNone/>
            </a:pPr>
            <a:r>
              <a:t/>
            </a:r>
            <a:endParaRPr/>
          </a:p>
          <a:p>
            <a:pPr indent="-342900" lvl="0" marL="457200" rtl="0" algn="l">
              <a:spcBef>
                <a:spcPts val="1000"/>
              </a:spcBef>
              <a:spcAft>
                <a:spcPts val="0"/>
              </a:spcAft>
              <a:buClr>
                <a:srgbClr val="6AA84F"/>
              </a:buClr>
              <a:buSzPts val="1800"/>
              <a:buFont typeface="Trebuchet MS"/>
              <a:buChar char="►"/>
            </a:pPr>
            <a:r>
              <a:rPr lang="en-US">
                <a:solidFill>
                  <a:srgbClr val="6AA84F"/>
                </a:solidFill>
              </a:rPr>
              <a:t>K-Means Clustering</a:t>
            </a:r>
            <a:endParaRPr>
              <a:solidFill>
                <a:srgbClr val="6AA84F"/>
              </a:solidFill>
            </a:endParaRPr>
          </a:p>
          <a:p>
            <a:pPr indent="0" lvl="0" marL="457200" rtl="0" algn="just">
              <a:lnSpc>
                <a:spcPct val="115000"/>
              </a:lnSpc>
              <a:spcBef>
                <a:spcPts val="0"/>
              </a:spcBef>
              <a:spcAft>
                <a:spcPts val="0"/>
              </a:spcAft>
              <a:buNone/>
            </a:pPr>
            <a:r>
              <a:t/>
            </a:r>
            <a:endParaRPr>
              <a:solidFill>
                <a:schemeClr val="dk1"/>
              </a:solidFill>
              <a:highlight>
                <a:srgbClr val="FFFFFF"/>
              </a:highlight>
            </a:endParaRPr>
          </a:p>
          <a:p>
            <a:pPr indent="0" lvl="0" marL="457200" rtl="0" algn="just">
              <a:lnSpc>
                <a:spcPct val="115000"/>
              </a:lnSpc>
              <a:spcBef>
                <a:spcPts val="0"/>
              </a:spcBef>
              <a:spcAft>
                <a:spcPts val="0"/>
              </a:spcAft>
              <a:buNone/>
            </a:pPr>
            <a:r>
              <a:rPr lang="en-US">
                <a:solidFill>
                  <a:schemeClr val="dk1"/>
                </a:solidFill>
                <a:highlight>
                  <a:srgbClr val="FFFFFF"/>
                </a:highlight>
              </a:rPr>
              <a:t>K-Mean is a clustering algorithm that seeks hidden patterns that potentially exist in the data set. Its purpose is to group data into distinct clusters whereby each cluster is similar as it can, yet different.</a:t>
            </a:r>
            <a:r>
              <a:rPr lang="en-US">
                <a:solidFill>
                  <a:schemeClr val="dk1"/>
                </a:solidFill>
                <a:highlight>
                  <a:srgbClr val="FFFFFF"/>
                </a:highlight>
              </a:rPr>
              <a:t> </a:t>
            </a:r>
            <a:r>
              <a:rPr lang="en-US">
                <a:solidFill>
                  <a:schemeClr val="dk1"/>
                </a:solidFill>
                <a:highlight>
                  <a:srgbClr val="FFFFFF"/>
                </a:highlight>
              </a:rPr>
              <a:t>It performs its task by calculating the squared distances between the inputs and the centroids and decides which cluster the input belongs to based on the shortest squared distance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8"/>
          <p:cNvSpPr txBox="1"/>
          <p:nvPr>
            <p:ph type="title"/>
          </p:nvPr>
        </p:nvSpPr>
        <p:spPr>
          <a:xfrm>
            <a:off x="254234" y="115975"/>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Results</a:t>
            </a:r>
            <a:endParaRPr/>
          </a:p>
        </p:txBody>
      </p:sp>
      <p:graphicFrame>
        <p:nvGraphicFramePr>
          <p:cNvPr id="196" name="Google Shape;196;p8"/>
          <p:cNvGraphicFramePr/>
          <p:nvPr/>
        </p:nvGraphicFramePr>
        <p:xfrm>
          <a:off x="352325" y="822325"/>
          <a:ext cx="3000000" cy="3000000"/>
        </p:xfrm>
        <a:graphic>
          <a:graphicData uri="http://schemas.openxmlformats.org/drawingml/2006/table">
            <a:tbl>
              <a:tblPr>
                <a:noFill/>
                <a:tableStyleId>{6FD592E2-4D15-4ABE-873A-507D92756F1C}</a:tableStyleId>
              </a:tblPr>
              <a:tblGrid>
                <a:gridCol w="1444225"/>
                <a:gridCol w="1272875"/>
                <a:gridCol w="1260625"/>
                <a:gridCol w="1174950"/>
                <a:gridCol w="1468675"/>
                <a:gridCol w="1236175"/>
                <a:gridCol w="1126000"/>
              </a:tblGrid>
              <a:tr h="608825">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Classification Method</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Data Split</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TP Rate</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FP Rate</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Precision</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Recall</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Accuracy</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96900">
                <a:tc rowSpan="4">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J48 Decision Tree</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rowSpan="2">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Cross Validation*</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No – 0.93</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No – 0.32</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No – 0.92</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D966"/>
                    </a:solidFill>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No – 0.93</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88%</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96900">
                <a:tc vMerge="1"/>
                <a:tc vMerge="1"/>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Yes – 0.67</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Yes – 0.07</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Yes – 0.72</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Yes – 0.68</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9CC2E5"/>
                    </a:solidFill>
                  </a:tcPr>
                </a:tc>
                <a:tc vMerge="1"/>
              </a:tr>
              <a:tr h="396900">
                <a:tc vMerge="1"/>
                <a:tc rowSpan="2">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Percentage Split**</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No – 0.94</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No – 0.41</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D966"/>
                    </a:solidFill>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No – 0.90</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No – 0.94</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87%</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425800">
                <a:tc vMerge="1"/>
                <a:tc vMerge="1"/>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Yes – 0.60</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EEAF6"/>
                    </a:solidFill>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Yes – 0.06</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Yes – 0.71</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Yes – 0.60</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EEAF6"/>
                    </a:solidFill>
                  </a:tcPr>
                </a:tc>
                <a:tc vMerge="1"/>
              </a:tr>
              <a:tr h="396900">
                <a:tc rowSpan="4">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Naïve Bayes</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rowSpan="2">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Cross Validation*</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No – 0.89</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No – 0.37</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No – 0.90</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No – 0.89</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c rowSpan="2">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83%</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96900">
                <a:tc vMerge="1"/>
                <a:tc vMerge="1"/>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Yes – 0.63</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Yes – 0.11</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9CC2E5"/>
                    </a:solidFill>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Yes – 0.59</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EEAF6"/>
                    </a:solidFill>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Yes – 0.63</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vMerge="1"/>
              </a:tr>
              <a:tr h="396900">
                <a:tc vMerge="1"/>
                <a:tc rowSpan="2">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Percentage Split**</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No – 0.90</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No - 0.39</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No – 0.90</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No – 0.90</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84%</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425800">
                <a:tc vMerge="1"/>
                <a:tc vMerge="1"/>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Yes – 0.61</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Yes – 0.11</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9CC2E5"/>
                    </a:solidFill>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Yes – 0.60</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Yes – 0.61</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vMerge="1"/>
              </a:tr>
              <a:tr h="396900">
                <a:tc rowSpan="4">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Random Forest</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rowSpan="2">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Cross Validation*</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No – 0.96</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No – 0.33</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No – 0.92</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D966"/>
                    </a:solidFill>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No – 0.96</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90%</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96900">
                <a:tc vMerge="1"/>
                <a:tc vMerge="1"/>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Yes – 0.67</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9CC2E5"/>
                    </a:solidFill>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Yes – 0.04</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EEAF6"/>
                    </a:solidFill>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Yes – 0.82</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9CC2E5"/>
                    </a:solidFill>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Yes – 0.67</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vMerge="1"/>
              </a:tr>
              <a:tr h="396900">
                <a:tc vMerge="1"/>
                <a:tc rowSpan="2">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Percentage Split**</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No – 0.97</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D966"/>
                    </a:solidFill>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No – 0.40</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No – 0.90</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No – 0.97</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D966"/>
                    </a:solidFill>
                  </a:tcPr>
                </a:tc>
                <a:tc rowSpan="2">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89%</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425800">
                <a:tc vMerge="1"/>
                <a:tc vMerge="1"/>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Yes – 0.60</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EEAF6"/>
                    </a:solidFill>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Yes – 0.04</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EEAF6"/>
                    </a:solidFill>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Yes – 0.82</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9CC2E5"/>
                    </a:solidFill>
                  </a:tcPr>
                </a:tc>
                <a:tc>
                  <a:txBody>
                    <a:bodyPr/>
                    <a:lstStyle/>
                    <a:p>
                      <a:pPr indent="0" lvl="0" marL="0" rtl="0" algn="l">
                        <a:lnSpc>
                          <a:spcPct val="115000"/>
                        </a:lnSpc>
                        <a:spcBef>
                          <a:spcPts val="0"/>
                        </a:spcBef>
                        <a:spcAft>
                          <a:spcPts val="0"/>
                        </a:spcAft>
                        <a:buNone/>
                      </a:pPr>
                      <a:r>
                        <a:rPr lang="en-US" sz="1200">
                          <a:latin typeface="Calibri"/>
                          <a:ea typeface="Calibri"/>
                          <a:cs typeface="Calibri"/>
                          <a:sym typeface="Calibri"/>
                        </a:rPr>
                        <a:t>Yes - 0.60</a:t>
                      </a:r>
                      <a:endParaRPr sz="12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EEAF6"/>
                    </a:solidFill>
                  </a:tcPr>
                </a:tc>
                <a:tc vMerge="1"/>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9"/>
          <p:cNvSpPr txBox="1"/>
          <p:nvPr>
            <p:ph type="title"/>
          </p:nvPr>
        </p:nvSpPr>
        <p:spPr>
          <a:xfrm>
            <a:off x="677334" y="539075"/>
            <a:ext cx="8596800" cy="132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K-Clustering</a:t>
            </a:r>
            <a:endParaRPr/>
          </a:p>
        </p:txBody>
      </p:sp>
      <p:pic>
        <p:nvPicPr>
          <p:cNvPr id="202" name="Google Shape;202;p9"/>
          <p:cNvPicPr preferRelativeResize="0"/>
          <p:nvPr/>
        </p:nvPicPr>
        <p:blipFill rotWithShape="1">
          <a:blip r:embed="rId3">
            <a:alphaModFix/>
          </a:blip>
          <a:srcRect b="13807" l="26891" r="10542" t="19844"/>
          <a:stretch/>
        </p:blipFill>
        <p:spPr>
          <a:xfrm>
            <a:off x="677325" y="1181200"/>
            <a:ext cx="7708874" cy="5191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Green">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2020-02-26T18:18:11Z</dcterms:created>
  <dc:creator>Kabriya Thavaratnam</dc:creator>
</cp:coreProperties>
</file>