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500" r:id="rId2"/>
    <p:sldId id="502" r:id="rId3"/>
    <p:sldId id="258" r:id="rId4"/>
    <p:sldId id="259" r:id="rId5"/>
    <p:sldId id="263" r:id="rId6"/>
    <p:sldId id="264" r:id="rId7"/>
    <p:sldId id="260" r:id="rId8"/>
    <p:sldId id="261" r:id="rId9"/>
    <p:sldId id="262" r:id="rId10"/>
    <p:sldId id="266" r:id="rId11"/>
    <p:sldId id="267" r:id="rId12"/>
    <p:sldId id="268" r:id="rId13"/>
    <p:sldId id="496" r:id="rId14"/>
    <p:sldId id="497" r:id="rId15"/>
    <p:sldId id="498" r:id="rId16"/>
    <p:sldId id="499" r:id="rId17"/>
    <p:sldId id="265" r:id="rId18"/>
    <p:sldId id="50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6.jpeg"/><Relationship Id="rId21" Type="http://schemas.openxmlformats.org/officeDocument/2006/relationships/image" Target="../media/image24.jpe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 Type="http://schemas.openxmlformats.org/officeDocument/2006/relationships/image" Target="../media/image5.jpeg"/><Relationship Id="rId16" Type="http://schemas.openxmlformats.org/officeDocument/2006/relationships/image" Target="../media/image19.jpeg"/><Relationship Id="rId20"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1.png"/><Relationship Id="rId5" Type="http://schemas.openxmlformats.org/officeDocument/2006/relationships/image" Target="../media/image8.jpeg"/><Relationship Id="rId15" Type="http://schemas.openxmlformats.org/officeDocument/2006/relationships/image" Target="../media/image18.png"/><Relationship Id="rId23" Type="http://schemas.openxmlformats.org/officeDocument/2006/relationships/image" Target="../media/image26.jpeg"/><Relationship Id="rId10" Type="http://schemas.openxmlformats.org/officeDocument/2006/relationships/image" Target="../media/image13.jpeg"/><Relationship Id="rId19" Type="http://schemas.openxmlformats.org/officeDocument/2006/relationships/image" Target="../media/image22.jpeg"/><Relationship Id="rId4" Type="http://schemas.openxmlformats.org/officeDocument/2006/relationships/image" Target="../media/image7.png"/><Relationship Id="rId9" Type="http://schemas.openxmlformats.org/officeDocument/2006/relationships/image" Target="../media/image12.jpeg"/><Relationship Id="rId14" Type="http://schemas.openxmlformats.org/officeDocument/2006/relationships/image" Target="../media/image17.png"/><Relationship Id="rId22"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qualcomm.com/invention/stories/world-changing-technology"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689C-BA86-49E5-8D7A-6D8F4965C7A4}"/>
              </a:ext>
            </a:extLst>
          </p:cNvPr>
          <p:cNvSpPr>
            <a:spLocks noGrp="1"/>
          </p:cNvSpPr>
          <p:nvPr>
            <p:ph type="ctrTitle"/>
          </p:nvPr>
        </p:nvSpPr>
        <p:spPr/>
        <p:txBody>
          <a:bodyPr>
            <a:normAutofit/>
          </a:bodyPr>
          <a:lstStyle/>
          <a:p>
            <a:r>
              <a:rPr lang="en-US" sz="4000" dirty="0">
                <a:solidFill>
                  <a:srgbClr val="FF0000"/>
                </a:solidFill>
              </a:rPr>
              <a:t>Welcome To Our Presentation  </a:t>
            </a:r>
          </a:p>
        </p:txBody>
      </p:sp>
      <p:sp>
        <p:nvSpPr>
          <p:cNvPr id="3" name="Subtitle 2">
            <a:extLst>
              <a:ext uri="{FF2B5EF4-FFF2-40B4-BE49-F238E27FC236}">
                <a16:creationId xmlns:a16="http://schemas.microsoft.com/office/drawing/2014/main" id="{53923BE5-1C5E-42E4-94E4-2A78B1010AB6}"/>
              </a:ext>
            </a:extLst>
          </p:cNvPr>
          <p:cNvSpPr>
            <a:spLocks noGrp="1"/>
          </p:cNvSpPr>
          <p:nvPr>
            <p:ph type="subTitle" idx="1"/>
          </p:nvPr>
        </p:nvSpPr>
        <p:spPr>
          <a:xfrm>
            <a:off x="4425064" y="6475981"/>
            <a:ext cx="7766936" cy="1096899"/>
          </a:xfrm>
        </p:spPr>
        <p:txBody>
          <a:bodyPr/>
          <a:lstStyle/>
          <a:p>
            <a:r>
              <a:rPr lang="en-US" dirty="0">
                <a:solidFill>
                  <a:srgbClr val="FF0000"/>
                </a:solidFill>
              </a:rPr>
              <a:t>Page-01</a:t>
            </a:r>
          </a:p>
        </p:txBody>
      </p:sp>
      <p:pic>
        <p:nvPicPr>
          <p:cNvPr id="4" name="Picture 3">
            <a:extLst>
              <a:ext uri="{FF2B5EF4-FFF2-40B4-BE49-F238E27FC236}">
                <a16:creationId xmlns:a16="http://schemas.microsoft.com/office/drawing/2014/main" id="{D7D23CFC-CB7B-45CB-B2A3-F8877A90C241}"/>
              </a:ext>
            </a:extLst>
          </p:cNvPr>
          <p:cNvPicPr/>
          <p:nvPr/>
        </p:nvPicPr>
        <p:blipFill>
          <a:blip r:embed="rId2">
            <a:extLst>
              <a:ext uri="{28A0092B-C50C-407E-A947-70E740481C1C}">
                <a14:useLocalDpi xmlns:a14="http://schemas.microsoft.com/office/drawing/2010/main" val="0"/>
              </a:ext>
            </a:extLst>
          </a:blip>
          <a:stretch>
            <a:fillRect/>
          </a:stretch>
        </p:blipFill>
        <p:spPr>
          <a:xfrm>
            <a:off x="10648950" y="0"/>
            <a:ext cx="1543050" cy="1060174"/>
          </a:xfrm>
          <a:prstGeom prst="rect">
            <a:avLst/>
          </a:prstGeom>
        </p:spPr>
      </p:pic>
    </p:spTree>
    <p:extLst>
      <p:ext uri="{BB962C8B-B14F-4D97-AF65-F5344CB8AC3E}">
        <p14:creationId xmlns:p14="http://schemas.microsoft.com/office/powerpoint/2010/main" val="319154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A06C5C-CA06-4952-8FFC-02F1FB309419}"/>
              </a:ext>
            </a:extLst>
          </p:cNvPr>
          <p:cNvSpPr txBox="1"/>
          <p:nvPr/>
        </p:nvSpPr>
        <p:spPr>
          <a:xfrm>
            <a:off x="1196009" y="1545501"/>
            <a:ext cx="6102626" cy="4939814"/>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Data rate and network capacity expansion with energy optimization</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Scalability and flexibility</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Single channel for both UL and DL</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Handling interference</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Environmentally friendly</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Low latency and high reliability</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Network performance optimization</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Economical impacts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High mobility and handoff</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Self-healing infrastructures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QoS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a:ln>
                  <a:noFill/>
                </a:ln>
                <a:solidFill>
                  <a:srgbClr val="6600CC"/>
                </a:solidFill>
                <a:effectLst/>
                <a:uLnTx/>
                <a:uFillTx/>
                <a:latin typeface="Comic Sans MS" pitchFamily="66" charset="0"/>
                <a:ea typeface="+mn-ea"/>
                <a:cs typeface="+mn-cs"/>
              </a:rPr>
              <a:t>Security and privacy of the network and UEs</a:t>
            </a:r>
          </a:p>
        </p:txBody>
      </p:sp>
      <p:sp>
        <p:nvSpPr>
          <p:cNvPr id="4" name="Title 3">
            <a:extLst>
              <a:ext uri="{FF2B5EF4-FFF2-40B4-BE49-F238E27FC236}">
                <a16:creationId xmlns:a16="http://schemas.microsoft.com/office/drawing/2014/main" id="{00951151-F385-4571-8CC7-F43CEBB83B83}"/>
              </a:ext>
            </a:extLst>
          </p:cNvPr>
          <p:cNvSpPr>
            <a:spLocks noGrp="1"/>
          </p:cNvSpPr>
          <p:nvPr>
            <p:ph type="title"/>
          </p:nvPr>
        </p:nvSpPr>
        <p:spPr/>
        <p:txBody>
          <a:bodyPr>
            <a:normAutofit/>
          </a:bodyPr>
          <a:lstStyle/>
          <a:p>
            <a:r>
              <a:rPr lang="en-US" sz="2800" b="1" dirty="0">
                <a:solidFill>
                  <a:srgbClr val="00B0F0"/>
                </a:solidFill>
                <a:latin typeface="Comic Sans MS" pitchFamily="66" charset="0"/>
              </a:rPr>
              <a:t>Challenges in the Development of 5G Networks</a:t>
            </a:r>
            <a:endParaRPr lang="en-US" sz="2800" dirty="0"/>
          </a:p>
        </p:txBody>
      </p:sp>
      <p:sp>
        <p:nvSpPr>
          <p:cNvPr id="5" name="TextBox 4">
            <a:extLst>
              <a:ext uri="{FF2B5EF4-FFF2-40B4-BE49-F238E27FC236}">
                <a16:creationId xmlns:a16="http://schemas.microsoft.com/office/drawing/2014/main" id="{4C0D5ED0-477D-408D-A34E-20808CDC3F21}"/>
              </a:ext>
            </a:extLst>
          </p:cNvPr>
          <p:cNvSpPr txBox="1"/>
          <p:nvPr/>
        </p:nvSpPr>
        <p:spPr>
          <a:xfrm>
            <a:off x="6096000" y="6488668"/>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Page-10</a:t>
            </a:r>
          </a:p>
        </p:txBody>
      </p:sp>
      <p:pic>
        <p:nvPicPr>
          <p:cNvPr id="6" name="Picture 5">
            <a:extLst>
              <a:ext uri="{FF2B5EF4-FFF2-40B4-BE49-F238E27FC236}">
                <a16:creationId xmlns:a16="http://schemas.microsoft.com/office/drawing/2014/main" id="{14DA10F1-FDF4-4CE4-8B2F-44808285F892}"/>
              </a:ext>
            </a:extLst>
          </p:cNvPr>
          <p:cNvPicPr/>
          <p:nvPr/>
        </p:nvPicPr>
        <p:blipFill>
          <a:blip r:embed="rId2">
            <a:extLst>
              <a:ext uri="{28A0092B-C50C-407E-A947-70E740481C1C}">
                <a14:useLocalDpi xmlns:a14="http://schemas.microsoft.com/office/drawing/2010/main" val="0"/>
              </a:ext>
            </a:extLst>
          </a:blip>
          <a:stretch>
            <a:fillRect/>
          </a:stretch>
        </p:blipFill>
        <p:spPr>
          <a:xfrm>
            <a:off x="10648950" y="26504"/>
            <a:ext cx="1543050" cy="1097529"/>
          </a:xfrm>
          <a:prstGeom prst="rect">
            <a:avLst/>
          </a:prstGeom>
        </p:spPr>
      </p:pic>
    </p:spTree>
    <p:extLst>
      <p:ext uri="{BB962C8B-B14F-4D97-AF65-F5344CB8AC3E}">
        <p14:creationId xmlns:p14="http://schemas.microsoft.com/office/powerpoint/2010/main" val="415869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BDD3-9794-4D0D-93F0-59E1A874A365}"/>
              </a:ext>
            </a:extLst>
          </p:cNvPr>
          <p:cNvSpPr txBox="1"/>
          <p:nvPr/>
        </p:nvSpPr>
        <p:spPr>
          <a:xfrm>
            <a:off x="1633331" y="1814256"/>
            <a:ext cx="6102626" cy="3970318"/>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FF00FF"/>
                </a:solidFill>
                <a:effectLst/>
                <a:uLnTx/>
                <a:uFillTx/>
                <a:latin typeface="Comic Sans MS" pitchFamily="66" charset="0"/>
                <a:ea typeface="+mn-ea"/>
                <a:cs typeface="+mn-cs"/>
              </a:rPr>
              <a:t>However, the implementation of 5G networks is challenged by the following issues:</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6600CC"/>
                </a:solidFill>
                <a:effectLst/>
                <a:uLnTx/>
                <a:uFillTx/>
                <a:latin typeface="Comic Sans MS" pitchFamily="66" charset="0"/>
                <a:ea typeface="+mn-ea"/>
                <a:cs typeface="+mn-cs"/>
              </a:rPr>
              <a:t>Interference </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6600CC"/>
                </a:solidFill>
                <a:effectLst/>
                <a:uLnTx/>
                <a:uFillTx/>
                <a:latin typeface="Comic Sans MS" pitchFamily="66" charset="0"/>
                <a:ea typeface="+mn-ea"/>
                <a:cs typeface="+mn-cs"/>
              </a:rPr>
              <a:t>Handoff</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6600CC"/>
                </a:solidFill>
                <a:effectLst/>
                <a:uLnTx/>
                <a:uFillTx/>
                <a:latin typeface="Comic Sans MS" pitchFamily="66" charset="0"/>
                <a:ea typeface="+mn-ea"/>
                <a:cs typeface="+mn-cs"/>
              </a:rPr>
              <a:t>QoS</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6600CC"/>
                </a:solidFill>
                <a:effectLst/>
                <a:uLnTx/>
                <a:uFillTx/>
                <a:latin typeface="Comic Sans MS" pitchFamily="66" charset="0"/>
                <a:ea typeface="+mn-ea"/>
                <a:cs typeface="+mn-cs"/>
              </a:rPr>
              <a:t>Load balancing</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6600CC"/>
                </a:solidFill>
                <a:effectLst/>
                <a:uLnTx/>
                <a:uFillTx/>
                <a:latin typeface="Comic Sans MS" pitchFamily="66" charset="0"/>
                <a:ea typeface="+mn-ea"/>
                <a:cs typeface="+mn-cs"/>
              </a:rPr>
              <a:t>Channel Access Control Management</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400" b="0" i="0" u="none" strike="noStrike" kern="1200" cap="none" spc="0" normalizeH="0" baseline="0" noProof="0" dirty="0">
                <a:ln>
                  <a:noFill/>
                </a:ln>
                <a:solidFill>
                  <a:srgbClr val="6600CC"/>
                </a:solidFill>
                <a:effectLst/>
                <a:uLnTx/>
                <a:uFillTx/>
                <a:latin typeface="Comic Sans MS" pitchFamily="66" charset="0"/>
                <a:ea typeface="+mn-ea"/>
                <a:cs typeface="+mn-cs"/>
              </a:rPr>
              <a:t>Security and Privacy</a:t>
            </a:r>
          </a:p>
        </p:txBody>
      </p:sp>
      <p:sp>
        <p:nvSpPr>
          <p:cNvPr id="4" name="Title 3">
            <a:extLst>
              <a:ext uri="{FF2B5EF4-FFF2-40B4-BE49-F238E27FC236}">
                <a16:creationId xmlns:a16="http://schemas.microsoft.com/office/drawing/2014/main" id="{C5BAFAA3-7084-40D3-A4A0-AB9B1B2076D5}"/>
              </a:ext>
            </a:extLst>
          </p:cNvPr>
          <p:cNvSpPr>
            <a:spLocks noGrp="1"/>
          </p:cNvSpPr>
          <p:nvPr>
            <p:ph type="title"/>
          </p:nvPr>
        </p:nvSpPr>
        <p:spPr/>
        <p:txBody>
          <a:bodyPr>
            <a:normAutofit/>
          </a:bodyPr>
          <a:lstStyle/>
          <a:p>
            <a:r>
              <a:rPr kumimoji="0" lang="en-US" sz="3200" b="1" i="0" u="none" strike="noStrike" kern="1200" cap="none" spc="0" normalizeH="0" baseline="0" noProof="0" dirty="0">
                <a:ln>
                  <a:noFill/>
                </a:ln>
                <a:solidFill>
                  <a:srgbClr val="00B0F0"/>
                </a:solidFill>
                <a:effectLst/>
                <a:uLnTx/>
                <a:uFillTx/>
                <a:latin typeface="Comic Sans MS" pitchFamily="66" charset="0"/>
                <a:ea typeface="+mj-ea"/>
                <a:cs typeface="+mj-cs"/>
              </a:rPr>
              <a:t>    Implementation Issues in 5G Networks</a:t>
            </a:r>
            <a:endParaRPr lang="en-US" sz="3200" dirty="0"/>
          </a:p>
        </p:txBody>
      </p:sp>
      <p:sp>
        <p:nvSpPr>
          <p:cNvPr id="5" name="TextBox 4">
            <a:extLst>
              <a:ext uri="{FF2B5EF4-FFF2-40B4-BE49-F238E27FC236}">
                <a16:creationId xmlns:a16="http://schemas.microsoft.com/office/drawing/2014/main" id="{0ADFD800-C717-4229-96D3-37E1BEEAB9E2}"/>
              </a:ext>
            </a:extLst>
          </p:cNvPr>
          <p:cNvSpPr txBox="1"/>
          <p:nvPr/>
        </p:nvSpPr>
        <p:spPr>
          <a:xfrm>
            <a:off x="6096000" y="6488668"/>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Page-11</a:t>
            </a:r>
          </a:p>
        </p:txBody>
      </p:sp>
      <p:pic>
        <p:nvPicPr>
          <p:cNvPr id="6" name="Picture 5">
            <a:extLst>
              <a:ext uri="{FF2B5EF4-FFF2-40B4-BE49-F238E27FC236}">
                <a16:creationId xmlns:a16="http://schemas.microsoft.com/office/drawing/2014/main" id="{BEE9B547-D12D-4008-A409-027F2EB2EE01}"/>
              </a:ext>
            </a:extLst>
          </p:cNvPr>
          <p:cNvPicPr/>
          <p:nvPr/>
        </p:nvPicPr>
        <p:blipFill>
          <a:blip r:embed="rId2">
            <a:extLst>
              <a:ext uri="{28A0092B-C50C-407E-A947-70E740481C1C}">
                <a14:useLocalDpi xmlns:a14="http://schemas.microsoft.com/office/drawing/2010/main" val="0"/>
              </a:ext>
            </a:extLst>
          </a:blip>
          <a:stretch>
            <a:fillRect/>
          </a:stretch>
        </p:blipFill>
        <p:spPr>
          <a:xfrm>
            <a:off x="10774016" y="0"/>
            <a:ext cx="1417983" cy="898746"/>
          </a:xfrm>
          <a:prstGeom prst="rect">
            <a:avLst/>
          </a:prstGeom>
        </p:spPr>
      </p:pic>
    </p:spTree>
    <p:extLst>
      <p:ext uri="{BB962C8B-B14F-4D97-AF65-F5344CB8AC3E}">
        <p14:creationId xmlns:p14="http://schemas.microsoft.com/office/powerpoint/2010/main" val="316184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3F64-6828-48F2-8D08-A2E00784324E}"/>
              </a:ext>
            </a:extLst>
          </p:cNvPr>
          <p:cNvSpPr>
            <a:spLocks noGrp="1"/>
          </p:cNvSpPr>
          <p:nvPr>
            <p:ph type="title"/>
          </p:nvPr>
        </p:nvSpPr>
        <p:spPr/>
        <p:txBody>
          <a:bodyPr/>
          <a:lstStyle/>
          <a:p>
            <a:r>
              <a:rPr lang="en-US" b="0" dirty="0">
                <a:solidFill>
                  <a:srgbClr val="1A2856"/>
                </a:solidFill>
                <a:effectLst/>
                <a:latin typeface="gibson"/>
              </a:rPr>
              <a:t>         </a:t>
            </a:r>
            <a:r>
              <a:rPr lang="en-US" b="1" dirty="0">
                <a:effectLst/>
                <a:latin typeface="gibson"/>
              </a:rPr>
              <a:t>What are the real 5G use cases?</a:t>
            </a:r>
            <a:br>
              <a:rPr lang="en-US" b="0" dirty="0">
                <a:solidFill>
                  <a:srgbClr val="1A2856"/>
                </a:solidFill>
                <a:effectLst/>
                <a:latin typeface="gibson"/>
              </a:rPr>
            </a:br>
            <a:endParaRPr lang="en-US" dirty="0"/>
          </a:p>
        </p:txBody>
      </p:sp>
      <p:sp>
        <p:nvSpPr>
          <p:cNvPr id="6" name="TextBox 5">
            <a:extLst>
              <a:ext uri="{FF2B5EF4-FFF2-40B4-BE49-F238E27FC236}">
                <a16:creationId xmlns:a16="http://schemas.microsoft.com/office/drawing/2014/main" id="{F479F291-7F6B-4249-8CEA-8ADF0F88180F}"/>
              </a:ext>
            </a:extLst>
          </p:cNvPr>
          <p:cNvSpPr txBox="1"/>
          <p:nvPr/>
        </p:nvSpPr>
        <p:spPr>
          <a:xfrm>
            <a:off x="1527313" y="1880613"/>
            <a:ext cx="6102626" cy="3046988"/>
          </a:xfrm>
          <a:prstGeom prst="rect">
            <a:avLst/>
          </a:prstGeom>
          <a:noFill/>
        </p:spPr>
        <p:txBody>
          <a:bodyPr wrap="square">
            <a:spAutoFit/>
          </a:bodyPr>
          <a:lstStyle/>
          <a:p>
            <a:pPr algn="l" fontAlgn="base">
              <a:buFont typeface="Arial" panose="020B0604020202020204" pitchFamily="34" charset="0"/>
              <a:buChar char="•"/>
            </a:pPr>
            <a:r>
              <a:rPr lang="en-US" sz="2400" b="0" i="0" dirty="0">
                <a:solidFill>
                  <a:srgbClr val="5B5B5B"/>
                </a:solidFill>
                <a:effectLst/>
                <a:latin typeface="gibson"/>
              </a:rPr>
              <a:t> </a:t>
            </a:r>
            <a:r>
              <a:rPr lang="en-US" sz="2400" b="0" i="0" dirty="0">
                <a:effectLst/>
                <a:latin typeface="gibson"/>
              </a:rPr>
              <a:t>Fixed wireless access (from 2018-2019 onwards)</a:t>
            </a:r>
          </a:p>
          <a:p>
            <a:pPr algn="l" fontAlgn="base">
              <a:buFont typeface="Arial" panose="020B0604020202020204" pitchFamily="34" charset="0"/>
              <a:buChar char="•"/>
            </a:pPr>
            <a:r>
              <a:rPr lang="en-US" sz="2400" b="0" i="0" dirty="0">
                <a:effectLst/>
                <a:latin typeface="gibson"/>
              </a:rPr>
              <a:t> Enhanced mobile broadband with 4G </a:t>
            </a:r>
            <a:r>
              <a:rPr lang="en-US" sz="2400" b="0" i="0" dirty="0" err="1">
                <a:effectLst/>
                <a:latin typeface="gibson"/>
              </a:rPr>
              <a:t>fall-back</a:t>
            </a:r>
            <a:r>
              <a:rPr lang="en-US" sz="2400" b="0" i="0" dirty="0">
                <a:effectLst/>
                <a:latin typeface="gibson"/>
              </a:rPr>
              <a:t> (from 2019-2020-2021)</a:t>
            </a:r>
          </a:p>
          <a:p>
            <a:pPr algn="l" fontAlgn="base">
              <a:buFont typeface="Arial" panose="020B0604020202020204" pitchFamily="34" charset="0"/>
              <a:buChar char="•"/>
            </a:pPr>
            <a:r>
              <a:rPr lang="en-US" sz="2400" b="0" i="0" dirty="0">
                <a:effectLst/>
                <a:latin typeface="gibson"/>
              </a:rPr>
              <a:t> Massive M2M / IoT (from 2021-2022)</a:t>
            </a:r>
          </a:p>
          <a:p>
            <a:pPr algn="l" fontAlgn="base">
              <a:buFont typeface="Arial" panose="020B0604020202020204" pitchFamily="34" charset="0"/>
              <a:buChar char="•"/>
            </a:pPr>
            <a:r>
              <a:rPr lang="en-US" sz="2400" b="0" i="0" dirty="0">
                <a:effectLst/>
                <a:latin typeface="gibson"/>
              </a:rPr>
              <a:t> Ultra low-latency IoT critical communications (from 2024-2025)</a:t>
            </a:r>
          </a:p>
          <a:p>
            <a:pPr marR="0" lvl="0" algn="just" defTabSz="914400" rtl="0" eaLnBrk="1" fontAlgn="auto" latinLnBrk="0" hangingPunct="1">
              <a:lnSpc>
                <a:spcPct val="100000"/>
              </a:lnSpc>
              <a:spcBef>
                <a:spcPts val="0"/>
              </a:spcBef>
              <a:spcAft>
                <a:spcPts val="600"/>
              </a:spcAft>
              <a:buClrTx/>
              <a:buSzTx/>
              <a:tabLst/>
              <a:defRPr/>
            </a:pPr>
            <a:endParaRPr kumimoji="0" lang="en-US" sz="2400" b="0" i="0" u="none" strike="noStrike" kern="1200" cap="none" spc="0" normalizeH="0" baseline="0" noProof="0" dirty="0">
              <a:ln>
                <a:noFill/>
              </a:ln>
              <a:solidFill>
                <a:srgbClr val="6600CC"/>
              </a:solidFill>
              <a:effectLst/>
              <a:uLnTx/>
              <a:uFillTx/>
              <a:latin typeface="Comic Sans MS" pitchFamily="66" charset="0"/>
              <a:ea typeface="+mn-ea"/>
              <a:cs typeface="+mn-cs"/>
            </a:endParaRPr>
          </a:p>
        </p:txBody>
      </p:sp>
      <p:sp>
        <p:nvSpPr>
          <p:cNvPr id="5" name="TextBox 4">
            <a:extLst>
              <a:ext uri="{FF2B5EF4-FFF2-40B4-BE49-F238E27FC236}">
                <a16:creationId xmlns:a16="http://schemas.microsoft.com/office/drawing/2014/main" id="{8E06EBFF-C077-4A4B-A20C-D833D4048933}"/>
              </a:ext>
            </a:extLst>
          </p:cNvPr>
          <p:cNvSpPr txBox="1"/>
          <p:nvPr/>
        </p:nvSpPr>
        <p:spPr>
          <a:xfrm>
            <a:off x="5993296" y="6388412"/>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Page-12</a:t>
            </a:r>
          </a:p>
        </p:txBody>
      </p:sp>
      <p:pic>
        <p:nvPicPr>
          <p:cNvPr id="7" name="Picture 6">
            <a:extLst>
              <a:ext uri="{FF2B5EF4-FFF2-40B4-BE49-F238E27FC236}">
                <a16:creationId xmlns:a16="http://schemas.microsoft.com/office/drawing/2014/main" id="{CBC65308-E1ED-4E44-8DA7-BE9D5782AE24}"/>
              </a:ext>
            </a:extLst>
          </p:cNvPr>
          <p:cNvPicPr/>
          <p:nvPr/>
        </p:nvPicPr>
        <p:blipFill>
          <a:blip r:embed="rId2">
            <a:extLst>
              <a:ext uri="{28A0092B-C50C-407E-A947-70E740481C1C}">
                <a14:useLocalDpi xmlns:a14="http://schemas.microsoft.com/office/drawing/2010/main" val="0"/>
              </a:ext>
            </a:extLst>
          </a:blip>
          <a:stretch>
            <a:fillRect/>
          </a:stretch>
        </p:blipFill>
        <p:spPr>
          <a:xfrm>
            <a:off x="10648950" y="0"/>
            <a:ext cx="1543050" cy="983872"/>
          </a:xfrm>
          <a:prstGeom prst="rect">
            <a:avLst/>
          </a:prstGeom>
        </p:spPr>
      </p:pic>
    </p:spTree>
    <p:extLst>
      <p:ext uri="{BB962C8B-B14F-4D97-AF65-F5344CB8AC3E}">
        <p14:creationId xmlns:p14="http://schemas.microsoft.com/office/powerpoint/2010/main" val="150970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400"/>
            <a:fld id="{8717FA4E-80BE-4BC1-AAA7-96B476FB9423}" type="slidenum">
              <a:rPr lang="en-US">
                <a:solidFill>
                  <a:prstClr val="black">
                    <a:tint val="75000"/>
                  </a:prstClr>
                </a:solidFill>
                <a:latin typeface="Calibri"/>
              </a:rPr>
              <a:pPr defTabSz="914400"/>
              <a:t>13</a:t>
            </a:fld>
            <a:endParaRPr lang="en-US">
              <a:solidFill>
                <a:prstClr val="black">
                  <a:tint val="75000"/>
                </a:prstClr>
              </a:solidFill>
              <a:latin typeface="Calibri"/>
            </a:endParaRPr>
          </a:p>
        </p:txBody>
      </p:sp>
      <p:sp>
        <p:nvSpPr>
          <p:cNvPr id="2" name="Title 1"/>
          <p:cNvSpPr>
            <a:spLocks noGrp="1"/>
          </p:cNvSpPr>
          <p:nvPr>
            <p:ph type="title" idx="4294967295"/>
          </p:nvPr>
        </p:nvSpPr>
        <p:spPr>
          <a:xfrm>
            <a:off x="2140211" y="525403"/>
            <a:ext cx="8596313" cy="1827213"/>
          </a:xfrm>
        </p:spPr>
        <p:txBody>
          <a:bodyPr>
            <a:normAutofit/>
          </a:bodyPr>
          <a:lstStyle/>
          <a:p>
            <a:r>
              <a:rPr lang="en-US" b="1" dirty="0">
                <a:solidFill>
                  <a:srgbClr val="00B0F0"/>
                </a:solidFill>
                <a:latin typeface="Comic Sans MS" pitchFamily="66" charset="0"/>
              </a:rPr>
              <a:t>Who are developing 5G?</a:t>
            </a:r>
          </a:p>
        </p:txBody>
      </p:sp>
      <p:pic>
        <p:nvPicPr>
          <p:cNvPr id="1034" name="Picture 10" descr="http://venturesafrica.com/wp-content/uploads/2013/01/Nokia-Siemens-Networks-logo-web.jpg"/>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855538" y="4004142"/>
            <a:ext cx="1546225" cy="11588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news.nocamels.com/wp-content/uploads/2014/09/alcatel-Lucent-isologo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135" y="1862654"/>
            <a:ext cx="1032655" cy="7470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en/thumb/4/4f/NTT_DoCoMo_logo_2008.svg/1280px-NTT_DoCoMo_logo_2008.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480" y="2030878"/>
            <a:ext cx="2231565" cy="4458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obileworldlive.com/wp-content/uploads/2014/02/gsmai_rgb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9087" y="2048252"/>
            <a:ext cx="2106870" cy="3776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0/00/Huawei.svg/2000px-Huawei.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7597" y="2822736"/>
            <a:ext cx="652690" cy="65529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consero.com/wp-content/uploads/2012/06/Qualcomm-Logo-websit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782" y="1839604"/>
            <a:ext cx="1909907" cy="9549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kiddskids.com/wp-content/uploads/2012/05/samsung-logo.jpe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06046" y="2508858"/>
            <a:ext cx="1257771" cy="125777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dash.coolsmartphone.com/wp-content/uploads/2015/09/wpid-wp-1443194399936.jpe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52419" y="2673707"/>
            <a:ext cx="1703099" cy="79300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pbs.twimg.com/profile_images/465827955466203137/xBFwaXlv.jpe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55518" y="2552836"/>
            <a:ext cx="1270659" cy="127065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ant.uni-bremen.de/sixcms/media.php/82/METIS_logo.png?backend_call=tru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94303" y="3651877"/>
            <a:ext cx="1231994" cy="126210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5gnow.eu/wp-content/uploads/2015/04/5Gnow-Logo_0.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35339" y="4071510"/>
            <a:ext cx="1803029" cy="44004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upload.wikimedia.org/wikipedia/en/thumb/4/48/Sprint_Nextel_logo.svg/1024px-Sprint_Nextel_logo.svg.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201311" y="5092067"/>
            <a:ext cx="1820827" cy="75507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upload.wikimedia.org/wikipedia/commons/thumb/3/3a/Verizon_logo.svg/2000px-Verizon_logo.svg.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1219" y="4941379"/>
            <a:ext cx="1278135" cy="76718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upload.wikimedia.org/wikipedia/en/thumb/2/22/AT%26T_logo.svg/667px-AT%26T_logo.svg.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635989" y="4952229"/>
            <a:ext cx="703928" cy="10795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cdn.thechinatimes.com/wp-content/uploads/2011/07/china-mobile.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75660" y="4747319"/>
            <a:ext cx="1961408" cy="117684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gigaom.com/wp-content/uploads/sites/1/2010/10/ibm_logo.gif"/>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91507" y="3794008"/>
            <a:ext cx="1817076" cy="84967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www.valuewalk.com/wp-content/uploads/2015/03/logo_intel.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10960" y="3794008"/>
            <a:ext cx="1713319" cy="85666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http://wwwen.zte.com.cn/en/about/corporate_information/brand_logo/201504/W020150424333145223956.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543925" y="2840580"/>
            <a:ext cx="1177140" cy="722075"/>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http://www.universitiesrankings.com/wp-content/uploads/2015/04/stanford-university-official-logo.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54452" y="6106358"/>
            <a:ext cx="1998129" cy="655636"/>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http://staff.rice.edu/uploadedImages/Staff/Public_Affairs/Rice_Brand/RiceLogo_TMCMYK300DPI.jp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245178" y="6034796"/>
            <a:ext cx="2026443" cy="79876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http://skands.physics.monash.edu/style/LU-logo.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900618" y="5952506"/>
            <a:ext cx="1803961" cy="819096"/>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http://www.natcom.org/uploadedImages/More_Scholarly_Resources/Doctoral_Program_Resource_Guide/NYU%20Logo.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002790" y="5792397"/>
            <a:ext cx="1004042" cy="100404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6CFD220-3DB5-4F07-8531-D3743253F256}"/>
              </a:ext>
            </a:extLst>
          </p:cNvPr>
          <p:cNvSpPr txBox="1"/>
          <p:nvPr/>
        </p:nvSpPr>
        <p:spPr>
          <a:xfrm>
            <a:off x="5987953" y="6287734"/>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Page-13</a:t>
            </a:r>
          </a:p>
        </p:txBody>
      </p:sp>
      <p:pic>
        <p:nvPicPr>
          <p:cNvPr id="28" name="Picture 27">
            <a:extLst>
              <a:ext uri="{FF2B5EF4-FFF2-40B4-BE49-F238E27FC236}">
                <a16:creationId xmlns:a16="http://schemas.microsoft.com/office/drawing/2014/main" id="{F5B73929-5659-4FED-87FE-F982E2E17EE2}"/>
              </a:ext>
            </a:extLst>
          </p:cNvPr>
          <p:cNvPicPr/>
          <p:nvPr/>
        </p:nvPicPr>
        <p:blipFill>
          <a:blip r:embed="rId24">
            <a:extLst>
              <a:ext uri="{28A0092B-C50C-407E-A947-70E740481C1C}">
                <a14:useLocalDpi xmlns:a14="http://schemas.microsoft.com/office/drawing/2010/main" val="0"/>
              </a:ext>
            </a:extLst>
          </a:blip>
          <a:stretch>
            <a:fillRect/>
          </a:stretch>
        </p:blipFill>
        <p:spPr>
          <a:xfrm>
            <a:off x="10736524" y="3948"/>
            <a:ext cx="1455476" cy="961085"/>
          </a:xfrm>
          <a:prstGeom prst="rect">
            <a:avLst/>
          </a:prstGeom>
        </p:spPr>
      </p:pic>
    </p:spTree>
    <p:extLst>
      <p:ext uri="{BB962C8B-B14F-4D97-AF65-F5344CB8AC3E}">
        <p14:creationId xmlns:p14="http://schemas.microsoft.com/office/powerpoint/2010/main" val="130954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3F9824-FFE1-42FA-8984-82BFB4749E99}"/>
              </a:ext>
            </a:extLst>
          </p:cNvPr>
          <p:cNvSpPr txBox="1"/>
          <p:nvPr/>
        </p:nvSpPr>
        <p:spPr>
          <a:xfrm>
            <a:off x="1898374" y="498469"/>
            <a:ext cx="6102626" cy="1938992"/>
          </a:xfrm>
          <a:prstGeom prst="rect">
            <a:avLst/>
          </a:prstGeom>
          <a:noFill/>
        </p:spPr>
        <p:txBody>
          <a:bodyPr wrap="square">
            <a:spAutoFit/>
          </a:bodyPr>
          <a:lstStyle/>
          <a:p>
            <a:pPr algn="l"/>
            <a:r>
              <a:rPr lang="en-US" sz="2400" b="1" i="0" dirty="0">
                <a:solidFill>
                  <a:schemeClr val="accent2"/>
                </a:solidFill>
                <a:effectLst/>
                <a:latin typeface="QualcommNext"/>
              </a:rPr>
              <a:t>What are the differences between the previous generations of mobile networks and 5G?</a:t>
            </a:r>
          </a:p>
          <a:p>
            <a:pPr algn="l"/>
            <a:endParaRPr lang="en-US" sz="2400" b="1" i="0" dirty="0">
              <a:solidFill>
                <a:schemeClr val="accent2"/>
              </a:solidFill>
              <a:effectLst/>
              <a:latin typeface="QualcommNext"/>
            </a:endParaRPr>
          </a:p>
          <a:p>
            <a:pPr algn="l"/>
            <a:endParaRPr lang="en-US" sz="2400" b="1" i="0" dirty="0">
              <a:solidFill>
                <a:schemeClr val="accent2"/>
              </a:solidFill>
              <a:effectLst/>
              <a:latin typeface="QualcommNext"/>
            </a:endParaRPr>
          </a:p>
        </p:txBody>
      </p:sp>
      <p:sp>
        <p:nvSpPr>
          <p:cNvPr id="5" name="TextBox 4">
            <a:extLst>
              <a:ext uri="{FF2B5EF4-FFF2-40B4-BE49-F238E27FC236}">
                <a16:creationId xmlns:a16="http://schemas.microsoft.com/office/drawing/2014/main" id="{2CAFA9CA-0146-4E80-B64C-95B73F5B65CB}"/>
              </a:ext>
            </a:extLst>
          </p:cNvPr>
          <p:cNvSpPr txBox="1"/>
          <p:nvPr/>
        </p:nvSpPr>
        <p:spPr>
          <a:xfrm>
            <a:off x="1898374" y="1882246"/>
            <a:ext cx="6102626" cy="4662815"/>
          </a:xfrm>
          <a:prstGeom prst="rect">
            <a:avLst/>
          </a:prstGeom>
          <a:noFill/>
        </p:spPr>
        <p:txBody>
          <a:bodyPr wrap="square">
            <a:spAutoFit/>
          </a:bodyPr>
          <a:lstStyle/>
          <a:p>
            <a:pPr algn="l"/>
            <a:r>
              <a:rPr lang="en-US" sz="2100" b="0" i="0" dirty="0">
                <a:effectLst/>
                <a:latin typeface="QualcommNext"/>
              </a:rPr>
              <a:t>The previous generations of mobile networks are 1G, 2G, 3G, and 4G.</a:t>
            </a:r>
          </a:p>
          <a:p>
            <a:pPr algn="l"/>
            <a:r>
              <a:rPr lang="en-US" sz="2100" b="1" i="0" dirty="0">
                <a:effectLst/>
                <a:latin typeface="QualcommNext"/>
              </a:rPr>
              <a:t>First generation - 1G</a:t>
            </a:r>
            <a:br>
              <a:rPr lang="en-US" sz="2100" b="0" i="0" dirty="0">
                <a:effectLst/>
                <a:latin typeface="QualcommNext"/>
              </a:rPr>
            </a:br>
            <a:r>
              <a:rPr lang="en-US" sz="2100" b="0" i="0" dirty="0">
                <a:effectLst/>
                <a:latin typeface="QualcommNext"/>
              </a:rPr>
              <a:t>1980s: 1G delivered analog voice.</a:t>
            </a:r>
          </a:p>
          <a:p>
            <a:pPr algn="l"/>
            <a:r>
              <a:rPr lang="en-US" sz="2100" b="1" i="0" dirty="0">
                <a:effectLst/>
                <a:latin typeface="QualcommNext"/>
              </a:rPr>
              <a:t>Second generation - 2G</a:t>
            </a:r>
            <a:br>
              <a:rPr lang="en-US" sz="2100" b="0" i="0" dirty="0">
                <a:effectLst/>
                <a:latin typeface="QualcommNext"/>
              </a:rPr>
            </a:br>
            <a:r>
              <a:rPr lang="en-US" sz="2100" b="0" i="0" dirty="0">
                <a:effectLst/>
                <a:latin typeface="QualcommNext"/>
              </a:rPr>
              <a:t>Early 1990s: 2G introduced digital voice (e.g. </a:t>
            </a:r>
            <a:r>
              <a:rPr lang="en-US" sz="2100" b="0" i="0" u="none" strike="noStrike" dirty="0">
                <a:effectLst/>
                <a:latin typeface="QualcommNext"/>
                <a:hlinkClick r:id="rId2">
                  <a:extLst>
                    <a:ext uri="{A12FA001-AC4F-418D-AE19-62706E023703}">
                      <ahyp:hlinkClr xmlns:ahyp="http://schemas.microsoft.com/office/drawing/2018/hyperlinkcolor" val="tx"/>
                    </a:ext>
                  </a:extLst>
                </a:hlinkClick>
              </a:rPr>
              <a:t>CDMA</a:t>
            </a:r>
            <a:r>
              <a:rPr lang="en-US" sz="2100" b="0" i="0" dirty="0">
                <a:effectLst/>
                <a:latin typeface="QualcommNext"/>
              </a:rPr>
              <a:t>- Code Division Multiple Access).</a:t>
            </a:r>
          </a:p>
          <a:p>
            <a:pPr algn="l"/>
            <a:r>
              <a:rPr lang="en-US" sz="2100" b="1" i="0" dirty="0">
                <a:effectLst/>
                <a:latin typeface="QualcommNext"/>
              </a:rPr>
              <a:t>Third generation - 3G</a:t>
            </a:r>
            <a:br>
              <a:rPr lang="en-US" sz="2100" b="0" i="0" dirty="0">
                <a:effectLst/>
                <a:latin typeface="QualcommNext"/>
              </a:rPr>
            </a:br>
            <a:r>
              <a:rPr lang="en-US" sz="2100" b="0" i="0" dirty="0">
                <a:effectLst/>
                <a:latin typeface="QualcommNext"/>
              </a:rPr>
              <a:t>Early 2000s: 3G brought mobile data (e.g. CDMA2000).</a:t>
            </a:r>
          </a:p>
          <a:p>
            <a:pPr algn="l"/>
            <a:r>
              <a:rPr lang="en-US" sz="2100" b="1" i="0" dirty="0">
                <a:effectLst/>
                <a:latin typeface="QualcommNext"/>
              </a:rPr>
              <a:t>Fourth generation - 4G LTE</a:t>
            </a:r>
            <a:br>
              <a:rPr lang="en-US" sz="2100" b="0" i="0" dirty="0">
                <a:effectLst/>
                <a:latin typeface="QualcommNext"/>
              </a:rPr>
            </a:br>
            <a:r>
              <a:rPr lang="en-US" sz="2100" b="0" i="0" dirty="0">
                <a:effectLst/>
                <a:latin typeface="QualcommNext"/>
              </a:rPr>
              <a:t>2010s: 4G LTE ushered in the era of mobile broadband.</a:t>
            </a:r>
          </a:p>
          <a:p>
            <a:pPr algn="l"/>
            <a:endParaRPr lang="en-US" sz="2100" dirty="0">
              <a:latin typeface="QualcommNext"/>
            </a:endParaRPr>
          </a:p>
          <a:p>
            <a:pPr algn="l"/>
            <a:r>
              <a:rPr lang="en-US" sz="2400" b="1" i="0" dirty="0">
                <a:effectLst/>
                <a:latin typeface="QualcommNext"/>
              </a:rPr>
              <a:t>5G is a unified, more capable air interface. </a:t>
            </a:r>
            <a:endParaRPr lang="en-US" sz="2100" b="1" i="0" dirty="0">
              <a:effectLst/>
              <a:latin typeface="QualcommNext"/>
            </a:endParaRPr>
          </a:p>
        </p:txBody>
      </p:sp>
      <p:sp>
        <p:nvSpPr>
          <p:cNvPr id="6" name="TextBox 5">
            <a:extLst>
              <a:ext uri="{FF2B5EF4-FFF2-40B4-BE49-F238E27FC236}">
                <a16:creationId xmlns:a16="http://schemas.microsoft.com/office/drawing/2014/main" id="{1B12F84B-A26B-436E-95A4-426DB97EC085}"/>
              </a:ext>
            </a:extLst>
          </p:cNvPr>
          <p:cNvSpPr txBox="1"/>
          <p:nvPr/>
        </p:nvSpPr>
        <p:spPr>
          <a:xfrm>
            <a:off x="5980044" y="6360395"/>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Page-14</a:t>
            </a:r>
          </a:p>
        </p:txBody>
      </p:sp>
      <p:pic>
        <p:nvPicPr>
          <p:cNvPr id="7" name="Picture 6">
            <a:extLst>
              <a:ext uri="{FF2B5EF4-FFF2-40B4-BE49-F238E27FC236}">
                <a16:creationId xmlns:a16="http://schemas.microsoft.com/office/drawing/2014/main" id="{7F170427-D11A-4DC0-9595-7580CB872BB9}"/>
              </a:ext>
            </a:extLst>
          </p:cNvPr>
          <p:cNvPicPr/>
          <p:nvPr/>
        </p:nvPicPr>
        <p:blipFill>
          <a:blip r:embed="rId3">
            <a:extLst>
              <a:ext uri="{28A0092B-C50C-407E-A947-70E740481C1C}">
                <a14:useLocalDpi xmlns:a14="http://schemas.microsoft.com/office/drawing/2010/main" val="0"/>
              </a:ext>
            </a:extLst>
          </a:blip>
          <a:stretch>
            <a:fillRect/>
          </a:stretch>
        </p:blipFill>
        <p:spPr>
          <a:xfrm>
            <a:off x="10840278" y="-25916"/>
            <a:ext cx="1351722" cy="1048769"/>
          </a:xfrm>
          <a:prstGeom prst="rect">
            <a:avLst/>
          </a:prstGeom>
        </p:spPr>
      </p:pic>
    </p:spTree>
    <p:extLst>
      <p:ext uri="{BB962C8B-B14F-4D97-AF65-F5344CB8AC3E}">
        <p14:creationId xmlns:p14="http://schemas.microsoft.com/office/powerpoint/2010/main" val="264163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CF6854-D859-4667-A9B0-46182FD92B3F}"/>
              </a:ext>
            </a:extLst>
          </p:cNvPr>
          <p:cNvSpPr txBox="1"/>
          <p:nvPr/>
        </p:nvSpPr>
        <p:spPr>
          <a:xfrm>
            <a:off x="2203173" y="1392342"/>
            <a:ext cx="6102626" cy="507831"/>
          </a:xfrm>
          <a:prstGeom prst="rect">
            <a:avLst/>
          </a:prstGeom>
          <a:noFill/>
        </p:spPr>
        <p:txBody>
          <a:bodyPr wrap="square">
            <a:spAutoFit/>
          </a:bodyPr>
          <a:lstStyle/>
          <a:p>
            <a:pPr algn="l"/>
            <a:r>
              <a:rPr lang="en-US" b="1" i="0" dirty="0">
                <a:solidFill>
                  <a:srgbClr val="000000"/>
                </a:solidFill>
                <a:effectLst/>
                <a:latin typeface="QualcommNext"/>
              </a:rPr>
              <a:t> </a:t>
            </a:r>
            <a:r>
              <a:rPr lang="en-US" sz="2700" b="1" i="0" dirty="0">
                <a:solidFill>
                  <a:schemeClr val="accent2"/>
                </a:solidFill>
                <a:effectLst/>
                <a:latin typeface="QualcommNext"/>
              </a:rPr>
              <a:t>How will 5G affect the global economy</a:t>
            </a:r>
          </a:p>
        </p:txBody>
      </p:sp>
      <p:sp>
        <p:nvSpPr>
          <p:cNvPr id="5" name="TextBox 4">
            <a:extLst>
              <a:ext uri="{FF2B5EF4-FFF2-40B4-BE49-F238E27FC236}">
                <a16:creationId xmlns:a16="http://schemas.microsoft.com/office/drawing/2014/main" id="{2EBDD711-0AB8-45EE-AC66-4AF9801AE36F}"/>
              </a:ext>
            </a:extLst>
          </p:cNvPr>
          <p:cNvSpPr txBox="1"/>
          <p:nvPr/>
        </p:nvSpPr>
        <p:spPr>
          <a:xfrm>
            <a:off x="2269434" y="2228671"/>
            <a:ext cx="6102626" cy="1446550"/>
          </a:xfrm>
          <a:prstGeom prst="rect">
            <a:avLst/>
          </a:prstGeom>
          <a:noFill/>
        </p:spPr>
        <p:txBody>
          <a:bodyPr wrap="square">
            <a:spAutoFit/>
          </a:bodyPr>
          <a:lstStyle/>
          <a:p>
            <a:pPr algn="l"/>
            <a:r>
              <a:rPr lang="en-US" sz="2200" b="0" i="0" dirty="0">
                <a:solidFill>
                  <a:srgbClr val="FF0000"/>
                </a:solidFill>
                <a:effectLst/>
                <a:latin typeface="QualcommNext"/>
              </a:rPr>
              <a:t>5G is driving global growth.</a:t>
            </a:r>
          </a:p>
          <a:p>
            <a:pPr algn="l"/>
            <a:r>
              <a:rPr lang="en-US" sz="2200" b="0" i="0" dirty="0">
                <a:solidFill>
                  <a:srgbClr val="FF0000"/>
                </a:solidFill>
                <a:effectLst/>
                <a:latin typeface="QualcommNext"/>
              </a:rPr>
              <a:t>• $13.2 Trillion dollars of global economic output</a:t>
            </a:r>
            <a:br>
              <a:rPr lang="en-US" sz="2200" b="0" i="0" dirty="0">
                <a:solidFill>
                  <a:srgbClr val="FF0000"/>
                </a:solidFill>
                <a:effectLst/>
                <a:latin typeface="QualcommNext"/>
              </a:rPr>
            </a:br>
            <a:r>
              <a:rPr lang="en-US" sz="2200" b="0" i="0" dirty="0">
                <a:solidFill>
                  <a:srgbClr val="FF0000"/>
                </a:solidFill>
                <a:effectLst/>
                <a:latin typeface="QualcommNext"/>
              </a:rPr>
              <a:t>• 22.3 Million new jobs created</a:t>
            </a:r>
            <a:br>
              <a:rPr lang="en-US" sz="2200" b="0" i="0" dirty="0">
                <a:solidFill>
                  <a:srgbClr val="FF0000"/>
                </a:solidFill>
                <a:effectLst/>
                <a:latin typeface="QualcommNext"/>
              </a:rPr>
            </a:br>
            <a:r>
              <a:rPr lang="en-US" sz="2200" b="0" i="0" dirty="0">
                <a:solidFill>
                  <a:srgbClr val="FF0000"/>
                </a:solidFill>
                <a:effectLst/>
                <a:latin typeface="QualcommNext"/>
              </a:rPr>
              <a:t>• $2.1 Trillion dollars in GDP growth</a:t>
            </a:r>
          </a:p>
        </p:txBody>
      </p:sp>
      <p:sp>
        <p:nvSpPr>
          <p:cNvPr id="6" name="TextBox 5">
            <a:extLst>
              <a:ext uri="{FF2B5EF4-FFF2-40B4-BE49-F238E27FC236}">
                <a16:creationId xmlns:a16="http://schemas.microsoft.com/office/drawing/2014/main" id="{BC7BFE65-CB35-491C-B8D6-5376820C4250}"/>
              </a:ext>
            </a:extLst>
          </p:cNvPr>
          <p:cNvSpPr txBox="1"/>
          <p:nvPr/>
        </p:nvSpPr>
        <p:spPr>
          <a:xfrm>
            <a:off x="4827104" y="6388413"/>
            <a:ext cx="736489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Page-15</a:t>
            </a:r>
          </a:p>
        </p:txBody>
      </p:sp>
      <p:pic>
        <p:nvPicPr>
          <p:cNvPr id="7" name="Picture 6">
            <a:extLst>
              <a:ext uri="{FF2B5EF4-FFF2-40B4-BE49-F238E27FC236}">
                <a16:creationId xmlns:a16="http://schemas.microsoft.com/office/drawing/2014/main" id="{BEB1DE50-B53E-45A7-9F50-7BE719E9F92F}"/>
              </a:ext>
            </a:extLst>
          </p:cNvPr>
          <p:cNvPicPr/>
          <p:nvPr/>
        </p:nvPicPr>
        <p:blipFill>
          <a:blip r:embed="rId2">
            <a:extLst>
              <a:ext uri="{28A0092B-C50C-407E-A947-70E740481C1C}">
                <a14:useLocalDpi xmlns:a14="http://schemas.microsoft.com/office/drawing/2010/main" val="0"/>
              </a:ext>
            </a:extLst>
          </a:blip>
          <a:stretch>
            <a:fillRect/>
          </a:stretch>
        </p:blipFill>
        <p:spPr>
          <a:xfrm>
            <a:off x="10784371" y="0"/>
            <a:ext cx="1407629" cy="1141462"/>
          </a:xfrm>
          <a:prstGeom prst="rect">
            <a:avLst/>
          </a:prstGeom>
        </p:spPr>
      </p:pic>
    </p:spTree>
    <p:extLst>
      <p:ext uri="{BB962C8B-B14F-4D97-AF65-F5344CB8AC3E}">
        <p14:creationId xmlns:p14="http://schemas.microsoft.com/office/powerpoint/2010/main" val="346998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C04F2-E665-437B-A002-A19038E556F7}"/>
              </a:ext>
            </a:extLst>
          </p:cNvPr>
          <p:cNvSpPr txBox="1"/>
          <p:nvPr/>
        </p:nvSpPr>
        <p:spPr>
          <a:xfrm>
            <a:off x="1752600" y="2367171"/>
            <a:ext cx="6102626" cy="2123658"/>
          </a:xfrm>
          <a:prstGeom prst="rect">
            <a:avLst/>
          </a:prstGeom>
          <a:noFill/>
        </p:spPr>
        <p:txBody>
          <a:bodyPr wrap="square">
            <a:spAutoFit/>
          </a:bodyPr>
          <a:lstStyle/>
          <a:p>
            <a:r>
              <a:rPr lang="en-US" sz="2200" b="0" i="0" dirty="0">
                <a:solidFill>
                  <a:srgbClr val="FF0000"/>
                </a:solidFill>
                <a:effectLst/>
                <a:latin typeface="QualcommNext"/>
              </a:rPr>
              <a:t>Yes, 5G is already here today, and global operators started launching new 5G networks in early 2019. In 2020, many countries expect nationwide 5G mobile networks. Also, all major Android phone manufacturers are commercializing 5G phones. And soon, even more people may be able to access 5G</a:t>
            </a:r>
            <a:r>
              <a:rPr lang="en-US" b="0" i="0" dirty="0">
                <a:solidFill>
                  <a:srgbClr val="677283"/>
                </a:solidFill>
                <a:effectLst/>
                <a:latin typeface="QualcommNext"/>
              </a:rPr>
              <a:t>.</a:t>
            </a:r>
            <a:endParaRPr lang="en-US" dirty="0"/>
          </a:p>
        </p:txBody>
      </p:sp>
      <p:sp>
        <p:nvSpPr>
          <p:cNvPr id="5" name="TextBox 4">
            <a:extLst>
              <a:ext uri="{FF2B5EF4-FFF2-40B4-BE49-F238E27FC236}">
                <a16:creationId xmlns:a16="http://schemas.microsoft.com/office/drawing/2014/main" id="{624FD960-740D-4CE4-A2B3-86BCDB4D41B4}"/>
              </a:ext>
            </a:extLst>
          </p:cNvPr>
          <p:cNvSpPr txBox="1"/>
          <p:nvPr/>
        </p:nvSpPr>
        <p:spPr>
          <a:xfrm>
            <a:off x="1752600" y="1365838"/>
            <a:ext cx="6102626" cy="553998"/>
          </a:xfrm>
          <a:prstGeom prst="rect">
            <a:avLst/>
          </a:prstGeom>
          <a:noFill/>
        </p:spPr>
        <p:txBody>
          <a:bodyPr wrap="square">
            <a:spAutoFit/>
          </a:bodyPr>
          <a:lstStyle/>
          <a:p>
            <a:pPr algn="l"/>
            <a:r>
              <a:rPr lang="en-US" sz="3000" b="1" i="0" dirty="0">
                <a:solidFill>
                  <a:schemeClr val="accent2"/>
                </a:solidFill>
                <a:effectLst/>
                <a:latin typeface="QualcommNext"/>
              </a:rPr>
              <a:t>Is 5G available now?</a:t>
            </a:r>
          </a:p>
        </p:txBody>
      </p:sp>
      <p:sp>
        <p:nvSpPr>
          <p:cNvPr id="6" name="TextBox 5">
            <a:extLst>
              <a:ext uri="{FF2B5EF4-FFF2-40B4-BE49-F238E27FC236}">
                <a16:creationId xmlns:a16="http://schemas.microsoft.com/office/drawing/2014/main" id="{572C48ED-2973-4DE3-937A-9E17E23A5822}"/>
              </a:ext>
            </a:extLst>
          </p:cNvPr>
          <p:cNvSpPr txBox="1"/>
          <p:nvPr/>
        </p:nvSpPr>
        <p:spPr>
          <a:xfrm>
            <a:off x="6089374" y="6388412"/>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Page-16</a:t>
            </a:r>
          </a:p>
        </p:txBody>
      </p:sp>
      <p:pic>
        <p:nvPicPr>
          <p:cNvPr id="7" name="Picture 6">
            <a:extLst>
              <a:ext uri="{FF2B5EF4-FFF2-40B4-BE49-F238E27FC236}">
                <a16:creationId xmlns:a16="http://schemas.microsoft.com/office/drawing/2014/main" id="{839FBE4B-47FA-491F-B015-A863A10D4243}"/>
              </a:ext>
            </a:extLst>
          </p:cNvPr>
          <p:cNvPicPr/>
          <p:nvPr/>
        </p:nvPicPr>
        <p:blipFill>
          <a:blip r:embed="rId2">
            <a:extLst>
              <a:ext uri="{28A0092B-C50C-407E-A947-70E740481C1C}">
                <a14:useLocalDpi xmlns:a14="http://schemas.microsoft.com/office/drawing/2010/main" val="0"/>
              </a:ext>
            </a:extLst>
          </a:blip>
          <a:stretch>
            <a:fillRect/>
          </a:stretch>
        </p:blipFill>
        <p:spPr>
          <a:xfrm>
            <a:off x="10827026" y="0"/>
            <a:ext cx="1364974" cy="1031268"/>
          </a:xfrm>
          <a:prstGeom prst="rect">
            <a:avLst/>
          </a:prstGeom>
        </p:spPr>
      </p:pic>
    </p:spTree>
    <p:extLst>
      <p:ext uri="{BB962C8B-B14F-4D97-AF65-F5344CB8AC3E}">
        <p14:creationId xmlns:p14="http://schemas.microsoft.com/office/powerpoint/2010/main" val="3703293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F2912-6AA4-4C94-AA9A-A63B4E39B796}"/>
              </a:ext>
            </a:extLst>
          </p:cNvPr>
          <p:cNvSpPr txBox="1"/>
          <p:nvPr/>
        </p:nvSpPr>
        <p:spPr>
          <a:xfrm>
            <a:off x="2362201" y="1741703"/>
            <a:ext cx="6102626" cy="4308872"/>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Personal usages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Virtualized homes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Smart societies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Smart grids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1" i="0" u="none" strike="noStrike" kern="1200" cap="none" spc="0" normalizeH="0" baseline="0" noProof="0" dirty="0">
                <a:ln>
                  <a:noFill/>
                </a:ln>
                <a:solidFill>
                  <a:srgbClr val="7030A0"/>
                </a:solidFill>
                <a:effectLst/>
                <a:uLnTx/>
                <a:uFillTx/>
                <a:latin typeface="Comic Sans MS" pitchFamily="66" charset="0"/>
                <a:ea typeface="+mn-ea"/>
                <a:cs typeface="+mn-cs"/>
              </a:rPr>
              <a:t>The tactile Internet</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Automation</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Healthcare systems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Logistics and tracking</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Industrial usages</a:t>
            </a:r>
          </a:p>
        </p:txBody>
      </p:sp>
      <p:sp>
        <p:nvSpPr>
          <p:cNvPr id="4" name="Title 3">
            <a:extLst>
              <a:ext uri="{FF2B5EF4-FFF2-40B4-BE49-F238E27FC236}">
                <a16:creationId xmlns:a16="http://schemas.microsoft.com/office/drawing/2014/main" id="{D5AE1FCA-D0E8-43E0-A1E2-6514DEED7AAB}"/>
              </a:ext>
            </a:extLst>
          </p:cNvPr>
          <p:cNvSpPr>
            <a:spLocks noGrp="1"/>
          </p:cNvSpPr>
          <p:nvPr>
            <p:ph type="title"/>
          </p:nvPr>
        </p:nvSpPr>
        <p:spPr/>
        <p:txBody>
          <a:bodyPr>
            <a:normAutofit fontScale="90000"/>
          </a:bodyPr>
          <a:lstStyle/>
          <a:p>
            <a:r>
              <a:rPr lang="en-US" dirty="0"/>
              <a:t>            </a:t>
            </a:r>
            <a:r>
              <a:rPr lang="en-US" dirty="0">
                <a:solidFill>
                  <a:schemeClr val="accent2"/>
                </a:solidFill>
              </a:rPr>
              <a:t> Application  of 5G Networks</a:t>
            </a:r>
            <a:br>
              <a:rPr lang="en-US" dirty="0"/>
            </a:br>
            <a:br>
              <a:rPr lang="en-US" dirty="0"/>
            </a:br>
            <a:br>
              <a:rPr lang="en-US" dirty="0"/>
            </a:br>
            <a:r>
              <a:rPr lang="en-US" dirty="0"/>
              <a:t> </a:t>
            </a:r>
          </a:p>
        </p:txBody>
      </p:sp>
      <p:sp>
        <p:nvSpPr>
          <p:cNvPr id="5" name="TextBox 4">
            <a:extLst>
              <a:ext uri="{FF2B5EF4-FFF2-40B4-BE49-F238E27FC236}">
                <a16:creationId xmlns:a16="http://schemas.microsoft.com/office/drawing/2014/main" id="{8C91C662-E0E0-4271-BFA8-84BC9AC7B714}"/>
              </a:ext>
            </a:extLst>
          </p:cNvPr>
          <p:cNvSpPr txBox="1"/>
          <p:nvPr/>
        </p:nvSpPr>
        <p:spPr>
          <a:xfrm>
            <a:off x="6089374" y="6488668"/>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Page-17</a:t>
            </a:r>
          </a:p>
        </p:txBody>
      </p:sp>
      <p:pic>
        <p:nvPicPr>
          <p:cNvPr id="6" name="Picture 5">
            <a:extLst>
              <a:ext uri="{FF2B5EF4-FFF2-40B4-BE49-F238E27FC236}">
                <a16:creationId xmlns:a16="http://schemas.microsoft.com/office/drawing/2014/main" id="{1B930E13-C5B1-41CC-9D13-459CDB8A5835}"/>
              </a:ext>
            </a:extLst>
          </p:cNvPr>
          <p:cNvPicPr/>
          <p:nvPr/>
        </p:nvPicPr>
        <p:blipFill>
          <a:blip r:embed="rId2">
            <a:extLst>
              <a:ext uri="{28A0092B-C50C-407E-A947-70E740481C1C}">
                <a14:useLocalDpi xmlns:a14="http://schemas.microsoft.com/office/drawing/2010/main" val="0"/>
              </a:ext>
            </a:extLst>
          </a:blip>
          <a:stretch>
            <a:fillRect/>
          </a:stretch>
        </p:blipFill>
        <p:spPr>
          <a:xfrm>
            <a:off x="10784371" y="0"/>
            <a:ext cx="1394377" cy="1122782"/>
          </a:xfrm>
          <a:prstGeom prst="rect">
            <a:avLst/>
          </a:prstGeom>
        </p:spPr>
      </p:pic>
    </p:spTree>
    <p:extLst>
      <p:ext uri="{BB962C8B-B14F-4D97-AF65-F5344CB8AC3E}">
        <p14:creationId xmlns:p14="http://schemas.microsoft.com/office/powerpoint/2010/main" val="411722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53FA-6BF9-4B9F-9CF8-75C9D16F24BE}"/>
              </a:ext>
            </a:extLst>
          </p:cNvPr>
          <p:cNvSpPr>
            <a:spLocks noGrp="1"/>
          </p:cNvSpPr>
          <p:nvPr>
            <p:ph type="title"/>
          </p:nvPr>
        </p:nvSpPr>
        <p:spPr>
          <a:xfrm>
            <a:off x="2983212" y="2332382"/>
            <a:ext cx="8596668" cy="1320800"/>
          </a:xfrm>
        </p:spPr>
        <p:txBody>
          <a:bodyPr>
            <a:normAutofit fontScale="90000"/>
          </a:bodyPr>
          <a:lstStyle/>
          <a:p>
            <a:r>
              <a:rPr lang="en-US" sz="4000" dirty="0">
                <a:solidFill>
                  <a:srgbClr val="FF0000"/>
                </a:solidFill>
              </a:rPr>
              <a:t>Any Questions???</a:t>
            </a:r>
            <a:br>
              <a:rPr lang="en-US" sz="4000" dirty="0">
                <a:solidFill>
                  <a:srgbClr val="FF0000"/>
                </a:solidFill>
              </a:rPr>
            </a:br>
            <a:br>
              <a:rPr lang="en-US" sz="4000" dirty="0">
                <a:solidFill>
                  <a:srgbClr val="FF0000"/>
                </a:solidFill>
              </a:rPr>
            </a:br>
            <a:r>
              <a:rPr lang="en-US" sz="4000" dirty="0">
                <a:solidFill>
                  <a:schemeClr val="accent4"/>
                </a:solidFill>
              </a:rPr>
              <a:t>Thank you   </a:t>
            </a:r>
          </a:p>
        </p:txBody>
      </p:sp>
      <p:sp>
        <p:nvSpPr>
          <p:cNvPr id="4" name="TextBox 3">
            <a:extLst>
              <a:ext uri="{FF2B5EF4-FFF2-40B4-BE49-F238E27FC236}">
                <a16:creationId xmlns:a16="http://schemas.microsoft.com/office/drawing/2014/main" id="{9F59F4D2-FD7B-45CF-B447-A4E5BDB9BF6F}"/>
              </a:ext>
            </a:extLst>
          </p:cNvPr>
          <p:cNvSpPr txBox="1"/>
          <p:nvPr/>
        </p:nvSpPr>
        <p:spPr>
          <a:xfrm>
            <a:off x="5900531" y="6388412"/>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Page-18</a:t>
            </a:r>
          </a:p>
        </p:txBody>
      </p:sp>
      <p:pic>
        <p:nvPicPr>
          <p:cNvPr id="5" name="Picture 4">
            <a:extLst>
              <a:ext uri="{FF2B5EF4-FFF2-40B4-BE49-F238E27FC236}">
                <a16:creationId xmlns:a16="http://schemas.microsoft.com/office/drawing/2014/main" id="{14E8B903-0DD3-4EA9-A419-E4B7F0B092AB}"/>
              </a:ext>
            </a:extLst>
          </p:cNvPr>
          <p:cNvPicPr/>
          <p:nvPr/>
        </p:nvPicPr>
        <p:blipFill>
          <a:blip r:embed="rId2">
            <a:extLst>
              <a:ext uri="{28A0092B-C50C-407E-A947-70E740481C1C}">
                <a14:useLocalDpi xmlns:a14="http://schemas.microsoft.com/office/drawing/2010/main" val="0"/>
              </a:ext>
            </a:extLst>
          </a:blip>
          <a:stretch>
            <a:fillRect/>
          </a:stretch>
        </p:blipFill>
        <p:spPr>
          <a:xfrm>
            <a:off x="10800522" y="0"/>
            <a:ext cx="1391478" cy="885494"/>
          </a:xfrm>
          <a:prstGeom prst="rect">
            <a:avLst/>
          </a:prstGeom>
        </p:spPr>
      </p:pic>
    </p:spTree>
    <p:extLst>
      <p:ext uri="{BB962C8B-B14F-4D97-AF65-F5344CB8AC3E}">
        <p14:creationId xmlns:p14="http://schemas.microsoft.com/office/powerpoint/2010/main" val="352891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660F-74C8-4AAE-B766-9CEE46F8AEE5}"/>
              </a:ext>
            </a:extLst>
          </p:cNvPr>
          <p:cNvSpPr>
            <a:spLocks noGrp="1"/>
          </p:cNvSpPr>
          <p:nvPr>
            <p:ph type="title"/>
          </p:nvPr>
        </p:nvSpPr>
        <p:spPr>
          <a:xfrm>
            <a:off x="677335" y="1464365"/>
            <a:ext cx="8596668" cy="3403600"/>
          </a:xfrm>
        </p:spPr>
        <p:txBody>
          <a:bodyPr>
            <a:noAutofit/>
          </a:bodyPr>
          <a:lstStyle/>
          <a:p>
            <a:r>
              <a:rPr lang="en-US" sz="2700" dirty="0">
                <a:solidFill>
                  <a:srgbClr val="7030A0"/>
                </a:solidFill>
              </a:rPr>
              <a:t>Presentation on 5G Networks</a:t>
            </a:r>
            <a:br>
              <a:rPr lang="en-US" sz="2700" dirty="0">
                <a:solidFill>
                  <a:srgbClr val="7030A0"/>
                </a:solidFill>
              </a:rPr>
            </a:br>
            <a:br>
              <a:rPr lang="en-US" sz="2700" dirty="0">
                <a:solidFill>
                  <a:srgbClr val="7030A0"/>
                </a:solidFill>
              </a:rPr>
            </a:br>
            <a:r>
              <a:rPr lang="en-US" sz="2700" dirty="0">
                <a:solidFill>
                  <a:srgbClr val="7030A0"/>
                </a:solidFill>
              </a:rPr>
              <a:t>Adviser: </a:t>
            </a:r>
            <a:br>
              <a:rPr lang="en-US" sz="2700" dirty="0">
                <a:solidFill>
                  <a:srgbClr val="7030A0"/>
                </a:solidFill>
              </a:rPr>
            </a:br>
            <a:r>
              <a:rPr lang="en-US" sz="2700" dirty="0">
                <a:solidFill>
                  <a:srgbClr val="7030A0"/>
                </a:solidFill>
              </a:rPr>
              <a:t>Nazrul Islam</a:t>
            </a:r>
            <a:br>
              <a:rPr lang="en-US" sz="2700" dirty="0">
                <a:solidFill>
                  <a:srgbClr val="7030A0"/>
                </a:solidFill>
              </a:rPr>
            </a:br>
            <a:r>
              <a:rPr lang="en-US" sz="2700" dirty="0">
                <a:solidFill>
                  <a:srgbClr val="7030A0"/>
                </a:solidFill>
              </a:rPr>
              <a:t>Assistant Professor,</a:t>
            </a:r>
            <a:br>
              <a:rPr lang="en-US" sz="2700" dirty="0">
                <a:solidFill>
                  <a:srgbClr val="7030A0"/>
                </a:solidFill>
              </a:rPr>
            </a:br>
            <a:r>
              <a:rPr lang="en-US" sz="2700" dirty="0">
                <a:solidFill>
                  <a:srgbClr val="7030A0"/>
                </a:solidFill>
              </a:rPr>
              <a:t>Dept. of ICT,MBSTU.</a:t>
            </a:r>
            <a:br>
              <a:rPr lang="en-US" sz="2700" dirty="0">
                <a:solidFill>
                  <a:srgbClr val="7030A0"/>
                </a:solidFill>
              </a:rPr>
            </a:br>
            <a:br>
              <a:rPr lang="en-US" sz="2700" dirty="0">
                <a:solidFill>
                  <a:srgbClr val="7030A0"/>
                </a:solidFill>
              </a:rPr>
            </a:br>
            <a:br>
              <a:rPr lang="en-US" sz="2700" dirty="0">
                <a:solidFill>
                  <a:srgbClr val="7030A0"/>
                </a:solidFill>
              </a:rPr>
            </a:br>
            <a:br>
              <a:rPr lang="en-US" sz="2700" dirty="0">
                <a:solidFill>
                  <a:srgbClr val="7030A0"/>
                </a:solidFill>
              </a:rPr>
            </a:br>
            <a:r>
              <a:rPr lang="en-US" sz="2700" dirty="0">
                <a:solidFill>
                  <a:schemeClr val="accent2"/>
                </a:solidFill>
              </a:rPr>
              <a:t>P</a:t>
            </a:r>
            <a:r>
              <a:rPr lang="en-US" sz="2400" dirty="0">
                <a:solidFill>
                  <a:schemeClr val="accent2"/>
                </a:solidFill>
              </a:rPr>
              <a:t>resented By:</a:t>
            </a:r>
            <a:br>
              <a:rPr lang="en-US" sz="2400" dirty="0">
                <a:solidFill>
                  <a:schemeClr val="accent4"/>
                </a:solidFill>
              </a:rPr>
            </a:br>
            <a:r>
              <a:rPr lang="en-US" sz="2400" dirty="0">
                <a:solidFill>
                  <a:schemeClr val="accent4"/>
                </a:solidFill>
              </a:rPr>
              <a:t>                       #   </a:t>
            </a:r>
            <a:r>
              <a:rPr lang="en-US" sz="2400" i="1" dirty="0">
                <a:solidFill>
                  <a:schemeClr val="accent4"/>
                </a:solidFill>
              </a:rPr>
              <a:t>Zafrul Hasan Khan (ID : IT-18003)</a:t>
            </a:r>
            <a:br>
              <a:rPr lang="en-US" sz="2400" i="1" dirty="0">
                <a:solidFill>
                  <a:schemeClr val="accent4"/>
                </a:solidFill>
              </a:rPr>
            </a:br>
            <a:r>
              <a:rPr lang="en-US" sz="2400" i="1" dirty="0">
                <a:solidFill>
                  <a:schemeClr val="accent4"/>
                </a:solidFill>
              </a:rPr>
              <a:t>                       </a:t>
            </a:r>
            <a:r>
              <a:rPr lang="en-US" sz="2400" dirty="0">
                <a:solidFill>
                  <a:schemeClr val="accent4"/>
                </a:solidFill>
              </a:rPr>
              <a:t>#   </a:t>
            </a:r>
            <a:r>
              <a:rPr lang="en-US" sz="2400" dirty="0" err="1">
                <a:solidFill>
                  <a:schemeClr val="accent4"/>
                </a:solidFill>
              </a:rPr>
              <a:t>Hasibul</a:t>
            </a:r>
            <a:r>
              <a:rPr lang="en-US" sz="2400" dirty="0">
                <a:solidFill>
                  <a:schemeClr val="accent4"/>
                </a:solidFill>
              </a:rPr>
              <a:t> Islam </a:t>
            </a:r>
            <a:r>
              <a:rPr lang="en-US" sz="2400" dirty="0" err="1">
                <a:solidFill>
                  <a:schemeClr val="accent4"/>
                </a:solidFill>
              </a:rPr>
              <a:t>Imon</a:t>
            </a:r>
            <a:r>
              <a:rPr lang="en-US" sz="2400" dirty="0">
                <a:solidFill>
                  <a:schemeClr val="accent4"/>
                </a:solidFill>
              </a:rPr>
              <a:t> (ID : IT- 18047)</a:t>
            </a:r>
            <a:br>
              <a:rPr lang="en-US" sz="1400" dirty="0"/>
            </a:br>
            <a:endParaRPr lang="en-US" sz="2700" dirty="0"/>
          </a:p>
        </p:txBody>
      </p:sp>
      <p:sp>
        <p:nvSpPr>
          <p:cNvPr id="5" name="Text Placeholder 4">
            <a:extLst>
              <a:ext uri="{FF2B5EF4-FFF2-40B4-BE49-F238E27FC236}">
                <a16:creationId xmlns:a16="http://schemas.microsoft.com/office/drawing/2014/main" id="{5B0B9FD6-3093-4876-8F19-B54C52FDC094}"/>
              </a:ext>
            </a:extLst>
          </p:cNvPr>
          <p:cNvSpPr>
            <a:spLocks noGrp="1"/>
          </p:cNvSpPr>
          <p:nvPr>
            <p:ph type="body" idx="1"/>
          </p:nvPr>
        </p:nvSpPr>
        <p:spPr>
          <a:xfrm>
            <a:off x="3595332" y="6003235"/>
            <a:ext cx="8596668" cy="854765"/>
          </a:xfrm>
        </p:spPr>
        <p:txBody>
          <a:bodyPr/>
          <a:lstStyle/>
          <a:p>
            <a:r>
              <a:rPr lang="en-US" dirty="0"/>
              <a:t>                                                                                                                        </a:t>
            </a:r>
          </a:p>
        </p:txBody>
      </p:sp>
      <p:sp>
        <p:nvSpPr>
          <p:cNvPr id="6" name="TextBox 5">
            <a:extLst>
              <a:ext uri="{FF2B5EF4-FFF2-40B4-BE49-F238E27FC236}">
                <a16:creationId xmlns:a16="http://schemas.microsoft.com/office/drawing/2014/main" id="{7A5F0F5B-B1E9-421F-9730-C12BA46BDFB4}"/>
              </a:ext>
            </a:extLst>
          </p:cNvPr>
          <p:cNvSpPr txBox="1"/>
          <p:nvPr/>
        </p:nvSpPr>
        <p:spPr>
          <a:xfrm>
            <a:off x="5993296" y="6430617"/>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Page-02</a:t>
            </a:r>
          </a:p>
        </p:txBody>
      </p:sp>
      <p:pic>
        <p:nvPicPr>
          <p:cNvPr id="7" name="Picture 6">
            <a:extLst>
              <a:ext uri="{FF2B5EF4-FFF2-40B4-BE49-F238E27FC236}">
                <a16:creationId xmlns:a16="http://schemas.microsoft.com/office/drawing/2014/main" id="{815F8613-264E-4189-A574-96D32E31A88E}"/>
              </a:ext>
            </a:extLst>
          </p:cNvPr>
          <p:cNvPicPr/>
          <p:nvPr/>
        </p:nvPicPr>
        <p:blipFill>
          <a:blip r:embed="rId2">
            <a:extLst>
              <a:ext uri="{28A0092B-C50C-407E-A947-70E740481C1C}">
                <a14:useLocalDpi xmlns:a14="http://schemas.microsoft.com/office/drawing/2010/main" val="0"/>
              </a:ext>
            </a:extLst>
          </a:blip>
          <a:stretch>
            <a:fillRect/>
          </a:stretch>
        </p:blipFill>
        <p:spPr>
          <a:xfrm>
            <a:off x="10648950" y="0"/>
            <a:ext cx="1543050" cy="1088500"/>
          </a:xfrm>
          <a:prstGeom prst="rect">
            <a:avLst/>
          </a:prstGeom>
        </p:spPr>
      </p:pic>
    </p:spTree>
    <p:extLst>
      <p:ext uri="{BB962C8B-B14F-4D97-AF65-F5344CB8AC3E}">
        <p14:creationId xmlns:p14="http://schemas.microsoft.com/office/powerpoint/2010/main" val="153627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5C95B-B63B-4471-8800-EA4ED3F5E7FF}"/>
              </a:ext>
            </a:extLst>
          </p:cNvPr>
          <p:cNvSpPr txBox="1"/>
          <p:nvPr/>
        </p:nvSpPr>
        <p:spPr>
          <a:xfrm>
            <a:off x="2335695" y="760577"/>
            <a:ext cx="6102626" cy="5336846"/>
          </a:xfrm>
          <a:prstGeom prst="rect">
            <a:avLst/>
          </a:prstGeom>
          <a:noFill/>
        </p:spPr>
        <p:txBody>
          <a:bodyPr wrap="square">
            <a:spAutoFit/>
          </a:bodyPr>
          <a:lstStyle/>
          <a:p>
            <a:pPr marR="0" lvl="0" algn="l" defTabSz="914400" rtl="0" eaLnBrk="1" fontAlgn="auto" latinLnBrk="0" hangingPunct="1">
              <a:lnSpc>
                <a:spcPct val="100000"/>
              </a:lnSpc>
              <a:spcBef>
                <a:spcPct val="20000"/>
              </a:spcBef>
              <a:spcAft>
                <a:spcPts val="600"/>
              </a:spcAft>
              <a:buClrTx/>
              <a:buSzTx/>
              <a:tabLst/>
              <a:defRPr/>
            </a:pPr>
            <a:r>
              <a:rPr lang="en-US" sz="2800" dirty="0">
                <a:solidFill>
                  <a:srgbClr val="6600CC"/>
                </a:solidFill>
                <a:latin typeface="Comic Sans MS" pitchFamily="66" charset="0"/>
              </a:rPr>
              <a:t>                    Outline</a:t>
            </a: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0" lang="en-US" sz="2300" b="0" i="0" u="none" strike="noStrike" kern="1200" cap="none" spc="0" normalizeH="0" baseline="0" noProof="0" dirty="0">
                <a:ln>
                  <a:noFill/>
                </a:ln>
                <a:solidFill>
                  <a:srgbClr val="6600CC"/>
                </a:solidFill>
                <a:effectLst/>
                <a:uLnTx/>
                <a:uFillTx/>
                <a:latin typeface="Comic Sans MS" pitchFamily="66" charset="0"/>
                <a:ea typeface="+mn-ea"/>
                <a:cs typeface="+mn-cs"/>
              </a:rPr>
              <a:t>Introduction</a:t>
            </a: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0" lang="en-US" sz="2300" b="0" i="0" u="none" strike="noStrike" kern="1200" cap="none" spc="0" normalizeH="0" baseline="0" noProof="0" dirty="0">
                <a:ln>
                  <a:noFill/>
                </a:ln>
                <a:solidFill>
                  <a:srgbClr val="6600CC"/>
                </a:solidFill>
                <a:effectLst/>
                <a:uLnTx/>
                <a:uFillTx/>
                <a:latin typeface="Comic Sans MS" pitchFamily="66" charset="0"/>
                <a:ea typeface="+mn-ea"/>
                <a:cs typeface="+mn-cs"/>
              </a:rPr>
              <a:t>Desideratum of 5G Networks</a:t>
            </a: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0" lang="en-US" sz="2300" b="0" i="0" u="none" strike="noStrike" kern="1200" cap="none" spc="0" normalizeH="0" baseline="0" noProof="0" dirty="0" err="1">
                <a:ln>
                  <a:noFill/>
                </a:ln>
                <a:solidFill>
                  <a:srgbClr val="6600CC"/>
                </a:solidFill>
                <a:effectLst/>
                <a:uLnTx/>
                <a:uFillTx/>
                <a:latin typeface="Comic Sans MS" pitchFamily="66" charset="0"/>
                <a:ea typeface="+mn-ea"/>
                <a:cs typeface="+mn-cs"/>
              </a:rPr>
              <a:t>Reqirement</a:t>
            </a:r>
            <a:r>
              <a:rPr kumimoji="0" lang="en-US" sz="2300" b="0" i="0" u="none" strike="noStrike" kern="1200" cap="none" spc="0" normalizeH="0" baseline="0" noProof="0" dirty="0">
                <a:ln>
                  <a:noFill/>
                </a:ln>
                <a:solidFill>
                  <a:srgbClr val="6600CC"/>
                </a:solidFill>
                <a:effectLst/>
                <a:uLnTx/>
                <a:uFillTx/>
                <a:latin typeface="Comic Sans MS" pitchFamily="66" charset="0"/>
                <a:ea typeface="+mn-ea"/>
                <a:cs typeface="+mn-cs"/>
              </a:rPr>
              <a:t> and advantages of 5G Networks</a:t>
            </a: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0" lang="en-US" sz="2300" b="0" i="0" u="none" strike="noStrike" kern="1200" cap="none" spc="0" normalizeH="0" baseline="0" noProof="0" dirty="0">
                <a:ln>
                  <a:noFill/>
                </a:ln>
                <a:solidFill>
                  <a:srgbClr val="6600CC"/>
                </a:solidFill>
                <a:effectLst/>
                <a:uLnTx/>
                <a:uFillTx/>
                <a:latin typeface="Comic Sans MS" pitchFamily="66" charset="0"/>
                <a:ea typeface="+mn-ea"/>
                <a:cs typeface="+mn-cs"/>
              </a:rPr>
              <a:t>Challenges in the Development of 5G Networks</a:t>
            </a: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0" lang="en-US" sz="2300" b="0" i="0" u="none" strike="noStrike" kern="1200" cap="none" spc="0" normalizeH="0" baseline="0" noProof="0" dirty="0">
                <a:ln>
                  <a:noFill/>
                </a:ln>
                <a:solidFill>
                  <a:srgbClr val="6600CC"/>
                </a:solidFill>
                <a:effectLst/>
                <a:uLnTx/>
                <a:uFillTx/>
                <a:latin typeface="Comic Sans MS" pitchFamily="66" charset="0"/>
                <a:ea typeface="+mn-ea"/>
                <a:cs typeface="+mn-cs"/>
              </a:rPr>
              <a:t>Implementation Issues in 5G Networks</a:t>
            </a: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0" lang="en-US" sz="2300" b="0" i="0" u="none" strike="noStrike" kern="1200" cap="none" spc="0" normalizeH="0" baseline="0" noProof="0" dirty="0">
                <a:ln>
                  <a:noFill/>
                </a:ln>
                <a:solidFill>
                  <a:srgbClr val="6600CC"/>
                </a:solidFill>
                <a:effectLst/>
                <a:uLnTx/>
                <a:uFillTx/>
                <a:latin typeface="Comic Sans MS" pitchFamily="66" charset="0"/>
                <a:ea typeface="+mn-ea"/>
                <a:cs typeface="+mn-cs"/>
              </a:rPr>
              <a:t>Developers of 5G Networks.</a:t>
            </a: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0" lang="en-US" sz="2300" b="0" i="0" u="none" strike="noStrike" kern="1200" cap="none" spc="0" normalizeH="0" baseline="0" noProof="0" dirty="0">
                <a:ln>
                  <a:noFill/>
                </a:ln>
                <a:solidFill>
                  <a:srgbClr val="6600CC"/>
                </a:solidFill>
                <a:effectLst/>
                <a:uLnTx/>
                <a:uFillTx/>
                <a:latin typeface="Comic Sans MS" pitchFamily="66" charset="0"/>
                <a:ea typeface="+mn-ea"/>
                <a:cs typeface="+mn-cs"/>
              </a:rPr>
              <a:t>Applications of 5G networks</a:t>
            </a:r>
          </a:p>
          <a:p>
            <a:pPr marR="0" lvl="0" algn="l" defTabSz="914400" rtl="0" eaLnBrk="1" fontAlgn="auto" latinLnBrk="0" hangingPunct="1">
              <a:lnSpc>
                <a:spcPct val="100000"/>
              </a:lnSpc>
              <a:spcBef>
                <a:spcPct val="20000"/>
              </a:spcBef>
              <a:spcAft>
                <a:spcPts val="600"/>
              </a:spcAft>
              <a:buClrTx/>
              <a:buSzTx/>
              <a:tabLst/>
              <a:defRPr/>
            </a:pPr>
            <a:endParaRPr kumimoji="0" lang="en-US" sz="2800" b="0" i="0" u="none" strike="noStrike" kern="1200" cap="none" spc="0" normalizeH="0" baseline="0" noProof="0" dirty="0">
              <a:ln>
                <a:noFill/>
              </a:ln>
              <a:solidFill>
                <a:srgbClr val="6600CC"/>
              </a:solidFill>
              <a:effectLst/>
              <a:uLnTx/>
              <a:uFillTx/>
              <a:latin typeface="Comic Sans MS" pitchFamily="66" charset="0"/>
              <a:ea typeface="+mn-ea"/>
              <a:cs typeface="+mn-cs"/>
            </a:endParaRPr>
          </a:p>
        </p:txBody>
      </p:sp>
      <p:sp>
        <p:nvSpPr>
          <p:cNvPr id="4" name="TextBox 3">
            <a:extLst>
              <a:ext uri="{FF2B5EF4-FFF2-40B4-BE49-F238E27FC236}">
                <a16:creationId xmlns:a16="http://schemas.microsoft.com/office/drawing/2014/main" id="{147597A3-7504-4EBB-8DBD-879E09442F28}"/>
              </a:ext>
            </a:extLst>
          </p:cNvPr>
          <p:cNvSpPr txBox="1"/>
          <p:nvPr/>
        </p:nvSpPr>
        <p:spPr>
          <a:xfrm>
            <a:off x="6089374" y="6488668"/>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Page-03</a:t>
            </a:r>
          </a:p>
        </p:txBody>
      </p:sp>
      <p:pic>
        <p:nvPicPr>
          <p:cNvPr id="5" name="Picture 4">
            <a:extLst>
              <a:ext uri="{FF2B5EF4-FFF2-40B4-BE49-F238E27FC236}">
                <a16:creationId xmlns:a16="http://schemas.microsoft.com/office/drawing/2014/main" id="{E729BC6A-0474-4A74-B434-DC904629A9F1}"/>
              </a:ext>
            </a:extLst>
          </p:cNvPr>
          <p:cNvPicPr/>
          <p:nvPr/>
        </p:nvPicPr>
        <p:blipFill>
          <a:blip r:embed="rId2">
            <a:extLst>
              <a:ext uri="{28A0092B-C50C-407E-A947-70E740481C1C}">
                <a14:useLocalDpi xmlns:a14="http://schemas.microsoft.com/office/drawing/2010/main" val="0"/>
              </a:ext>
            </a:extLst>
          </a:blip>
          <a:stretch>
            <a:fillRect/>
          </a:stretch>
        </p:blipFill>
        <p:spPr>
          <a:xfrm>
            <a:off x="10648950" y="0"/>
            <a:ext cx="1543050" cy="1060174"/>
          </a:xfrm>
          <a:prstGeom prst="rect">
            <a:avLst/>
          </a:prstGeom>
        </p:spPr>
      </p:pic>
    </p:spTree>
    <p:extLst>
      <p:ext uri="{BB962C8B-B14F-4D97-AF65-F5344CB8AC3E}">
        <p14:creationId xmlns:p14="http://schemas.microsoft.com/office/powerpoint/2010/main" val="83100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9F1AD2-2CC2-4074-8B39-EAD08D92560A}"/>
              </a:ext>
            </a:extLst>
          </p:cNvPr>
          <p:cNvSpPr txBox="1"/>
          <p:nvPr/>
        </p:nvSpPr>
        <p:spPr>
          <a:xfrm>
            <a:off x="2653748" y="787102"/>
            <a:ext cx="6102626" cy="498598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600"/>
              </a:spcAft>
              <a:buClrTx/>
              <a:buSzTx/>
              <a:tabLst/>
              <a:defRPr/>
            </a:pPr>
            <a:r>
              <a:rPr kumimoji="0" lang="en-US" sz="2200" b="0" i="0" u="none" strike="noStrike" kern="1200" cap="none" spc="0" normalizeH="0" baseline="0" noProof="0" dirty="0">
                <a:ln>
                  <a:noFill/>
                </a:ln>
                <a:solidFill>
                  <a:srgbClr val="6600CC"/>
                </a:solidFill>
                <a:effectLst/>
                <a:uLnTx/>
                <a:uFillTx/>
                <a:latin typeface="Comic Sans MS" pitchFamily="66" charset="0"/>
                <a:ea typeface="+mn-ea"/>
                <a:cs typeface="+mn-cs"/>
              </a:rPr>
              <a:t>                     </a:t>
            </a:r>
            <a:r>
              <a:rPr kumimoji="0" lang="en-US" sz="2700" b="0" i="0" u="none" strike="noStrike" kern="1200" cap="none" spc="0" normalizeH="0" baseline="0" noProof="0" dirty="0">
                <a:ln>
                  <a:noFill/>
                </a:ln>
                <a:solidFill>
                  <a:srgbClr val="6600CC"/>
                </a:solidFill>
                <a:effectLst/>
                <a:uLnTx/>
                <a:uFillTx/>
                <a:latin typeface="Comic Sans MS" pitchFamily="66" charset="0"/>
                <a:ea typeface="+mn-ea"/>
                <a:cs typeface="+mn-cs"/>
              </a:rPr>
              <a:t>Introduction</a:t>
            </a:r>
          </a:p>
          <a:p>
            <a:pPr marR="0" lvl="0" algn="just" defTabSz="914400" rtl="0" eaLnBrk="1" fontAlgn="auto" latinLnBrk="0" hangingPunct="1">
              <a:lnSpc>
                <a:spcPct val="100000"/>
              </a:lnSpc>
              <a:spcBef>
                <a:spcPts val="0"/>
              </a:spcBef>
              <a:spcAft>
                <a:spcPts val="600"/>
              </a:spcAft>
              <a:buClrTx/>
              <a:buSzTx/>
              <a:tabLst/>
              <a:defRPr/>
            </a:pPr>
            <a:endParaRPr kumimoji="0" lang="en-US" sz="2500" b="0" i="0" u="none" strike="noStrike" kern="1200" cap="none" spc="0" normalizeH="0" baseline="0" noProof="0" dirty="0">
              <a:ln>
                <a:noFill/>
              </a:ln>
              <a:solidFill>
                <a:srgbClr val="6600CC"/>
              </a:solidFill>
              <a:effectLst/>
              <a:uLnTx/>
              <a:uFillTx/>
              <a:latin typeface="Comic Sans MS" pitchFamily="66" charset="0"/>
              <a:ea typeface="+mn-ea"/>
              <a:cs typeface="+mn-cs"/>
            </a:endParaRP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200" b="0" i="0" u="none" strike="noStrike" kern="1200" cap="none" spc="0" normalizeH="0" baseline="0" noProof="0" dirty="0">
                <a:ln>
                  <a:noFill/>
                </a:ln>
                <a:solidFill>
                  <a:srgbClr val="6600CC"/>
                </a:solidFill>
                <a:effectLst/>
                <a:uLnTx/>
                <a:uFillTx/>
                <a:latin typeface="Comic Sans MS" pitchFamily="66" charset="0"/>
                <a:ea typeface="+mn-ea"/>
                <a:cs typeface="+mn-cs"/>
              </a:rPr>
              <a:t> </a:t>
            </a:r>
            <a:r>
              <a:rPr kumimoji="0" lang="en-US" sz="2800" b="1" i="0" u="none" strike="noStrike" kern="1200" cap="none" spc="0" normalizeH="0" baseline="0" noProof="0" dirty="0">
                <a:ln>
                  <a:noFill/>
                </a:ln>
                <a:solidFill>
                  <a:srgbClr val="FF0000"/>
                </a:solidFill>
                <a:effectLst/>
                <a:uLnTx/>
                <a:uFillTx/>
                <a:latin typeface="Comic Sans MS" pitchFamily="66" charset="0"/>
                <a:ea typeface="+mn-ea"/>
                <a:cs typeface="+mn-cs"/>
              </a:rPr>
              <a:t>What will be done by 5G and how?</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800" b="0" i="0" u="none" strike="noStrike" kern="1200" cap="none" spc="0" normalizeH="0" baseline="0" noProof="0" dirty="0">
                <a:ln>
                  <a:noFill/>
                </a:ln>
                <a:solidFill>
                  <a:srgbClr val="FF00FF"/>
                </a:solidFill>
                <a:effectLst/>
                <a:uLnTx/>
                <a:uFillTx/>
                <a:latin typeface="Comic Sans MS" pitchFamily="66" charset="0"/>
                <a:ea typeface="+mn-ea"/>
                <a:cs typeface="+mn-cs"/>
              </a:rPr>
              <a:t>The </a:t>
            </a:r>
            <a:r>
              <a:rPr kumimoji="0" lang="en-US" sz="2800" b="0" i="0" u="none" strike="noStrike" kern="1200" cap="none" spc="0" normalizeH="0" baseline="0" noProof="0" dirty="0">
                <a:ln>
                  <a:noFill/>
                </a:ln>
                <a:solidFill>
                  <a:srgbClr val="006600"/>
                </a:solidFill>
                <a:effectLst/>
                <a:uLnTx/>
                <a:uFillTx/>
                <a:latin typeface="Comic Sans MS" pitchFamily="66" charset="0"/>
                <a:ea typeface="+mn-ea"/>
                <a:cs typeface="+mn-cs"/>
              </a:rPr>
              <a:t>increase</a:t>
            </a:r>
            <a:r>
              <a:rPr kumimoji="0" lang="en-US" sz="2800" b="0" i="0" u="none" strike="noStrike" kern="1200" cap="none" spc="0" normalizeH="0" baseline="0" noProof="0" dirty="0">
                <a:ln>
                  <a:noFill/>
                </a:ln>
                <a:solidFill>
                  <a:srgbClr val="FF00FF"/>
                </a:solidFill>
                <a:effectLst/>
                <a:uLnTx/>
                <a:uFillTx/>
                <a:latin typeface="Comic Sans MS" pitchFamily="66" charset="0"/>
                <a:ea typeface="+mn-ea"/>
                <a:cs typeface="+mn-cs"/>
              </a:rPr>
              <a:t> of</a:t>
            </a:r>
            <a:r>
              <a:rPr kumimoji="0" lang="en-US" sz="2800" b="1" i="0" u="none" strike="noStrike" kern="1200" cap="none" spc="0" normalizeH="0" baseline="0" noProof="0" dirty="0">
                <a:ln>
                  <a:noFill/>
                </a:ln>
                <a:solidFill>
                  <a:srgbClr val="FF00FF"/>
                </a:solidFill>
                <a:effectLst/>
                <a:uLnTx/>
                <a:uFillTx/>
                <a:latin typeface="Comic Sans MS" pitchFamily="66" charset="0"/>
                <a:ea typeface="+mn-ea"/>
                <a:cs typeface="+mn-cs"/>
              </a:rPr>
              <a:t> </a:t>
            </a:r>
            <a:r>
              <a:rPr kumimoji="0" lang="en-US" sz="2800" b="1" i="0" u="none" strike="noStrike" kern="1200" cap="none" spc="0" normalizeH="0" baseline="0" noProof="0" dirty="0">
                <a:ln>
                  <a:noFill/>
                </a:ln>
                <a:solidFill>
                  <a:srgbClr val="006600"/>
                </a:solidFill>
                <a:effectLst/>
                <a:uLnTx/>
                <a:uFillTx/>
                <a:latin typeface="Comic Sans MS" pitchFamily="66" charset="0"/>
                <a:ea typeface="+mn-ea"/>
                <a:cs typeface="+mn-cs"/>
              </a:rPr>
              <a:t>3D</a:t>
            </a:r>
            <a:r>
              <a:rPr kumimoji="0" lang="en-US" sz="2800" b="1" i="0" u="none" strike="noStrike" kern="1200" cap="none" spc="0" normalizeH="0" baseline="0" noProof="0" dirty="0">
                <a:ln>
                  <a:noFill/>
                </a:ln>
                <a:solidFill>
                  <a:srgbClr val="FF00FF"/>
                </a:solidFill>
                <a:effectLst/>
                <a:uLnTx/>
                <a:uFillTx/>
                <a:latin typeface="Comic Sans MS" pitchFamily="66" charset="0"/>
                <a:ea typeface="+mn-ea"/>
                <a:cs typeface="+mn-cs"/>
              </a:rPr>
              <a:t> </a:t>
            </a:r>
            <a:r>
              <a:rPr kumimoji="0" lang="en-US" sz="2800" b="0" i="0" u="none" strike="noStrike" kern="1200" cap="none" spc="0" normalizeH="0" baseline="0" noProof="0" dirty="0">
                <a:ln>
                  <a:noFill/>
                </a:ln>
                <a:solidFill>
                  <a:srgbClr val="FF00FF"/>
                </a:solidFill>
                <a:effectLst/>
                <a:uLnTx/>
                <a:uFillTx/>
                <a:latin typeface="Comic Sans MS" pitchFamily="66" charset="0"/>
                <a:ea typeface="+mn-ea"/>
                <a:cs typeface="+mn-cs"/>
              </a:rPr>
              <a:t>(</a:t>
            </a:r>
            <a:r>
              <a:rPr kumimoji="0" lang="en-US" sz="2800" b="1" i="0" u="none" strike="noStrike" kern="1200" cap="none" spc="0" normalizeH="0" baseline="0" noProof="0" dirty="0">
                <a:ln>
                  <a:noFill/>
                </a:ln>
                <a:solidFill>
                  <a:srgbClr val="FF00FF"/>
                </a:solidFill>
                <a:effectLst/>
                <a:uLnTx/>
                <a:uFillTx/>
                <a:latin typeface="Comic Sans MS" pitchFamily="66" charset="0"/>
                <a:ea typeface="+mn-ea"/>
                <a:cs typeface="+mn-cs"/>
              </a:rPr>
              <a:t>‘</a:t>
            </a:r>
            <a:r>
              <a:rPr kumimoji="0" lang="en-US" sz="2800" b="1" i="0" u="none" strike="noStrike" kern="1200" cap="none" spc="0" normalizeH="0" baseline="0" noProof="0" dirty="0" err="1">
                <a:ln>
                  <a:noFill/>
                </a:ln>
                <a:solidFill>
                  <a:srgbClr val="006600"/>
                </a:solidFill>
                <a:effectLst/>
                <a:uLnTx/>
                <a:uFillTx/>
                <a:latin typeface="Comic Sans MS" pitchFamily="66" charset="0"/>
                <a:ea typeface="+mn-ea"/>
                <a:cs typeface="+mn-cs"/>
              </a:rPr>
              <a:t>D</a:t>
            </a:r>
            <a:r>
              <a:rPr kumimoji="0" lang="en-US" sz="2800" b="1" i="0" u="none" strike="noStrike" kern="1200" cap="none" spc="0" normalizeH="0" baseline="0" noProof="0" dirty="0" err="1">
                <a:ln>
                  <a:noFill/>
                </a:ln>
                <a:solidFill>
                  <a:srgbClr val="FF00FF"/>
                </a:solidFill>
                <a:effectLst/>
                <a:uLnTx/>
                <a:uFillTx/>
                <a:latin typeface="Comic Sans MS" pitchFamily="66" charset="0"/>
                <a:ea typeface="+mn-ea"/>
                <a:cs typeface="+mn-cs"/>
              </a:rPr>
              <a:t>’</a:t>
            </a:r>
            <a:r>
              <a:rPr kumimoji="0" lang="en-US" sz="2800" b="0" i="0" u="none" strike="noStrike" kern="1200" cap="none" spc="0" normalizeH="0" baseline="0" noProof="0" dirty="0" err="1">
                <a:ln>
                  <a:noFill/>
                </a:ln>
                <a:solidFill>
                  <a:srgbClr val="FF00FF"/>
                </a:solidFill>
                <a:effectLst/>
                <a:uLnTx/>
                <a:uFillTx/>
                <a:latin typeface="Comic Sans MS" pitchFamily="66" charset="0"/>
                <a:ea typeface="+mn-ea"/>
                <a:cs typeface="+mn-cs"/>
              </a:rPr>
              <a:t>evice</a:t>
            </a:r>
            <a:r>
              <a:rPr kumimoji="0" lang="en-US" sz="2800" b="0" i="0" u="none" strike="noStrike" kern="1200" cap="none" spc="0" normalizeH="0" baseline="0" noProof="0" dirty="0">
                <a:ln>
                  <a:noFill/>
                </a:ln>
                <a:solidFill>
                  <a:srgbClr val="FF00FF"/>
                </a:solidFill>
                <a:effectLst/>
                <a:uLnTx/>
                <a:uFillTx/>
                <a:latin typeface="Comic Sans MS" pitchFamily="66" charset="0"/>
                <a:ea typeface="+mn-ea"/>
                <a:cs typeface="+mn-cs"/>
              </a:rPr>
              <a:t>, </a:t>
            </a:r>
            <a:r>
              <a:rPr kumimoji="0" lang="en-US" sz="2800" b="1" i="0" u="none" strike="noStrike" kern="1200" cap="none" spc="0" normalizeH="0" baseline="0" noProof="0" dirty="0">
                <a:ln>
                  <a:noFill/>
                </a:ln>
                <a:solidFill>
                  <a:srgbClr val="FF00FF"/>
                </a:solidFill>
                <a:effectLst/>
                <a:uLnTx/>
                <a:uFillTx/>
                <a:latin typeface="Comic Sans MS" pitchFamily="66" charset="0"/>
                <a:ea typeface="+mn-ea"/>
                <a:cs typeface="+mn-cs"/>
              </a:rPr>
              <a:t>‘</a:t>
            </a:r>
            <a:r>
              <a:rPr kumimoji="0" lang="en-US" sz="2800" b="1" i="0" u="none" strike="noStrike" kern="1200" cap="none" spc="0" normalizeH="0" baseline="0" noProof="0" dirty="0" err="1">
                <a:ln>
                  <a:noFill/>
                </a:ln>
                <a:solidFill>
                  <a:srgbClr val="006600"/>
                </a:solidFill>
                <a:effectLst/>
                <a:uLnTx/>
                <a:uFillTx/>
                <a:latin typeface="Comic Sans MS" pitchFamily="66" charset="0"/>
                <a:ea typeface="+mn-ea"/>
                <a:cs typeface="+mn-cs"/>
              </a:rPr>
              <a:t>D</a:t>
            </a:r>
            <a:r>
              <a:rPr kumimoji="0" lang="en-US" sz="2800" b="1" i="0" u="none" strike="noStrike" kern="1200" cap="none" spc="0" normalizeH="0" baseline="0" noProof="0" dirty="0" err="1">
                <a:ln>
                  <a:noFill/>
                </a:ln>
                <a:solidFill>
                  <a:srgbClr val="FF00FF"/>
                </a:solidFill>
                <a:effectLst/>
                <a:uLnTx/>
                <a:uFillTx/>
                <a:latin typeface="Comic Sans MS" pitchFamily="66" charset="0"/>
                <a:ea typeface="+mn-ea"/>
                <a:cs typeface="+mn-cs"/>
              </a:rPr>
              <a:t>’</a:t>
            </a:r>
            <a:r>
              <a:rPr kumimoji="0" lang="en-US" sz="2800" b="0" i="0" u="none" strike="noStrike" kern="1200" cap="none" spc="0" normalizeH="0" baseline="0" noProof="0" dirty="0" err="1">
                <a:ln>
                  <a:noFill/>
                </a:ln>
                <a:solidFill>
                  <a:srgbClr val="FF00FF"/>
                </a:solidFill>
                <a:effectLst/>
                <a:uLnTx/>
                <a:uFillTx/>
                <a:latin typeface="Comic Sans MS" pitchFamily="66" charset="0"/>
                <a:ea typeface="+mn-ea"/>
                <a:cs typeface="+mn-cs"/>
              </a:rPr>
              <a:t>ata</a:t>
            </a:r>
            <a:r>
              <a:rPr kumimoji="0" lang="en-US" sz="2800" b="0" i="0" u="none" strike="noStrike" kern="1200" cap="none" spc="0" normalizeH="0" baseline="0" noProof="0" dirty="0">
                <a:ln>
                  <a:noFill/>
                </a:ln>
                <a:solidFill>
                  <a:srgbClr val="FF00FF"/>
                </a:solidFill>
                <a:effectLst/>
                <a:uLnTx/>
                <a:uFillTx/>
                <a:latin typeface="Comic Sans MS" pitchFamily="66" charset="0"/>
                <a:ea typeface="+mn-ea"/>
                <a:cs typeface="+mn-cs"/>
              </a:rPr>
              <a:t>, and </a:t>
            </a:r>
            <a:r>
              <a:rPr kumimoji="0" lang="en-US" sz="2800" b="1" i="0" u="none" strike="noStrike" kern="1200" cap="none" spc="0" normalizeH="0" baseline="0" noProof="0" dirty="0">
                <a:ln>
                  <a:noFill/>
                </a:ln>
                <a:solidFill>
                  <a:srgbClr val="FF00FF"/>
                </a:solidFill>
                <a:effectLst/>
                <a:uLnTx/>
                <a:uFillTx/>
                <a:latin typeface="Comic Sans MS" pitchFamily="66" charset="0"/>
                <a:ea typeface="+mn-ea"/>
                <a:cs typeface="+mn-cs"/>
              </a:rPr>
              <a:t>‘</a:t>
            </a:r>
            <a:r>
              <a:rPr kumimoji="0" lang="en-US" sz="2800" b="1" i="0" u="none" strike="noStrike" kern="1200" cap="none" spc="0" normalizeH="0" baseline="0" noProof="0" dirty="0" err="1">
                <a:ln>
                  <a:noFill/>
                </a:ln>
                <a:solidFill>
                  <a:srgbClr val="006600"/>
                </a:solidFill>
                <a:effectLst/>
                <a:uLnTx/>
                <a:uFillTx/>
                <a:latin typeface="Comic Sans MS" pitchFamily="66" charset="0"/>
                <a:ea typeface="+mn-ea"/>
                <a:cs typeface="+mn-cs"/>
              </a:rPr>
              <a:t>D</a:t>
            </a:r>
            <a:r>
              <a:rPr kumimoji="0" lang="en-US" sz="2800" b="1" i="0" u="none" strike="noStrike" kern="1200" cap="none" spc="0" normalizeH="0" baseline="0" noProof="0" dirty="0" err="1">
                <a:ln>
                  <a:noFill/>
                </a:ln>
                <a:solidFill>
                  <a:srgbClr val="FF00FF"/>
                </a:solidFill>
                <a:effectLst/>
                <a:uLnTx/>
                <a:uFillTx/>
                <a:latin typeface="Comic Sans MS" pitchFamily="66" charset="0"/>
                <a:ea typeface="+mn-ea"/>
                <a:cs typeface="+mn-cs"/>
              </a:rPr>
              <a:t>’</a:t>
            </a:r>
            <a:r>
              <a:rPr kumimoji="0" lang="en-US" sz="2800" b="0" i="0" u="none" strike="noStrike" kern="1200" cap="none" spc="0" normalizeH="0" baseline="0" noProof="0" dirty="0" err="1">
                <a:ln>
                  <a:noFill/>
                </a:ln>
                <a:solidFill>
                  <a:srgbClr val="FF00FF"/>
                </a:solidFill>
                <a:effectLst/>
                <a:uLnTx/>
                <a:uFillTx/>
                <a:latin typeface="Comic Sans MS" pitchFamily="66" charset="0"/>
                <a:ea typeface="+mn-ea"/>
                <a:cs typeface="+mn-cs"/>
              </a:rPr>
              <a:t>ata</a:t>
            </a:r>
            <a:r>
              <a:rPr kumimoji="0" lang="en-US" sz="2800" b="0" i="0" u="none" strike="noStrike" kern="1200" cap="none" spc="0" normalizeH="0" baseline="0" noProof="0" dirty="0">
                <a:ln>
                  <a:noFill/>
                </a:ln>
                <a:solidFill>
                  <a:srgbClr val="FF00FF"/>
                </a:solidFill>
                <a:effectLst/>
                <a:uLnTx/>
                <a:uFillTx/>
                <a:latin typeface="Comic Sans MS" pitchFamily="66" charset="0"/>
                <a:ea typeface="+mn-ea"/>
                <a:cs typeface="+mn-cs"/>
              </a:rPr>
              <a:t> transfer rate)</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800" b="1" i="0" u="none" strike="noStrike" kern="1200" cap="none" spc="0" normalizeH="0" baseline="0" noProof="0" dirty="0">
                <a:ln>
                  <a:noFill/>
                </a:ln>
                <a:solidFill>
                  <a:srgbClr val="6600CC"/>
                </a:solidFill>
                <a:effectLst/>
                <a:uLnTx/>
                <a:uFillTx/>
                <a:latin typeface="Comic Sans MS" pitchFamily="66" charset="0"/>
                <a:ea typeface="+mn-ea"/>
                <a:cs typeface="+mn-cs"/>
              </a:rPr>
              <a:t>Features</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200" b="0" i="0" u="none" strike="noStrike" kern="1200" cap="none" spc="0" normalizeH="0" baseline="0" noProof="0" dirty="0">
                <a:ln>
                  <a:noFill/>
                </a:ln>
                <a:solidFill>
                  <a:srgbClr val="6600CC"/>
                </a:solidFill>
                <a:effectLst/>
                <a:uLnTx/>
                <a:uFillTx/>
                <a:latin typeface="Comic Sans MS" pitchFamily="66" charset="0"/>
                <a:ea typeface="+mn-ea"/>
                <a:cs typeface="+mn-cs"/>
              </a:rPr>
              <a:t>Ubiquitous connectivity</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200" b="0" i="0" u="none" strike="noStrike" kern="1200" cap="none" spc="0" normalizeH="0" baseline="0" noProof="0" dirty="0">
                <a:ln>
                  <a:noFill/>
                </a:ln>
                <a:solidFill>
                  <a:srgbClr val="6600CC"/>
                </a:solidFill>
                <a:effectLst/>
                <a:uLnTx/>
                <a:uFillTx/>
                <a:latin typeface="Comic Sans MS" pitchFamily="66" charset="0"/>
                <a:ea typeface="+mn-ea"/>
                <a:cs typeface="+mn-cs"/>
              </a:rPr>
              <a:t>Zero latency</a:t>
            </a:r>
          </a:p>
          <a:p>
            <a:pPr marL="742950" marR="0" lvl="1" indent="-28575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200" b="0" i="0" u="none" strike="noStrike" kern="1200" cap="none" spc="0" normalizeH="0" baseline="0" noProof="0" dirty="0">
                <a:ln>
                  <a:noFill/>
                </a:ln>
                <a:solidFill>
                  <a:srgbClr val="6600CC"/>
                </a:solidFill>
                <a:effectLst/>
                <a:uLnTx/>
                <a:uFillTx/>
                <a:latin typeface="Comic Sans MS" pitchFamily="66" charset="0"/>
                <a:ea typeface="+mn-ea"/>
                <a:cs typeface="+mn-cs"/>
              </a:rPr>
              <a:t>High-speed Gigabit connection</a:t>
            </a:r>
          </a:p>
          <a:p>
            <a:pPr marR="0" lvl="0" algn="just" defTabSz="914400" rtl="0" eaLnBrk="1" fontAlgn="auto" latinLnBrk="0" hangingPunct="1">
              <a:lnSpc>
                <a:spcPct val="100000"/>
              </a:lnSpc>
              <a:spcBef>
                <a:spcPts val="0"/>
              </a:spcBef>
              <a:spcAft>
                <a:spcPts val="600"/>
              </a:spcAft>
              <a:buClrTx/>
              <a:buSzTx/>
              <a:tabLst/>
              <a:defRPr/>
            </a:pPr>
            <a:endParaRPr kumimoji="0" lang="en-US" sz="2200" b="0" i="0" u="none" strike="noStrike" kern="1200" cap="none" spc="0" normalizeH="0" baseline="0" noProof="0" dirty="0">
              <a:ln>
                <a:noFill/>
              </a:ln>
              <a:solidFill>
                <a:srgbClr val="6600CC"/>
              </a:solidFill>
              <a:effectLst/>
              <a:uLnTx/>
              <a:uFillTx/>
              <a:latin typeface="Comic Sans MS" pitchFamily="66" charset="0"/>
              <a:ea typeface="+mn-ea"/>
              <a:cs typeface="+mn-cs"/>
            </a:endParaRPr>
          </a:p>
        </p:txBody>
      </p:sp>
      <p:sp>
        <p:nvSpPr>
          <p:cNvPr id="4" name="TextBox 3">
            <a:extLst>
              <a:ext uri="{FF2B5EF4-FFF2-40B4-BE49-F238E27FC236}">
                <a16:creationId xmlns:a16="http://schemas.microsoft.com/office/drawing/2014/main" id="{D2BDAE18-0646-4F37-9415-1F9B4A593084}"/>
              </a:ext>
            </a:extLst>
          </p:cNvPr>
          <p:cNvSpPr txBox="1"/>
          <p:nvPr/>
        </p:nvSpPr>
        <p:spPr>
          <a:xfrm>
            <a:off x="6096000" y="6488668"/>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Page-04</a:t>
            </a:r>
          </a:p>
        </p:txBody>
      </p:sp>
      <p:pic>
        <p:nvPicPr>
          <p:cNvPr id="6" name="Picture 5">
            <a:extLst>
              <a:ext uri="{FF2B5EF4-FFF2-40B4-BE49-F238E27FC236}">
                <a16:creationId xmlns:a16="http://schemas.microsoft.com/office/drawing/2014/main" id="{096E7151-D254-4C5B-85FA-401E3CF995A3}"/>
              </a:ext>
            </a:extLst>
          </p:cNvPr>
          <p:cNvPicPr/>
          <p:nvPr/>
        </p:nvPicPr>
        <p:blipFill>
          <a:blip r:embed="rId2">
            <a:extLst>
              <a:ext uri="{28A0092B-C50C-407E-A947-70E740481C1C}">
                <a14:useLocalDpi xmlns:a14="http://schemas.microsoft.com/office/drawing/2010/main" val="0"/>
              </a:ext>
            </a:extLst>
          </a:blip>
          <a:stretch>
            <a:fillRect/>
          </a:stretch>
        </p:blipFill>
        <p:spPr>
          <a:xfrm>
            <a:off x="10655576" y="0"/>
            <a:ext cx="1543050" cy="1172326"/>
          </a:xfrm>
          <a:prstGeom prst="rect">
            <a:avLst/>
          </a:prstGeom>
        </p:spPr>
      </p:pic>
    </p:spTree>
    <p:extLst>
      <p:ext uri="{BB962C8B-B14F-4D97-AF65-F5344CB8AC3E}">
        <p14:creationId xmlns:p14="http://schemas.microsoft.com/office/powerpoint/2010/main" val="161792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5EC08-3E13-4017-9091-7CE439219625}"/>
              </a:ext>
            </a:extLst>
          </p:cNvPr>
          <p:cNvSpPr txBox="1"/>
          <p:nvPr/>
        </p:nvSpPr>
        <p:spPr>
          <a:xfrm>
            <a:off x="3051313" y="1631820"/>
            <a:ext cx="6102626" cy="3600986"/>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No support for </a:t>
            </a:r>
            <a:r>
              <a:rPr lang="en-US" sz="2600" dirty="0" err="1">
                <a:solidFill>
                  <a:srgbClr val="FF0000"/>
                </a:solidFill>
                <a:latin typeface="Comic Sans MS" pitchFamily="66" charset="0"/>
              </a:rPr>
              <a:t>bursty</a:t>
            </a:r>
            <a:r>
              <a:rPr kumimoji="0" lang="en-US" sz="2600" b="0" i="0" u="none" strike="noStrike" kern="1200" cap="none" spc="0" normalizeH="0" baseline="0" noProof="0" dirty="0">
                <a:ln>
                  <a:noFill/>
                </a:ln>
                <a:solidFill>
                  <a:srgbClr val="FF0000"/>
                </a:solidFill>
                <a:effectLst/>
                <a:uLnTx/>
                <a:uFillTx/>
                <a:latin typeface="Comic Sans MS" pitchFamily="66" charset="0"/>
                <a:ea typeface="+mn-ea"/>
                <a:cs typeface="+mn-cs"/>
              </a:rPr>
              <a:t> data traffic</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FF0000"/>
                </a:solidFill>
                <a:effectLst/>
                <a:uLnTx/>
                <a:uFillTx/>
                <a:latin typeface="Comic Sans MS" pitchFamily="66" charset="0"/>
                <a:ea typeface="+mn-ea"/>
                <a:cs typeface="+mn-cs"/>
              </a:rPr>
              <a:t>Inefficient utilization</a:t>
            </a: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 of processing capabilities of a base-station</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FF0000"/>
                </a:solidFill>
                <a:effectLst/>
                <a:uLnTx/>
                <a:uFillTx/>
                <a:latin typeface="Comic Sans MS" pitchFamily="66" charset="0"/>
                <a:ea typeface="+mn-ea"/>
                <a:cs typeface="+mn-cs"/>
              </a:rPr>
              <a:t>Co-channel interference</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FF0000"/>
                </a:solidFill>
                <a:effectLst/>
                <a:uLnTx/>
                <a:uFillTx/>
                <a:latin typeface="Comic Sans MS" pitchFamily="66" charset="0"/>
                <a:ea typeface="+mn-ea"/>
                <a:cs typeface="+mn-cs"/>
              </a:rPr>
              <a:t>No</a:t>
            </a: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 support for </a:t>
            </a:r>
            <a:r>
              <a:rPr kumimoji="0" lang="en-US" sz="2600" b="0" i="0" u="none" strike="noStrike" kern="1200" cap="none" spc="0" normalizeH="0" baseline="0" noProof="0" dirty="0">
                <a:ln>
                  <a:noFill/>
                </a:ln>
                <a:solidFill>
                  <a:srgbClr val="FF0000"/>
                </a:solidFill>
                <a:effectLst/>
                <a:uLnTx/>
                <a:uFillTx/>
                <a:latin typeface="Comic Sans MS" pitchFamily="66" charset="0"/>
                <a:ea typeface="+mn-ea"/>
                <a:cs typeface="+mn-cs"/>
              </a:rPr>
              <a:t>heterogeneous wireless networks</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FF0000"/>
                </a:solidFill>
                <a:effectLst/>
                <a:uLnTx/>
                <a:uFillTx/>
                <a:latin typeface="Comic Sans MS" pitchFamily="66" charset="0"/>
                <a:ea typeface="+mn-ea"/>
                <a:cs typeface="+mn-cs"/>
              </a:rPr>
              <a:t>No separation</a:t>
            </a: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 of indoor and outdoor users</a:t>
            </a:r>
            <a:endParaRPr kumimoji="0" lang="en-US" sz="2600" b="1" i="0" u="none" strike="noStrike" kern="1200" cap="none" spc="0" normalizeH="0" baseline="0" noProof="0" dirty="0">
              <a:ln>
                <a:noFill/>
              </a:ln>
              <a:solidFill>
                <a:srgbClr val="009999"/>
              </a:solidFill>
              <a:effectLst/>
              <a:uLnTx/>
              <a:uFillTx/>
              <a:latin typeface="Comic Sans MS" pitchFamily="66" charset="0"/>
              <a:ea typeface="+mn-ea"/>
              <a:cs typeface="+mn-cs"/>
            </a:endParaRPr>
          </a:p>
        </p:txBody>
      </p:sp>
      <p:sp>
        <p:nvSpPr>
          <p:cNvPr id="4" name="Title 3">
            <a:extLst>
              <a:ext uri="{FF2B5EF4-FFF2-40B4-BE49-F238E27FC236}">
                <a16:creationId xmlns:a16="http://schemas.microsoft.com/office/drawing/2014/main" id="{76444B72-18F7-4D79-92DF-D71C484F1258}"/>
              </a:ext>
            </a:extLst>
          </p:cNvPr>
          <p:cNvSpPr>
            <a:spLocks noGrp="1"/>
          </p:cNvSpPr>
          <p:nvPr>
            <p:ph type="title"/>
          </p:nvPr>
        </p:nvSpPr>
        <p:spPr/>
        <p:txBody>
          <a:bodyPr/>
          <a:lstStyle/>
          <a:p>
            <a:r>
              <a:rPr lang="en-US" dirty="0"/>
              <a:t>                  </a:t>
            </a:r>
            <a:r>
              <a:rPr lang="en-US" sz="3600" b="1" dirty="0">
                <a:solidFill>
                  <a:srgbClr val="00B0F0"/>
                </a:solidFill>
                <a:latin typeface="Comic Sans MS" pitchFamily="66" charset="0"/>
              </a:rPr>
              <a:t>Why not 4G is enough?</a:t>
            </a:r>
            <a:endParaRPr lang="en-US" dirty="0"/>
          </a:p>
        </p:txBody>
      </p:sp>
      <p:sp>
        <p:nvSpPr>
          <p:cNvPr id="5" name="TextBox 4">
            <a:extLst>
              <a:ext uri="{FF2B5EF4-FFF2-40B4-BE49-F238E27FC236}">
                <a16:creationId xmlns:a16="http://schemas.microsoft.com/office/drawing/2014/main" id="{37793159-A991-490E-B049-E14F38B50E18}"/>
              </a:ext>
            </a:extLst>
          </p:cNvPr>
          <p:cNvSpPr txBox="1"/>
          <p:nvPr/>
        </p:nvSpPr>
        <p:spPr>
          <a:xfrm>
            <a:off x="6089374" y="6488668"/>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Page-05</a:t>
            </a:r>
          </a:p>
        </p:txBody>
      </p:sp>
      <p:pic>
        <p:nvPicPr>
          <p:cNvPr id="6" name="Picture 5">
            <a:extLst>
              <a:ext uri="{FF2B5EF4-FFF2-40B4-BE49-F238E27FC236}">
                <a16:creationId xmlns:a16="http://schemas.microsoft.com/office/drawing/2014/main" id="{F965E8B8-E433-4829-BF64-2746C00FA7F5}"/>
              </a:ext>
            </a:extLst>
          </p:cNvPr>
          <p:cNvPicPr/>
          <p:nvPr/>
        </p:nvPicPr>
        <p:blipFill>
          <a:blip r:embed="rId2">
            <a:extLst>
              <a:ext uri="{28A0092B-C50C-407E-A947-70E740481C1C}">
                <a14:useLocalDpi xmlns:a14="http://schemas.microsoft.com/office/drawing/2010/main" val="0"/>
              </a:ext>
            </a:extLst>
          </a:blip>
          <a:stretch>
            <a:fillRect/>
          </a:stretch>
        </p:blipFill>
        <p:spPr>
          <a:xfrm>
            <a:off x="10648950" y="0"/>
            <a:ext cx="1543050" cy="1103462"/>
          </a:xfrm>
          <a:prstGeom prst="rect">
            <a:avLst/>
          </a:prstGeom>
        </p:spPr>
      </p:pic>
    </p:spTree>
    <p:extLst>
      <p:ext uri="{BB962C8B-B14F-4D97-AF65-F5344CB8AC3E}">
        <p14:creationId xmlns:p14="http://schemas.microsoft.com/office/powerpoint/2010/main" val="39407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69D6C3-E670-483F-B687-D244F17D88A5}"/>
              </a:ext>
            </a:extLst>
          </p:cNvPr>
          <p:cNvSpPr txBox="1"/>
          <p:nvPr/>
        </p:nvSpPr>
        <p:spPr>
          <a:xfrm>
            <a:off x="3051313" y="1831875"/>
            <a:ext cx="6102626" cy="3200876"/>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Dramatic upsurge in device scalability</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Massive data streaming and high data rate</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Spectrum utilization</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Ubiquitous connectivity</a:t>
            </a:r>
          </a:p>
          <a:p>
            <a:pPr marL="342900" marR="0" lvl="0" indent="-342900" algn="just" defTabSz="914400" rtl="0" eaLnBrk="1" fontAlgn="auto" latinLnBrk="0" hangingPunct="1">
              <a:lnSpc>
                <a:spcPct val="100000"/>
              </a:lnSpc>
              <a:spcBef>
                <a:spcPts val="0"/>
              </a:spcBef>
              <a:spcAft>
                <a:spcPts val="600"/>
              </a:spcAft>
              <a:buClrTx/>
              <a:buSzTx/>
              <a:buFont typeface="Arial" pitchFamily="34" charset="0"/>
              <a:buChar char="•"/>
              <a:tabLst/>
              <a:defRPr/>
            </a:pPr>
            <a:r>
              <a:rPr kumimoji="0" lang="en-US" sz="2600" b="0" i="0" u="none" strike="noStrike" kern="1200" cap="none" spc="0" normalizeH="0" baseline="0" noProof="0" dirty="0">
                <a:ln>
                  <a:noFill/>
                </a:ln>
                <a:solidFill>
                  <a:srgbClr val="6600CC"/>
                </a:solidFill>
                <a:effectLst/>
                <a:uLnTx/>
                <a:uFillTx/>
                <a:latin typeface="Comic Sans MS" pitchFamily="66" charset="0"/>
                <a:ea typeface="+mn-ea"/>
                <a:cs typeface="+mn-cs"/>
              </a:rPr>
              <a:t>Zero latency</a:t>
            </a:r>
          </a:p>
        </p:txBody>
      </p:sp>
      <p:sp>
        <p:nvSpPr>
          <p:cNvPr id="4" name="Title 3">
            <a:extLst>
              <a:ext uri="{FF2B5EF4-FFF2-40B4-BE49-F238E27FC236}">
                <a16:creationId xmlns:a16="http://schemas.microsoft.com/office/drawing/2014/main" id="{6CA48785-2194-4EC4-8BBE-A1A33D81780A}"/>
              </a:ext>
            </a:extLst>
          </p:cNvPr>
          <p:cNvSpPr>
            <a:spLocks noGrp="1"/>
          </p:cNvSpPr>
          <p:nvPr>
            <p:ph type="title"/>
          </p:nvPr>
        </p:nvSpPr>
        <p:spPr/>
        <p:txBody>
          <a:bodyPr/>
          <a:lstStyle/>
          <a:p>
            <a:r>
              <a:rPr lang="en-US" b="1" dirty="0">
                <a:solidFill>
                  <a:srgbClr val="00B0F0"/>
                </a:solidFill>
                <a:latin typeface="Comic Sans MS" pitchFamily="66" charset="0"/>
              </a:rPr>
              <a:t>         Desideratum of 5G Networks</a:t>
            </a:r>
            <a:endParaRPr lang="en-US" dirty="0"/>
          </a:p>
        </p:txBody>
      </p:sp>
      <p:sp>
        <p:nvSpPr>
          <p:cNvPr id="5" name="TextBox 4">
            <a:extLst>
              <a:ext uri="{FF2B5EF4-FFF2-40B4-BE49-F238E27FC236}">
                <a16:creationId xmlns:a16="http://schemas.microsoft.com/office/drawing/2014/main" id="{6D19A70E-F6E4-4AFE-B468-8169DCD771AF}"/>
              </a:ext>
            </a:extLst>
          </p:cNvPr>
          <p:cNvSpPr txBox="1"/>
          <p:nvPr/>
        </p:nvSpPr>
        <p:spPr>
          <a:xfrm>
            <a:off x="6089374" y="6488668"/>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Page-06</a:t>
            </a:r>
          </a:p>
        </p:txBody>
      </p:sp>
      <p:pic>
        <p:nvPicPr>
          <p:cNvPr id="6" name="Picture 5">
            <a:extLst>
              <a:ext uri="{FF2B5EF4-FFF2-40B4-BE49-F238E27FC236}">
                <a16:creationId xmlns:a16="http://schemas.microsoft.com/office/drawing/2014/main" id="{965E6BE8-33EF-4F23-BA7C-E30467A9B0CD}"/>
              </a:ext>
            </a:extLst>
          </p:cNvPr>
          <p:cNvPicPr/>
          <p:nvPr/>
        </p:nvPicPr>
        <p:blipFill>
          <a:blip r:embed="rId2">
            <a:extLst>
              <a:ext uri="{28A0092B-C50C-407E-A947-70E740481C1C}">
                <a14:useLocalDpi xmlns:a14="http://schemas.microsoft.com/office/drawing/2010/main" val="0"/>
              </a:ext>
            </a:extLst>
          </a:blip>
          <a:stretch>
            <a:fillRect/>
          </a:stretch>
        </p:blipFill>
        <p:spPr>
          <a:xfrm>
            <a:off x="10813774" y="0"/>
            <a:ext cx="1378226" cy="995735"/>
          </a:xfrm>
          <a:prstGeom prst="rect">
            <a:avLst/>
          </a:prstGeom>
        </p:spPr>
      </p:pic>
    </p:spTree>
    <p:extLst>
      <p:ext uri="{BB962C8B-B14F-4D97-AF65-F5344CB8AC3E}">
        <p14:creationId xmlns:p14="http://schemas.microsoft.com/office/powerpoint/2010/main" val="25447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G features">
            <a:extLst>
              <a:ext uri="{FF2B5EF4-FFF2-40B4-BE49-F238E27FC236}">
                <a16:creationId xmlns:a16="http://schemas.microsoft.com/office/drawing/2014/main" id="{83AC4DFE-3A69-41B7-AB95-CE1FA48F4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19" y="1828799"/>
            <a:ext cx="7036490" cy="44262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9B1B49-0DA0-4632-B66F-363CBFA6A6D0}"/>
              </a:ext>
            </a:extLst>
          </p:cNvPr>
          <p:cNvSpPr>
            <a:spLocks noGrp="1"/>
          </p:cNvSpPr>
          <p:nvPr>
            <p:ph type="title"/>
          </p:nvPr>
        </p:nvSpPr>
        <p:spPr/>
        <p:txBody>
          <a:bodyPr>
            <a:normAutofit/>
          </a:bodyPr>
          <a:lstStyle/>
          <a:p>
            <a:r>
              <a:rPr lang="en-US" sz="3600" b="1" dirty="0">
                <a:solidFill>
                  <a:srgbClr val="FF00FF"/>
                </a:solidFill>
                <a:latin typeface="Comic Sans MS" pitchFamily="66" charset="0"/>
              </a:rPr>
              <a:t>            Requirements of 5g</a:t>
            </a:r>
            <a:endParaRPr lang="en-US" dirty="0"/>
          </a:p>
        </p:txBody>
      </p:sp>
      <p:sp>
        <p:nvSpPr>
          <p:cNvPr id="5" name="TextBox 4">
            <a:extLst>
              <a:ext uri="{FF2B5EF4-FFF2-40B4-BE49-F238E27FC236}">
                <a16:creationId xmlns:a16="http://schemas.microsoft.com/office/drawing/2014/main" id="{AFE4F63F-B617-4F15-91C6-88A0ABC38668}"/>
              </a:ext>
            </a:extLst>
          </p:cNvPr>
          <p:cNvSpPr txBox="1"/>
          <p:nvPr/>
        </p:nvSpPr>
        <p:spPr>
          <a:xfrm>
            <a:off x="6089374" y="6488668"/>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Page-07</a:t>
            </a:r>
          </a:p>
        </p:txBody>
      </p:sp>
      <p:pic>
        <p:nvPicPr>
          <p:cNvPr id="6" name="Picture 5">
            <a:extLst>
              <a:ext uri="{FF2B5EF4-FFF2-40B4-BE49-F238E27FC236}">
                <a16:creationId xmlns:a16="http://schemas.microsoft.com/office/drawing/2014/main" id="{FB4F633B-B22F-4FD9-9AB3-C42AFEAA462A}"/>
              </a:ext>
            </a:extLst>
          </p:cNvPr>
          <p:cNvPicPr/>
          <p:nvPr/>
        </p:nvPicPr>
        <p:blipFill>
          <a:blip r:embed="rId3">
            <a:extLst>
              <a:ext uri="{28A0092B-C50C-407E-A947-70E740481C1C}">
                <a14:useLocalDpi xmlns:a14="http://schemas.microsoft.com/office/drawing/2010/main" val="0"/>
              </a:ext>
            </a:extLst>
          </a:blip>
          <a:stretch>
            <a:fillRect/>
          </a:stretch>
        </p:blipFill>
        <p:spPr>
          <a:xfrm>
            <a:off x="10747513" y="0"/>
            <a:ext cx="1444487" cy="1022240"/>
          </a:xfrm>
          <a:prstGeom prst="rect">
            <a:avLst/>
          </a:prstGeom>
        </p:spPr>
      </p:pic>
    </p:spTree>
    <p:extLst>
      <p:ext uri="{BB962C8B-B14F-4D97-AF65-F5344CB8AC3E}">
        <p14:creationId xmlns:p14="http://schemas.microsoft.com/office/powerpoint/2010/main" val="346529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5G-Speed">
            <a:extLst>
              <a:ext uri="{FF2B5EF4-FFF2-40B4-BE49-F238E27FC236}">
                <a16:creationId xmlns:a16="http://schemas.microsoft.com/office/drawing/2014/main" id="{CEBD4A3C-D16B-421A-9FC7-1D0B1E65AC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5G-Speed">
            <a:extLst>
              <a:ext uri="{FF2B5EF4-FFF2-40B4-BE49-F238E27FC236}">
                <a16:creationId xmlns:a16="http://schemas.microsoft.com/office/drawing/2014/main" id="{C2FAA535-9446-4859-84A7-60462D413C6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5G-Speed">
            <a:extLst>
              <a:ext uri="{FF2B5EF4-FFF2-40B4-BE49-F238E27FC236}">
                <a16:creationId xmlns:a16="http://schemas.microsoft.com/office/drawing/2014/main" id="{E187D2B7-C78C-4094-BA69-4058163C3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843" y="1497496"/>
            <a:ext cx="7050157" cy="433346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2A713E38-481B-49EC-8F6B-07E8285C92B4}"/>
              </a:ext>
            </a:extLst>
          </p:cNvPr>
          <p:cNvSpPr>
            <a:spLocks noGrp="1"/>
          </p:cNvSpPr>
          <p:nvPr>
            <p:ph type="title"/>
          </p:nvPr>
        </p:nvSpPr>
        <p:spPr/>
        <p:txBody>
          <a:bodyPr/>
          <a:lstStyle/>
          <a:p>
            <a:r>
              <a:rPr lang="en-US" dirty="0"/>
              <a:t>                        </a:t>
            </a:r>
            <a:r>
              <a:rPr lang="en-US" dirty="0">
                <a:solidFill>
                  <a:schemeClr val="accent2"/>
                </a:solidFill>
              </a:rPr>
              <a:t>Advantages of 5G</a:t>
            </a:r>
          </a:p>
        </p:txBody>
      </p:sp>
      <p:sp>
        <p:nvSpPr>
          <p:cNvPr id="7" name="TextBox 6">
            <a:extLst>
              <a:ext uri="{FF2B5EF4-FFF2-40B4-BE49-F238E27FC236}">
                <a16:creationId xmlns:a16="http://schemas.microsoft.com/office/drawing/2014/main" id="{42A52228-C8B7-46E9-8381-61486FEF8E6C}"/>
              </a:ext>
            </a:extLst>
          </p:cNvPr>
          <p:cNvSpPr txBox="1"/>
          <p:nvPr/>
        </p:nvSpPr>
        <p:spPr>
          <a:xfrm>
            <a:off x="6089374" y="6431554"/>
            <a:ext cx="6102626"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Page-08</a:t>
            </a:r>
          </a:p>
        </p:txBody>
      </p:sp>
      <p:pic>
        <p:nvPicPr>
          <p:cNvPr id="8" name="Picture 7">
            <a:extLst>
              <a:ext uri="{FF2B5EF4-FFF2-40B4-BE49-F238E27FC236}">
                <a16:creationId xmlns:a16="http://schemas.microsoft.com/office/drawing/2014/main" id="{2BAB7090-383E-4A62-82E0-4581E715E7FD}"/>
              </a:ext>
            </a:extLst>
          </p:cNvPr>
          <p:cNvPicPr/>
          <p:nvPr/>
        </p:nvPicPr>
        <p:blipFill>
          <a:blip r:embed="rId3">
            <a:extLst>
              <a:ext uri="{28A0092B-C50C-407E-A947-70E740481C1C}">
                <a14:useLocalDpi xmlns:a14="http://schemas.microsoft.com/office/drawing/2010/main" val="0"/>
              </a:ext>
            </a:extLst>
          </a:blip>
          <a:stretch>
            <a:fillRect/>
          </a:stretch>
        </p:blipFill>
        <p:spPr>
          <a:xfrm>
            <a:off x="10648950" y="0"/>
            <a:ext cx="1543050" cy="1084276"/>
          </a:xfrm>
          <a:prstGeom prst="rect">
            <a:avLst/>
          </a:prstGeom>
        </p:spPr>
      </p:pic>
    </p:spTree>
    <p:extLst>
      <p:ext uri="{BB962C8B-B14F-4D97-AF65-F5344CB8AC3E}">
        <p14:creationId xmlns:p14="http://schemas.microsoft.com/office/powerpoint/2010/main" val="400564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4887-363D-4CE2-BB9B-62E83DD17E9F}"/>
              </a:ext>
            </a:extLst>
          </p:cNvPr>
          <p:cNvSpPr>
            <a:spLocks noGrp="1"/>
          </p:cNvSpPr>
          <p:nvPr>
            <p:ph type="title"/>
          </p:nvPr>
        </p:nvSpPr>
        <p:spPr/>
        <p:txBody>
          <a:bodyPr/>
          <a:lstStyle/>
          <a:p>
            <a:r>
              <a:rPr lang="en-US" dirty="0"/>
              <a:t>                          </a:t>
            </a:r>
            <a:r>
              <a:rPr lang="en-US" dirty="0">
                <a:solidFill>
                  <a:schemeClr val="accent2"/>
                </a:solidFill>
              </a:rPr>
              <a:t>How fast is 5G?</a:t>
            </a:r>
            <a:br>
              <a:rPr lang="en-US" dirty="0"/>
            </a:br>
            <a:endParaRPr lang="en-US" dirty="0"/>
          </a:p>
        </p:txBody>
      </p:sp>
      <p:sp>
        <p:nvSpPr>
          <p:cNvPr id="5" name="TextBox 4">
            <a:extLst>
              <a:ext uri="{FF2B5EF4-FFF2-40B4-BE49-F238E27FC236}">
                <a16:creationId xmlns:a16="http://schemas.microsoft.com/office/drawing/2014/main" id="{AE2D0A4A-F6C0-484F-979A-9B4D75215166}"/>
              </a:ext>
            </a:extLst>
          </p:cNvPr>
          <p:cNvSpPr txBox="1"/>
          <p:nvPr/>
        </p:nvSpPr>
        <p:spPr>
          <a:xfrm>
            <a:off x="3044687" y="2228671"/>
            <a:ext cx="6102626" cy="1754326"/>
          </a:xfrm>
          <a:prstGeom prst="rect">
            <a:avLst/>
          </a:prstGeom>
          <a:noFill/>
        </p:spPr>
        <p:txBody>
          <a:bodyPr wrap="square">
            <a:spAutoFit/>
          </a:bodyPr>
          <a:lstStyle/>
          <a:p>
            <a:pPr algn="l" fontAlgn="base"/>
            <a:r>
              <a:rPr lang="en-US" b="0" i="0" dirty="0">
                <a:solidFill>
                  <a:srgbClr val="5B5B5B"/>
                </a:solidFill>
                <a:effectLst/>
                <a:latin typeface="gibson"/>
              </a:rPr>
              <a:t>5G is </a:t>
            </a:r>
            <a:r>
              <a:rPr lang="en-US" b="0" i="0" dirty="0">
                <a:solidFill>
                  <a:srgbClr val="5B5B5B"/>
                </a:solidFill>
                <a:effectLst/>
                <a:latin typeface="inherit"/>
              </a:rPr>
              <a:t>10 to x100 faster than </a:t>
            </a:r>
            <a:r>
              <a:rPr lang="en-US" b="0" i="0" dirty="0">
                <a:solidFill>
                  <a:srgbClr val="5B5B5B"/>
                </a:solidFill>
                <a:effectLst/>
                <a:latin typeface="gibson"/>
              </a:rPr>
              <a:t>what you can get with</a:t>
            </a:r>
            <a:r>
              <a:rPr lang="en-US" b="0" i="0" dirty="0">
                <a:solidFill>
                  <a:srgbClr val="5B5B5B"/>
                </a:solidFill>
                <a:effectLst/>
                <a:latin typeface="inherit"/>
              </a:rPr>
              <a:t> 4G</a:t>
            </a:r>
            <a:r>
              <a:rPr lang="en-US" b="0" i="0" dirty="0">
                <a:solidFill>
                  <a:srgbClr val="5B5B5B"/>
                </a:solidFill>
                <a:effectLst/>
                <a:latin typeface="gibson"/>
              </a:rPr>
              <a:t>.</a:t>
            </a:r>
          </a:p>
          <a:p>
            <a:pPr algn="l" fontAlgn="base"/>
            <a:endParaRPr lang="en-US" dirty="0">
              <a:solidFill>
                <a:srgbClr val="5B5B5B"/>
              </a:solidFill>
              <a:latin typeface="gibson"/>
            </a:endParaRPr>
          </a:p>
          <a:p>
            <a:pPr algn="l" fontAlgn="base"/>
            <a:endParaRPr lang="en-US" b="0" i="0" dirty="0">
              <a:solidFill>
                <a:srgbClr val="5B5B5B"/>
              </a:solidFill>
              <a:effectLst/>
              <a:latin typeface="gibson"/>
            </a:endParaRPr>
          </a:p>
          <a:p>
            <a:pPr algn="l" fontAlgn="base"/>
            <a:r>
              <a:rPr lang="en-US" b="0" i="0" dirty="0">
                <a:solidFill>
                  <a:srgbClr val="5B5B5B"/>
                </a:solidFill>
                <a:effectLst/>
                <a:latin typeface="gibson"/>
              </a:rPr>
              <a:t> </a:t>
            </a:r>
          </a:p>
          <a:p>
            <a:br>
              <a:rPr lang="en-US" dirty="0"/>
            </a:br>
            <a:endParaRPr lang="en-US" dirty="0"/>
          </a:p>
        </p:txBody>
      </p:sp>
      <p:sp>
        <p:nvSpPr>
          <p:cNvPr id="6" name="AutoShape 2" descr="5G speed">
            <a:extLst>
              <a:ext uri="{FF2B5EF4-FFF2-40B4-BE49-F238E27FC236}">
                <a16:creationId xmlns:a16="http://schemas.microsoft.com/office/drawing/2014/main" id="{631CFA86-A9C5-450A-A4FD-6B300D890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5G speed">
            <a:extLst>
              <a:ext uri="{FF2B5EF4-FFF2-40B4-BE49-F238E27FC236}">
                <a16:creationId xmlns:a16="http://schemas.microsoft.com/office/drawing/2014/main" id="{770EAA44-EDB6-4B85-98B8-EDA8C9C72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687" y="2623930"/>
            <a:ext cx="6381750" cy="37371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29310E4-0831-45C1-8492-C5E310CA4762}"/>
              </a:ext>
            </a:extLst>
          </p:cNvPr>
          <p:cNvSpPr txBox="1"/>
          <p:nvPr/>
        </p:nvSpPr>
        <p:spPr>
          <a:xfrm>
            <a:off x="5810250" y="6438972"/>
            <a:ext cx="638175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1800" b="0" i="0" u="none" strike="noStrike" kern="1200" cap="none" spc="0" normalizeH="0" baseline="0" noProof="0" dirty="0">
                <a:ln>
                  <a:noFill/>
                </a:ln>
                <a:solidFill>
                  <a:srgbClr val="FF0000"/>
                </a:solidFill>
                <a:effectLst/>
                <a:uLnTx/>
                <a:uFillTx/>
                <a:latin typeface="Trebuchet MS" panose="020B0603020202020204"/>
                <a:ea typeface="+mn-ea"/>
                <a:cs typeface="+mn-cs"/>
              </a:rPr>
              <a:t>Page-09</a:t>
            </a:r>
          </a:p>
        </p:txBody>
      </p:sp>
      <p:pic>
        <p:nvPicPr>
          <p:cNvPr id="8" name="Picture 7">
            <a:extLst>
              <a:ext uri="{FF2B5EF4-FFF2-40B4-BE49-F238E27FC236}">
                <a16:creationId xmlns:a16="http://schemas.microsoft.com/office/drawing/2014/main" id="{570552B6-76A8-4C3E-A62F-7B4B28ADD1B8}"/>
              </a:ext>
            </a:extLst>
          </p:cNvPr>
          <p:cNvPicPr/>
          <p:nvPr/>
        </p:nvPicPr>
        <p:blipFill>
          <a:blip r:embed="rId3">
            <a:extLst>
              <a:ext uri="{28A0092B-C50C-407E-A947-70E740481C1C}">
                <a14:useLocalDpi xmlns:a14="http://schemas.microsoft.com/office/drawing/2010/main" val="0"/>
              </a:ext>
            </a:extLst>
          </a:blip>
          <a:stretch>
            <a:fillRect/>
          </a:stretch>
        </p:blipFill>
        <p:spPr>
          <a:xfrm>
            <a:off x="10648950" y="0"/>
            <a:ext cx="1543050" cy="1101753"/>
          </a:xfrm>
          <a:prstGeom prst="rect">
            <a:avLst/>
          </a:prstGeom>
        </p:spPr>
      </p:pic>
    </p:spTree>
    <p:extLst>
      <p:ext uri="{BB962C8B-B14F-4D97-AF65-F5344CB8AC3E}">
        <p14:creationId xmlns:p14="http://schemas.microsoft.com/office/powerpoint/2010/main" val="3641874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472</TotalTime>
  <Words>626</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Comic Sans MS</vt:lpstr>
      <vt:lpstr>gibson</vt:lpstr>
      <vt:lpstr>inherit</vt:lpstr>
      <vt:lpstr>QualcommNext</vt:lpstr>
      <vt:lpstr>Trebuchet MS</vt:lpstr>
      <vt:lpstr>Wingdings 3</vt:lpstr>
      <vt:lpstr>Facet</vt:lpstr>
      <vt:lpstr>Welcome To Our Presentation  </vt:lpstr>
      <vt:lpstr>Presentation on 5G Networks  Adviser:  Nazrul Islam Assistant Professor, Dept. of ICT,MBSTU.    Presented By:                        #   Zafrul Hasan Khan (ID : IT-18003)                        #   Hasibul Islam Imon (ID : IT- 18047) </vt:lpstr>
      <vt:lpstr>PowerPoint Presentation</vt:lpstr>
      <vt:lpstr>PowerPoint Presentation</vt:lpstr>
      <vt:lpstr>                  Why not 4G is enough?</vt:lpstr>
      <vt:lpstr>         Desideratum of 5G Networks</vt:lpstr>
      <vt:lpstr>            Requirements of 5g</vt:lpstr>
      <vt:lpstr>                        Advantages of 5G</vt:lpstr>
      <vt:lpstr>                          How fast is 5G? </vt:lpstr>
      <vt:lpstr>Challenges in the Development of 5G Networks</vt:lpstr>
      <vt:lpstr>    Implementation Issues in 5G Networks</vt:lpstr>
      <vt:lpstr>         What are the real 5G use cases? </vt:lpstr>
      <vt:lpstr>Who are developing 5G?</vt:lpstr>
      <vt:lpstr>PowerPoint Presentation</vt:lpstr>
      <vt:lpstr>PowerPoint Presentation</vt:lpstr>
      <vt:lpstr>PowerPoint Presentation</vt:lpstr>
      <vt:lpstr>             Application  of 5G Networks    </vt:lpstr>
      <vt:lpstr>Any Questions???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Zafrul Hasan Nasim</dc:creator>
  <cp:lastModifiedBy>Zafrul Hasan Nasim</cp:lastModifiedBy>
  <cp:revision>62</cp:revision>
  <dcterms:created xsi:type="dcterms:W3CDTF">2020-10-26T14:35:56Z</dcterms:created>
  <dcterms:modified xsi:type="dcterms:W3CDTF">2020-10-29T19:31:06Z</dcterms:modified>
</cp:coreProperties>
</file>