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2" r:id="rId3"/>
    <p:sldId id="261" r:id="rId4"/>
    <p:sldId id="270" r:id="rId5"/>
    <p:sldId id="257" r:id="rId6"/>
    <p:sldId id="263" r:id="rId7"/>
    <p:sldId id="269" r:id="rId8"/>
    <p:sldId id="258" r:id="rId9"/>
    <p:sldId id="262" r:id="rId10"/>
    <p:sldId id="268" r:id="rId11"/>
    <p:sldId id="264" r:id="rId12"/>
    <p:sldId id="273" r:id="rId13"/>
    <p:sldId id="274" r:id="rId14"/>
    <p:sldId id="275" r:id="rId15"/>
    <p:sldId id="265" r:id="rId16"/>
    <p:sldId id="266" r:id="rId1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86663-F48D-A80D-B150-0210C0C0B036}" v="1674" dt="2023-01-19T21:24:43.534"/>
    <p1510:client id="{2BAF94C3-B29E-46B4-BB46-63EB7B3BCAFF}" v="45" dt="2023-01-15T15:20:24.985"/>
    <p1510:client id="{5127C199-7711-4888-B493-0F9BD349A2C9}" v="6" dt="2023-02-06T19:14:09.716"/>
    <p1510:client id="{7269A3C7-0F21-BBE8-5FBD-5B1182811983}" v="34" dt="2023-02-06T14:59:17.982"/>
    <p1510:client id="{81D32B9C-BC8F-C637-D04A-76FDD473923E}" v="5" dt="2023-01-16T07:22:20.400"/>
    <p1510:client id="{B9178BB1-60E7-2B3D-770C-A727E4DE51FE}" v="219" dt="2023-01-16T08:17:29.609"/>
    <p1510:client id="{C2856663-BFE8-41B7-8DA3-BEFA91E98262}" v="808" dt="2023-01-15T19:11:29.482"/>
    <p1510:client id="{DC26AED8-D47E-0E89-8091-C5EE80A0E334}" v="11" dt="2023-02-06T14:43:39.509"/>
    <p1510:client id="{EE66F771-8ECE-4CA0-A6DB-CEC19D734510}" v="1" dt="2023-01-15T17:55:28.121"/>
    <p1510:client id="{F360E38F-8790-2A21-F195-A5D02106E9DD}" v="54" dt="2023-01-19T20:53:50.841"/>
    <p1510:client id="{F449767E-0D64-B9CD-349F-7A51CCE9BEF5}" v="89" dt="2023-01-19T20:50:49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6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12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d_mqki4Kgk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sgHhnLs5p4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sgHhnLs5p4?feature=oembed" TargetMode="Externa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05F1E-1ED9-BDF1-32C2-08171B89C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54" b="10396"/>
          <a:stretch/>
        </p:blipFill>
        <p:spPr>
          <a:xfrm>
            <a:off x="-4359" y="3251"/>
            <a:ext cx="12191979" cy="685798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829273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Restaurantko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122972" y="4053109"/>
            <a:ext cx="3694048" cy="11371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 err="1">
                <a:solidFill>
                  <a:srgbClr val="FFFFFF"/>
                </a:solidFill>
              </a:rPr>
              <a:t>Člani</a:t>
            </a:r>
            <a:r>
              <a:rPr lang="en-US" sz="1000">
                <a:solidFill>
                  <a:srgbClr val="FFFFFF"/>
                </a:solidFill>
              </a:rPr>
              <a:t> </a:t>
            </a:r>
            <a:r>
              <a:rPr lang="en-US" sz="1000" err="1">
                <a:solidFill>
                  <a:srgbClr val="FFFFFF"/>
                </a:solidFill>
              </a:rPr>
              <a:t>skupine</a:t>
            </a:r>
            <a:r>
              <a:rPr lang="en-US" sz="1000">
                <a:solidFill>
                  <a:srgbClr val="FFFFFF"/>
                </a:solidFill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Vid </a:t>
            </a:r>
            <a:r>
              <a:rPr lang="en-US" sz="1000" err="1">
                <a:solidFill>
                  <a:srgbClr val="FFFFFF"/>
                </a:solidFill>
              </a:rPr>
              <a:t>Beranič</a:t>
            </a:r>
            <a:r>
              <a:rPr lang="en-US" sz="1000">
                <a:solidFill>
                  <a:srgbClr val="FFFFFF"/>
                </a:solidFill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sz="1000"/>
              <a:t>Urška Dobnik,</a:t>
            </a:r>
          </a:p>
          <a:p>
            <a:pPr>
              <a:lnSpc>
                <a:spcPct val="110000"/>
              </a:lnSpc>
            </a:pPr>
            <a:r>
              <a:rPr lang="en-US" sz="1000" err="1">
                <a:solidFill>
                  <a:srgbClr val="FFFFFF"/>
                </a:solidFill>
              </a:rPr>
              <a:t>Žiga</a:t>
            </a:r>
            <a:r>
              <a:rPr lang="en-US" sz="1000">
                <a:solidFill>
                  <a:srgbClr val="FFFFFF"/>
                </a:solidFill>
              </a:rPr>
              <a:t> </a:t>
            </a:r>
            <a:r>
              <a:rPr lang="en-US" sz="1000" err="1">
                <a:solidFill>
                  <a:srgbClr val="FFFFFF"/>
                </a:solidFill>
              </a:rPr>
              <a:t>Hace</a:t>
            </a:r>
            <a:endParaRPr lang="en-US" sz="100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462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5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9011D94-195D-F823-FFE8-1B0894D38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54" b="1039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D347C43-CD96-42D6-B54A-43B80DA5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3429000"/>
            <a:ext cx="10447724" cy="1856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Veriga blokov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6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7CE13E-2B70-14FC-EEFA-DE8E3791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Veriga blokov - PIPR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675C4FE-34D1-5CB3-C7A4-44BEA673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Napisana v programskem jeziku </a:t>
            </a:r>
            <a:r>
              <a:rPr lang="sl-SI" err="1"/>
              <a:t>javascript</a:t>
            </a:r>
            <a:endParaRPr lang="sl-SI"/>
          </a:p>
          <a:p>
            <a:r>
              <a:rPr lang="sl-SI"/>
              <a:t>Uporaba node.js</a:t>
            </a:r>
          </a:p>
          <a:p>
            <a:r>
              <a:rPr lang="sl-SI"/>
              <a:t>Komunikacija med odjemalci in strežnikom s socket.io</a:t>
            </a:r>
          </a:p>
          <a:p>
            <a:r>
              <a:rPr lang="sl-SI">
                <a:ea typeface="+mn-lt"/>
                <a:cs typeface="+mn-lt"/>
              </a:rPr>
              <a:t>Paraliziranje z </a:t>
            </a:r>
            <a:r>
              <a:rPr lang="sl-SI" err="1">
                <a:ea typeface="+mn-lt"/>
                <a:cs typeface="+mn-lt"/>
              </a:rPr>
              <a:t>worker</a:t>
            </a:r>
            <a:r>
              <a:rPr lang="sl-SI">
                <a:ea typeface="+mn-lt"/>
                <a:cs typeface="+mn-lt"/>
              </a:rPr>
              <a:t> </a:t>
            </a:r>
            <a:r>
              <a:rPr lang="sl-SI" err="1">
                <a:ea typeface="+mn-lt"/>
                <a:cs typeface="+mn-lt"/>
              </a:rPr>
              <a:t>threads</a:t>
            </a:r>
            <a:r>
              <a:rPr lang="sl-SI">
                <a:ea typeface="+mn-lt"/>
                <a:cs typeface="+mn-lt"/>
              </a:rPr>
              <a:t> in </a:t>
            </a:r>
            <a:r>
              <a:rPr lang="sl-SI" err="1">
                <a:ea typeface="+mn-lt"/>
                <a:cs typeface="+mn-lt"/>
              </a:rPr>
              <a:t>workerpool</a:t>
            </a:r>
            <a:endParaRPr lang="sl-SI" err="1"/>
          </a:p>
        </p:txBody>
      </p:sp>
    </p:spTree>
    <p:extLst>
      <p:ext uri="{BB962C8B-B14F-4D97-AF65-F5344CB8AC3E}">
        <p14:creationId xmlns:p14="http://schemas.microsoft.com/office/powerpoint/2010/main" val="380174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C13922-EAB4-30E6-95C1-8F11A64D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Struktura bloka in verige</a:t>
            </a:r>
          </a:p>
        </p:txBody>
      </p:sp>
      <p:pic>
        <p:nvPicPr>
          <p:cNvPr id="4" name="Slika 4" descr="Slika, ki vsebuje besede besedilo&#10;&#10;Opis je samodejno ustvarjen">
            <a:extLst>
              <a:ext uri="{FF2B5EF4-FFF2-40B4-BE49-F238E27FC236}">
                <a16:creationId xmlns:a16="http://schemas.microsoft.com/office/drawing/2014/main" id="{2807EE3D-3942-B661-21EB-30FA9DCD9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321" y="4679981"/>
            <a:ext cx="5010151" cy="1390651"/>
          </a:xfrm>
        </p:spPr>
      </p:pic>
      <p:pic>
        <p:nvPicPr>
          <p:cNvPr id="5" name="Slika 5" descr="Slika, ki vsebuje besede besedilo&#10;&#10;Opis je samodejno ustvarjen">
            <a:extLst>
              <a:ext uri="{FF2B5EF4-FFF2-40B4-BE49-F238E27FC236}">
                <a16:creationId xmlns:a16="http://schemas.microsoft.com/office/drawing/2014/main" id="{F78F795B-9251-8196-EE29-344BA9A9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13" y="1301135"/>
            <a:ext cx="3564731" cy="2493605"/>
          </a:xfrm>
          <a:prstGeom prst="rect">
            <a:avLst/>
          </a:prstGeo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41BE5B51-5197-66C4-D93A-82A4874E9973}"/>
              </a:ext>
            </a:extLst>
          </p:cNvPr>
          <p:cNvSpPr txBox="1"/>
          <p:nvPr/>
        </p:nvSpPr>
        <p:spPr>
          <a:xfrm>
            <a:off x="875109" y="2285999"/>
            <a:ext cx="73550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l-SI"/>
              <a:t>Veriga: Polje blokov, trenutna težavnosti, interval generiranja blokov, </a:t>
            </a:r>
            <a:r>
              <a:rPr lang="sl-SI">
                <a:ea typeface="+mn-lt"/>
                <a:cs typeface="+mn-lt"/>
              </a:rPr>
              <a:t>kumulativna težavnost in število katero uporabljamo pri popravljanju težavnosti</a:t>
            </a:r>
            <a:endParaRPr lang="sl-SI"/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4B554FC9-8CAC-2B8E-F5EF-A2F471C1DAF7}"/>
              </a:ext>
            </a:extLst>
          </p:cNvPr>
          <p:cNvSpPr txBox="1"/>
          <p:nvPr/>
        </p:nvSpPr>
        <p:spPr>
          <a:xfrm>
            <a:off x="821530" y="3738561"/>
            <a:ext cx="71779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l-SI"/>
              <a:t>Blok: indeks bloka v verigi, čas ustvarjanja bloka, število ljudi v restavraciji, prejšnja </a:t>
            </a:r>
            <a:r>
              <a:rPr lang="sl-SI" err="1"/>
              <a:t>hash</a:t>
            </a:r>
            <a:r>
              <a:rPr lang="sl-SI"/>
              <a:t> vrednosti, težavnost bloka, </a:t>
            </a:r>
            <a:r>
              <a:rPr lang="sl-SI" err="1"/>
              <a:t>hash</a:t>
            </a:r>
            <a:r>
              <a:rPr lang="sl-SI"/>
              <a:t> in kateri odjemalec je ga izračunal</a:t>
            </a:r>
          </a:p>
        </p:txBody>
      </p:sp>
    </p:spTree>
    <p:extLst>
      <p:ext uri="{BB962C8B-B14F-4D97-AF65-F5344CB8AC3E}">
        <p14:creationId xmlns:p14="http://schemas.microsoft.com/office/powerpoint/2010/main" val="227811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D66398-8EF4-E116-BDA2-1F1D95AB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Paraliziranje ustvarjanje blokov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FCE1376-5D84-1858-836D-1A518A4A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Uporaba </a:t>
            </a:r>
            <a:r>
              <a:rPr lang="sl-SI" err="1"/>
              <a:t>workerpoola</a:t>
            </a:r>
            <a:r>
              <a:rPr lang="sl-SI"/>
              <a:t> iz node.js</a:t>
            </a:r>
          </a:p>
          <a:p>
            <a:r>
              <a:rPr lang="sl-SI"/>
              <a:t>Poljubna izbira števila </a:t>
            </a:r>
            <a:r>
              <a:rPr lang="sl-SI" err="1"/>
              <a:t>workerjev</a:t>
            </a:r>
            <a:r>
              <a:rPr lang="sl-SI"/>
              <a:t> (niti)</a:t>
            </a:r>
          </a:p>
          <a:p>
            <a:endParaRPr lang="sl-SI"/>
          </a:p>
        </p:txBody>
      </p:sp>
      <p:pic>
        <p:nvPicPr>
          <p:cNvPr id="5" name="Slika 5" descr="Slika, ki vsebuje besede besedilo&#10;&#10;Opis je samodejno ustvarjen">
            <a:extLst>
              <a:ext uri="{FF2B5EF4-FFF2-40B4-BE49-F238E27FC236}">
                <a16:creationId xmlns:a16="http://schemas.microsoft.com/office/drawing/2014/main" id="{5BB2A9BD-985F-8D78-2B59-4637A576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28" y="3119575"/>
            <a:ext cx="4588669" cy="1767801"/>
          </a:xfrm>
          <a:prstGeom prst="rect">
            <a:avLst/>
          </a:prstGeom>
        </p:spPr>
      </p:pic>
      <p:pic>
        <p:nvPicPr>
          <p:cNvPr id="6" name="Slika 6" descr="Slika, ki vsebuje besede besedilo&#10;&#10;Opis je samodejno ustvarjen">
            <a:extLst>
              <a:ext uri="{FF2B5EF4-FFF2-40B4-BE49-F238E27FC236}">
                <a16:creationId xmlns:a16="http://schemas.microsoft.com/office/drawing/2014/main" id="{74C76B44-5885-FFDC-66B1-9BD7EF64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18" y="3896501"/>
            <a:ext cx="3790949" cy="1535545"/>
          </a:xfrm>
          <a:prstGeom prst="rect">
            <a:avLst/>
          </a:prstGeom>
        </p:spPr>
      </p:pic>
      <p:sp>
        <p:nvSpPr>
          <p:cNvPr id="7" name="PoljeZBesedilom 6">
            <a:extLst>
              <a:ext uri="{FF2B5EF4-FFF2-40B4-BE49-F238E27FC236}">
                <a16:creationId xmlns:a16="http://schemas.microsoft.com/office/drawing/2014/main" id="{6213D166-F28E-453D-B4E8-85DC8C7D0C19}"/>
              </a:ext>
            </a:extLst>
          </p:cNvPr>
          <p:cNvSpPr txBox="1"/>
          <p:nvPr/>
        </p:nvSpPr>
        <p:spPr>
          <a:xfrm>
            <a:off x="6767215" y="4915792"/>
            <a:ext cx="44068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l-SI" sz="1200"/>
              <a:t>Izvajanje </a:t>
            </a:r>
            <a:r>
              <a:rPr lang="sl-SI" sz="1200" err="1"/>
              <a:t>workerpoola</a:t>
            </a:r>
            <a:r>
              <a:rPr lang="sl-SI" sz="1200"/>
              <a:t> in čakanje na rezultat iz </a:t>
            </a:r>
            <a:r>
              <a:rPr lang="sl-SI" sz="1200" err="1"/>
              <a:t>workerja</a:t>
            </a:r>
            <a:endParaRPr lang="sl-SI" sz="1200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3B2CB281-0154-291B-0462-CAE553C8C0F1}"/>
              </a:ext>
            </a:extLst>
          </p:cNvPr>
          <p:cNvSpPr txBox="1"/>
          <p:nvPr/>
        </p:nvSpPr>
        <p:spPr>
          <a:xfrm>
            <a:off x="1653480" y="5475386"/>
            <a:ext cx="44068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l-SI" sz="1200"/>
              <a:t>Iskanje </a:t>
            </a:r>
            <a:r>
              <a:rPr lang="sl-SI" sz="1200" err="1"/>
              <a:t>hash</a:t>
            </a:r>
            <a:r>
              <a:rPr lang="sl-SI" sz="1200"/>
              <a:t> vrednosti znotraj </a:t>
            </a:r>
            <a:r>
              <a:rPr lang="sl-SI" sz="1200" err="1"/>
              <a:t>worker</a:t>
            </a:r>
            <a:r>
              <a:rPr lang="sl-SI" sz="1200"/>
              <a:t> datoteke</a:t>
            </a:r>
          </a:p>
        </p:txBody>
      </p:sp>
      <p:pic>
        <p:nvPicPr>
          <p:cNvPr id="9" name="Slika 9">
            <a:extLst>
              <a:ext uri="{FF2B5EF4-FFF2-40B4-BE49-F238E27FC236}">
                <a16:creationId xmlns:a16="http://schemas.microsoft.com/office/drawing/2014/main" id="{5B5B9B63-4751-6876-17E2-5C4394077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728" y="2147224"/>
            <a:ext cx="4213621" cy="277551"/>
          </a:xfrm>
          <a:prstGeom prst="rect">
            <a:avLst/>
          </a:prstGeom>
        </p:spPr>
      </p:pic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C5CB6578-6F67-29E7-091D-E86044CB122F}"/>
              </a:ext>
            </a:extLst>
          </p:cNvPr>
          <p:cNvSpPr txBox="1"/>
          <p:nvPr/>
        </p:nvSpPr>
        <p:spPr>
          <a:xfrm>
            <a:off x="6564809" y="2421433"/>
            <a:ext cx="44068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l-SI" sz="1200" err="1">
                <a:ea typeface="+mn-lt"/>
                <a:cs typeface="+mn-lt"/>
              </a:rPr>
              <a:t>Inicializiranje</a:t>
            </a:r>
            <a:r>
              <a:rPr lang="sl-SI" sz="1200">
                <a:ea typeface="+mn-lt"/>
                <a:cs typeface="+mn-lt"/>
              </a:rPr>
              <a:t> </a:t>
            </a:r>
            <a:r>
              <a:rPr lang="sl-SI" sz="1200" err="1"/>
              <a:t>workerpoola</a:t>
            </a:r>
            <a:r>
              <a:rPr lang="sl-SI" sz="1200"/>
              <a:t> in datoteke v kateri se </a:t>
            </a:r>
            <a:r>
              <a:rPr lang="sl-SI" sz="1200" err="1"/>
              <a:t>worker</a:t>
            </a:r>
            <a:r>
              <a:rPr lang="sl-SI" sz="1200"/>
              <a:t> izvaja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220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0BEAB3-8620-146D-BF78-B710BBC9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>
                <a:ea typeface="+mj-lt"/>
                <a:cs typeface="+mj-lt"/>
              </a:rPr>
              <a:t>Paraliziranje na nivoju odjemalcev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2CE6C14-1B87-5628-09E8-028A38E4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Pošiljanje sporočil/podatkov drugim odjemalcev s </a:t>
            </a:r>
            <a:r>
              <a:rPr lang="sl-SI" err="1"/>
              <a:t>io.emit</a:t>
            </a:r>
            <a:endParaRPr lang="sl-SI"/>
          </a:p>
          <a:p>
            <a:r>
              <a:rPr lang="sl-SI"/>
              <a:t>Sprejemanje podatkov s </a:t>
            </a:r>
            <a:r>
              <a:rPr lang="sl-SI" err="1"/>
              <a:t>socket.on</a:t>
            </a:r>
          </a:p>
          <a:p>
            <a:r>
              <a:rPr lang="sl-SI"/>
              <a:t>Pošiljamo bloke in verige, ob prejemu verige z večjo </a:t>
            </a:r>
            <a:r>
              <a:rPr lang="sl-SI" err="1"/>
              <a:t>komulativno</a:t>
            </a:r>
            <a:endParaRPr lang="sl-SI"/>
          </a:p>
          <a:p>
            <a:pPr marL="0" indent="0">
              <a:buNone/>
            </a:pPr>
            <a:r>
              <a:rPr lang="sl-SI"/>
              <a:t>    težavnostjo prekrijemo trenutno verigo</a:t>
            </a:r>
          </a:p>
        </p:txBody>
      </p:sp>
      <p:pic>
        <p:nvPicPr>
          <p:cNvPr id="4" name="Slika 4" descr="Slika, ki vsebuje besede besedilo&#10;&#10;Opis je samodejno ustvarjen">
            <a:extLst>
              <a:ext uri="{FF2B5EF4-FFF2-40B4-BE49-F238E27FC236}">
                <a16:creationId xmlns:a16="http://schemas.microsoft.com/office/drawing/2014/main" id="{224AC31C-FE7D-1783-8697-DEA22DD4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165" y="2167593"/>
            <a:ext cx="3606403" cy="1260752"/>
          </a:xfrm>
          <a:prstGeom prst="rect">
            <a:avLst/>
          </a:prstGeom>
        </p:spPr>
      </p:pic>
      <p:sp>
        <p:nvSpPr>
          <p:cNvPr id="5" name="PoljeZBesedilom 4">
            <a:extLst>
              <a:ext uri="{FF2B5EF4-FFF2-40B4-BE49-F238E27FC236}">
                <a16:creationId xmlns:a16="http://schemas.microsoft.com/office/drawing/2014/main" id="{CD111DE8-B8DB-DB91-DB77-A39DC3E86414}"/>
              </a:ext>
            </a:extLst>
          </p:cNvPr>
          <p:cNvSpPr txBox="1"/>
          <p:nvPr/>
        </p:nvSpPr>
        <p:spPr>
          <a:xfrm>
            <a:off x="8148340" y="3522761"/>
            <a:ext cx="36715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l-SI" sz="1100"/>
              <a:t>Preverjanje katera </a:t>
            </a:r>
            <a:r>
              <a:rPr lang="sl-SI" sz="1100" err="1"/>
              <a:t>komulativna</a:t>
            </a:r>
            <a:r>
              <a:rPr lang="sl-SI" sz="1100"/>
              <a:t> težavnosti je bolj ustrezna </a:t>
            </a:r>
          </a:p>
        </p:txBody>
      </p:sp>
      <p:pic>
        <p:nvPicPr>
          <p:cNvPr id="6" name="Slika 6" descr="Slika, ki vsebuje besede besedilo&#10;&#10;Opis je samodejno ustvarjen">
            <a:extLst>
              <a:ext uri="{FF2B5EF4-FFF2-40B4-BE49-F238E27FC236}">
                <a16:creationId xmlns:a16="http://schemas.microsoft.com/office/drawing/2014/main" id="{44C09B2B-D99A-5680-5526-CB7D92AA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868" y="4158984"/>
            <a:ext cx="3475434" cy="641484"/>
          </a:xfrm>
          <a:prstGeom prst="rect">
            <a:avLst/>
          </a:prstGeom>
        </p:spPr>
      </p:pic>
      <p:sp>
        <p:nvSpPr>
          <p:cNvPr id="7" name="PoljeZBesedilom 6">
            <a:extLst>
              <a:ext uri="{FF2B5EF4-FFF2-40B4-BE49-F238E27FC236}">
                <a16:creationId xmlns:a16="http://schemas.microsoft.com/office/drawing/2014/main" id="{9052D198-5F4C-D78E-C4A2-364A4C4E89BB}"/>
              </a:ext>
            </a:extLst>
          </p:cNvPr>
          <p:cNvSpPr txBox="1"/>
          <p:nvPr/>
        </p:nvSpPr>
        <p:spPr>
          <a:xfrm>
            <a:off x="8053090" y="4832449"/>
            <a:ext cx="36715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l-SI" sz="1100"/>
              <a:t>Pošiljanje ustvarjenih blokov vsem povezanim odjemalcem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3739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15DE97F-809B-D6EB-576A-A5D37B5E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111133"/>
            <a:ext cx="5262778" cy="1570485"/>
          </a:xfrm>
        </p:spPr>
        <p:txBody>
          <a:bodyPr anchor="b">
            <a:normAutofit/>
          </a:bodyPr>
          <a:lstStyle/>
          <a:p>
            <a:r>
              <a:rPr lang="sl-SI" sz="4100"/>
              <a:t>Spletna aplikacija za vizualizacijo podatkov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EB0661-D379-8BC2-2428-724C1D06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700725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err="1"/>
              <a:t>Povezava</a:t>
            </a:r>
            <a:r>
              <a:rPr lang="en-US"/>
              <a:t> z </a:t>
            </a:r>
            <a:r>
              <a:rPr lang="en-US" err="1"/>
              <a:t>drugimi</a:t>
            </a:r>
            <a:r>
              <a:rPr lang="en-US"/>
              <a:t> </a:t>
            </a:r>
            <a:r>
              <a:rPr lang="en-US" err="1"/>
              <a:t>odjemalci</a:t>
            </a:r>
            <a:endParaRPr lang="en-US"/>
          </a:p>
          <a:p>
            <a:r>
              <a:rPr lang="en-US" err="1"/>
              <a:t>Prikaz</a:t>
            </a:r>
            <a:r>
              <a:rPr lang="en-US"/>
              <a:t> </a:t>
            </a:r>
            <a:r>
              <a:rPr lang="en-US" err="1"/>
              <a:t>trenutne</a:t>
            </a:r>
            <a:r>
              <a:rPr lang="en-US"/>
              <a:t> </a:t>
            </a:r>
            <a:r>
              <a:rPr lang="en-US" err="1"/>
              <a:t>verige</a:t>
            </a:r>
            <a:r>
              <a:rPr lang="en-US"/>
              <a:t> </a:t>
            </a:r>
          </a:p>
          <a:p>
            <a:r>
              <a:rPr lang="en-US" err="1">
                <a:ea typeface="+mn-lt"/>
                <a:cs typeface="+mn-lt"/>
              </a:rPr>
              <a:t>Sprejemanje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novih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blokov</a:t>
            </a:r>
          </a:p>
          <a:p>
            <a:r>
              <a:rPr lang="en-US" err="1">
                <a:ea typeface="+mn-lt"/>
                <a:cs typeface="+mn-lt"/>
              </a:rPr>
              <a:t>Sprememba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težavnosti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ka 5">
            <a:extLst>
              <a:ext uri="{FF2B5EF4-FFF2-40B4-BE49-F238E27FC236}">
                <a16:creationId xmlns:a16="http://schemas.microsoft.com/office/drawing/2014/main" id="{4AF7F3AA-A8F7-CDCF-6212-D5C7121A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94" y="1803758"/>
            <a:ext cx="5434011" cy="36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36E7ED-4838-9070-3005-38A98118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Spletna storitev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531ABA0-4B47-16DB-ABD5-41CEFE0B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Trije </a:t>
            </a:r>
            <a:r>
              <a:rPr lang="sl-SI" err="1"/>
              <a:t>api</a:t>
            </a:r>
            <a:r>
              <a:rPr lang="sl-SI"/>
              <a:t> klici, ki vrnejo podatke v </a:t>
            </a:r>
            <a:r>
              <a:rPr lang="sl-SI" err="1"/>
              <a:t>json</a:t>
            </a:r>
            <a:r>
              <a:rPr lang="sl-SI"/>
              <a:t> obliki</a:t>
            </a:r>
          </a:p>
          <a:p>
            <a:r>
              <a:rPr lang="sl-SI"/>
              <a:t>Izpis celotne verige (GET /</a:t>
            </a:r>
            <a:r>
              <a:rPr lang="sl-SI" err="1"/>
              <a:t>blockchain</a:t>
            </a:r>
            <a:r>
              <a:rPr lang="sl-SI"/>
              <a:t>)</a:t>
            </a:r>
          </a:p>
          <a:p>
            <a:r>
              <a:rPr lang="sl-SI">
                <a:ea typeface="+mn-lt"/>
                <a:cs typeface="+mn-lt"/>
              </a:rPr>
              <a:t>Izpis zadnjega bloka (GET /</a:t>
            </a:r>
            <a:r>
              <a:rPr lang="sl-SI" err="1">
                <a:ea typeface="+mn-lt"/>
                <a:cs typeface="+mn-lt"/>
              </a:rPr>
              <a:t>lastBlock</a:t>
            </a:r>
            <a:r>
              <a:rPr lang="sl-SI">
                <a:ea typeface="+mn-lt"/>
                <a:cs typeface="+mn-lt"/>
              </a:rPr>
              <a:t>)</a:t>
            </a:r>
            <a:endParaRPr lang="sl-SI"/>
          </a:p>
          <a:p>
            <a:r>
              <a:rPr lang="sl-SI">
                <a:ea typeface="+mn-lt"/>
                <a:cs typeface="+mn-lt"/>
              </a:rPr>
              <a:t>Izpis zadnjega podatka števila ljudi v restavraciji (GET /latestData)</a:t>
            </a:r>
          </a:p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910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B8A5F8-DC84-6DB9-1A85-531027A85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54" b="1039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50A47AC-716E-4ECA-2A69-11100ED1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3429000"/>
            <a:ext cx="10447724" cy="1856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Aplikacija</a:t>
            </a:r>
            <a:r>
              <a:rPr lang="en-US" sz="4800" dirty="0">
                <a:solidFill>
                  <a:srgbClr val="FFFFFF"/>
                </a:solidFill>
              </a:rPr>
              <a:t>- PORA</a:t>
            </a:r>
            <a:endParaRPr lang="en-US" sz="4800" dirty="0" err="1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8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7C5AD3-038B-79A2-F8A4-19823E25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122013"/>
            <a:ext cx="10427841" cy="3836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/>
              <a:buChar char="-"/>
            </a:pPr>
            <a:r>
              <a:rPr lang="sl-SI"/>
              <a:t>Aplikacija pošilja podatke s senzorjev v bazo</a:t>
            </a:r>
          </a:p>
          <a:p>
            <a:pPr>
              <a:buFont typeface="Calibri"/>
              <a:buChar char="-"/>
            </a:pPr>
            <a:r>
              <a:rPr lang="sl-SI"/>
              <a:t>Podatki se pošiljajo na določenih intervalih</a:t>
            </a:r>
          </a:p>
          <a:p>
            <a:pPr>
              <a:buFont typeface="Calibri"/>
              <a:buChar char="-"/>
            </a:pPr>
            <a:r>
              <a:rPr lang="sl-SI"/>
              <a:t>Možno je pošiljanje izklopiti</a:t>
            </a:r>
          </a:p>
        </p:txBody>
      </p:sp>
      <p:pic>
        <p:nvPicPr>
          <p:cNvPr id="6" name="Slika 6" descr="Slika, ki vsebuje besede besedilo&#10;&#10;Opis je samodejno ustvarjen">
            <a:extLst>
              <a:ext uri="{FF2B5EF4-FFF2-40B4-BE49-F238E27FC236}">
                <a16:creationId xmlns:a16="http://schemas.microsoft.com/office/drawing/2014/main" id="{07BF3BA2-71E2-2357-6C78-7251726C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380" y="422298"/>
            <a:ext cx="2828244" cy="5842716"/>
          </a:xfrm>
          <a:prstGeom prst="rect">
            <a:avLst/>
          </a:prstGeom>
        </p:spPr>
      </p:pic>
      <p:pic>
        <p:nvPicPr>
          <p:cNvPr id="4" name="Slika 4" descr="Slika, ki vsebuje besede besedilo&#10;&#10;Opis je samodejno ustvarjen">
            <a:extLst>
              <a:ext uri="{FF2B5EF4-FFF2-40B4-BE49-F238E27FC236}">
                <a16:creationId xmlns:a16="http://schemas.microsoft.com/office/drawing/2014/main" id="{522675BF-F7AC-D677-FBAE-E29C503B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55" y="4153898"/>
            <a:ext cx="5771661" cy="1814634"/>
          </a:xfrm>
          <a:prstGeom prst="rect">
            <a:avLst/>
          </a:prstGeom>
        </p:spPr>
      </p:pic>
      <p:sp>
        <p:nvSpPr>
          <p:cNvPr id="7" name="Naslov 6">
            <a:extLst>
              <a:ext uri="{FF2B5EF4-FFF2-40B4-BE49-F238E27FC236}">
                <a16:creationId xmlns:a16="http://schemas.microsoft.com/office/drawing/2014/main" id="{FF04D69C-B490-0255-3DFF-06F66944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886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B8A5F8-DC84-6DB9-1A85-531027A85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54" b="1039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50A47AC-716E-4ECA-2A69-11100ED1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3429000"/>
            <a:ext cx="10447724" cy="1856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>
                <a:solidFill>
                  <a:srgbClr val="FFFFFF"/>
                </a:solidFill>
              </a:rPr>
              <a:t>Zemljevid</a:t>
            </a:r>
            <a:r>
              <a:rPr lang="en-US" sz="4800">
                <a:solidFill>
                  <a:srgbClr val="FFFFFF"/>
                </a:solidFill>
              </a:rPr>
              <a:t> - RRI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13203D-6E29-85C4-6E65-2EED4F6A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Zemljevid - RRI</a:t>
            </a:r>
          </a:p>
        </p:txBody>
      </p:sp>
      <p:pic>
        <p:nvPicPr>
          <p:cNvPr id="4" name="Slika 4" descr="Slika, ki vsebuje besede preslikava&#10;&#10;Opis je samodejno ustvarjen">
            <a:extLst>
              <a:ext uri="{FF2B5EF4-FFF2-40B4-BE49-F238E27FC236}">
                <a16:creationId xmlns:a16="http://schemas.microsoft.com/office/drawing/2014/main" id="{569911C1-E14B-8981-F3E1-0984F152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21" y="3210738"/>
            <a:ext cx="3873036" cy="2965054"/>
          </a:xfrm>
        </p:spPr>
      </p:pic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81002B38-4400-0940-6CFB-458911F90FCE}"/>
              </a:ext>
            </a:extLst>
          </p:cNvPr>
          <p:cNvSpPr txBox="1"/>
          <p:nvPr/>
        </p:nvSpPr>
        <p:spPr>
          <a:xfrm>
            <a:off x="742043" y="2093686"/>
            <a:ext cx="73424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err="1"/>
              <a:t>Dodajanje</a:t>
            </a:r>
            <a:r>
              <a:rPr lang="en-US"/>
              <a:t> </a:t>
            </a:r>
            <a:r>
              <a:rPr lang="en-US" err="1"/>
              <a:t>markerjev</a:t>
            </a:r>
            <a:r>
              <a:rPr lang="en-US"/>
              <a:t> </a:t>
            </a:r>
            <a:r>
              <a:rPr lang="en-US" err="1"/>
              <a:t>restavracij</a:t>
            </a:r>
            <a:r>
              <a:rPr lang="en-US"/>
              <a:t> s </a:t>
            </a:r>
            <a:r>
              <a:rPr lang="en-US" err="1"/>
              <a:t>klikom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err="1"/>
              <a:t>Brisanje</a:t>
            </a:r>
            <a:r>
              <a:rPr lang="en-US"/>
              <a:t> </a:t>
            </a:r>
            <a:r>
              <a:rPr lang="en-US" err="1">
                <a:ea typeface="+mn-lt"/>
                <a:cs typeface="+mn-lt"/>
              </a:rPr>
              <a:t>markerjev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restavracij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/>
              <a:t>ob</a:t>
            </a:r>
            <a:r>
              <a:rPr lang="en-US"/>
              <a:t> </a:t>
            </a:r>
            <a:r>
              <a:rPr lang="en-US" err="1"/>
              <a:t>dolgem</a:t>
            </a:r>
            <a:r>
              <a:rPr lang="en-US"/>
              <a:t> </a:t>
            </a:r>
            <a:r>
              <a:rPr lang="en-US" err="1"/>
              <a:t>kliku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V </a:t>
            </a:r>
            <a:r>
              <a:rPr lang="en-US" err="1"/>
              <a:t>primeru</a:t>
            </a:r>
            <a:r>
              <a:rPr lang="en-US"/>
              <a:t> </a:t>
            </a:r>
            <a:r>
              <a:rPr lang="en-US" err="1"/>
              <a:t>klika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že</a:t>
            </a:r>
            <a:r>
              <a:rPr lang="en-US"/>
              <a:t> </a:t>
            </a:r>
            <a:r>
              <a:rPr lang="en-US" err="1"/>
              <a:t>obstoječ</a:t>
            </a:r>
            <a:r>
              <a:rPr lang="en-US"/>
              <a:t> marker se </a:t>
            </a:r>
            <a:r>
              <a:rPr lang="en-US" err="1"/>
              <a:t>izpišeta</a:t>
            </a:r>
            <a:r>
              <a:rPr lang="en-US"/>
              <a:t> </a:t>
            </a:r>
            <a:r>
              <a:rPr lang="en-US" err="1"/>
              <a:t>ime</a:t>
            </a:r>
            <a:r>
              <a:rPr lang="en-US"/>
              <a:t> in </a:t>
            </a:r>
            <a:r>
              <a:rPr lang="en-US" err="1"/>
              <a:t>lokacija</a:t>
            </a:r>
          </a:p>
        </p:txBody>
      </p:sp>
      <p:pic>
        <p:nvPicPr>
          <p:cNvPr id="3" name="Slika 4">
            <a:extLst>
              <a:ext uri="{FF2B5EF4-FFF2-40B4-BE49-F238E27FC236}">
                <a16:creationId xmlns:a16="http://schemas.microsoft.com/office/drawing/2014/main" id="{2BB755DE-0446-A623-3D38-48FFC7A4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054" y="3381655"/>
            <a:ext cx="3242421" cy="2302249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73E069EB-A690-EDD7-2A29-46A56914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518" y="186775"/>
            <a:ext cx="6160994" cy="2170185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AA36EDD7-9B9C-E77D-195C-B502FF24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0" y="3430151"/>
            <a:ext cx="3460376" cy="19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5180E5-3E2C-161F-65B7-EECD9308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90" y="-461628"/>
            <a:ext cx="10427840" cy="1086056"/>
          </a:xfrm>
        </p:spPr>
        <p:txBody>
          <a:bodyPr>
            <a:normAutofit/>
          </a:bodyPr>
          <a:lstStyle/>
          <a:p>
            <a:r>
              <a:rPr lang="sl-SI" sz="3200"/>
              <a:t>Posnetek delovanja namizne aplikacije</a:t>
            </a:r>
          </a:p>
        </p:txBody>
      </p:sp>
      <p:pic>
        <p:nvPicPr>
          <p:cNvPr id="4" name="Predstavnost v spletu 3" title="Restevrantko desktop app - map of restaurants">
            <a:hlinkClick r:id="" action="ppaction://media"/>
            <a:extLst>
              <a:ext uri="{FF2B5EF4-FFF2-40B4-BE49-F238E27FC236}">
                <a16:creationId xmlns:a16="http://schemas.microsoft.com/office/drawing/2014/main" id="{9880CB6E-193B-2EDA-598F-17CD1C34088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62316" y="760948"/>
            <a:ext cx="7806070" cy="5466907"/>
          </a:xfrm>
        </p:spPr>
      </p:pic>
    </p:spTree>
    <p:extLst>
      <p:ext uri="{BB962C8B-B14F-4D97-AF65-F5344CB8AC3E}">
        <p14:creationId xmlns:p14="http://schemas.microsoft.com/office/powerpoint/2010/main" val="280673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8363537-0661-3B98-A8CF-63450680A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54" b="1039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0B89BD6-97BE-B38C-88B1-2668603C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3429000"/>
            <a:ext cx="10447724" cy="1856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Spletna storitev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74726D-4F14-C73D-CF54-AA3E5129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Opis spletne storitve</a:t>
            </a:r>
          </a:p>
        </p:txBody>
      </p:sp>
      <p:pic>
        <p:nvPicPr>
          <p:cNvPr id="6" name="Slika 6" descr="Slika, ki vsebuje besede preslikava&#10;&#10;Opis je samodejno ustvarjen">
            <a:extLst>
              <a:ext uri="{FF2B5EF4-FFF2-40B4-BE49-F238E27FC236}">
                <a16:creationId xmlns:a16="http://schemas.microsoft.com/office/drawing/2014/main" id="{82AFACAD-A7BF-1F69-33C1-2AADBDE3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73" y="2466408"/>
            <a:ext cx="5340220" cy="1665999"/>
          </a:xfrm>
          <a:prstGeom prst="rect">
            <a:avLst/>
          </a:prstGeom>
        </p:spPr>
      </p:pic>
      <p:sp>
        <p:nvSpPr>
          <p:cNvPr id="8" name="PoljeZBesedilom 7">
            <a:extLst>
              <a:ext uri="{FF2B5EF4-FFF2-40B4-BE49-F238E27FC236}">
                <a16:creationId xmlns:a16="http://schemas.microsoft.com/office/drawing/2014/main" id="{B9F40358-8638-4098-9A31-96ACC2453E44}"/>
              </a:ext>
            </a:extLst>
          </p:cNvPr>
          <p:cNvSpPr txBox="1"/>
          <p:nvPr/>
        </p:nvSpPr>
        <p:spPr>
          <a:xfrm>
            <a:off x="1088570" y="2835469"/>
            <a:ext cx="421387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sl-SI"/>
              <a:t>Spletna stran nudi prikaz vseh restavracij, ki ponujajo plačilo z študentskimi boni</a:t>
            </a:r>
          </a:p>
          <a:p>
            <a:pPr marL="285750" indent="-285750">
              <a:buFont typeface="Calibri"/>
              <a:buChar char="-"/>
            </a:pPr>
            <a:r>
              <a:rPr lang="sl-SI">
                <a:ea typeface="+mn-lt"/>
                <a:cs typeface="+mn-lt"/>
              </a:rPr>
              <a:t>Prikazovanje restavracij na mapi</a:t>
            </a:r>
          </a:p>
          <a:p>
            <a:pPr marL="285750" indent="-285750">
              <a:buFont typeface="Calibri"/>
              <a:buChar char="-"/>
            </a:pPr>
            <a:r>
              <a:rPr lang="sl-SI">
                <a:ea typeface="+mn-lt"/>
                <a:cs typeface="+mn-lt"/>
              </a:rPr>
              <a:t>Možna uporaba spletne strani z ali brez prijave</a:t>
            </a:r>
          </a:p>
          <a:p>
            <a:pPr marL="285750" indent="-285750">
              <a:buFont typeface="Calibri"/>
              <a:buChar char="-"/>
            </a:pPr>
            <a:r>
              <a:rPr lang="sl-SI"/>
              <a:t>V primeru prijave je možno restavracije oceniti</a:t>
            </a:r>
          </a:p>
          <a:p>
            <a:pPr marL="285750" indent="-285750">
              <a:buFont typeface="Calibri"/>
              <a:buChar char="-"/>
            </a:pPr>
            <a:r>
              <a:rPr lang="sl-SI"/>
              <a:t>Prikaz restavracij v bližini uporabnika</a:t>
            </a:r>
          </a:p>
          <a:p>
            <a:pPr marL="285750" indent="-285750">
              <a:buFont typeface="Calibri"/>
              <a:buChar char="-"/>
            </a:pPr>
            <a:endParaRPr lang="sl-SI"/>
          </a:p>
        </p:txBody>
      </p:sp>
      <p:pic>
        <p:nvPicPr>
          <p:cNvPr id="12" name="Slika 13">
            <a:extLst>
              <a:ext uri="{FF2B5EF4-FFF2-40B4-BE49-F238E27FC236}">
                <a16:creationId xmlns:a16="http://schemas.microsoft.com/office/drawing/2014/main" id="{FC8D0D42-BEC0-6F83-A2E4-550010BE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74" y="484118"/>
            <a:ext cx="5713444" cy="1732459"/>
          </a:xfrm>
          <a:prstGeom prst="rect">
            <a:avLst/>
          </a:prstGeom>
        </p:spPr>
      </p:pic>
      <p:pic>
        <p:nvPicPr>
          <p:cNvPr id="14" name="Slika 15">
            <a:extLst>
              <a:ext uri="{FF2B5EF4-FFF2-40B4-BE49-F238E27FC236}">
                <a16:creationId xmlns:a16="http://schemas.microsoft.com/office/drawing/2014/main" id="{B04BB594-3410-B5C0-A0EE-E95A0ECE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74" y="4361912"/>
            <a:ext cx="2525486" cy="1451728"/>
          </a:xfrm>
          <a:prstGeom prst="rect">
            <a:avLst/>
          </a:prstGeom>
        </p:spPr>
      </p:pic>
      <p:pic>
        <p:nvPicPr>
          <p:cNvPr id="16" name="Slika 17">
            <a:extLst>
              <a:ext uri="{FF2B5EF4-FFF2-40B4-BE49-F238E27FC236}">
                <a16:creationId xmlns:a16="http://schemas.microsoft.com/office/drawing/2014/main" id="{3C99305A-53B3-B609-4835-A34039DC9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54" y="4504934"/>
            <a:ext cx="3069771" cy="11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5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09B554-9647-C07A-3862-AB603F33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8" y="-390744"/>
            <a:ext cx="11367049" cy="108605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sl-SI" sz="2800"/>
              <a:t>Posnetek delovanja spletne storitve</a:t>
            </a:r>
            <a:r>
              <a:rPr lang="sl-SI" sz="3200"/>
              <a:t> </a:t>
            </a:r>
            <a:r>
              <a:rPr lang="sl-SI" sz="2000"/>
              <a:t>(</a:t>
            </a:r>
            <a:r>
              <a:rPr lang="sl-SI" sz="2000">
                <a:ea typeface="+mj-lt"/>
                <a:cs typeface="+mj-lt"/>
                <a:hlinkClick r:id="rId3"/>
              </a:rPr>
              <a:t>https://www.youtube.com/watch?v=DsgHhnLs5p4</a:t>
            </a:r>
            <a:r>
              <a:rPr lang="sl-SI" sz="2000"/>
              <a:t>)</a:t>
            </a:r>
            <a:endParaRPr lang="en-US" sz="2000"/>
          </a:p>
        </p:txBody>
      </p:sp>
      <p:pic>
        <p:nvPicPr>
          <p:cNvPr id="7" name="Predstavnost v spletu 6" title="restavrantko website">
            <a:hlinkClick r:id="" action="ppaction://media"/>
            <a:extLst>
              <a:ext uri="{FF2B5EF4-FFF2-40B4-BE49-F238E27FC236}">
                <a16:creationId xmlns:a16="http://schemas.microsoft.com/office/drawing/2014/main" id="{11F5E87F-84BA-FFBD-75A2-CABDB5D67B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08396" y="1054543"/>
            <a:ext cx="9903045" cy="52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87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8E2E8"/>
      </a:lt2>
      <a:accent1>
        <a:srgbClr val="84AC82"/>
      </a:accent1>
      <a:accent2>
        <a:srgbClr val="8DAA74"/>
      </a:accent2>
      <a:accent3>
        <a:srgbClr val="9FA47C"/>
      </a:accent3>
      <a:accent4>
        <a:srgbClr val="B09F78"/>
      </a:accent4>
      <a:accent5>
        <a:srgbClr val="C0998A"/>
      </a:accent5>
      <a:accent6>
        <a:srgbClr val="BA7F87"/>
      </a:accent6>
      <a:hlink>
        <a:srgbClr val="AB69AE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Širokozaslonsko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17" baseType="lpstr">
      <vt:lpstr>VaultVTI</vt:lpstr>
      <vt:lpstr>Restaurantko</vt:lpstr>
      <vt:lpstr>Aplikacija- PORA</vt:lpstr>
      <vt:lpstr>PowerPointova predstavitev</vt:lpstr>
      <vt:lpstr>Zemljevid - RRI</vt:lpstr>
      <vt:lpstr>Zemljevid - RRI</vt:lpstr>
      <vt:lpstr>Posnetek delovanja namizne aplikacije</vt:lpstr>
      <vt:lpstr>Spletna storitev</vt:lpstr>
      <vt:lpstr>Opis spletne storitve</vt:lpstr>
      <vt:lpstr>Posnetek delovanja spletne storitve (https://www.youtube.com/watch?v=DsgHhnLs5p4)</vt:lpstr>
      <vt:lpstr>Veriga blokov</vt:lpstr>
      <vt:lpstr>Veriga blokov - PIPR</vt:lpstr>
      <vt:lpstr>Struktura bloka in verige</vt:lpstr>
      <vt:lpstr>Paraliziranje ustvarjanje blokov</vt:lpstr>
      <vt:lpstr>Paraliziranje na nivoju odjemalcev</vt:lpstr>
      <vt:lpstr>Spletna aplikacija za vizualizacijo podatkov</vt:lpstr>
      <vt:lpstr>Spletna storitev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/>
  <cp:revision>4</cp:revision>
  <dcterms:created xsi:type="dcterms:W3CDTF">2023-01-15T14:26:09Z</dcterms:created>
  <dcterms:modified xsi:type="dcterms:W3CDTF">2023-02-06T19:15:07Z</dcterms:modified>
</cp:coreProperties>
</file>